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97" r:id="rId41"/>
    <p:sldId id="298" r:id="rId42"/>
    <p:sldId id="299" r:id="rId43"/>
    <p:sldId id="300" r:id="rId44"/>
  </p:sldIdLst>
  <p:sldSz cx="12190413" cy="6858000"/>
  <p:notesSz cx="6858000" cy="9144000"/>
  <p:defaultTextStyle>
    <a:defPPr>
      <a:defRPr lang="ja-JP"/>
    </a:defPPr>
    <a:lvl1pPr marL="0" algn="l" defTabSz="91434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853" algn="l" defTabSz="91434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E61A-6444-4A8B-870A-7934BF512B4B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90BC5-1B6D-47F6-818E-F978ECF88F9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853" algn="l" defTabSz="91434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model dialogue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67990-711D-B040-B779-878523B6705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3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281" y="2130427"/>
            <a:ext cx="10361851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130A-B62E-4F25-8711-767353E7B718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167-DC01-4785-8A35-416F52E69E78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522" y="274639"/>
            <a:ext cx="8025355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727-DF5F-4619-9B7D-A8464ACCACF2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719F-9F8B-4E1D-BA92-28EDE09AC9ED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2960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2960" y="2906715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CEA-9479-4770-AFF9-12B6C5E253A5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6793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4A3B-4A56-471B-94BD-40B0BE45CF09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2" indent="0">
              <a:buNone/>
              <a:defRPr sz="1800" b="1"/>
            </a:lvl3pPr>
            <a:lvl4pPr marL="1371513" indent="0">
              <a:buNone/>
              <a:defRPr sz="1600" b="1"/>
            </a:lvl4pPr>
            <a:lvl5pPr marL="1828683" indent="0">
              <a:buNone/>
              <a:defRPr sz="1600" b="1"/>
            </a:lvl5pPr>
            <a:lvl6pPr marL="2285853" indent="0">
              <a:buNone/>
              <a:defRPr sz="1600" b="1"/>
            </a:lvl6pPr>
            <a:lvl7pPr marL="2743024" indent="0">
              <a:buNone/>
              <a:defRPr sz="1600" b="1"/>
            </a:lvl7pPr>
            <a:lvl8pPr marL="3200195" indent="0">
              <a:buNone/>
              <a:defRPr sz="1600" b="1"/>
            </a:lvl8pPr>
            <a:lvl9pPr marL="365736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2" indent="0">
              <a:buNone/>
              <a:defRPr sz="1800" b="1"/>
            </a:lvl3pPr>
            <a:lvl4pPr marL="1371513" indent="0">
              <a:buNone/>
              <a:defRPr sz="1600" b="1"/>
            </a:lvl4pPr>
            <a:lvl5pPr marL="1828683" indent="0">
              <a:buNone/>
              <a:defRPr sz="1600" b="1"/>
            </a:lvl5pPr>
            <a:lvl6pPr marL="2285853" indent="0">
              <a:buNone/>
              <a:defRPr sz="1600" b="1"/>
            </a:lvl6pPr>
            <a:lvl7pPr marL="2743024" indent="0">
              <a:buNone/>
              <a:defRPr sz="1600" b="1"/>
            </a:lvl7pPr>
            <a:lvl8pPr marL="3200195" indent="0">
              <a:buNone/>
              <a:defRPr sz="1600" b="1"/>
            </a:lvl8pPr>
            <a:lvl9pPr marL="365736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9D1-ED1C-4984-9E45-FF429A6ED43A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F4C-DEF7-4675-B287-125B9431EBD1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B69-9D4D-4946-BD44-ED10BA16158F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113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2" indent="0">
              <a:buNone/>
              <a:defRPr sz="1000"/>
            </a:lvl3pPr>
            <a:lvl4pPr marL="1371513" indent="0">
              <a:buNone/>
              <a:defRPr sz="900"/>
            </a:lvl4pPr>
            <a:lvl5pPr marL="1828683" indent="0">
              <a:buNone/>
              <a:defRPr sz="900"/>
            </a:lvl5pPr>
            <a:lvl6pPr marL="2285853" indent="0">
              <a:buNone/>
              <a:defRPr sz="900"/>
            </a:lvl6pPr>
            <a:lvl7pPr marL="2743024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7B50-3146-4B19-9D61-A4E3CD13BDE6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2" indent="0">
              <a:buNone/>
              <a:defRPr sz="2400"/>
            </a:lvl3pPr>
            <a:lvl4pPr marL="1371513" indent="0">
              <a:buNone/>
              <a:defRPr sz="2000"/>
            </a:lvl4pPr>
            <a:lvl5pPr marL="1828683" indent="0">
              <a:buNone/>
              <a:defRPr sz="2000"/>
            </a:lvl5pPr>
            <a:lvl6pPr marL="2285853" indent="0">
              <a:buNone/>
              <a:defRPr sz="2000"/>
            </a:lvl6pPr>
            <a:lvl7pPr marL="2743024" indent="0">
              <a:buNone/>
              <a:defRPr sz="2000"/>
            </a:lvl7pPr>
            <a:lvl8pPr marL="3200195" indent="0">
              <a:buNone/>
              <a:defRPr sz="2000"/>
            </a:lvl8pPr>
            <a:lvl9pPr marL="365736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2" indent="0">
              <a:buNone/>
              <a:defRPr sz="1000"/>
            </a:lvl3pPr>
            <a:lvl4pPr marL="1371513" indent="0">
              <a:buNone/>
              <a:defRPr sz="900"/>
            </a:lvl4pPr>
            <a:lvl5pPr marL="1828683" indent="0">
              <a:buNone/>
              <a:defRPr sz="900"/>
            </a:lvl5pPr>
            <a:lvl6pPr marL="2285853" indent="0">
              <a:buNone/>
              <a:defRPr sz="900"/>
            </a:lvl6pPr>
            <a:lvl7pPr marL="2743024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3502-79F1-4192-BEE5-4E6A6D1A2149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001D-16E8-44B4-9DEA-D08A82C72E86}" type="datetime1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DBF9-CEA9-45FB-A07C-5BC3CC128A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42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2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3" indent="-285732" algn="l" defTabSz="914342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7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8" indent="-228585" algn="l" defTabSz="914342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8" indent="-228585" algn="l" defTabSz="914342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9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9143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 Survey of Dialogue System Research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sz="2200" dirty="0" smtClean="0"/>
              <a:t>*survey is based on papers published in 2014 and after</a:t>
            </a:r>
            <a:endParaRPr lang="ja-JP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Joint-learning and Multi-domain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</a:p>
          <a:p>
            <a:pPr lvl="1"/>
            <a:r>
              <a:rPr lang="en-US" dirty="0" smtClean="0"/>
              <a:t>to prevent error propagation in the pipeline approach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reduce the number of training data required for each </a:t>
            </a:r>
            <a:r>
              <a:rPr lang="en-US" dirty="0" smtClean="0"/>
              <a:t>domain</a:t>
            </a:r>
            <a:endParaRPr 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3595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Joint-learning and Multi-domain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Multi-task </a:t>
            </a:r>
            <a:r>
              <a:rPr lang="en-US" dirty="0" err="1" smtClean="0"/>
              <a:t>bLSTM</a:t>
            </a:r>
            <a:r>
              <a:rPr lang="en-US" dirty="0" smtClean="0"/>
              <a:t> (POS, disfluency, NER, frame label)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Slot filling and intent prediction at the same times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379" y="2873373"/>
            <a:ext cx="4543531" cy="2884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5800" y="3083886"/>
            <a:ext cx="6171397" cy="246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90905" y="2873373"/>
            <a:ext cx="535188" cy="393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1693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Contextual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many works exploit adjacency pair of utterances, not the history of dialogue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LSTM over the whole dialogue</a:t>
            </a:r>
          </a:p>
          <a:p>
            <a:pPr lvl="1"/>
            <a:r>
              <a:rPr lang="en-US" dirty="0" smtClean="0"/>
              <a:t>Knowledge guided attention network (memory network)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9075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guided attention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091" y="1976330"/>
            <a:ext cx="10514231" cy="4049927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0777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Dialogue State Tracking</a:t>
            </a:r>
          </a:p>
          <a:p>
            <a:r>
              <a:rPr lang="en-US" dirty="0" smtClean="0"/>
              <a:t>Dialogue Policy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9256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DM: Dialogue State Tracking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091" y="2651066"/>
            <a:ext cx="10514231" cy="2700455"/>
          </a:xfrm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1845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DM: Dialogue State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A DST that can work on many domains</a:t>
            </a:r>
          </a:p>
          <a:p>
            <a:endParaRPr lang="en-US" dirty="0" smtClean="0"/>
          </a:p>
          <a:p>
            <a:r>
              <a:rPr lang="en-US" dirty="0" smtClean="0"/>
              <a:t>Approaches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train one generalized RNN model </a:t>
            </a:r>
            <a:r>
              <a:rPr lang="en-US" dirty="0" smtClean="0"/>
              <a:t>(replace all slot name and slot value with placeholder)</a:t>
            </a:r>
          </a:p>
          <a:p>
            <a:pPr lvl="1"/>
            <a:r>
              <a:rPr lang="en-US" dirty="0" smtClean="0"/>
              <a:t>and </a:t>
            </a:r>
            <a:r>
              <a:rPr lang="en-US" dirty="0" smtClean="0"/>
              <a:t>then specialized it for each slot name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4515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DM: Dialogue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Task: to guide what the system should say</a:t>
            </a:r>
          </a:p>
          <a:p>
            <a:endParaRPr lang="en-US" dirty="0" smtClean="0"/>
          </a:p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To develop a generic RL algorithm to learn dialogue policy for all domains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Number of dialogues for training</a:t>
            </a:r>
          </a:p>
          <a:p>
            <a:pPr lvl="1"/>
            <a:r>
              <a:rPr lang="en-US" dirty="0" smtClean="0"/>
              <a:t>Domain expertise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RL algorithms with different reward (e.g. #turns maximized or minimized)</a:t>
            </a:r>
          </a:p>
          <a:p>
            <a:pPr lvl="1"/>
            <a:r>
              <a:rPr lang="en-US" dirty="0" smtClean="0"/>
              <a:t>User simulation (to generate enough data using dialogue history)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3675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map dialogue acts into natural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9358" y="2912637"/>
            <a:ext cx="9231698" cy="2616200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40328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LG: Statistical NLG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091" y="2343769"/>
            <a:ext cx="10514231" cy="3315050"/>
          </a:xfr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2886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Overview</a:t>
            </a:r>
          </a:p>
          <a:p>
            <a:r>
              <a:rPr kumimoji="1" lang="en-US" altLang="ja-JP" dirty="0" smtClean="0"/>
              <a:t>Language Understanding</a:t>
            </a:r>
          </a:p>
          <a:p>
            <a:r>
              <a:rPr kumimoji="1" lang="en-US" altLang="ja-JP" dirty="0" smtClean="0"/>
              <a:t>Dialogue Management</a:t>
            </a:r>
          </a:p>
          <a:p>
            <a:r>
              <a:rPr lang="en-US" altLang="ja-JP" dirty="0"/>
              <a:t>Natural </a:t>
            </a:r>
            <a:r>
              <a:rPr lang="en-US" altLang="ja-JP" dirty="0" smtClean="0"/>
              <a:t>Language Generation</a:t>
            </a:r>
          </a:p>
          <a:p>
            <a:r>
              <a:rPr kumimoji="1" lang="en-US" altLang="ja-JP" dirty="0"/>
              <a:t>End-to-End </a:t>
            </a:r>
            <a:r>
              <a:rPr kumimoji="1" lang="en-US" altLang="ja-JP" dirty="0" smtClean="0"/>
              <a:t>Learning</a:t>
            </a:r>
          </a:p>
          <a:p>
            <a:r>
              <a:rPr lang="en-US" altLang="ja-JP" dirty="0"/>
              <a:t>Breakdown Detection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LG: 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1621" y="1825625"/>
            <a:ext cx="9027172" cy="4351338"/>
          </a:xfr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91992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LG: 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091" y="2964373"/>
            <a:ext cx="10514231" cy="2073842"/>
          </a:xfr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8228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LG: Contextual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091" y="2554589"/>
            <a:ext cx="10514231" cy="2893409"/>
          </a:xfr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8140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ChitChat</a:t>
            </a:r>
            <a:endParaRPr lang="en-US" dirty="0" smtClean="0"/>
          </a:p>
          <a:p>
            <a:r>
              <a:rPr lang="en-US" dirty="0" smtClean="0"/>
              <a:t>Task-oriented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8920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ChitChat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To model dialogue without directly measurable goals</a:t>
            </a:r>
          </a:p>
          <a:p>
            <a:pPr lvl="1"/>
            <a:r>
              <a:rPr lang="en-US" dirty="0" smtClean="0"/>
              <a:t>To train task-less DS using task-oriented data to obtain task-oriented DS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To model topic in the DS</a:t>
            </a:r>
          </a:p>
          <a:p>
            <a:pPr lvl="1"/>
            <a:r>
              <a:rPr lang="en-US" dirty="0" smtClean="0"/>
              <a:t>Dull response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Seq2seq with MMI, deep RL, personalized DS (using user’s personal history), </a:t>
            </a:r>
          </a:p>
          <a:p>
            <a:pPr lvl="1"/>
            <a:r>
              <a:rPr lang="en-US" dirty="0" smtClean="0"/>
              <a:t>IR-based technique (</a:t>
            </a:r>
            <a:r>
              <a:rPr lang="en-US" smtClean="0"/>
              <a:t>using twitter data)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89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4393" y="1825625"/>
            <a:ext cx="8821628" cy="4351338"/>
          </a:xfr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14259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E2E: Task Oriented (Supervised Learning)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834" y="1825625"/>
            <a:ext cx="7186745" cy="4351338"/>
          </a:xfrm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9714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E2E: Task Oriented </a:t>
            </a:r>
            <a:r>
              <a:rPr lang="en-US" dirty="0" smtClean="0"/>
              <a:t>(Reinforcement Learning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3198" y="1825625"/>
            <a:ext cx="5424017" cy="4351338"/>
          </a:xfrm>
        </p:spPr>
      </p:pic>
      <p:sp>
        <p:nvSpPr>
          <p:cNvPr id="5" name="Rectangle 4"/>
          <p:cNvSpPr/>
          <p:nvPr/>
        </p:nvSpPr>
        <p:spPr>
          <a:xfrm>
            <a:off x="8496123" y="4036741"/>
            <a:ext cx="747035" cy="2665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74520" y="2486724"/>
            <a:ext cx="724184" cy="132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091" y="1825625"/>
            <a:ext cx="2545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 traverse knowledge base</a:t>
            </a:r>
            <a:endParaRPr 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7020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Task-Oriented (RL)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3633" y="1825625"/>
            <a:ext cx="9523147" cy="4351338"/>
          </a:xfr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48692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5352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 classification of dialogue system</a:t>
            </a:r>
            <a:r>
              <a:rPr lang="ja-JP" altLang="en-US" dirty="0" smtClean="0"/>
              <a:t> </a:t>
            </a:r>
            <a:r>
              <a:rPr lang="en-US" altLang="ja-JP" dirty="0" smtClean="0"/>
              <a:t>(DS)</a:t>
            </a:r>
          </a:p>
          <a:p>
            <a:endParaRPr kumimoji="1" lang="en-US" altLang="ja-JP" dirty="0" smtClean="0"/>
          </a:p>
          <a:p>
            <a:pPr lvl="1"/>
            <a:r>
              <a:rPr lang="en-US" altLang="ja-JP" dirty="0"/>
              <a:t>Task-oriented </a:t>
            </a:r>
            <a:r>
              <a:rPr lang="en-US" altLang="ja-JP" dirty="0" smtClean="0"/>
              <a:t>DS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Task-less (or chit-chat) DS</a:t>
            </a:r>
          </a:p>
          <a:p>
            <a:pPr lvl="1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Breakdown Detection: Overview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Breakdown: massive deviation from the user’s conversational expectations (</a:t>
            </a:r>
            <a:r>
              <a:rPr kumimoji="1" lang="en-US" altLang="ja-JP" dirty="0" err="1" smtClean="0"/>
              <a:t>Martinovsky</a:t>
            </a:r>
            <a:r>
              <a:rPr kumimoji="1" lang="en-US" altLang="ja-JP" dirty="0" smtClean="0"/>
              <a:t> 03)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Not about completing a task, but</a:t>
            </a:r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 smtClean="0"/>
              <a:t>user feels he is interacting with an incompetent conversational partner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breakdown</a:t>
            </a:r>
            <a:endParaRPr kumimoji="1" lang="ja-JP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8942" y="1196752"/>
            <a:ext cx="5067072" cy="507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Works related to breakdown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Krahmer</a:t>
            </a:r>
            <a:r>
              <a:rPr lang="en-US" altLang="ja-JP" sz="2400" dirty="0" smtClean="0"/>
              <a:t> 01): prevent breakdown by detecting error in communication early.</a:t>
            </a:r>
            <a:endParaRPr lang="ja-JP" altLang="en-US" sz="24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Martinovsky</a:t>
            </a:r>
            <a:r>
              <a:rPr lang="en-US" altLang="ja-JP" sz="2400" dirty="0" smtClean="0"/>
              <a:t> 03): breakdown is due to long pauses, over-fragmentation, over-clarity, repetitiveness of syntax, etc.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Higashinaka</a:t>
            </a:r>
            <a:r>
              <a:rPr lang="en-US" altLang="ja-JP" sz="2400" dirty="0" smtClean="0"/>
              <a:t>  15,16):  breakdown is a situation where users cannot (or will not) proceed with the conversation. </a:t>
            </a:r>
          </a:p>
          <a:p>
            <a:pPr lvl="1"/>
            <a:r>
              <a:rPr lang="en-US" altLang="ja-JP" sz="2000" dirty="0" smtClean="0"/>
              <a:t>The breakdown detection challenge: 6 participants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Breakdown detection challenge (BDC)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(</a:t>
            </a:r>
            <a:r>
              <a:rPr lang="en-US" altLang="ja-JP" dirty="0" err="1"/>
              <a:t>Martinovsky</a:t>
            </a:r>
            <a:r>
              <a:rPr lang="en-US" altLang="ja-JP" dirty="0"/>
              <a:t> 03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dirty="0" smtClean="0"/>
              <a:t>(</a:t>
            </a:r>
            <a:r>
              <a:rPr lang="en-US" altLang="ja-JP" dirty="0" err="1" smtClean="0"/>
              <a:t>Higashinaka</a:t>
            </a:r>
            <a:r>
              <a:rPr lang="en-US" altLang="ja-JP" dirty="0" smtClean="0"/>
              <a:t> 15, 16)</a:t>
            </a:r>
            <a:endParaRPr kumimoji="1" lang="ja-JP" altLang="en-US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2132856"/>
            <a:ext cx="4004879" cy="468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606" y="2174874"/>
            <a:ext cx="4580146" cy="458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BDC - Dataset</a:t>
            </a:r>
            <a:endParaRPr kumimoji="1"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116 participants chat with a dialogue system (NTT </a:t>
            </a:r>
            <a:r>
              <a:rPr kumimoji="1" lang="en-US" altLang="ja-JP" dirty="0" err="1" smtClean="0"/>
              <a:t>Docomo</a:t>
            </a:r>
            <a:r>
              <a:rPr kumimoji="1" lang="en-US" altLang="ja-JP" dirty="0" smtClean="0"/>
              <a:t> API)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894" y="3068960"/>
            <a:ext cx="4725562" cy="204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BDC – Annotation 1 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Higashinaka</a:t>
            </a:r>
            <a:r>
              <a:rPr lang="en-US" altLang="ja-JP" dirty="0" smtClean="0"/>
              <a:t> ERARE’15)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Annotation scheme for each utterance:</a:t>
            </a:r>
          </a:p>
          <a:p>
            <a:pPr lvl="1"/>
            <a:r>
              <a:rPr lang="en-US" altLang="ja-JP" dirty="0" smtClean="0"/>
              <a:t>(NB) Not a breakdown</a:t>
            </a:r>
          </a:p>
          <a:p>
            <a:pPr lvl="1"/>
            <a:r>
              <a:rPr kumimoji="1" lang="en-US" altLang="ja-JP" dirty="0" smtClean="0"/>
              <a:t>(PB) Possible breakdown</a:t>
            </a:r>
          </a:p>
          <a:p>
            <a:pPr lvl="1"/>
            <a:r>
              <a:rPr lang="en-US" altLang="ja-JP" dirty="0" smtClean="0"/>
              <a:t>(B) Breakdown</a:t>
            </a:r>
          </a:p>
          <a:p>
            <a:r>
              <a:rPr kumimoji="1" lang="en-US" altLang="ja-JP" dirty="0" smtClean="0"/>
              <a:t>Annotators: 24</a:t>
            </a:r>
          </a:p>
          <a:p>
            <a:r>
              <a:rPr lang="en-US" altLang="ja-JP" dirty="0" smtClean="0"/>
              <a:t>Annotators mainly judge by the attributes of:</a:t>
            </a:r>
          </a:p>
          <a:p>
            <a:pPr lvl="1"/>
            <a:r>
              <a:rPr kumimoji="1" lang="en-US" altLang="ja-JP" dirty="0" smtClean="0"/>
              <a:t>Meaning (understanding), response (clarity), …, repetition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662" y="1412776"/>
            <a:ext cx="10009112" cy="386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BDC – Annotation 1 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Higashinaka</a:t>
            </a:r>
            <a:r>
              <a:rPr lang="en-US" altLang="ja-JP" dirty="0" smtClean="0"/>
              <a:t> ERARE’15)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03117" y="1630542"/>
            <a:ext cx="1132968" cy="64631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highly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subjective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694" y="5157192"/>
            <a:ext cx="9361040" cy="183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12190413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BDC – Annotation 2 </a:t>
            </a:r>
            <a:br>
              <a:rPr kumimoji="1" lang="en-US" altLang="ja-JP" dirty="0" smtClean="0"/>
            </a:br>
            <a:r>
              <a:rPr lang="en-US" altLang="ja-JP" sz="3100" dirty="0" smtClean="0"/>
              <a:t>(taxonomy of errors) by (</a:t>
            </a:r>
            <a:r>
              <a:rPr lang="en-US" altLang="ja-JP" sz="3100" dirty="0" err="1" smtClean="0"/>
              <a:t>Higashinaka</a:t>
            </a:r>
            <a:r>
              <a:rPr lang="en-US" altLang="ja-JP" sz="3100" dirty="0" smtClean="0"/>
              <a:t> EMNLP, SIGDIAL’15)</a:t>
            </a:r>
            <a:endParaRPr lang="ja-JP" altLang="en-US" sz="31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Same dataset as previous annotation</a:t>
            </a:r>
          </a:p>
          <a:p>
            <a:r>
              <a:rPr lang="en-US" altLang="ja-JP" dirty="0" smtClean="0"/>
              <a:t>Annotation schema:</a:t>
            </a:r>
          </a:p>
          <a:p>
            <a:pPr lvl="1"/>
            <a:r>
              <a:rPr kumimoji="1" lang="en-US" altLang="ja-JP" dirty="0" smtClean="0"/>
              <a:t>Utterance-level</a:t>
            </a:r>
          </a:p>
          <a:p>
            <a:pPr lvl="2"/>
            <a:r>
              <a:rPr lang="en-US" altLang="ja-JP" dirty="0" smtClean="0"/>
              <a:t>syntactic error, semantic error, </a:t>
            </a:r>
            <a:r>
              <a:rPr lang="en-US" altLang="ja-JP" dirty="0" err="1" smtClean="0"/>
              <a:t>uninterpretable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Response-level</a:t>
            </a:r>
          </a:p>
          <a:p>
            <a:pPr lvl="2"/>
            <a:r>
              <a:rPr lang="en-US" altLang="ja-JP" dirty="0" smtClean="0"/>
              <a:t>lack of information, non-understanding, no relevance</a:t>
            </a:r>
          </a:p>
          <a:p>
            <a:pPr lvl="1"/>
            <a:r>
              <a:rPr kumimoji="1" lang="en-US" altLang="ja-JP" dirty="0" smtClean="0"/>
              <a:t>Context-level</a:t>
            </a:r>
          </a:p>
          <a:p>
            <a:pPr lvl="2"/>
            <a:r>
              <a:rPr lang="en-US" altLang="ja-JP" dirty="0" smtClean="0"/>
              <a:t>lack of proposition, contradiction, topic switch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Environment-level</a:t>
            </a:r>
          </a:p>
          <a:p>
            <a:pPr lvl="2"/>
            <a:r>
              <a:rPr lang="en-US" altLang="ja-JP" dirty="0" smtClean="0"/>
              <a:t>common sense, sociality</a:t>
            </a:r>
          </a:p>
          <a:p>
            <a:r>
              <a:rPr lang="en-US" altLang="ja-JP" dirty="0" smtClean="0"/>
              <a:t>Annotators: 3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BDC – Annotation 2 </a:t>
            </a:r>
            <a:br>
              <a:rPr lang="en-US" altLang="ja-JP" dirty="0"/>
            </a:br>
            <a:r>
              <a:rPr lang="en-US" altLang="ja-JP" sz="3100" dirty="0"/>
              <a:t>(taxonomy of errors) by (</a:t>
            </a:r>
            <a:r>
              <a:rPr lang="en-US" altLang="ja-JP" sz="3100" dirty="0" err="1"/>
              <a:t>Higashinaka</a:t>
            </a:r>
            <a:r>
              <a:rPr lang="en-US" altLang="ja-JP" sz="3100" dirty="0"/>
              <a:t> SIGDIAL’15)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Inter-annotator agreement:</a:t>
            </a:r>
          </a:p>
          <a:p>
            <a:pPr lvl="1"/>
            <a:r>
              <a:rPr lang="en-US" altLang="ja-JP" dirty="0" smtClean="0"/>
              <a:t>Main category	: 0.400</a:t>
            </a:r>
          </a:p>
          <a:p>
            <a:pPr lvl="1"/>
            <a:r>
              <a:rPr lang="en-US" altLang="ja-JP" dirty="0" smtClean="0"/>
              <a:t>Sub</a:t>
            </a:r>
            <a:r>
              <a:rPr kumimoji="1" lang="en-US" altLang="ja-JP" dirty="0" smtClean="0"/>
              <a:t>category		: 0.239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BDC – The Task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(JSAI SIG-SLUD)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Using the annotation #1</a:t>
            </a:r>
          </a:p>
          <a:p>
            <a:pPr lvl="1"/>
            <a:r>
              <a:rPr lang="en-US" altLang="ja-JP" dirty="0" smtClean="0"/>
              <a:t>Classify each system’s utterance into NB, PB, or B.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Evaluation:  classification-related metrics (F-score) and distribution-related metrics (MSE)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#teams: 6</a:t>
            </a:r>
          </a:p>
          <a:p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Task-oriented 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4846" y="1825625"/>
            <a:ext cx="7800722" cy="4351338"/>
          </a:xfr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4921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Kyoto Institute of Technology</a:t>
            </a:r>
          </a:p>
          <a:p>
            <a:pPr lvl="1"/>
            <a:r>
              <a:rPr lang="en-US" dirty="0" smtClean="0"/>
              <a:t>Poly kernel SVM</a:t>
            </a:r>
          </a:p>
          <a:p>
            <a:pPr lvl="1"/>
            <a:r>
              <a:rPr lang="en-US" dirty="0" smtClean="0"/>
              <a:t>Features: word vector both in the system utterance and the previous user utterance (modified combinations of these utterances)</a:t>
            </a:r>
          </a:p>
          <a:p>
            <a:r>
              <a:rPr lang="en-US" dirty="0" smtClean="0"/>
              <a:t>Shizuoka University</a:t>
            </a:r>
          </a:p>
          <a:p>
            <a:pPr lvl="1"/>
            <a:r>
              <a:rPr lang="en-US" dirty="0" smtClean="0"/>
              <a:t>Handcrafted rules </a:t>
            </a:r>
          </a:p>
          <a:p>
            <a:pPr lvl="2"/>
            <a:r>
              <a:rPr lang="en-US" dirty="0" smtClean="0"/>
              <a:t>I:   if there is no shared keywords between system’s and user’s utterance, then it is a breakdown</a:t>
            </a:r>
          </a:p>
          <a:p>
            <a:pPr lvl="2"/>
            <a:r>
              <a:rPr lang="en-US" dirty="0" smtClean="0"/>
              <a:t>II:  system’s utterance after user’s question is a breakdown</a:t>
            </a:r>
          </a:p>
          <a:p>
            <a:pPr lvl="2"/>
            <a:r>
              <a:rPr lang="en-US" dirty="0" smtClean="0"/>
              <a:t>III: system’s utterance which is a question is a breakdown</a:t>
            </a:r>
          </a:p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1753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Tohoku University and </a:t>
            </a:r>
            <a:r>
              <a:rPr lang="en-US" u="sng" dirty="0" smtClean="0"/>
              <a:t>PFI (best MSE)</a:t>
            </a:r>
            <a:endParaRPr lang="en-US" u="sng" dirty="0" smtClean="0"/>
          </a:p>
          <a:p>
            <a:pPr lvl="1"/>
            <a:r>
              <a:rPr lang="en-US" dirty="0" smtClean="0"/>
              <a:t>Encode a pair of user’s and system’s utterance using NCM, LSTM encoder, BOW, or extended NCM</a:t>
            </a:r>
          </a:p>
          <a:p>
            <a:pPr lvl="1"/>
            <a:endParaRPr lang="en-US" dirty="0"/>
          </a:p>
          <a:p>
            <a:r>
              <a:rPr lang="en-US" dirty="0" smtClean="0"/>
              <a:t>NAIST</a:t>
            </a:r>
          </a:p>
          <a:p>
            <a:pPr lvl="1"/>
            <a:r>
              <a:rPr lang="en-US" dirty="0" smtClean="0"/>
              <a:t>LSTM-RNN</a:t>
            </a:r>
          </a:p>
          <a:p>
            <a:pPr lvl="1"/>
            <a:r>
              <a:rPr lang="en-US" dirty="0" smtClean="0"/>
              <a:t>Features: word frequency vector (user and system), frequency vector of co-occurrence words, doc2vec (user, system, co-occurrence)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99172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NTT </a:t>
            </a:r>
            <a:r>
              <a:rPr lang="en-US" u="sng" dirty="0" smtClean="0"/>
              <a:t>Communication (best F-score)</a:t>
            </a:r>
            <a:endParaRPr lang="en-US" u="sng" dirty="0" smtClean="0"/>
          </a:p>
          <a:p>
            <a:pPr lvl="1"/>
            <a:r>
              <a:rPr lang="en-US" dirty="0" smtClean="0"/>
              <a:t>6-layer perceptron</a:t>
            </a:r>
          </a:p>
          <a:p>
            <a:pPr lvl="1"/>
            <a:r>
              <a:rPr lang="en-US" dirty="0" smtClean="0"/>
              <a:t>Features: word vector (user and system), word class vector (user and system), perplexity, cosine similarity (system and previous system), personality question, dialogue acts (SVM)</a:t>
            </a:r>
          </a:p>
          <a:p>
            <a:pPr lvl="1"/>
            <a:endParaRPr lang="en-US" dirty="0"/>
          </a:p>
          <a:p>
            <a:r>
              <a:rPr lang="en-US" dirty="0" smtClean="0"/>
              <a:t>Hiroshima City University</a:t>
            </a:r>
          </a:p>
          <a:p>
            <a:pPr lvl="1"/>
            <a:r>
              <a:rPr lang="en-US" dirty="0" smtClean="0"/>
              <a:t>LSTM-RNN</a:t>
            </a:r>
          </a:p>
          <a:p>
            <a:pPr lvl="1"/>
            <a:r>
              <a:rPr lang="en-US" dirty="0" smtClean="0"/>
              <a:t>Features: word2vec of user’s and system’s utterances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7860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Difference between breakdown and our task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11030" y="4221088"/>
            <a:ext cx="2555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Bad Response</a:t>
            </a:r>
          </a:p>
        </p:txBody>
      </p:sp>
      <p:sp>
        <p:nvSpPr>
          <p:cNvPr id="5" name="円/楕円 4"/>
          <p:cNvSpPr/>
          <p:nvPr/>
        </p:nvSpPr>
        <p:spPr>
          <a:xfrm>
            <a:off x="2422798" y="2636912"/>
            <a:ext cx="165618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Feature 1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4871070" y="2636912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Feature 2</a:t>
            </a:r>
            <a:endParaRPr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7679382" y="2636912"/>
            <a:ext cx="165618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Feature 3</a:t>
            </a:r>
            <a:endParaRPr lang="ja-JP" altLang="en-US" dirty="0" smtClean="0"/>
          </a:p>
        </p:txBody>
      </p:sp>
      <p:cxnSp>
        <p:nvCxnSpPr>
          <p:cNvPr id="9" name="直線コネクタ 8"/>
          <p:cNvCxnSpPr>
            <a:stCxn id="5" idx="4"/>
            <a:endCxn id="4" idx="0"/>
          </p:cNvCxnSpPr>
          <p:nvPr/>
        </p:nvCxnSpPr>
        <p:spPr>
          <a:xfrm>
            <a:off x="3250890" y="3356992"/>
            <a:ext cx="253808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4" idx="0"/>
          </p:cNvCxnSpPr>
          <p:nvPr/>
        </p:nvCxnSpPr>
        <p:spPr>
          <a:xfrm>
            <a:off x="5735166" y="3356992"/>
            <a:ext cx="5381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4"/>
            <a:endCxn id="4" idx="0"/>
          </p:cNvCxnSpPr>
          <p:nvPr/>
        </p:nvCxnSpPr>
        <p:spPr>
          <a:xfrm flipH="1">
            <a:off x="5788976" y="3356992"/>
            <a:ext cx="2718498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矢印 14"/>
          <p:cNvSpPr/>
          <p:nvPr/>
        </p:nvSpPr>
        <p:spPr>
          <a:xfrm>
            <a:off x="910630" y="3140968"/>
            <a:ext cx="1008112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51936" y="3501008"/>
            <a:ext cx="1322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Breakdown </a:t>
            </a:r>
          </a:p>
          <a:p>
            <a:r>
              <a:rPr kumimoji="1" lang="en-US" altLang="ja-JP" b="1" dirty="0" smtClean="0"/>
              <a:t>detection</a:t>
            </a:r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566" y="2276872"/>
            <a:ext cx="196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word vector, </a:t>
            </a:r>
          </a:p>
          <a:p>
            <a:r>
              <a:rPr kumimoji="1" lang="en-US" altLang="ja-JP" b="1" dirty="0" smtClean="0"/>
              <a:t>term </a:t>
            </a:r>
            <a:r>
              <a:rPr kumimoji="1" lang="en-US" altLang="ja-JP" b="1" dirty="0" err="1" smtClean="0"/>
              <a:t>cooccurrence</a:t>
            </a:r>
            <a:endParaRPr kumimoji="1" lang="ja-JP" altLang="en-US" b="1" dirty="0"/>
          </a:p>
        </p:txBody>
      </p:sp>
      <p:sp>
        <p:nvSpPr>
          <p:cNvPr id="18" name="下矢印 17"/>
          <p:cNvSpPr/>
          <p:nvPr/>
        </p:nvSpPr>
        <p:spPr>
          <a:xfrm rot="10800000">
            <a:off x="10415686" y="3140968"/>
            <a:ext cx="1008112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407574" y="3645024"/>
            <a:ext cx="13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Log analysis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839622" y="2276872"/>
            <a:ext cx="237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synonyms, paraphrase,</a:t>
            </a:r>
          </a:p>
          <a:p>
            <a:r>
              <a:rPr lang="en-US" altLang="ja-JP" b="1" dirty="0" smtClean="0"/>
              <a:t>k</a:t>
            </a:r>
            <a:r>
              <a:rPr lang="en-US" altLang="ja-JP" b="1" dirty="0" smtClean="0"/>
              <a:t>nowledge base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0" y="5085184"/>
            <a:ext cx="434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Approach: </a:t>
            </a:r>
          </a:p>
          <a:p>
            <a:r>
              <a:rPr lang="en-US" altLang="ja-JP" sz="2400" dirty="0" smtClean="0"/>
              <a:t>To u</a:t>
            </a:r>
            <a:r>
              <a:rPr kumimoji="1" lang="en-US" altLang="ja-JP" sz="2400" dirty="0" smtClean="0"/>
              <a:t>se surface form of utterance</a:t>
            </a:r>
          </a:p>
          <a:p>
            <a:r>
              <a:rPr lang="en-US" altLang="ja-JP" sz="2400" dirty="0" smtClean="0"/>
              <a:t>in dialogue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95406" y="5085184"/>
            <a:ext cx="3999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Approach: </a:t>
            </a:r>
          </a:p>
          <a:p>
            <a:r>
              <a:rPr kumimoji="1" lang="en-US" altLang="ja-JP" sz="2400" dirty="0" smtClean="0"/>
              <a:t>For each utterance,</a:t>
            </a:r>
          </a:p>
          <a:p>
            <a:r>
              <a:rPr lang="en-US" altLang="ja-JP" sz="2400" dirty="0" smtClean="0"/>
              <a:t>we</a:t>
            </a:r>
            <a:r>
              <a:rPr kumimoji="1" lang="en-US" altLang="ja-JP" sz="2400" dirty="0" smtClean="0"/>
              <a:t> examine all Q’s in database</a:t>
            </a:r>
            <a:endParaRPr kumimoji="1" lang="ja-JP" altLang="en-US" sz="2400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modules:</a:t>
            </a:r>
          </a:p>
          <a:p>
            <a:pPr lvl="1"/>
            <a:r>
              <a:rPr lang="en-US" dirty="0" smtClean="0"/>
              <a:t>Domain classification</a:t>
            </a:r>
          </a:p>
          <a:p>
            <a:pPr lvl="1"/>
            <a:r>
              <a:rPr lang="en-US" dirty="0" smtClean="0"/>
              <a:t>Intent classification</a:t>
            </a:r>
          </a:p>
          <a:p>
            <a:pPr lvl="1"/>
            <a:r>
              <a:rPr lang="en-US" dirty="0" smtClean="0"/>
              <a:t>Slot filling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8819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Domain/Intent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me a cheap </a:t>
            </a:r>
            <a:r>
              <a:rPr lang="en-US" dirty="0"/>
              <a:t>T</a:t>
            </a:r>
            <a:r>
              <a:rPr lang="en-US" dirty="0" smtClean="0"/>
              <a:t>aiwanese restaurant in </a:t>
            </a:r>
            <a:r>
              <a:rPr lang="en-US" dirty="0"/>
              <a:t>O</a:t>
            </a:r>
            <a:r>
              <a:rPr lang="en-US" dirty="0" smtClean="0"/>
              <a:t>akland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917" y="2750344"/>
            <a:ext cx="7250756" cy="2501900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0797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LU: Domain/Intent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addressee detection</a:t>
            </a:r>
          </a:p>
          <a:p>
            <a:pPr lvl="1"/>
            <a:r>
              <a:rPr lang="en-US" dirty="0" smtClean="0"/>
              <a:t>Sparseness of n-gram</a:t>
            </a:r>
          </a:p>
          <a:p>
            <a:pPr lvl="1"/>
            <a:r>
              <a:rPr lang="en-US" dirty="0" smtClean="0"/>
              <a:t>Large number of singletons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RNN with LSTM to solve both domain/intent classification and addressee detection</a:t>
            </a:r>
          </a:p>
          <a:p>
            <a:pPr lvl="1"/>
            <a:r>
              <a:rPr lang="en-US" dirty="0" smtClean="0"/>
              <a:t>Word-hashing to resolve singleton</a:t>
            </a:r>
          </a:p>
          <a:p>
            <a:pPr lvl="2"/>
            <a:r>
              <a:rPr lang="en-US" dirty="0" smtClean="0"/>
              <a:t>Kat: #</a:t>
            </a:r>
            <a:r>
              <a:rPr lang="en-US" dirty="0" err="1" smtClean="0"/>
              <a:t>Ka</a:t>
            </a:r>
            <a:r>
              <a:rPr lang="en-US" dirty="0" smtClean="0"/>
              <a:t>, Kat, at#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3292" y="1234909"/>
            <a:ext cx="3843586" cy="5532769"/>
          </a:xfrm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3344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Slot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Flights from Boston to New York today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091" y="2711477"/>
            <a:ext cx="10852441" cy="1775268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9933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Slot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to model dependencies between labels</a:t>
            </a:r>
          </a:p>
          <a:p>
            <a:pPr lvl="1"/>
            <a:r>
              <a:rPr lang="en-US" dirty="0" smtClean="0"/>
              <a:t>To capture contextual information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RNN with LSTM</a:t>
            </a:r>
          </a:p>
          <a:p>
            <a:pPr lvl="1"/>
            <a:r>
              <a:rPr lang="en-US" dirty="0" smtClean="0"/>
              <a:t>LSTM-look around (the input is n-grams)</a:t>
            </a:r>
          </a:p>
          <a:p>
            <a:pPr lvl="1"/>
            <a:r>
              <a:rPr lang="en-US" dirty="0" err="1" smtClean="0"/>
              <a:t>bLSTM</a:t>
            </a:r>
            <a:endParaRPr lang="en-US" dirty="0" smtClean="0"/>
          </a:p>
          <a:p>
            <a:pPr lvl="1"/>
            <a:r>
              <a:rPr lang="en-US" dirty="0" smtClean="0"/>
              <a:t>Encoder-decoder networks</a:t>
            </a:r>
          </a:p>
          <a:p>
            <a:pPr lvl="1"/>
            <a:r>
              <a:rPr lang="en-US" dirty="0" smtClean="0"/>
              <a:t>Attention based encoder-decoder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DBF9-CEA9-45FB-A07C-5BC3CC128A4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8495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1030</Words>
  <Application>Microsoft Office PowerPoint</Application>
  <PresentationFormat>ユーザー設定</PresentationFormat>
  <Paragraphs>242</Paragraphs>
  <Slides>43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4" baseType="lpstr">
      <vt:lpstr>Office テーマ</vt:lpstr>
      <vt:lpstr>A Survey of Dialogue System Research</vt:lpstr>
      <vt:lpstr>Outline</vt:lpstr>
      <vt:lpstr>Overview</vt:lpstr>
      <vt:lpstr>Task-oriented DS</vt:lpstr>
      <vt:lpstr>Language Understanding</vt:lpstr>
      <vt:lpstr>LU: Domain/Intent Classification</vt:lpstr>
      <vt:lpstr>LU: Domain/Intent Classification</vt:lpstr>
      <vt:lpstr>LU: Slot Filling</vt:lpstr>
      <vt:lpstr>LU: Slot Filling</vt:lpstr>
      <vt:lpstr>LU: Joint-learning and Multi-domain</vt:lpstr>
      <vt:lpstr>LU: Joint-learning and Multi-domain</vt:lpstr>
      <vt:lpstr>LU: Contextual </vt:lpstr>
      <vt:lpstr>Knowledge guided attention network</vt:lpstr>
      <vt:lpstr>Dialogue Management</vt:lpstr>
      <vt:lpstr>DM: Dialogue State Tracking</vt:lpstr>
      <vt:lpstr>DM: Dialogue State Tracking</vt:lpstr>
      <vt:lpstr>DM: Dialogue Policy</vt:lpstr>
      <vt:lpstr>Language Generation</vt:lpstr>
      <vt:lpstr>LG: Statistical NLG</vt:lpstr>
      <vt:lpstr>LG: NN</vt:lpstr>
      <vt:lpstr>LG: NN</vt:lpstr>
      <vt:lpstr>LG: Contextual</vt:lpstr>
      <vt:lpstr>End-to-End</vt:lpstr>
      <vt:lpstr>ChitChat</vt:lpstr>
      <vt:lpstr>スライド 25</vt:lpstr>
      <vt:lpstr>E2E: Task Oriented (Supervised Learning)</vt:lpstr>
      <vt:lpstr>E2E: Task Oriented (Reinforcement Learning)</vt:lpstr>
      <vt:lpstr>E2E Task-Oriented (RL) </vt:lpstr>
      <vt:lpstr>Breakdown</vt:lpstr>
      <vt:lpstr>Breakdown Detection: Overview</vt:lpstr>
      <vt:lpstr>Example of breakdown</vt:lpstr>
      <vt:lpstr>Works related to breakdown</vt:lpstr>
      <vt:lpstr>Breakdown detection challenge (BDC)</vt:lpstr>
      <vt:lpstr>BDC - Dataset</vt:lpstr>
      <vt:lpstr>BDC – Annotation 1  (Higashinaka ERARE’15)</vt:lpstr>
      <vt:lpstr>BDC – Annotation 1  (Higashinaka ERARE’15)</vt:lpstr>
      <vt:lpstr>BDC – Annotation 2  (taxonomy of errors) by (Higashinaka EMNLP, SIGDIAL’15)</vt:lpstr>
      <vt:lpstr>BDC – Annotation 2  (taxonomy of errors) by (Higashinaka SIGDIAL’15)</vt:lpstr>
      <vt:lpstr>BDC – The Task　(JSAI SIG-SLUD)</vt:lpstr>
      <vt:lpstr>スライド 40</vt:lpstr>
      <vt:lpstr>スライド 41</vt:lpstr>
      <vt:lpstr>スライド 42</vt:lpstr>
      <vt:lpstr>Difference between breakdown and our task</vt:lpstr>
    </vt:vector>
  </TitlesOfParts>
  <Company>株式会社日立製作所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Dialogue System Research</dc:title>
  <dc:creator>情報システム事業部</dc:creator>
  <cp:lastModifiedBy>情報システム事業部</cp:lastModifiedBy>
  <cp:revision>37</cp:revision>
  <dcterms:created xsi:type="dcterms:W3CDTF">2017-05-09T23:51:46Z</dcterms:created>
  <dcterms:modified xsi:type="dcterms:W3CDTF">2017-05-11T01:09:41Z</dcterms:modified>
</cp:coreProperties>
</file>