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2C7-DA0F-4105-97E8-2315ED431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6CEFA-2FA5-4369-A125-CAB47BF54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30C1-CF0E-4241-BCDE-0607A65A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BA36-E4A1-4E9B-B2F4-3AA2B66C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55BA-2D8E-4823-B121-93F52B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1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02C6-6E09-4708-B852-8D12AF0A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27B8A-84CA-434B-BD12-C8ED67A8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9334-5462-4CAF-A951-FAE029C0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C426-A72E-4D35-9569-B2E7E3FB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534D-A632-4570-ADE9-9266457E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33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ABA29-654E-4942-A542-46295E79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A4D17-E175-497C-95B9-BA8D4FF5F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0D90A-E678-4CD1-B847-70D525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99EE-D449-494C-BA11-47ADE088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304B-34A8-43E4-A524-19254391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0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FB8E-5F3C-401F-B4EB-F1E91AE2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BA66-7D96-499C-9432-9DAE46F88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8419A-B365-4718-B0E8-29112B26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0E15-BFAF-4F3F-B81B-2A078511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F5252-5321-49C7-8BAC-370162FF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15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2114-AE09-4F2E-BC75-7816BC07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973F4-181D-4FA1-B9E0-EE6EFF4B0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39ADA-78D0-4155-920A-1F029129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F972-65FE-442C-9821-012F5420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9277-DA67-4AF1-897D-D9169CB4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72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2E9B-B3E8-418B-BC24-8D24750A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6C6B-73A7-4D8D-A5F4-8D8F8188D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7248-A0D5-46ED-82EA-2D7557B62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87901-DEF3-4B3E-A411-9AA3229E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0C956-D665-4FB3-9CE5-470237A7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55D7C-762B-4C87-B0B0-93858A63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34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D66A-4AF3-40AD-A17D-214072D0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10FF-B9E6-42BF-A81C-0E915F165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C4FF0-AE29-4421-A94C-6E1B1D90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5A74F-7616-4A5C-A87F-F8551FB7C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98ACB-DEB5-4121-AC0B-656259549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27BA9-27A0-4526-9EC1-8D0CE325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4890B-56F7-4DC9-93AC-27DDF30B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5B010-0695-4A20-A83B-ADB534BD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12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2EBB-F604-4996-A731-85FBA1E1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13608-F1D8-4A49-9822-33CF1D37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BDFFD-02AF-487E-98C6-789ECFFE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E32B2-C50E-437C-9B77-C2201C2D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38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0EF32-9CA1-431F-A99C-5E7861BB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8C3EC-5F6C-41FE-8D19-BDAC0395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F3EEC-1FDA-4A1F-B747-08657A51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0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8404-0FDE-4617-AAA1-40A71B1A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0FC5-10C0-463D-9010-6C289867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0F614-D29D-4B93-A530-D38630ED0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0D62D-9E35-4AC8-8284-1945B944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776AF-347F-42DA-998C-66976665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D630B-7185-47CE-B12F-390F8E63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1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08D0-DC93-4F57-B19B-A34AC3D7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F3DEA-8C49-4F38-810F-E46805752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32A22-4270-4CE2-9854-CA61EBB1B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1DE1E-CC83-4FE9-BC7E-F545E248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5F0B2-48D7-474E-96F5-A9528CFC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825-18A8-4E51-B6A3-8742B0A4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6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7EF40-CC09-43D6-B7B4-A70A95B5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4D3A3-6ED1-403D-B2CD-5A873B47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C56D-CD5A-4638-9D85-B28B373FC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2DA13-D0BE-4B4A-AC94-40616760EFC5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96D1F-4FA8-45CF-921C-DD4EBED56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05D4-D1CD-459E-A541-30634BEB3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04CB-3463-4BAF-9DAE-8590D99E7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83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fruit&#10;&#10;Description automatically generated">
            <a:extLst>
              <a:ext uri="{FF2B5EF4-FFF2-40B4-BE49-F238E27FC236}">
                <a16:creationId xmlns:a16="http://schemas.microsoft.com/office/drawing/2014/main" id="{45EBE32C-FDA9-46E0-98D9-2B1C9BC22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r="3609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94196-ED6B-43B0-985C-A1EE5DA6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COVID-19 Effect on Global Economy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065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ruit&#10;&#10;Description automatically generated">
            <a:extLst>
              <a:ext uri="{FF2B5EF4-FFF2-40B4-BE49-F238E27FC236}">
                <a16:creationId xmlns:a16="http://schemas.microsoft.com/office/drawing/2014/main" id="{17A736E6-BC4C-4BB2-ADD1-325E0B638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9FF35-4131-404D-BF03-F2D0510CA414}"/>
              </a:ext>
            </a:extLst>
          </p:cNvPr>
          <p:cNvSpPr txBox="1"/>
          <p:nvPr/>
        </p:nvSpPr>
        <p:spPr>
          <a:xfrm>
            <a:off x="2500604" y="409278"/>
            <a:ext cx="72125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b="1" dirty="0">
                <a:solidFill>
                  <a:schemeClr val="bg1"/>
                </a:solidFill>
              </a:rPr>
              <a:t>Potential Economic Impact of COVID-19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F9511-90AD-4E9A-9C1D-4B41BEC26EED}"/>
              </a:ext>
            </a:extLst>
          </p:cNvPr>
          <p:cNvSpPr/>
          <p:nvPr/>
        </p:nvSpPr>
        <p:spPr>
          <a:xfrm>
            <a:off x="755780" y="1212980"/>
            <a:ext cx="2481943" cy="8024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Direct Cost from Sickness &amp; Mortality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E2586-6A48-47FD-86DB-8FB21ABA384D}"/>
              </a:ext>
            </a:extLst>
          </p:cNvPr>
          <p:cNvSpPr/>
          <p:nvPr/>
        </p:nvSpPr>
        <p:spPr>
          <a:xfrm>
            <a:off x="6162869" y="1212980"/>
            <a:ext cx="2481943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Aversion Behavior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D97A04-7B8D-4818-B35D-F56850ED90F1}"/>
              </a:ext>
            </a:extLst>
          </p:cNvPr>
          <p:cNvSpPr/>
          <p:nvPr/>
        </p:nvSpPr>
        <p:spPr>
          <a:xfrm>
            <a:off x="3247054" y="2444676"/>
            <a:ext cx="2481943" cy="8024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Government Mandates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773C6-A5CA-4E0A-9E2A-06229E6DE0D4}"/>
              </a:ext>
            </a:extLst>
          </p:cNvPr>
          <p:cNvSpPr/>
          <p:nvPr/>
        </p:nvSpPr>
        <p:spPr>
          <a:xfrm>
            <a:off x="6162869" y="2450896"/>
            <a:ext cx="2481943" cy="8024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Firm and Institutional Decisions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331D0B-31C7-48B7-A293-AC0101CFCAF5}"/>
              </a:ext>
            </a:extLst>
          </p:cNvPr>
          <p:cNvSpPr/>
          <p:nvPr/>
        </p:nvSpPr>
        <p:spPr>
          <a:xfrm>
            <a:off x="9125339" y="2444676"/>
            <a:ext cx="2481943" cy="8024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Consumer Choices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BC5596-E9DE-4D78-B81C-552FDC2E221D}"/>
              </a:ext>
            </a:extLst>
          </p:cNvPr>
          <p:cNvCxnSpPr>
            <a:endCxn id="14" idx="0"/>
          </p:cNvCxnSpPr>
          <p:nvPr/>
        </p:nvCxnSpPr>
        <p:spPr>
          <a:xfrm>
            <a:off x="7399176" y="1690034"/>
            <a:ext cx="4665" cy="760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6EC8F8-7C74-45C8-A9C4-C5DF6C219D2B}"/>
              </a:ext>
            </a:extLst>
          </p:cNvPr>
          <p:cNvCxnSpPr>
            <a:cxnSpLocks/>
          </p:cNvCxnSpPr>
          <p:nvPr/>
        </p:nvCxnSpPr>
        <p:spPr>
          <a:xfrm flipH="1">
            <a:off x="4497355" y="2015412"/>
            <a:ext cx="5878286" cy="93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31C0FB-4B89-4530-BBD6-A658FFDC5A4C}"/>
              </a:ext>
            </a:extLst>
          </p:cNvPr>
          <p:cNvCxnSpPr/>
          <p:nvPr/>
        </p:nvCxnSpPr>
        <p:spPr>
          <a:xfrm>
            <a:off x="4502020" y="2015412"/>
            <a:ext cx="0" cy="429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23D959-80B2-4320-A32F-7FBCA5AE00C9}"/>
              </a:ext>
            </a:extLst>
          </p:cNvPr>
          <p:cNvCxnSpPr>
            <a:endCxn id="15" idx="0"/>
          </p:cNvCxnSpPr>
          <p:nvPr/>
        </p:nvCxnSpPr>
        <p:spPr>
          <a:xfrm flipH="1">
            <a:off x="10366311" y="2015412"/>
            <a:ext cx="9330" cy="429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75BCD14-3001-4FBA-9BD4-FC3C01268DAF}"/>
              </a:ext>
            </a:extLst>
          </p:cNvPr>
          <p:cNvSpPr/>
          <p:nvPr/>
        </p:nvSpPr>
        <p:spPr>
          <a:xfrm>
            <a:off x="755779" y="3634274"/>
            <a:ext cx="1931437" cy="480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Health Sector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BEE8D8-CE70-4A92-8393-B260D03849CA}"/>
              </a:ext>
            </a:extLst>
          </p:cNvPr>
          <p:cNvSpPr/>
          <p:nvPr/>
        </p:nvSpPr>
        <p:spPr>
          <a:xfrm>
            <a:off x="2932923" y="3634274"/>
            <a:ext cx="1931437" cy="480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Education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FAA558-8D46-40A7-B07E-DC529FCF3929}"/>
              </a:ext>
            </a:extLst>
          </p:cNvPr>
          <p:cNvSpPr/>
          <p:nvPr/>
        </p:nvSpPr>
        <p:spPr>
          <a:xfrm>
            <a:off x="5110067" y="3634274"/>
            <a:ext cx="1931437" cy="480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Manufacturing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9834A7-D455-4D60-AAD7-356A692DC69E}"/>
              </a:ext>
            </a:extLst>
          </p:cNvPr>
          <p:cNvSpPr/>
          <p:nvPr/>
        </p:nvSpPr>
        <p:spPr>
          <a:xfrm>
            <a:off x="7399176" y="3643605"/>
            <a:ext cx="1931437" cy="480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Retail Services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5405CB-A11D-4D87-BA20-E0BAC3E6DB82}"/>
              </a:ext>
            </a:extLst>
          </p:cNvPr>
          <p:cNvSpPr/>
          <p:nvPr/>
        </p:nvSpPr>
        <p:spPr>
          <a:xfrm>
            <a:off x="9688285" y="3634274"/>
            <a:ext cx="1931437" cy="480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Trade &amp; Transport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7C52C3-1F75-4025-968D-54C82489C5B0}"/>
              </a:ext>
            </a:extLst>
          </p:cNvPr>
          <p:cNvCxnSpPr>
            <a:cxnSpLocks/>
          </p:cNvCxnSpPr>
          <p:nvPr/>
        </p:nvCxnSpPr>
        <p:spPr>
          <a:xfrm>
            <a:off x="1982755" y="2024743"/>
            <a:ext cx="0" cy="1618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5B0716-2550-4DA1-B386-B9DFFC5A5372}"/>
              </a:ext>
            </a:extLst>
          </p:cNvPr>
          <p:cNvCxnSpPr/>
          <p:nvPr/>
        </p:nvCxnSpPr>
        <p:spPr>
          <a:xfrm>
            <a:off x="1996751" y="2845892"/>
            <a:ext cx="1240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59CEB36-39F2-4E8A-88C0-F6CCA00DFFEB}"/>
              </a:ext>
            </a:extLst>
          </p:cNvPr>
          <p:cNvCxnSpPr>
            <a:endCxn id="14" idx="1"/>
          </p:cNvCxnSpPr>
          <p:nvPr/>
        </p:nvCxnSpPr>
        <p:spPr>
          <a:xfrm>
            <a:off x="5728997" y="2834174"/>
            <a:ext cx="433872" cy="1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5C3A27-A35E-46FB-8262-89E59E03205F}"/>
              </a:ext>
            </a:extLst>
          </p:cNvPr>
          <p:cNvCxnSpPr>
            <a:endCxn id="15" idx="1"/>
          </p:cNvCxnSpPr>
          <p:nvPr/>
        </p:nvCxnSpPr>
        <p:spPr>
          <a:xfrm>
            <a:off x="8668140" y="2834174"/>
            <a:ext cx="457199" cy="1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C578D2-E7F0-49E8-B940-F77743D2937D}"/>
              </a:ext>
            </a:extLst>
          </p:cNvPr>
          <p:cNvCxnSpPr/>
          <p:nvPr/>
        </p:nvCxnSpPr>
        <p:spPr>
          <a:xfrm>
            <a:off x="4058816" y="3429000"/>
            <a:ext cx="0" cy="20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BC41D3-E544-41F3-A2A1-6C93EC79AD62}"/>
              </a:ext>
            </a:extLst>
          </p:cNvPr>
          <p:cNvCxnSpPr/>
          <p:nvPr/>
        </p:nvCxnSpPr>
        <p:spPr>
          <a:xfrm>
            <a:off x="6106885" y="3429000"/>
            <a:ext cx="0" cy="205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F24ED9-0571-4D14-90E7-CD764AC984E9}"/>
              </a:ext>
            </a:extLst>
          </p:cNvPr>
          <p:cNvCxnSpPr/>
          <p:nvPr/>
        </p:nvCxnSpPr>
        <p:spPr>
          <a:xfrm>
            <a:off x="8462865" y="3429000"/>
            <a:ext cx="0" cy="205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82686E-4FDF-4158-8C68-0E6DE0389041}"/>
              </a:ext>
            </a:extLst>
          </p:cNvPr>
          <p:cNvCxnSpPr/>
          <p:nvPr/>
        </p:nvCxnSpPr>
        <p:spPr>
          <a:xfrm>
            <a:off x="10654003" y="3429000"/>
            <a:ext cx="0" cy="205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9B13CF-28EF-4EF1-827F-3F5182284B03}"/>
              </a:ext>
            </a:extLst>
          </p:cNvPr>
          <p:cNvCxnSpPr/>
          <p:nvPr/>
        </p:nvCxnSpPr>
        <p:spPr>
          <a:xfrm>
            <a:off x="4058816" y="3429000"/>
            <a:ext cx="65951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89C186-6357-4643-9D75-8F3B263B2585}"/>
              </a:ext>
            </a:extLst>
          </p:cNvPr>
          <p:cNvCxnSpPr>
            <a:stCxn id="13" idx="2"/>
          </p:cNvCxnSpPr>
          <p:nvPr/>
        </p:nvCxnSpPr>
        <p:spPr>
          <a:xfrm flipH="1">
            <a:off x="4488025" y="3247108"/>
            <a:ext cx="1" cy="1818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7E59D70-C594-4314-9C21-9C2784EF2A80}"/>
              </a:ext>
            </a:extLst>
          </p:cNvPr>
          <p:cNvCxnSpPr>
            <a:stCxn id="14" idx="2"/>
          </p:cNvCxnSpPr>
          <p:nvPr/>
        </p:nvCxnSpPr>
        <p:spPr>
          <a:xfrm flipH="1">
            <a:off x="7399176" y="3253328"/>
            <a:ext cx="4665" cy="1756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D38467C-177B-4FF9-8D3C-34C57F921AB4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366311" y="3247108"/>
            <a:ext cx="0" cy="1818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A9CC11D-B3C9-41C9-BCDF-85BE501CE32D}"/>
              </a:ext>
            </a:extLst>
          </p:cNvPr>
          <p:cNvSpPr/>
          <p:nvPr/>
        </p:nvSpPr>
        <p:spPr>
          <a:xfrm>
            <a:off x="755779" y="5075853"/>
            <a:ext cx="3732246" cy="140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Short-Run Effect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D59781-3669-4EC8-B68E-B1A440ABE21A}"/>
              </a:ext>
            </a:extLst>
          </p:cNvPr>
          <p:cNvSpPr/>
          <p:nvPr/>
        </p:nvSpPr>
        <p:spPr>
          <a:xfrm>
            <a:off x="905069" y="5211091"/>
            <a:ext cx="1595535" cy="662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Wages &amp; Income falls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7CF9814-5CB6-43DC-B81A-81BADEE8AC70}"/>
              </a:ext>
            </a:extLst>
          </p:cNvPr>
          <p:cNvSpPr/>
          <p:nvPr/>
        </p:nvSpPr>
        <p:spPr>
          <a:xfrm>
            <a:off x="2932923" y="5211091"/>
            <a:ext cx="137782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Poverty hikes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6A21489-DE40-4E18-A6FA-0E37DD25CA73}"/>
              </a:ext>
            </a:extLst>
          </p:cNvPr>
          <p:cNvSpPr/>
          <p:nvPr/>
        </p:nvSpPr>
        <p:spPr>
          <a:xfrm>
            <a:off x="7399176" y="5075852"/>
            <a:ext cx="4124130" cy="140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Long-Run Effects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814646F-67B3-422F-A01F-037829FD78A0}"/>
              </a:ext>
            </a:extLst>
          </p:cNvPr>
          <p:cNvSpPr/>
          <p:nvPr/>
        </p:nvSpPr>
        <p:spPr>
          <a:xfrm>
            <a:off x="7613780" y="5211090"/>
            <a:ext cx="183813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Loss of Human Capital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7D2102C-6574-47A6-A164-21955A61B063}"/>
              </a:ext>
            </a:extLst>
          </p:cNvPr>
          <p:cNvSpPr/>
          <p:nvPr/>
        </p:nvSpPr>
        <p:spPr>
          <a:xfrm>
            <a:off x="9713167" y="5211091"/>
            <a:ext cx="1723054" cy="65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 Deterioration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901B348-435D-4444-8BB3-D2818CF47854}"/>
              </a:ext>
            </a:extLst>
          </p:cNvPr>
          <p:cNvCxnSpPr/>
          <p:nvPr/>
        </p:nvCxnSpPr>
        <p:spPr>
          <a:xfrm>
            <a:off x="2687216" y="4627984"/>
            <a:ext cx="70010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7018AC1-7D52-4926-86ED-A5C032B87C9F}"/>
              </a:ext>
            </a:extLst>
          </p:cNvPr>
          <p:cNvCxnSpPr/>
          <p:nvPr/>
        </p:nvCxnSpPr>
        <p:spPr>
          <a:xfrm>
            <a:off x="2687216" y="4618653"/>
            <a:ext cx="0" cy="457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763308-2526-4C6E-8706-7DD23B2A65BD}"/>
              </a:ext>
            </a:extLst>
          </p:cNvPr>
          <p:cNvCxnSpPr/>
          <p:nvPr/>
        </p:nvCxnSpPr>
        <p:spPr>
          <a:xfrm>
            <a:off x="9688285" y="4627984"/>
            <a:ext cx="24882" cy="447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7113D33-965A-4B8F-BC01-FB8BA603D80C}"/>
              </a:ext>
            </a:extLst>
          </p:cNvPr>
          <p:cNvCxnSpPr/>
          <p:nvPr/>
        </p:nvCxnSpPr>
        <p:spPr>
          <a:xfrm>
            <a:off x="1982755" y="4124131"/>
            <a:ext cx="0" cy="4945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1D4DE97-9D24-4C92-9B92-C2B587373257}"/>
              </a:ext>
            </a:extLst>
          </p:cNvPr>
          <p:cNvCxnSpPr/>
          <p:nvPr/>
        </p:nvCxnSpPr>
        <p:spPr>
          <a:xfrm flipV="1">
            <a:off x="1982755" y="4618653"/>
            <a:ext cx="704461" cy="93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BF5E803-A24D-4F9A-950E-A2E3CD72EA94}"/>
              </a:ext>
            </a:extLst>
          </p:cNvPr>
          <p:cNvCxnSpPr/>
          <p:nvPr/>
        </p:nvCxnSpPr>
        <p:spPr>
          <a:xfrm>
            <a:off x="4058816" y="4124131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F0639D1-1A93-425C-B5F3-B15DFE82C316}"/>
              </a:ext>
            </a:extLst>
          </p:cNvPr>
          <p:cNvCxnSpPr/>
          <p:nvPr/>
        </p:nvCxnSpPr>
        <p:spPr>
          <a:xfrm>
            <a:off x="6027576" y="4124131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7289E87-6D0C-4E6C-A861-F37D8C20DC81}"/>
              </a:ext>
            </a:extLst>
          </p:cNvPr>
          <p:cNvCxnSpPr/>
          <p:nvPr/>
        </p:nvCxnSpPr>
        <p:spPr>
          <a:xfrm>
            <a:off x="8462865" y="4124131"/>
            <a:ext cx="0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27C2587-6568-4714-91F3-01A46F4FF0A8}"/>
              </a:ext>
            </a:extLst>
          </p:cNvPr>
          <p:cNvCxnSpPr/>
          <p:nvPr/>
        </p:nvCxnSpPr>
        <p:spPr>
          <a:xfrm>
            <a:off x="10654003" y="4124131"/>
            <a:ext cx="0" cy="4945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45E34F6-B6E5-4C4A-B58B-4805128803D5}"/>
              </a:ext>
            </a:extLst>
          </p:cNvPr>
          <p:cNvCxnSpPr/>
          <p:nvPr/>
        </p:nvCxnSpPr>
        <p:spPr>
          <a:xfrm flipV="1">
            <a:off x="9713167" y="4618653"/>
            <a:ext cx="940836" cy="93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C9D4E-BCFF-4C72-947D-F16965F66C45}"/>
              </a:ext>
            </a:extLst>
          </p:cNvPr>
          <p:cNvSpPr txBox="1"/>
          <p:nvPr/>
        </p:nvSpPr>
        <p:spPr>
          <a:xfrm>
            <a:off x="2428875" y="707132"/>
            <a:ext cx="306228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Assessing the economic impact of COVID-19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10BFE13-0381-49EF-9302-D6C6FC088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" r="-1" b="3675"/>
          <a:stretch/>
        </p:blipFill>
        <p:spPr>
          <a:xfrm>
            <a:off x="5748338" y="1"/>
            <a:ext cx="6443662" cy="3209924"/>
          </a:xfrm>
          <a:prstGeom prst="rect">
            <a:avLst/>
          </a:prstGeom>
        </p:spPr>
      </p:pic>
      <p:pic>
        <p:nvPicPr>
          <p:cNvPr id="4" name="Picture 3" descr="A picture containing fruit&#10;&#10;Description automatically generated">
            <a:extLst>
              <a:ext uri="{FF2B5EF4-FFF2-40B4-BE49-F238E27FC236}">
                <a16:creationId xmlns:a16="http://schemas.microsoft.com/office/drawing/2014/main" id="{EC1E4827-69F1-40E6-911D-5449C9F62D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9" b="1"/>
          <a:stretch/>
        </p:blipFill>
        <p:spPr>
          <a:xfrm>
            <a:off x="5748338" y="3209924"/>
            <a:ext cx="6443662" cy="364807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28875" y="3209925"/>
            <a:ext cx="97631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5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fruit&#10;&#10;Description automatically generated">
            <a:extLst>
              <a:ext uri="{FF2B5EF4-FFF2-40B4-BE49-F238E27FC236}">
                <a16:creationId xmlns:a16="http://schemas.microsoft.com/office/drawing/2014/main" id="{DB8925EA-7410-4D51-A7A5-F06EB3F77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r="3609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4" name="Rectangle 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613E5-B3C1-4884-9FBD-37A6C013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771988"/>
            <a:ext cx="11545407" cy="3554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 dirty="0"/>
              <a:t>1) Travelers are cancelling flights</a:t>
            </a:r>
            <a:br>
              <a:rPr lang="en-US" sz="3700" dirty="0"/>
            </a:br>
            <a:r>
              <a:rPr lang="en-US" sz="3700" dirty="0"/>
              <a:t>2) Business ask workers to stay home</a:t>
            </a:r>
            <a:br>
              <a:rPr lang="en-US" sz="3700" dirty="0"/>
            </a:br>
            <a:r>
              <a:rPr lang="en-US" sz="3700" dirty="0"/>
              <a:t>3) Global Economy indexes are falling</a:t>
            </a:r>
            <a:br>
              <a:rPr lang="en-US" sz="3700" dirty="0"/>
            </a:br>
            <a:r>
              <a:rPr lang="en-US" sz="3700" dirty="0"/>
              <a:t>4) More than 23,000 people have died worldwide, and &gt;500,000 people are infected</a:t>
            </a:r>
            <a:br>
              <a:rPr lang="en-US" sz="3700" dirty="0"/>
            </a:br>
            <a:r>
              <a:rPr lang="en-US" sz="3700" dirty="0"/>
              <a:t> </a:t>
            </a: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38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fruit&#10;&#10;Description automatically generated">
            <a:extLst>
              <a:ext uri="{FF2B5EF4-FFF2-40B4-BE49-F238E27FC236}">
                <a16:creationId xmlns:a16="http://schemas.microsoft.com/office/drawing/2014/main" id="{CF302A65-CE5F-4897-AC0D-1C0E73564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r="3609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D6143-4ED3-4F5D-BB46-8025882C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32234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COVID-19 effects on Canadian economy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D54AD-D439-445C-94C8-DE03A4704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39695" y="1583190"/>
            <a:ext cx="6771276" cy="29820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Conference Board of Canada predicts that the COVID-19 will impact the country’s economy for years to 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comparison with our baseline scenario, the bigger negative impact on the Canadian economy is the result of lower energy and resource investment, weaker exports, and a drastic decline in household spending.</a:t>
            </a:r>
          </a:p>
        </p:txBody>
      </p:sp>
    </p:spTree>
    <p:extLst>
      <p:ext uri="{BB962C8B-B14F-4D97-AF65-F5344CB8AC3E}">
        <p14:creationId xmlns:p14="http://schemas.microsoft.com/office/powerpoint/2010/main" val="3260178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COVID-19 Effect on Global Economy</vt:lpstr>
      <vt:lpstr>PowerPoint Presentation</vt:lpstr>
      <vt:lpstr>PowerPoint Presentation</vt:lpstr>
      <vt:lpstr>1) Travelers are cancelling flights 2) Business ask workers to stay home 3) Global Economy indexes are falling 4) More than 23,000 people have died worldwide, and &gt;500,000 people are infected  </vt:lpstr>
      <vt:lpstr>COVID-19 effects on Canadian economy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Effect on Global Economy</dc:title>
  <dc:creator>Falgun Patel</dc:creator>
  <cp:lastModifiedBy>Falgun Patel</cp:lastModifiedBy>
  <cp:revision>3</cp:revision>
  <dcterms:created xsi:type="dcterms:W3CDTF">2020-03-26T18:48:28Z</dcterms:created>
  <dcterms:modified xsi:type="dcterms:W3CDTF">2020-03-26T19:05:38Z</dcterms:modified>
</cp:coreProperties>
</file>