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24"/>
  </p:notesMasterIdLst>
  <p:sldIdLst>
    <p:sldId id="256" r:id="rId3"/>
    <p:sldId id="271" r:id="rId4"/>
    <p:sldId id="272" r:id="rId5"/>
    <p:sldId id="273" r:id="rId6"/>
    <p:sldId id="281" r:id="rId7"/>
    <p:sldId id="274" r:id="rId8"/>
    <p:sldId id="278" r:id="rId9"/>
    <p:sldId id="279" r:id="rId10"/>
    <p:sldId id="275" r:id="rId11"/>
    <p:sldId id="260" r:id="rId12"/>
    <p:sldId id="261" r:id="rId13"/>
    <p:sldId id="262" r:id="rId14"/>
    <p:sldId id="263" r:id="rId15"/>
    <p:sldId id="264" r:id="rId16"/>
    <p:sldId id="265" r:id="rId17"/>
    <p:sldId id="266" r:id="rId18"/>
    <p:sldId id="267" r:id="rId19"/>
    <p:sldId id="268" r:id="rId20"/>
    <p:sldId id="276" r:id="rId21"/>
    <p:sldId id="277" r:id="rId22"/>
    <p:sldId id="280"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2813"/>
  </p:normalViewPr>
  <p:slideViewPr>
    <p:cSldViewPr snapToGrid="0">
      <p:cViewPr varScale="1">
        <p:scale>
          <a:sx n="140" d="100"/>
          <a:sy n="140" d="100"/>
        </p:scale>
        <p:origin x="608"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4320608de_3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4320608de_3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make this scatter plot. Would be more effective visualization!</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4320608d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4320608d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Collisions by Gender: </a:t>
            </a:r>
            <a:endParaRPr/>
          </a:p>
          <a:p>
            <a:pPr marL="457200" lvl="0" indent="-298450" algn="l" rtl="0">
              <a:spcBef>
                <a:spcPts val="0"/>
              </a:spcBef>
              <a:spcAft>
                <a:spcPts val="0"/>
              </a:spcAft>
              <a:buSzPts val="1100"/>
              <a:buChar char="●"/>
            </a:pPr>
            <a:r>
              <a:rPr lang="en"/>
              <a:t>More number of male drivers involved in collisions than female ones</a:t>
            </a:r>
            <a:endParaRPr/>
          </a:p>
          <a:p>
            <a:pPr marL="457200" lvl="0" indent="-298450" algn="l" rtl="0">
              <a:spcBef>
                <a:spcPts val="0"/>
              </a:spcBef>
              <a:spcAft>
                <a:spcPts val="0"/>
              </a:spcAft>
              <a:buSzPts val="1100"/>
              <a:buChar char="●"/>
            </a:pPr>
            <a:r>
              <a:rPr lang="en"/>
              <a:t>Out of more than +900k data points, almost 55% drivers were male</a:t>
            </a:r>
            <a:endParaRPr/>
          </a:p>
          <a:p>
            <a:pPr marL="457200" lvl="0" indent="-298450" algn="l" rtl="0">
              <a:spcBef>
                <a:spcPts val="0"/>
              </a:spcBef>
              <a:spcAft>
                <a:spcPts val="0"/>
              </a:spcAft>
              <a:buSzPts val="1100"/>
              <a:buChar char="●"/>
            </a:pPr>
            <a:r>
              <a:rPr lang="en"/>
              <a:t>Male are slightly more careless drivers than female?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4320608de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4320608de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Collisions by age group: </a:t>
            </a:r>
            <a:endParaRPr/>
          </a:p>
          <a:p>
            <a:pPr marL="457200" lvl="0" indent="-298450" algn="l" rtl="0">
              <a:spcBef>
                <a:spcPts val="0"/>
              </a:spcBef>
              <a:spcAft>
                <a:spcPts val="0"/>
              </a:spcAft>
              <a:buSzPts val="1100"/>
              <a:buChar char="●"/>
            </a:pPr>
            <a:r>
              <a:rPr lang="en"/>
              <a:t>Data shows that drivers ranging from age 16 to 26 were involved more collisions than other age groups</a:t>
            </a:r>
            <a:endParaRPr/>
          </a:p>
          <a:p>
            <a:pPr marL="457200" lvl="0" indent="-298450" algn="l" rtl="0">
              <a:spcBef>
                <a:spcPts val="0"/>
              </a:spcBef>
              <a:spcAft>
                <a:spcPts val="0"/>
              </a:spcAft>
              <a:buSzPts val="1100"/>
              <a:buChar char="●"/>
            </a:pPr>
            <a:r>
              <a:rPr lang="en"/>
              <a:t>This could be the reason why car insurance cost are higher for people younger than 25 years</a:t>
            </a:r>
            <a:endParaRPr/>
          </a:p>
          <a:p>
            <a:pPr marL="457200" lvl="0" indent="-298450" algn="l" rtl="0">
              <a:spcBef>
                <a:spcPts val="0"/>
              </a:spcBef>
              <a:spcAft>
                <a:spcPts val="0"/>
              </a:spcAft>
              <a:buSzPts val="1100"/>
              <a:buChar char="●"/>
            </a:pPr>
            <a:r>
              <a:rPr lang="en"/>
              <a:t>Also, there is a sharp decline in collisions for people older than 76, due to the fact that there aren’t many older people driving vehicles</a:t>
            </a:r>
            <a:endParaRPr/>
          </a:p>
          <a:p>
            <a:pPr marL="457200" lvl="0" indent="-298450" algn="l" rtl="0">
              <a:spcBef>
                <a:spcPts val="0"/>
              </a:spcBef>
              <a:spcAft>
                <a:spcPts val="0"/>
              </a:spcAft>
              <a:buSzPts val="1100"/>
              <a:buChar char="●"/>
            </a:pPr>
            <a:r>
              <a:rPr lang="en"/>
              <a:t>Fun part: trend suggests that as you grow old, you have less collision chance but i guess once you hit 50, you become cranky and start driving rash</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4320608de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4320608de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66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dirty="0"/>
              <a:t>Our motivation for this project came from the Motor Vehicle Insurance cost in Canada. But as the Insurance industry is highly regulated, it is hard to find the data for the cost analysis. As Insurance cost is associated with the Accidents, we landed up deciding for this project. So we can analyse what are the reasons for the Insurance cost varies from person to person</a:t>
            </a:r>
          </a:p>
        </p:txBody>
      </p:sp>
    </p:spTree>
    <p:extLst>
      <p:ext uri="{BB962C8B-B14F-4D97-AF65-F5344CB8AC3E}">
        <p14:creationId xmlns:p14="http://schemas.microsoft.com/office/powerpoint/2010/main" val="1581461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 sz="1100" dirty="0">
                <a:solidFill>
                  <a:srgbClr val="333333"/>
                </a:solidFill>
                <a:highlight>
                  <a:srgbClr val="F9F9F9"/>
                </a:highlight>
                <a:latin typeface="Arial"/>
                <a:ea typeface="Arial"/>
                <a:cs typeface="Arial"/>
                <a:sym typeface="Arial"/>
              </a:rPr>
              <a:t>National Collision Database (NCDB) – a database containing all police-reported motor vehicle collisions on public roads in Canada. Variables (data elements) relating to fatal and injury collisions for the collisions from 1999 to the most recent available data in 2017. However, we have selected only the last 3 Years of data for our analysis</a:t>
            </a:r>
            <a:endParaRPr lang="en-US" dirty="0"/>
          </a:p>
        </p:txBody>
      </p:sp>
    </p:spTree>
    <p:extLst>
      <p:ext uri="{BB962C8B-B14F-4D97-AF65-F5344CB8AC3E}">
        <p14:creationId xmlns:p14="http://schemas.microsoft.com/office/powerpoint/2010/main" val="2024507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667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4320608d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4320608d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4320608de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4320608d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4320608de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4320608de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4320608de_3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4320608de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4320608de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4320608de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png"/><Relationship Id="rId18" Type="http://schemas.openxmlformats.org/officeDocument/2006/relationships/slide" Target="slide19.xml"/><Relationship Id="rId3" Type="http://schemas.openxmlformats.org/officeDocument/2006/relationships/image" Target="../media/image1.png"/><Relationship Id="rId21" Type="http://schemas.openxmlformats.org/officeDocument/2006/relationships/slide" Target="slide20.xml"/><Relationship Id="rId7" Type="http://schemas.openxmlformats.org/officeDocument/2006/relationships/image" Target="../media/image3.png"/><Relationship Id="rId12" Type="http://schemas.openxmlformats.org/officeDocument/2006/relationships/slide" Target="slide6.xml"/><Relationship Id="rId17" Type="http://schemas.openxmlformats.org/officeDocument/2006/relationships/image" Target="../media/image7.png"/><Relationship Id="rId2" Type="http://schemas.openxmlformats.org/officeDocument/2006/relationships/image" Target="../media/image2.png"/><Relationship Id="rId16" Type="http://schemas.openxmlformats.org/officeDocument/2006/relationships/image" Target="../media/image6.png"/><Relationship Id="rId20" Type="http://schemas.openxmlformats.org/officeDocument/2006/relationships/image" Target="../media/image8.png"/><Relationship Id="rId1" Type="http://schemas.openxmlformats.org/officeDocument/2006/relationships/slideLayout" Target="../slideLayouts/slideLayout11.xml"/><Relationship Id="rId6" Type="http://schemas.openxmlformats.org/officeDocument/2006/relationships/slide" Target="slide3.xml"/><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slide" Target="slide9.xml"/><Relationship Id="rId10" Type="http://schemas.openxmlformats.org/officeDocument/2006/relationships/image" Target="../media/image4.png"/><Relationship Id="rId19" Type="http://schemas.openxmlformats.org/officeDocument/2006/relationships/image" Target="../media/image7.png"/><Relationship Id="rId4" Type="http://schemas.microsoft.com/office/2007/relationships/hdphoto" Target="../media/hdphoto2.wdp"/><Relationship Id="rId9" Type="http://schemas.openxmlformats.org/officeDocument/2006/relationships/slide" Target="slide4.xml"/><Relationship Id="rId14" Type="http://schemas.openxmlformats.org/officeDocument/2006/relationships/image" Target="../media/image6.png"/><Relationship Id="rId22"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ww.cdc.gov/motorvehiclesafety/distracted_driving/index.html" TargetMode="External"/><Relationship Id="rId5" Type="http://schemas.openxmlformats.org/officeDocument/2006/relationships/image" Target="../media/image36.jp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hyperlink" Target="https://open.canada.ca/data/en/dataset/1eb9eba7-71d1-4b30-9fb1-30cbdab7e63a" TargetMode="Externa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16.sv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slide" Target="slide7.xml"/><Relationship Id="rId4" Type="http://schemas.openxmlformats.org/officeDocument/2006/relationships/image" Target="../media/image17.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4.xml"/><Relationship Id="rId3" Type="http://schemas.openxmlformats.org/officeDocument/2006/relationships/image" Target="../media/image19.png"/><Relationship Id="rId7" Type="http://schemas.openxmlformats.org/officeDocument/2006/relationships/image" Target="../media/image20.png"/><Relationship Id="rId12" Type="http://schemas.openxmlformats.org/officeDocument/2006/relationships/slide" Target="slide13.xml"/><Relationship Id="rId17" Type="http://schemas.openxmlformats.org/officeDocument/2006/relationships/slide" Target="slide18.xml"/><Relationship Id="rId2" Type="http://schemas.openxmlformats.org/officeDocument/2006/relationships/notesSlide" Target="../notesSlides/notesSlide4.xml"/><Relationship Id="rId16" Type="http://schemas.openxmlformats.org/officeDocument/2006/relationships/slide" Target="slide17.xml"/><Relationship Id="rId1" Type="http://schemas.openxmlformats.org/officeDocument/2006/relationships/slideLayout" Target="../slideLayouts/slideLayout11.xml"/><Relationship Id="rId6" Type="http://schemas.openxmlformats.org/officeDocument/2006/relationships/image" Target="../media/image16.svg"/><Relationship Id="rId11" Type="http://schemas.openxmlformats.org/officeDocument/2006/relationships/slide" Target="slide12.xml"/><Relationship Id="rId5" Type="http://schemas.openxmlformats.org/officeDocument/2006/relationships/image" Target="../media/image15.png"/><Relationship Id="rId15" Type="http://schemas.openxmlformats.org/officeDocument/2006/relationships/slide" Target="slide16.xml"/><Relationship Id="rId10" Type="http://schemas.openxmlformats.org/officeDocument/2006/relationships/slide" Target="slide11.xml"/><Relationship Id="rId4" Type="http://schemas.microsoft.com/office/2007/relationships/hdphoto" Target="../media/hdphoto3.wdp"/><Relationship Id="rId9" Type="http://schemas.openxmlformats.org/officeDocument/2006/relationships/image" Target="../media/image20.png"/><Relationship Id="rId14" Type="http://schemas.openxmlformats.org/officeDocument/2006/relationships/slide" Target="slid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3" name="Picture 2">
            <a:extLst>
              <a:ext uri="{FF2B5EF4-FFF2-40B4-BE49-F238E27FC236}">
                <a16:creationId xmlns:a16="http://schemas.microsoft.com/office/drawing/2014/main" id="{A27FFBE6-6570-484D-96E5-3752B74365F5}"/>
              </a:ext>
            </a:extLst>
          </p:cNvPr>
          <p:cNvPicPr>
            <a:picLocks noChangeAspect="1"/>
          </p:cNvPicPr>
          <p:nvPr/>
        </p:nvPicPr>
        <p:blipFill>
          <a:blip r:embed="rId3">
            <a:alphaModFix/>
            <a:extLst>
              <a:ext uri="{BEBA8EAE-BF5A-486C-A8C5-ECC9F3942E4B}">
                <a14:imgProps xmlns:a14="http://schemas.microsoft.com/office/drawing/2010/main">
                  <a14:imgLayer r:embed="rId4">
                    <a14:imgEffect>
                      <a14:brightnessContrast bright="-50000"/>
                    </a14:imgEffect>
                  </a14:imgLayer>
                </a14:imgProps>
              </a:ext>
            </a:extLst>
          </a:blip>
          <a:stretch>
            <a:fillRect/>
          </a:stretch>
        </p:blipFill>
        <p:spPr>
          <a:xfrm>
            <a:off x="0" y="0"/>
            <a:ext cx="9144000" cy="5143500"/>
          </a:xfrm>
          <a:prstGeom prst="rect">
            <a:avLst/>
          </a:prstGeom>
        </p:spPr>
      </p:pic>
      <p:sp>
        <p:nvSpPr>
          <p:cNvPr id="56" name="Google Shape;56;p15"/>
          <p:cNvSpPr txBox="1">
            <a:spLocks noGrp="1"/>
          </p:cNvSpPr>
          <p:nvPr>
            <p:ph type="ctrTitle"/>
          </p:nvPr>
        </p:nvSpPr>
        <p:spPr>
          <a:xfrm>
            <a:off x="311700" y="138519"/>
            <a:ext cx="8520600" cy="927900"/>
          </a:xfrm>
          <a:prstGeom prst="rect">
            <a:avLst/>
          </a:prstGeom>
          <a:solidFill>
            <a:srgbClr val="D9EAD3">
              <a:alpha val="3000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solidFill>
                  <a:schemeClr val="bg1"/>
                </a:solidFill>
                <a:latin typeface="Britannic Bold" panose="020B0903060703020204" pitchFamily="34" charset="77"/>
                <a:ea typeface="Calibri"/>
                <a:cs typeface="Calibri"/>
                <a:sym typeface="Calibri"/>
              </a:rPr>
              <a:t>Vehicle Collisions in Canada</a:t>
            </a:r>
            <a:endParaRPr sz="6600" dirty="0">
              <a:solidFill>
                <a:schemeClr val="bg1"/>
              </a:solidFill>
              <a:latin typeface="Britannic Bold" panose="020B0903060703020204" pitchFamily="34" charset="77"/>
            </a:endParaRPr>
          </a:p>
        </p:txBody>
      </p:sp>
      <p:sp>
        <p:nvSpPr>
          <p:cNvPr id="4" name="TextBox 3">
            <a:extLst>
              <a:ext uri="{FF2B5EF4-FFF2-40B4-BE49-F238E27FC236}">
                <a16:creationId xmlns:a16="http://schemas.microsoft.com/office/drawing/2014/main" id="{4A8D9518-C7BB-4A4B-9EA6-029F5A34EF91}"/>
              </a:ext>
            </a:extLst>
          </p:cNvPr>
          <p:cNvSpPr txBox="1"/>
          <p:nvPr/>
        </p:nvSpPr>
        <p:spPr>
          <a:xfrm>
            <a:off x="1350335" y="2571750"/>
            <a:ext cx="793898" cy="338554"/>
          </a:xfrm>
          <a:prstGeom prst="rect">
            <a:avLst/>
          </a:prstGeom>
          <a:noFill/>
        </p:spPr>
        <p:txBody>
          <a:bodyPr wrap="square" rtlCol="0">
            <a:spAutoFit/>
          </a:bodyPr>
          <a:lstStyle/>
          <a:p>
            <a:r>
              <a:rPr lang="en-US" sz="1600" b="1" dirty="0"/>
              <a:t>Karan</a:t>
            </a:r>
            <a:r>
              <a:rPr lang="en-US" b="1" dirty="0"/>
              <a:t> </a:t>
            </a:r>
          </a:p>
        </p:txBody>
      </p:sp>
      <p:sp>
        <p:nvSpPr>
          <p:cNvPr id="8" name="TextBox 7">
            <a:extLst>
              <a:ext uri="{FF2B5EF4-FFF2-40B4-BE49-F238E27FC236}">
                <a16:creationId xmlns:a16="http://schemas.microsoft.com/office/drawing/2014/main" id="{B4CF29FA-A4C4-7541-9672-E1E25FAB3515}"/>
              </a:ext>
            </a:extLst>
          </p:cNvPr>
          <p:cNvSpPr txBox="1"/>
          <p:nvPr/>
        </p:nvSpPr>
        <p:spPr>
          <a:xfrm>
            <a:off x="2344382" y="2597128"/>
            <a:ext cx="910856" cy="338554"/>
          </a:xfrm>
          <a:prstGeom prst="rect">
            <a:avLst/>
          </a:prstGeom>
          <a:noFill/>
        </p:spPr>
        <p:txBody>
          <a:bodyPr wrap="square" rtlCol="0">
            <a:spAutoFit/>
          </a:bodyPr>
          <a:lstStyle/>
          <a:p>
            <a:r>
              <a:rPr lang="en-US" sz="1600" b="1" dirty="0"/>
              <a:t>Falgun</a:t>
            </a:r>
            <a:r>
              <a:rPr lang="en-US" b="1" dirty="0"/>
              <a:t> </a:t>
            </a:r>
          </a:p>
        </p:txBody>
      </p:sp>
      <p:sp>
        <p:nvSpPr>
          <p:cNvPr id="9" name="TextBox 8">
            <a:extLst>
              <a:ext uri="{FF2B5EF4-FFF2-40B4-BE49-F238E27FC236}">
                <a16:creationId xmlns:a16="http://schemas.microsoft.com/office/drawing/2014/main" id="{6A152E65-C7FE-3D41-8BBD-213432BADEE5}"/>
              </a:ext>
            </a:extLst>
          </p:cNvPr>
          <p:cNvSpPr txBox="1"/>
          <p:nvPr/>
        </p:nvSpPr>
        <p:spPr>
          <a:xfrm>
            <a:off x="6081825" y="2413081"/>
            <a:ext cx="793898" cy="338554"/>
          </a:xfrm>
          <a:prstGeom prst="rect">
            <a:avLst/>
          </a:prstGeom>
          <a:noFill/>
        </p:spPr>
        <p:txBody>
          <a:bodyPr wrap="square" rtlCol="0">
            <a:spAutoFit/>
          </a:bodyPr>
          <a:lstStyle/>
          <a:p>
            <a:r>
              <a:rPr lang="en-US" sz="1600" b="1" dirty="0"/>
              <a:t>Alexis </a:t>
            </a:r>
          </a:p>
        </p:txBody>
      </p:sp>
      <p:sp>
        <p:nvSpPr>
          <p:cNvPr id="10" name="TextBox 9">
            <a:extLst>
              <a:ext uri="{FF2B5EF4-FFF2-40B4-BE49-F238E27FC236}">
                <a16:creationId xmlns:a16="http://schemas.microsoft.com/office/drawing/2014/main" id="{E2513E8C-16CA-FB4F-B439-27AA2F2416A6}"/>
              </a:ext>
            </a:extLst>
          </p:cNvPr>
          <p:cNvSpPr txBox="1"/>
          <p:nvPr/>
        </p:nvSpPr>
        <p:spPr>
          <a:xfrm>
            <a:off x="5217233" y="2596971"/>
            <a:ext cx="552892" cy="338554"/>
          </a:xfrm>
          <a:prstGeom prst="rect">
            <a:avLst/>
          </a:prstGeom>
          <a:noFill/>
        </p:spPr>
        <p:txBody>
          <a:bodyPr wrap="square" rtlCol="0">
            <a:spAutoFit/>
          </a:bodyPr>
          <a:lstStyle/>
          <a:p>
            <a:r>
              <a:rPr lang="en-US" sz="1600" b="1" dirty="0"/>
              <a:t>Ivy</a:t>
            </a:r>
            <a:r>
              <a:rPr lang="en-US"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70000"/>
          </a:schemeClr>
        </a:solidFill>
        <a:effectLst/>
      </p:bgPr>
    </p:bg>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1399428" y="0"/>
            <a:ext cx="634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solidFill>
              </a:rPr>
              <a:t>Driver vigilance increasing from 2017? </a:t>
            </a:r>
            <a:endParaRPr dirty="0">
              <a:solidFill>
                <a:schemeClr val="accent6"/>
              </a:solidFill>
            </a:endParaRPr>
          </a:p>
        </p:txBody>
      </p:sp>
      <p:pic>
        <p:nvPicPr>
          <p:cNvPr id="82" name="Google Shape;82;p19"/>
          <p:cNvPicPr preferRelativeResize="0"/>
          <p:nvPr/>
        </p:nvPicPr>
        <p:blipFill>
          <a:blip r:embed="rId3">
            <a:alphaModFix/>
          </a:blip>
          <a:stretch>
            <a:fillRect/>
          </a:stretch>
        </p:blipFill>
        <p:spPr>
          <a:xfrm>
            <a:off x="1356700" y="657625"/>
            <a:ext cx="6430600" cy="426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70000"/>
          </a:schemeClr>
        </a:solidFill>
        <a:effectLst/>
      </p:bgPr>
    </p:bg>
    <p:spTree>
      <p:nvGrpSpPr>
        <p:cNvPr id="1" name="Shape 86"/>
        <p:cNvGrpSpPr/>
        <p:nvPr/>
      </p:nvGrpSpPr>
      <p:grpSpPr>
        <a:xfrm>
          <a:off x="0" y="0"/>
          <a:ext cx="0" cy="0"/>
          <a:chOff x="0" y="0"/>
          <a:chExt cx="0" cy="0"/>
        </a:xfrm>
      </p:grpSpPr>
      <p:sp>
        <p:nvSpPr>
          <p:cNvPr id="87" name="Google Shape;87;p20"/>
          <p:cNvSpPr txBox="1">
            <a:spLocks noGrp="1"/>
          </p:cNvSpPr>
          <p:nvPr>
            <p:ph type="title"/>
          </p:nvPr>
        </p:nvSpPr>
        <p:spPr>
          <a:xfrm>
            <a:off x="1054046" y="0"/>
            <a:ext cx="703590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solidFill>
              </a:rPr>
              <a:t>Safer in Spring, Don’t be fooled by the Sun </a:t>
            </a:r>
            <a:endParaRPr dirty="0">
              <a:solidFill>
                <a:schemeClr val="accent6"/>
              </a:solidFill>
            </a:endParaRPr>
          </a:p>
        </p:txBody>
      </p:sp>
      <p:pic>
        <p:nvPicPr>
          <p:cNvPr id="88" name="Google Shape;88;p20"/>
          <p:cNvPicPr preferRelativeResize="0"/>
          <p:nvPr/>
        </p:nvPicPr>
        <p:blipFill>
          <a:blip r:embed="rId3">
            <a:alphaModFix/>
          </a:blip>
          <a:stretch>
            <a:fillRect/>
          </a:stretch>
        </p:blipFill>
        <p:spPr>
          <a:xfrm>
            <a:off x="279175" y="710100"/>
            <a:ext cx="8585659" cy="4265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70000"/>
          </a:schemeClr>
        </a:solidFill>
        <a:effectLst/>
      </p:bgPr>
    </p:bg>
    <p:spTree>
      <p:nvGrpSpPr>
        <p:cNvPr id="1" name="Shape 92"/>
        <p:cNvGrpSpPr/>
        <p:nvPr/>
      </p:nvGrpSpPr>
      <p:grpSpPr>
        <a:xfrm>
          <a:off x="0" y="0"/>
          <a:ext cx="0" cy="0"/>
          <a:chOff x="0" y="0"/>
          <a:chExt cx="0" cy="0"/>
        </a:xfrm>
      </p:grpSpPr>
      <p:sp>
        <p:nvSpPr>
          <p:cNvPr id="93" name="Google Shape;93;p21"/>
          <p:cNvSpPr txBox="1"/>
          <p:nvPr/>
        </p:nvSpPr>
        <p:spPr>
          <a:xfrm>
            <a:off x="1150306" y="0"/>
            <a:ext cx="6843365"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6"/>
                </a:solidFill>
              </a:rPr>
              <a:t>Rush Window 3 to 6pm...leave work later! </a:t>
            </a:r>
            <a:endParaRPr sz="2800" dirty="0">
              <a:solidFill>
                <a:schemeClr val="accent6"/>
              </a:solidFill>
            </a:endParaRPr>
          </a:p>
        </p:txBody>
      </p:sp>
      <p:pic>
        <p:nvPicPr>
          <p:cNvPr id="94" name="Google Shape;94;p21"/>
          <p:cNvPicPr preferRelativeResize="0"/>
          <p:nvPr/>
        </p:nvPicPr>
        <p:blipFill>
          <a:blip r:embed="rId3">
            <a:alphaModFix/>
          </a:blip>
          <a:stretch>
            <a:fillRect/>
          </a:stretch>
        </p:blipFill>
        <p:spPr>
          <a:xfrm>
            <a:off x="1314425" y="609025"/>
            <a:ext cx="6515128" cy="4322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70000"/>
          </a:schemeClr>
        </a:solidFill>
        <a:effectLst/>
      </p:bgPr>
    </p:bg>
    <p:spTree>
      <p:nvGrpSpPr>
        <p:cNvPr id="1" name="Shape 98"/>
        <p:cNvGrpSpPr/>
        <p:nvPr/>
      </p:nvGrpSpPr>
      <p:grpSpPr>
        <a:xfrm>
          <a:off x="0" y="0"/>
          <a:ext cx="0" cy="0"/>
          <a:chOff x="0" y="0"/>
          <a:chExt cx="0" cy="0"/>
        </a:xfrm>
      </p:grpSpPr>
      <p:sp>
        <p:nvSpPr>
          <p:cNvPr id="99" name="Google Shape;99;p22"/>
          <p:cNvSpPr txBox="1"/>
          <p:nvPr/>
        </p:nvSpPr>
        <p:spPr>
          <a:xfrm>
            <a:off x="1959555" y="0"/>
            <a:ext cx="5224882"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6"/>
                </a:solidFill>
              </a:rPr>
              <a:t>Clear days show increased risk </a:t>
            </a:r>
            <a:endParaRPr sz="2800" dirty="0">
              <a:solidFill>
                <a:schemeClr val="accent6"/>
              </a:solidFill>
            </a:endParaRPr>
          </a:p>
        </p:txBody>
      </p:sp>
      <p:pic>
        <p:nvPicPr>
          <p:cNvPr id="100" name="Google Shape;100;p22"/>
          <p:cNvPicPr preferRelativeResize="0"/>
          <p:nvPr/>
        </p:nvPicPr>
        <p:blipFill>
          <a:blip r:embed="rId3">
            <a:alphaModFix/>
          </a:blip>
          <a:stretch>
            <a:fillRect/>
          </a:stretch>
        </p:blipFill>
        <p:spPr>
          <a:xfrm>
            <a:off x="1314413" y="601525"/>
            <a:ext cx="6515166" cy="4322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70000"/>
          </a:schemeClr>
        </a:solidFill>
        <a:effectLst/>
      </p:bgPr>
    </p:bg>
    <p:spTree>
      <p:nvGrpSpPr>
        <p:cNvPr id="1" name="Shape 104"/>
        <p:cNvGrpSpPr/>
        <p:nvPr/>
      </p:nvGrpSpPr>
      <p:grpSpPr>
        <a:xfrm>
          <a:off x="0" y="0"/>
          <a:ext cx="0" cy="0"/>
          <a:chOff x="0" y="0"/>
          <a:chExt cx="0" cy="0"/>
        </a:xfrm>
      </p:grpSpPr>
      <p:sp>
        <p:nvSpPr>
          <p:cNvPr id="105" name="Google Shape;105;p23"/>
          <p:cNvSpPr txBox="1"/>
          <p:nvPr/>
        </p:nvSpPr>
        <p:spPr>
          <a:xfrm>
            <a:off x="1530471" y="0"/>
            <a:ext cx="6083058" cy="516600"/>
          </a:xfrm>
          <a:prstGeom prst="rect">
            <a:avLst/>
          </a:prstGeom>
          <a:noFill/>
          <a:ln>
            <a:noFill/>
          </a:ln>
        </p:spPr>
        <p:txBody>
          <a:bodyPr spcFirstLastPara="1" wrap="square" lIns="91425" tIns="91425" rIns="91425" bIns="91425" anchor="t" anchorCtr="0">
            <a:noAutofit/>
          </a:bodyPr>
          <a:lstStyle/>
          <a:p>
            <a:pPr lvl="0" algn="ctr"/>
            <a:r>
              <a:rPr lang="en-CA" sz="2800" dirty="0">
                <a:solidFill>
                  <a:schemeClr val="accent6"/>
                </a:solidFill>
              </a:rPr>
              <a:t>Why drive rash in normal weather ?! </a:t>
            </a:r>
          </a:p>
        </p:txBody>
      </p:sp>
      <p:pic>
        <p:nvPicPr>
          <p:cNvPr id="106" name="Google Shape;106;p23"/>
          <p:cNvPicPr preferRelativeResize="0"/>
          <p:nvPr/>
        </p:nvPicPr>
        <p:blipFill>
          <a:blip r:embed="rId3">
            <a:alphaModFix/>
          </a:blip>
          <a:stretch>
            <a:fillRect/>
          </a:stretch>
        </p:blipFill>
        <p:spPr>
          <a:xfrm>
            <a:off x="1314438" y="594025"/>
            <a:ext cx="6515128" cy="4322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70000"/>
          </a:schemeClr>
        </a:solidFill>
        <a:effectLst/>
      </p:bgPr>
    </p:bg>
    <p:spTree>
      <p:nvGrpSpPr>
        <p:cNvPr id="1" name="Shape 110"/>
        <p:cNvGrpSpPr/>
        <p:nvPr/>
      </p:nvGrpSpPr>
      <p:grpSpPr>
        <a:xfrm>
          <a:off x="0" y="0"/>
          <a:ext cx="0" cy="0"/>
          <a:chOff x="0" y="0"/>
          <a:chExt cx="0" cy="0"/>
        </a:xfrm>
      </p:grpSpPr>
      <p:pic>
        <p:nvPicPr>
          <p:cNvPr id="112" name="Google Shape;112;p24"/>
          <p:cNvPicPr preferRelativeResize="0"/>
          <p:nvPr/>
        </p:nvPicPr>
        <p:blipFill>
          <a:blip r:embed="rId3">
            <a:alphaModFix/>
          </a:blip>
          <a:stretch>
            <a:fillRect/>
          </a:stretch>
        </p:blipFill>
        <p:spPr>
          <a:xfrm>
            <a:off x="1314425" y="616575"/>
            <a:ext cx="6515128" cy="4322075"/>
          </a:xfrm>
          <a:prstGeom prst="rect">
            <a:avLst/>
          </a:prstGeom>
          <a:noFill/>
          <a:ln>
            <a:noFill/>
          </a:ln>
        </p:spPr>
      </p:pic>
      <p:sp>
        <p:nvSpPr>
          <p:cNvPr id="4" name="Google Shape;111;p24">
            <a:extLst>
              <a:ext uri="{FF2B5EF4-FFF2-40B4-BE49-F238E27FC236}">
                <a16:creationId xmlns:a16="http://schemas.microsoft.com/office/drawing/2014/main" id="{8F8F7776-0914-2745-A9CD-6E6D76749CC7}"/>
              </a:ext>
            </a:extLst>
          </p:cNvPr>
          <p:cNvSpPr txBox="1"/>
          <p:nvPr/>
        </p:nvSpPr>
        <p:spPr>
          <a:xfrm>
            <a:off x="2872558" y="0"/>
            <a:ext cx="3398861" cy="516600"/>
          </a:xfrm>
          <a:prstGeom prst="rect">
            <a:avLst/>
          </a:prstGeom>
          <a:noFill/>
          <a:ln>
            <a:noFill/>
          </a:ln>
        </p:spPr>
        <p:txBody>
          <a:bodyPr spcFirstLastPara="1" wrap="square" lIns="91425" tIns="91425" rIns="91425" bIns="91425" anchor="t" anchorCtr="0">
            <a:noAutofit/>
          </a:bodyPr>
          <a:lstStyle/>
          <a:p>
            <a:pPr lvl="0"/>
            <a:r>
              <a:rPr lang="en-CA" sz="2800" dirty="0">
                <a:solidFill>
                  <a:schemeClr val="accent6"/>
                </a:solidFill>
              </a:rPr>
              <a:t>Beware car drivers!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alpha val="90000"/>
          </a:schemeClr>
        </a:solidFill>
        <a:effectLst/>
      </p:bgPr>
    </p:bg>
    <p:spTree>
      <p:nvGrpSpPr>
        <p:cNvPr id="1" name="Shape 116"/>
        <p:cNvGrpSpPr/>
        <p:nvPr/>
      </p:nvGrpSpPr>
      <p:grpSpPr>
        <a:xfrm>
          <a:off x="0" y="0"/>
          <a:ext cx="0" cy="0"/>
          <a:chOff x="0" y="0"/>
          <a:chExt cx="0" cy="0"/>
        </a:xfrm>
      </p:grpSpPr>
      <p:sp>
        <p:nvSpPr>
          <p:cNvPr id="117" name="Google Shape;117;p25"/>
          <p:cNvSpPr txBox="1">
            <a:spLocks noGrp="1"/>
          </p:cNvSpPr>
          <p:nvPr>
            <p:ph type="title"/>
          </p:nvPr>
        </p:nvSpPr>
        <p:spPr>
          <a:xfrm>
            <a:off x="1696208" y="0"/>
            <a:ext cx="5363084" cy="53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chemeClr val="accent6"/>
                </a:solidFill>
              </a:rPr>
              <a:t>Are male drivers more careless?</a:t>
            </a:r>
            <a:endParaRPr dirty="0">
              <a:solidFill>
                <a:schemeClr val="accent6"/>
              </a:solidFill>
            </a:endParaRPr>
          </a:p>
        </p:txBody>
      </p:sp>
      <p:pic>
        <p:nvPicPr>
          <p:cNvPr id="118" name="Google Shape;118;p25"/>
          <p:cNvPicPr preferRelativeResize="0"/>
          <p:nvPr/>
        </p:nvPicPr>
        <p:blipFill>
          <a:blip r:embed="rId3">
            <a:alphaModFix/>
          </a:blip>
          <a:stretch>
            <a:fillRect/>
          </a:stretch>
        </p:blipFill>
        <p:spPr>
          <a:xfrm>
            <a:off x="4257800" y="1238250"/>
            <a:ext cx="4038600" cy="2667000"/>
          </a:xfrm>
          <a:prstGeom prst="rect">
            <a:avLst/>
          </a:prstGeom>
          <a:noFill/>
          <a:ln>
            <a:noFill/>
          </a:ln>
        </p:spPr>
      </p:pic>
      <p:pic>
        <p:nvPicPr>
          <p:cNvPr id="119" name="Google Shape;119;p25"/>
          <p:cNvPicPr preferRelativeResize="0"/>
          <p:nvPr/>
        </p:nvPicPr>
        <p:blipFill>
          <a:blip r:embed="rId4">
            <a:alphaModFix/>
          </a:blip>
          <a:stretch>
            <a:fillRect/>
          </a:stretch>
        </p:blipFill>
        <p:spPr>
          <a:xfrm>
            <a:off x="339150" y="1238250"/>
            <a:ext cx="4038600" cy="266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alpha val="90000"/>
          </a:schemeClr>
        </a:solidFill>
        <a:effectLst/>
      </p:bgPr>
    </p:bg>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1446013" y="0"/>
            <a:ext cx="6251951" cy="53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chemeClr val="accent6"/>
                </a:solidFill>
              </a:rPr>
              <a:t>New drivers experience increased risk</a:t>
            </a:r>
            <a:endParaRPr dirty="0">
              <a:solidFill>
                <a:schemeClr val="accent6"/>
              </a:solidFill>
            </a:endParaRPr>
          </a:p>
        </p:txBody>
      </p:sp>
      <p:pic>
        <p:nvPicPr>
          <p:cNvPr id="125" name="Google Shape;125;p26"/>
          <p:cNvPicPr preferRelativeResize="0"/>
          <p:nvPr/>
        </p:nvPicPr>
        <p:blipFill>
          <a:blip r:embed="rId3">
            <a:alphaModFix/>
          </a:blip>
          <a:stretch>
            <a:fillRect/>
          </a:stretch>
        </p:blipFill>
        <p:spPr>
          <a:xfrm>
            <a:off x="1328425" y="657625"/>
            <a:ext cx="6487128" cy="430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70000"/>
          </a:schemeClr>
        </a:solidFill>
        <a:effectLst/>
      </p:bgPr>
    </p:bg>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828194" y="-62700"/>
            <a:ext cx="7487611"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solidFill>
              </a:rPr>
              <a:t>Similar trends in age are seen across genders</a:t>
            </a:r>
            <a:endParaRPr dirty="0">
              <a:solidFill>
                <a:schemeClr val="accent6"/>
              </a:solidFill>
            </a:endParaRPr>
          </a:p>
        </p:txBody>
      </p:sp>
      <p:pic>
        <p:nvPicPr>
          <p:cNvPr id="131" name="Google Shape;131;p27"/>
          <p:cNvPicPr preferRelativeResize="0"/>
          <p:nvPr/>
        </p:nvPicPr>
        <p:blipFill>
          <a:blip r:embed="rId3">
            <a:alphaModFix/>
          </a:blip>
          <a:stretch>
            <a:fillRect/>
          </a:stretch>
        </p:blipFill>
        <p:spPr>
          <a:xfrm>
            <a:off x="1328438" y="635100"/>
            <a:ext cx="6487128" cy="430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pic>
        <p:nvPicPr>
          <p:cNvPr id="23" name="Google Shape;138;p28">
            <a:extLst>
              <a:ext uri="{FF2B5EF4-FFF2-40B4-BE49-F238E27FC236}">
                <a16:creationId xmlns:a16="http://schemas.microsoft.com/office/drawing/2014/main" id="{555DB6DD-27FF-224C-AAAE-E0899C59620A}"/>
              </a:ext>
            </a:extLst>
          </p:cNvPr>
          <p:cNvPicPr preferRelativeResize="0"/>
          <p:nvPr/>
        </p:nvPicPr>
        <p:blipFill>
          <a:blip r:embed="rId2">
            <a:alphaModFix/>
          </a:blip>
          <a:stretch>
            <a:fillRect/>
          </a:stretch>
        </p:blipFill>
        <p:spPr>
          <a:xfrm>
            <a:off x="5872064" y="3008226"/>
            <a:ext cx="2272480" cy="1945378"/>
          </a:xfrm>
          <a:prstGeom prst="rect">
            <a:avLst/>
          </a:prstGeom>
          <a:noFill/>
          <a:ln>
            <a:noFill/>
          </a:ln>
        </p:spPr>
      </p:pic>
      <p:sp>
        <p:nvSpPr>
          <p:cNvPr id="2" name="Oval 1">
            <a:extLst>
              <a:ext uri="{FF2B5EF4-FFF2-40B4-BE49-F238E27FC236}">
                <a16:creationId xmlns:a16="http://schemas.microsoft.com/office/drawing/2014/main" id="{E1E011BD-3C98-2F4F-BF16-A767C2F4650A}"/>
              </a:ext>
            </a:extLst>
          </p:cNvPr>
          <p:cNvSpPr/>
          <p:nvPr/>
        </p:nvSpPr>
        <p:spPr>
          <a:xfrm>
            <a:off x="139721" y="106321"/>
            <a:ext cx="3951826" cy="3891453"/>
          </a:xfrm>
          <a:prstGeom prst="ellipse">
            <a:avLst/>
          </a:prstGeom>
          <a:solidFill>
            <a:schemeClr val="accent5">
              <a:alpha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9AB8556-E5FE-AC48-892B-C2A86CC4468F}"/>
              </a:ext>
            </a:extLst>
          </p:cNvPr>
          <p:cNvSpPr txBox="1"/>
          <p:nvPr/>
        </p:nvSpPr>
        <p:spPr>
          <a:xfrm>
            <a:off x="904899" y="911428"/>
            <a:ext cx="2443481" cy="646331"/>
          </a:xfrm>
          <a:prstGeom prst="rect">
            <a:avLst/>
          </a:prstGeom>
          <a:noFill/>
        </p:spPr>
        <p:txBody>
          <a:bodyPr wrap="square" rtlCol="0">
            <a:spAutoFit/>
          </a:bodyPr>
          <a:lstStyle/>
          <a:p>
            <a:pPr algn="ctr"/>
            <a:r>
              <a:rPr lang="en-US" sz="3600" dirty="0">
                <a:solidFill>
                  <a:schemeClr val="bg1"/>
                </a:solidFill>
                <a:latin typeface="Britannic Bold" panose="020B0903060703020204" pitchFamily="34" charset="77"/>
              </a:rPr>
              <a:t>Limitations</a:t>
            </a:r>
          </a:p>
        </p:txBody>
      </p:sp>
      <p:cxnSp>
        <p:nvCxnSpPr>
          <p:cNvPr id="11" name="Straight Connector 10">
            <a:extLst>
              <a:ext uri="{FF2B5EF4-FFF2-40B4-BE49-F238E27FC236}">
                <a16:creationId xmlns:a16="http://schemas.microsoft.com/office/drawing/2014/main" id="{792C7D6B-89AA-DF47-82EC-06331EC9EA17}"/>
              </a:ext>
            </a:extLst>
          </p:cNvPr>
          <p:cNvCxnSpPr>
            <a:cxnSpLocks/>
          </p:cNvCxnSpPr>
          <p:nvPr/>
        </p:nvCxnSpPr>
        <p:spPr>
          <a:xfrm flipV="1">
            <a:off x="3963887" y="1020747"/>
            <a:ext cx="882205" cy="249957"/>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5706C0-5DB7-2744-8AAA-42CB78941B81}"/>
              </a:ext>
            </a:extLst>
          </p:cNvPr>
          <p:cNvCxnSpPr>
            <a:cxnSpLocks/>
          </p:cNvCxnSpPr>
          <p:nvPr/>
        </p:nvCxnSpPr>
        <p:spPr>
          <a:xfrm>
            <a:off x="4027717" y="2552375"/>
            <a:ext cx="895157" cy="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17" name="Graphic 16" descr="Gauge">
            <a:extLst>
              <a:ext uri="{FF2B5EF4-FFF2-40B4-BE49-F238E27FC236}">
                <a16:creationId xmlns:a16="http://schemas.microsoft.com/office/drawing/2014/main" id="{AD308FB8-604E-2E4F-83FD-4FE7FE7EB1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8186" y="1658955"/>
            <a:ext cx="2041172" cy="2041172"/>
          </a:xfrm>
          <a:prstGeom prst="rect">
            <a:avLst/>
          </a:prstGeom>
        </p:spPr>
      </p:pic>
      <p:sp>
        <p:nvSpPr>
          <p:cNvPr id="3" name="Rounded Rectangle 2">
            <a:extLst>
              <a:ext uri="{FF2B5EF4-FFF2-40B4-BE49-F238E27FC236}">
                <a16:creationId xmlns:a16="http://schemas.microsoft.com/office/drawing/2014/main" id="{1AB2F211-7A40-6644-9372-D5819C7BC1AE}"/>
              </a:ext>
            </a:extLst>
          </p:cNvPr>
          <p:cNvSpPr/>
          <p:nvPr/>
        </p:nvSpPr>
        <p:spPr>
          <a:xfrm>
            <a:off x="5124888" y="112205"/>
            <a:ext cx="3813299" cy="1546750"/>
          </a:xfrm>
          <a:prstGeom prst="roundRect">
            <a:avLst/>
          </a:prstGeom>
          <a:solidFill>
            <a:schemeClr val="accent5">
              <a:alpha val="60000"/>
            </a:schemeClr>
          </a:solid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9C7C6678-CED7-6548-BE78-FD2A58C902BC}"/>
              </a:ext>
            </a:extLst>
          </p:cNvPr>
          <p:cNvSpPr/>
          <p:nvPr/>
        </p:nvSpPr>
        <p:spPr>
          <a:xfrm>
            <a:off x="5124888" y="1873743"/>
            <a:ext cx="3813299" cy="1039574"/>
          </a:xfrm>
          <a:prstGeom prst="roundRect">
            <a:avLst/>
          </a:prstGeom>
          <a:solidFill>
            <a:schemeClr val="accent5">
              <a:alpha val="60000"/>
            </a:schemeClr>
          </a:solid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a:extLst>
              <a:ext uri="{FF2B5EF4-FFF2-40B4-BE49-F238E27FC236}">
                <a16:creationId xmlns:a16="http://schemas.microsoft.com/office/drawing/2014/main" id="{6F71DC72-2E5B-EE40-83EC-C99109DC6710}"/>
              </a:ext>
            </a:extLst>
          </p:cNvPr>
          <p:cNvSpPr txBox="1"/>
          <p:nvPr/>
        </p:nvSpPr>
        <p:spPr>
          <a:xfrm>
            <a:off x="5241851" y="147127"/>
            <a:ext cx="3519377" cy="1400383"/>
          </a:xfrm>
          <a:prstGeom prst="rect">
            <a:avLst/>
          </a:prstGeom>
          <a:noFill/>
        </p:spPr>
        <p:txBody>
          <a:bodyPr wrap="square" rtlCol="0">
            <a:spAutoFit/>
          </a:bodyPr>
          <a:lstStyle/>
          <a:p>
            <a:r>
              <a:rPr lang="en-CA" sz="1700" dirty="0">
                <a:latin typeface="Cambria" panose="02040503050406030204" pitchFamily="18" charset="0"/>
                <a:cs typeface="Calibri" panose="020F0502020204030204" pitchFamily="34" charset="0"/>
              </a:rPr>
              <a:t>Out of ~1,000,0000 observations, ~200,000 (~20%) were not usable due to incomplete data collection    (e.g. unknown, not applicable, missing case number)</a:t>
            </a:r>
          </a:p>
        </p:txBody>
      </p:sp>
      <p:sp>
        <p:nvSpPr>
          <p:cNvPr id="22" name="TextBox 21">
            <a:extLst>
              <a:ext uri="{FF2B5EF4-FFF2-40B4-BE49-F238E27FC236}">
                <a16:creationId xmlns:a16="http://schemas.microsoft.com/office/drawing/2014/main" id="{EE609EF8-BB9E-CF4E-9C9B-D03B88835F85}"/>
              </a:ext>
            </a:extLst>
          </p:cNvPr>
          <p:cNvSpPr txBox="1"/>
          <p:nvPr/>
        </p:nvSpPr>
        <p:spPr>
          <a:xfrm>
            <a:off x="5124888" y="1873743"/>
            <a:ext cx="3951826" cy="877163"/>
          </a:xfrm>
          <a:prstGeom prst="rect">
            <a:avLst/>
          </a:prstGeom>
          <a:noFill/>
        </p:spPr>
        <p:txBody>
          <a:bodyPr wrap="square" rtlCol="0">
            <a:spAutoFit/>
          </a:bodyPr>
          <a:lstStyle/>
          <a:p>
            <a:r>
              <a:rPr lang="en" sz="1700" dirty="0">
                <a:latin typeface="Cambria" panose="02040503050406030204" pitchFamily="18" charset="0"/>
              </a:rPr>
              <a:t>Using better plotting programs (e.g. D3) would have allowed us to create graphs that are more visually appealing</a:t>
            </a:r>
            <a:r>
              <a:rPr lang="en-CA" sz="1700" dirty="0">
                <a:latin typeface="Cambria" panose="02040503050406030204" pitchFamily="18" charset="0"/>
                <a:cs typeface="Calibri" panose="020F0502020204030204" pitchFamily="34" charset="0"/>
              </a:rPr>
              <a:t> </a:t>
            </a:r>
          </a:p>
        </p:txBody>
      </p:sp>
    </p:spTree>
    <p:extLst>
      <p:ext uri="{BB962C8B-B14F-4D97-AF65-F5344CB8AC3E}">
        <p14:creationId xmlns:p14="http://schemas.microsoft.com/office/powerpoint/2010/main" val="2719354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CAE8ED-D9CD-C344-B479-F6E02E23032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50000"/>
                    </a14:imgEffect>
                  </a14:imgLayer>
                </a14:imgProps>
              </a:ext>
            </a:extLst>
          </a:blip>
          <a:stretch>
            <a:fillRect/>
          </a:stretch>
        </p:blipFill>
        <p:spPr>
          <a:xfrm>
            <a:off x="0" y="0"/>
            <a:ext cx="9144000" cy="5143500"/>
          </a:xfrm>
          <a:prstGeom prst="rect">
            <a:avLst/>
          </a:prstGeom>
        </p:spPr>
      </p:pic>
      <p:cxnSp>
        <p:nvCxnSpPr>
          <p:cNvPr id="13" name="Straight Connector 12">
            <a:extLst>
              <a:ext uri="{FF2B5EF4-FFF2-40B4-BE49-F238E27FC236}">
                <a16:creationId xmlns:a16="http://schemas.microsoft.com/office/drawing/2014/main" id="{8D1AAE2B-0F20-FA40-A3C4-2B66B30B4ECB}"/>
              </a:ext>
            </a:extLst>
          </p:cNvPr>
          <p:cNvCxnSpPr>
            <a:cxnSpLocks/>
          </p:cNvCxnSpPr>
          <p:nvPr/>
        </p:nvCxnSpPr>
        <p:spPr>
          <a:xfrm flipV="1">
            <a:off x="1179395" y="2779115"/>
            <a:ext cx="238935" cy="33558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FF93A1E-2076-6A4B-889B-99FBBA42895F}"/>
              </a:ext>
            </a:extLst>
          </p:cNvPr>
          <p:cNvCxnSpPr>
            <a:cxnSpLocks/>
          </p:cNvCxnSpPr>
          <p:nvPr/>
        </p:nvCxnSpPr>
        <p:spPr>
          <a:xfrm>
            <a:off x="2802368" y="2671594"/>
            <a:ext cx="338167" cy="27036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D1BB4B8-DADC-9847-822B-153159F4C24C}"/>
              </a:ext>
            </a:extLst>
          </p:cNvPr>
          <p:cNvCxnSpPr>
            <a:cxnSpLocks/>
          </p:cNvCxnSpPr>
          <p:nvPr/>
        </p:nvCxnSpPr>
        <p:spPr>
          <a:xfrm>
            <a:off x="6212769" y="2302150"/>
            <a:ext cx="385515" cy="74319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6B2A0B-80AF-EC45-9C2D-03A5BADE52B8}"/>
              </a:ext>
            </a:extLst>
          </p:cNvPr>
          <p:cNvCxnSpPr>
            <a:cxnSpLocks/>
          </p:cNvCxnSpPr>
          <p:nvPr/>
        </p:nvCxnSpPr>
        <p:spPr>
          <a:xfrm flipV="1">
            <a:off x="4419448" y="2274983"/>
            <a:ext cx="430817" cy="50413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9EDFB51-C583-5046-BA8E-E6B3ABC690B6}"/>
              </a:ext>
            </a:extLst>
          </p:cNvPr>
          <p:cNvCxnSpPr>
            <a:cxnSpLocks/>
          </p:cNvCxnSpPr>
          <p:nvPr/>
        </p:nvCxnSpPr>
        <p:spPr>
          <a:xfrm flipV="1">
            <a:off x="7378636" y="2571750"/>
            <a:ext cx="578890" cy="91673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06E5162-AEE7-F343-B1E7-907AD9B6524E}"/>
              </a:ext>
            </a:extLst>
          </p:cNvPr>
          <p:cNvSpPr txBox="1"/>
          <p:nvPr/>
        </p:nvSpPr>
        <p:spPr>
          <a:xfrm>
            <a:off x="104552" y="4614649"/>
            <a:ext cx="1656223" cy="415498"/>
          </a:xfrm>
          <a:prstGeom prst="rect">
            <a:avLst/>
          </a:prstGeom>
          <a:noFill/>
        </p:spPr>
        <p:txBody>
          <a:bodyPr wrap="none" rtlCol="0">
            <a:spAutoFit/>
          </a:bodyPr>
          <a:lstStyle/>
          <a:p>
            <a:r>
              <a:rPr lang="en-US" sz="2100" dirty="0">
                <a:solidFill>
                  <a:schemeClr val="bg1"/>
                </a:solidFill>
                <a:latin typeface="Britannic Bold" panose="020B0903060703020204" pitchFamily="34" charset="77"/>
                <a:cs typeface="Calibri" panose="020F0502020204030204" pitchFamily="34" charset="0"/>
              </a:rPr>
              <a:t>Introduction</a:t>
            </a:r>
          </a:p>
        </p:txBody>
      </p:sp>
      <p:sp>
        <p:nvSpPr>
          <p:cNvPr id="71" name="TextBox 70">
            <a:extLst>
              <a:ext uri="{FF2B5EF4-FFF2-40B4-BE49-F238E27FC236}">
                <a16:creationId xmlns:a16="http://schemas.microsoft.com/office/drawing/2014/main" id="{6A051CBA-E09F-D445-88CE-F2DAEF7B9FA1}"/>
              </a:ext>
            </a:extLst>
          </p:cNvPr>
          <p:cNvSpPr txBox="1"/>
          <p:nvPr/>
        </p:nvSpPr>
        <p:spPr>
          <a:xfrm>
            <a:off x="2916370" y="4561847"/>
            <a:ext cx="1850186" cy="415498"/>
          </a:xfrm>
          <a:prstGeom prst="rect">
            <a:avLst/>
          </a:prstGeom>
          <a:noFill/>
        </p:spPr>
        <p:txBody>
          <a:bodyPr wrap="none" rtlCol="0">
            <a:spAutoFit/>
          </a:bodyPr>
          <a:lstStyle/>
          <a:p>
            <a:r>
              <a:rPr lang="en-US" sz="2100" dirty="0">
                <a:solidFill>
                  <a:schemeClr val="bg1"/>
                </a:solidFill>
                <a:latin typeface="Britannic Bold" panose="020B0903060703020204" pitchFamily="34" charset="77"/>
                <a:cs typeface="Calibri" panose="020F0502020204030204" pitchFamily="34" charset="0"/>
              </a:rPr>
              <a:t>Data Cleaning</a:t>
            </a:r>
          </a:p>
        </p:txBody>
      </p:sp>
      <p:sp>
        <p:nvSpPr>
          <p:cNvPr id="72" name="TextBox 71">
            <a:extLst>
              <a:ext uri="{FF2B5EF4-FFF2-40B4-BE49-F238E27FC236}">
                <a16:creationId xmlns:a16="http://schemas.microsoft.com/office/drawing/2014/main" id="{63F1932C-4D46-6242-93A2-CC364328A78D}"/>
              </a:ext>
            </a:extLst>
          </p:cNvPr>
          <p:cNvSpPr txBox="1"/>
          <p:nvPr/>
        </p:nvSpPr>
        <p:spPr>
          <a:xfrm>
            <a:off x="1194998" y="760812"/>
            <a:ext cx="1768433" cy="415498"/>
          </a:xfrm>
          <a:prstGeom prst="rect">
            <a:avLst/>
          </a:prstGeom>
          <a:noFill/>
        </p:spPr>
        <p:txBody>
          <a:bodyPr wrap="none" rtlCol="0">
            <a:spAutoFit/>
          </a:bodyPr>
          <a:lstStyle/>
          <a:p>
            <a:r>
              <a:rPr lang="en-US" sz="2100" dirty="0">
                <a:solidFill>
                  <a:schemeClr val="bg1"/>
                </a:solidFill>
                <a:latin typeface="Britannic Bold" panose="020B0903060703020204" pitchFamily="34" charset="77"/>
                <a:cs typeface="Calibri" panose="020F0502020204030204" pitchFamily="34" charset="0"/>
              </a:rPr>
              <a:t>Data Sources</a:t>
            </a:r>
          </a:p>
        </p:txBody>
      </p:sp>
      <p:sp>
        <p:nvSpPr>
          <p:cNvPr id="73" name="TextBox 72">
            <a:extLst>
              <a:ext uri="{FF2B5EF4-FFF2-40B4-BE49-F238E27FC236}">
                <a16:creationId xmlns:a16="http://schemas.microsoft.com/office/drawing/2014/main" id="{4433E4CA-545C-9348-992D-D393D93F333A}"/>
              </a:ext>
            </a:extLst>
          </p:cNvPr>
          <p:cNvSpPr txBox="1"/>
          <p:nvPr/>
        </p:nvSpPr>
        <p:spPr>
          <a:xfrm>
            <a:off x="4690389" y="32731"/>
            <a:ext cx="1781257" cy="415498"/>
          </a:xfrm>
          <a:prstGeom prst="rect">
            <a:avLst/>
          </a:prstGeom>
          <a:noFill/>
        </p:spPr>
        <p:txBody>
          <a:bodyPr wrap="none" rtlCol="0">
            <a:spAutoFit/>
          </a:bodyPr>
          <a:lstStyle/>
          <a:p>
            <a:r>
              <a:rPr lang="en-US" sz="2100" dirty="0">
                <a:solidFill>
                  <a:schemeClr val="bg1"/>
                </a:solidFill>
                <a:latin typeface="Britannic Bold" panose="020B0903060703020204" pitchFamily="34" charset="77"/>
                <a:cs typeface="Calibri" panose="020F0502020204030204" pitchFamily="34" charset="0"/>
              </a:rPr>
              <a:t>Data Analysis</a:t>
            </a:r>
          </a:p>
        </p:txBody>
      </p:sp>
      <p:sp>
        <p:nvSpPr>
          <p:cNvPr id="74" name="TextBox 73">
            <a:extLst>
              <a:ext uri="{FF2B5EF4-FFF2-40B4-BE49-F238E27FC236}">
                <a16:creationId xmlns:a16="http://schemas.microsoft.com/office/drawing/2014/main" id="{9E8D86B9-A1FC-DB42-8472-9B93510808CE}"/>
              </a:ext>
            </a:extLst>
          </p:cNvPr>
          <p:cNvSpPr txBox="1"/>
          <p:nvPr/>
        </p:nvSpPr>
        <p:spPr>
          <a:xfrm>
            <a:off x="5895036" y="4646402"/>
            <a:ext cx="1510350" cy="415498"/>
          </a:xfrm>
          <a:prstGeom prst="rect">
            <a:avLst/>
          </a:prstGeom>
          <a:noFill/>
        </p:spPr>
        <p:txBody>
          <a:bodyPr wrap="none" rtlCol="0">
            <a:spAutoFit/>
          </a:bodyPr>
          <a:lstStyle/>
          <a:p>
            <a:r>
              <a:rPr lang="en-US" sz="2100" dirty="0">
                <a:solidFill>
                  <a:schemeClr val="bg1"/>
                </a:solidFill>
                <a:latin typeface="Britannic Bold" panose="020B0903060703020204" pitchFamily="34" charset="77"/>
                <a:cs typeface="Calibri" panose="020F0502020204030204" pitchFamily="34" charset="0"/>
              </a:rPr>
              <a:t>Limitations</a:t>
            </a:r>
          </a:p>
        </p:txBody>
      </p:sp>
      <p:sp>
        <p:nvSpPr>
          <p:cNvPr id="75" name="TextBox 74">
            <a:extLst>
              <a:ext uri="{FF2B5EF4-FFF2-40B4-BE49-F238E27FC236}">
                <a16:creationId xmlns:a16="http://schemas.microsoft.com/office/drawing/2014/main" id="{47AA9AE2-17D8-0248-A483-8FB56063D4C0}"/>
              </a:ext>
            </a:extLst>
          </p:cNvPr>
          <p:cNvSpPr txBox="1"/>
          <p:nvPr/>
        </p:nvSpPr>
        <p:spPr>
          <a:xfrm>
            <a:off x="7331486" y="397567"/>
            <a:ext cx="1503938" cy="415498"/>
          </a:xfrm>
          <a:prstGeom prst="rect">
            <a:avLst/>
          </a:prstGeom>
          <a:noFill/>
        </p:spPr>
        <p:txBody>
          <a:bodyPr wrap="none" rtlCol="0">
            <a:spAutoFit/>
          </a:bodyPr>
          <a:lstStyle/>
          <a:p>
            <a:r>
              <a:rPr lang="en-US" sz="2100" dirty="0">
                <a:solidFill>
                  <a:schemeClr val="bg1"/>
                </a:solidFill>
                <a:latin typeface="Britannic Bold" panose="020B0903060703020204" pitchFamily="34" charset="77"/>
                <a:cs typeface="Calibri" panose="020F0502020204030204" pitchFamily="34" charset="0"/>
              </a:rPr>
              <a:t>Conclusion</a:t>
            </a:r>
          </a:p>
        </p:txBody>
      </p:sp>
      <mc:AlternateContent xmlns:mc="http://schemas.openxmlformats.org/markup-compatibility/2006" xmlns:pslz="http://schemas.microsoft.com/office/powerpoint/2016/slidezoom">
        <mc:Choice Requires="pslz">
          <p:graphicFrame>
            <p:nvGraphicFramePr>
              <p:cNvPr id="90" name="Slide Zoom 89">
                <a:extLst>
                  <a:ext uri="{FF2B5EF4-FFF2-40B4-BE49-F238E27FC236}">
                    <a16:creationId xmlns:a16="http://schemas.microsoft.com/office/drawing/2014/main" id="{8A229D21-7B72-0E48-891A-22E8BF2716B3}"/>
                  </a:ext>
                </a:extLst>
              </p:cNvPr>
              <p:cNvGraphicFramePr>
                <a:graphicFrameLocks noChangeAspect="1"/>
              </p:cNvGraphicFramePr>
              <p:nvPr>
                <p:extLst>
                  <p:ext uri="{D42A27DB-BD31-4B8C-83A1-F6EECF244321}">
                    <p14:modId xmlns:p14="http://schemas.microsoft.com/office/powerpoint/2010/main" val="1558210282"/>
                  </p:ext>
                </p:extLst>
              </p:nvPr>
            </p:nvGraphicFramePr>
            <p:xfrm>
              <a:off x="115185" y="3029086"/>
              <a:ext cx="1503935" cy="1444725"/>
            </p:xfrm>
            <a:graphic>
              <a:graphicData uri="http://schemas.microsoft.com/office/powerpoint/2016/slidezoom">
                <pslz:sldZm>
                  <pslz:sldZmObj sldId="272" cId="3404477026">
                    <pslz:zmPr id="{60C97207-F863-3446-94D0-92A2ECA1C023}" imageType="cover" transitionDur="1000" showBg="0">
                      <p166:blipFill xmlns:p166="http://schemas.microsoft.com/office/powerpoint/2016/6/main">
                        <a:blip r:embed="rId5"/>
                        <a:stretch>
                          <a:fillRect/>
                        </a:stretch>
                      </p166:blipFill>
                      <p166:spPr xmlns:p166="http://schemas.microsoft.com/office/powerpoint/2016/6/main">
                        <a:xfrm>
                          <a:off x="0" y="0"/>
                          <a:ext cx="1503935" cy="1444725"/>
                        </a:xfrm>
                        <a:prstGeom prst="rect">
                          <a:avLst/>
                        </a:prstGeom>
                      </p166:spPr>
                    </pslz:zmPr>
                  </pslz:sldZmObj>
                </pslz:sldZm>
              </a:graphicData>
            </a:graphic>
          </p:graphicFrame>
        </mc:Choice>
        <mc:Fallback xmlns="">
          <p:pic>
            <p:nvPicPr>
              <p:cNvPr id="90" name="Slide Zoom 89">
                <a:hlinkClick r:id="rId6" action="ppaction://hlinksldjump"/>
                <a:extLst>
                  <a:ext uri="{FF2B5EF4-FFF2-40B4-BE49-F238E27FC236}">
                    <a16:creationId xmlns:a16="http://schemas.microsoft.com/office/drawing/2014/main" id="{8A229D21-7B72-0E48-891A-22E8BF2716B3}"/>
                  </a:ext>
                </a:extLst>
              </p:cNvPr>
              <p:cNvPicPr>
                <a:picLocks noGrp="1" noRot="1" noChangeAspect="1" noMove="1" noResize="1" noEditPoints="1" noAdjustHandles="1" noChangeArrowheads="1" noChangeShapeType="1"/>
              </p:cNvPicPr>
              <p:nvPr/>
            </p:nvPicPr>
            <p:blipFill>
              <a:blip r:embed="rId7"/>
              <a:stretch>
                <a:fillRect/>
              </a:stretch>
            </p:blipFill>
            <p:spPr>
              <a:xfrm>
                <a:off x="115185" y="3029086"/>
                <a:ext cx="1503935" cy="1444725"/>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92" name="Slide Zoom 91">
                <a:extLst>
                  <a:ext uri="{FF2B5EF4-FFF2-40B4-BE49-F238E27FC236}">
                    <a16:creationId xmlns:a16="http://schemas.microsoft.com/office/drawing/2014/main" id="{49E46870-88CC-5E47-9B14-BD7B4282AEAB}"/>
                  </a:ext>
                </a:extLst>
              </p:cNvPr>
              <p:cNvGraphicFramePr>
                <a:graphicFrameLocks noChangeAspect="1"/>
              </p:cNvGraphicFramePr>
              <p:nvPr>
                <p:extLst>
                  <p:ext uri="{D42A27DB-BD31-4B8C-83A1-F6EECF244321}">
                    <p14:modId xmlns:p14="http://schemas.microsoft.com/office/powerpoint/2010/main" val="2755839486"/>
                  </p:ext>
                </p:extLst>
              </p:nvPr>
            </p:nvGraphicFramePr>
            <p:xfrm>
              <a:off x="1154890" y="1293586"/>
              <a:ext cx="1816369" cy="1753302"/>
            </p:xfrm>
            <a:graphic>
              <a:graphicData uri="http://schemas.microsoft.com/office/powerpoint/2016/slidezoom">
                <pslz:sldZm>
                  <pslz:sldZmObj sldId="273" cId="315759830">
                    <pslz:zmPr id="{F22D0E15-861C-2249-979D-AFF3E3F362EC}" imageType="cover" transitionDur="1000" showBg="0">
                      <p166:blipFill xmlns:p166="http://schemas.microsoft.com/office/powerpoint/2016/6/main">
                        <a:blip r:embed="rId8"/>
                        <a:stretch>
                          <a:fillRect/>
                        </a:stretch>
                      </p166:blipFill>
                      <p166:spPr xmlns:p166="http://schemas.microsoft.com/office/powerpoint/2016/6/main">
                        <a:xfrm>
                          <a:off x="0" y="0"/>
                          <a:ext cx="1816369" cy="1753302"/>
                        </a:xfrm>
                        <a:prstGeom prst="rect">
                          <a:avLst/>
                        </a:prstGeom>
                      </p166:spPr>
                    </pslz:zmPr>
                  </pslz:sldZmObj>
                </pslz:sldZm>
              </a:graphicData>
            </a:graphic>
          </p:graphicFrame>
        </mc:Choice>
        <mc:Fallback xmlns="">
          <p:pic>
            <p:nvPicPr>
              <p:cNvPr id="92" name="Slide Zoom 91">
                <a:hlinkClick r:id="rId9" action="ppaction://hlinksldjump"/>
                <a:extLst>
                  <a:ext uri="{FF2B5EF4-FFF2-40B4-BE49-F238E27FC236}">
                    <a16:creationId xmlns:a16="http://schemas.microsoft.com/office/drawing/2014/main" id="{49E46870-88CC-5E47-9B14-BD7B4282AEAB}"/>
                  </a:ext>
                </a:extLst>
              </p:cNvPr>
              <p:cNvPicPr>
                <a:picLocks noGrp="1" noRot="1" noChangeAspect="1" noMove="1" noResize="1" noEditPoints="1" noAdjustHandles="1" noChangeArrowheads="1" noChangeShapeType="1"/>
              </p:cNvPicPr>
              <p:nvPr/>
            </p:nvPicPr>
            <p:blipFill>
              <a:blip r:embed="rId10"/>
              <a:stretch>
                <a:fillRect/>
              </a:stretch>
            </p:blipFill>
            <p:spPr>
              <a:xfrm>
                <a:off x="1154890" y="1293586"/>
                <a:ext cx="1816369" cy="1753302"/>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94" name="Slide Zoom 93">
                <a:extLst>
                  <a:ext uri="{FF2B5EF4-FFF2-40B4-BE49-F238E27FC236}">
                    <a16:creationId xmlns:a16="http://schemas.microsoft.com/office/drawing/2014/main" id="{AF93C5A8-D51E-4644-A594-6501DA9F32B6}"/>
                  </a:ext>
                </a:extLst>
              </p:cNvPr>
              <p:cNvGraphicFramePr>
                <a:graphicFrameLocks noChangeAspect="1"/>
              </p:cNvGraphicFramePr>
              <p:nvPr>
                <p:extLst>
                  <p:ext uri="{D42A27DB-BD31-4B8C-83A1-F6EECF244321}">
                    <p14:modId xmlns:p14="http://schemas.microsoft.com/office/powerpoint/2010/main" val="1222944180"/>
                  </p:ext>
                </p:extLst>
              </p:nvPr>
            </p:nvGraphicFramePr>
            <p:xfrm>
              <a:off x="2918090" y="2607280"/>
              <a:ext cx="1935437" cy="1824840"/>
            </p:xfrm>
            <a:graphic>
              <a:graphicData uri="http://schemas.microsoft.com/office/powerpoint/2016/slidezoom">
                <pslz:sldZm>
                  <pslz:sldZmObj sldId="274" cId="2399877214">
                    <pslz:zmPr id="{FDB30764-0EED-8644-824A-B9B6FC246AB7}" imageType="cover" transitionDur="1000" showBg="0">
                      <p166:blipFill xmlns:p166="http://schemas.microsoft.com/office/powerpoint/2016/6/main">
                        <a:blip r:embed="rId11"/>
                        <a:stretch>
                          <a:fillRect/>
                        </a:stretch>
                      </p166:blipFill>
                      <p166:spPr xmlns:p166="http://schemas.microsoft.com/office/powerpoint/2016/6/main">
                        <a:xfrm>
                          <a:off x="0" y="0"/>
                          <a:ext cx="1935437" cy="1824840"/>
                        </a:xfrm>
                        <a:prstGeom prst="rect">
                          <a:avLst/>
                        </a:prstGeom>
                      </p166:spPr>
                    </pslz:zmPr>
                  </pslz:sldZmObj>
                </pslz:sldZm>
              </a:graphicData>
            </a:graphic>
          </p:graphicFrame>
        </mc:Choice>
        <mc:Fallback xmlns="">
          <p:pic>
            <p:nvPicPr>
              <p:cNvPr id="94" name="Slide Zoom 93">
                <a:hlinkClick r:id="rId12" action="ppaction://hlinksldjump"/>
                <a:extLst>
                  <a:ext uri="{FF2B5EF4-FFF2-40B4-BE49-F238E27FC236}">
                    <a16:creationId xmlns:a16="http://schemas.microsoft.com/office/drawing/2014/main" id="{AF93C5A8-D51E-4644-A594-6501DA9F32B6}"/>
                  </a:ext>
                </a:extLst>
              </p:cNvPr>
              <p:cNvPicPr>
                <a:picLocks noGrp="1" noRot="1" noChangeAspect="1" noMove="1" noResize="1" noEditPoints="1" noAdjustHandles="1" noChangeArrowheads="1" noChangeShapeType="1"/>
              </p:cNvPicPr>
              <p:nvPr/>
            </p:nvPicPr>
            <p:blipFill>
              <a:blip r:embed="rId13"/>
              <a:stretch>
                <a:fillRect/>
              </a:stretch>
            </p:blipFill>
            <p:spPr>
              <a:xfrm>
                <a:off x="2918090" y="2607280"/>
                <a:ext cx="1935437" cy="1824840"/>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96" name="Slide Zoom 95">
                <a:extLst>
                  <a:ext uri="{FF2B5EF4-FFF2-40B4-BE49-F238E27FC236}">
                    <a16:creationId xmlns:a16="http://schemas.microsoft.com/office/drawing/2014/main" id="{ACAF4801-2EAE-9646-B50A-2A38969A6756}"/>
                  </a:ext>
                </a:extLst>
              </p:cNvPr>
              <p:cNvGraphicFramePr>
                <a:graphicFrameLocks noChangeAspect="1"/>
              </p:cNvGraphicFramePr>
              <p:nvPr>
                <p:extLst>
                  <p:ext uri="{D42A27DB-BD31-4B8C-83A1-F6EECF244321}">
                    <p14:modId xmlns:p14="http://schemas.microsoft.com/office/powerpoint/2010/main" val="2687576176"/>
                  </p:ext>
                </p:extLst>
              </p:nvPr>
            </p:nvGraphicFramePr>
            <p:xfrm>
              <a:off x="4468210" y="502226"/>
              <a:ext cx="2196745" cy="2013683"/>
            </p:xfrm>
            <a:graphic>
              <a:graphicData uri="http://schemas.microsoft.com/office/powerpoint/2016/slidezoom">
                <pslz:sldZm>
                  <pslz:sldZmObj sldId="275" cId="2673874826">
                    <pslz:zmPr id="{9B176808-8B4D-444D-AC0C-8E97741A9B67}" imageType="cover" transitionDur="1000" showBg="0">
                      <p166:blipFill xmlns:p166="http://schemas.microsoft.com/office/powerpoint/2016/6/main">
                        <a:blip r:embed="rId14"/>
                        <a:stretch>
                          <a:fillRect/>
                        </a:stretch>
                      </p166:blipFill>
                      <p166:spPr xmlns:p166="http://schemas.microsoft.com/office/powerpoint/2016/6/main">
                        <a:xfrm>
                          <a:off x="0" y="0"/>
                          <a:ext cx="2196745" cy="2013683"/>
                        </a:xfrm>
                        <a:prstGeom prst="rect">
                          <a:avLst/>
                        </a:prstGeom>
                      </p166:spPr>
                    </pslz:zmPr>
                  </pslz:sldZmObj>
                </pslz:sldZm>
              </a:graphicData>
            </a:graphic>
          </p:graphicFrame>
        </mc:Choice>
        <mc:Fallback xmlns="">
          <p:pic>
            <p:nvPicPr>
              <p:cNvPr id="96" name="Slide Zoom 95">
                <a:hlinkClick r:id="rId15" action="ppaction://hlinksldjump"/>
                <a:extLst>
                  <a:ext uri="{FF2B5EF4-FFF2-40B4-BE49-F238E27FC236}">
                    <a16:creationId xmlns:a16="http://schemas.microsoft.com/office/drawing/2014/main" id="{ACAF4801-2EAE-9646-B50A-2A38969A6756}"/>
                  </a:ext>
                </a:extLst>
              </p:cNvPr>
              <p:cNvPicPr>
                <a:picLocks noGrp="1" noRot="1" noChangeAspect="1" noMove="1" noResize="1" noEditPoints="1" noAdjustHandles="1" noChangeArrowheads="1" noChangeShapeType="1"/>
              </p:cNvPicPr>
              <p:nvPr/>
            </p:nvPicPr>
            <p:blipFill>
              <a:blip r:embed="rId16"/>
              <a:stretch>
                <a:fillRect/>
              </a:stretch>
            </p:blipFill>
            <p:spPr>
              <a:xfrm>
                <a:off x="4468210" y="502226"/>
                <a:ext cx="2196745" cy="2013683"/>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98" name="Slide Zoom 97">
                <a:extLst>
                  <a:ext uri="{FF2B5EF4-FFF2-40B4-BE49-F238E27FC236}">
                    <a16:creationId xmlns:a16="http://schemas.microsoft.com/office/drawing/2014/main" id="{3B6A64BD-7E8C-7B42-95D7-182AB159856D}"/>
                  </a:ext>
                </a:extLst>
              </p:cNvPr>
              <p:cNvGraphicFramePr>
                <a:graphicFrameLocks noChangeAspect="1"/>
              </p:cNvGraphicFramePr>
              <p:nvPr>
                <p:extLst>
                  <p:ext uri="{D42A27DB-BD31-4B8C-83A1-F6EECF244321}">
                    <p14:modId xmlns:p14="http://schemas.microsoft.com/office/powerpoint/2010/main" val="3112145496"/>
                  </p:ext>
                </p:extLst>
              </p:nvPr>
            </p:nvGraphicFramePr>
            <p:xfrm>
              <a:off x="5796156" y="2998583"/>
              <a:ext cx="1678215" cy="1620346"/>
            </p:xfrm>
            <a:graphic>
              <a:graphicData uri="http://schemas.microsoft.com/office/powerpoint/2016/slidezoom">
                <pslz:sldZm>
                  <pslz:sldZmObj sldId="276" cId="2719354967">
                    <pslz:zmPr id="{677A56DF-FC5D-A241-96B8-598852BE60B9}" imageType="cover" transitionDur="1000" showBg="0">
                      <p166:blipFill xmlns:p166="http://schemas.microsoft.com/office/powerpoint/2016/6/main">
                        <a:blip r:embed="rId17"/>
                        <a:stretch>
                          <a:fillRect/>
                        </a:stretch>
                      </p166:blipFill>
                      <p166:spPr xmlns:p166="http://schemas.microsoft.com/office/powerpoint/2016/6/main">
                        <a:xfrm>
                          <a:off x="0" y="0"/>
                          <a:ext cx="1678215" cy="1620346"/>
                        </a:xfrm>
                        <a:prstGeom prst="rect">
                          <a:avLst/>
                        </a:prstGeom>
                      </p166:spPr>
                    </pslz:zmPr>
                  </pslz:sldZmObj>
                </pslz:sldZm>
              </a:graphicData>
            </a:graphic>
          </p:graphicFrame>
        </mc:Choice>
        <mc:Fallback xmlns="">
          <p:pic>
            <p:nvPicPr>
              <p:cNvPr id="98" name="Slide Zoom 97">
                <a:hlinkClick r:id="rId18" action="ppaction://hlinksldjump"/>
                <a:extLst>
                  <a:ext uri="{FF2B5EF4-FFF2-40B4-BE49-F238E27FC236}">
                    <a16:creationId xmlns:a16="http://schemas.microsoft.com/office/drawing/2014/main" id="{3B6A64BD-7E8C-7B42-95D7-182AB159856D}"/>
                  </a:ext>
                </a:extLst>
              </p:cNvPr>
              <p:cNvPicPr>
                <a:picLocks noGrp="1" noRot="1" noChangeAspect="1" noMove="1" noResize="1" noEditPoints="1" noAdjustHandles="1" noChangeArrowheads="1" noChangeShapeType="1"/>
              </p:cNvPicPr>
              <p:nvPr/>
            </p:nvPicPr>
            <p:blipFill>
              <a:blip r:embed="rId19"/>
              <a:stretch>
                <a:fillRect/>
              </a:stretch>
            </p:blipFill>
            <p:spPr>
              <a:xfrm>
                <a:off x="5796156" y="2998583"/>
                <a:ext cx="1678215" cy="1620346"/>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102" name="Slide Zoom 101">
                <a:extLst>
                  <a:ext uri="{FF2B5EF4-FFF2-40B4-BE49-F238E27FC236}">
                    <a16:creationId xmlns:a16="http://schemas.microsoft.com/office/drawing/2014/main" id="{ADBC534F-ABEC-5C40-9FFF-F827F50E793E}"/>
                  </a:ext>
                </a:extLst>
              </p:cNvPr>
              <p:cNvGraphicFramePr>
                <a:graphicFrameLocks noChangeAspect="1"/>
              </p:cNvGraphicFramePr>
              <p:nvPr>
                <p:extLst>
                  <p:ext uri="{D42A27DB-BD31-4B8C-83A1-F6EECF244321}">
                    <p14:modId xmlns:p14="http://schemas.microsoft.com/office/powerpoint/2010/main" val="909120695"/>
                  </p:ext>
                </p:extLst>
              </p:nvPr>
            </p:nvGraphicFramePr>
            <p:xfrm>
              <a:off x="7156484" y="806744"/>
              <a:ext cx="1902456" cy="1823734"/>
            </p:xfrm>
            <a:graphic>
              <a:graphicData uri="http://schemas.microsoft.com/office/powerpoint/2016/slidezoom">
                <pslz:sldZm>
                  <pslz:sldZmObj sldId="277" cId="3178574621">
                    <pslz:zmPr id="{E3288485-99D4-9A4A-932C-E6C413097DFC}" imageType="cover" transitionDur="1000" showBg="0">
                      <p166:blipFill xmlns:p166="http://schemas.microsoft.com/office/powerpoint/2016/6/main">
                        <a:blip r:embed="rId20"/>
                        <a:stretch>
                          <a:fillRect/>
                        </a:stretch>
                      </p166:blipFill>
                      <p166:spPr xmlns:p166="http://schemas.microsoft.com/office/powerpoint/2016/6/main">
                        <a:xfrm>
                          <a:off x="0" y="0"/>
                          <a:ext cx="1902456" cy="1823734"/>
                        </a:xfrm>
                        <a:prstGeom prst="rect">
                          <a:avLst/>
                        </a:prstGeom>
                      </p166:spPr>
                    </pslz:zmPr>
                  </pslz:sldZmObj>
                </pslz:sldZm>
              </a:graphicData>
            </a:graphic>
          </p:graphicFrame>
        </mc:Choice>
        <mc:Fallback xmlns="">
          <p:pic>
            <p:nvPicPr>
              <p:cNvPr id="102" name="Slide Zoom 101">
                <a:hlinkClick r:id="rId21" action="ppaction://hlinksldjump"/>
                <a:extLst>
                  <a:ext uri="{FF2B5EF4-FFF2-40B4-BE49-F238E27FC236}">
                    <a16:creationId xmlns:a16="http://schemas.microsoft.com/office/drawing/2014/main" id="{ADBC534F-ABEC-5C40-9FFF-F827F50E793E}"/>
                  </a:ext>
                </a:extLst>
              </p:cNvPr>
              <p:cNvPicPr>
                <a:picLocks noGrp="1" noRot="1" noChangeAspect="1" noMove="1" noResize="1" noEditPoints="1" noAdjustHandles="1" noChangeArrowheads="1" noChangeShapeType="1"/>
              </p:cNvPicPr>
              <p:nvPr/>
            </p:nvPicPr>
            <p:blipFill>
              <a:blip r:embed="rId22"/>
              <a:stretch>
                <a:fillRect/>
              </a:stretch>
            </p:blipFill>
            <p:spPr>
              <a:xfrm>
                <a:off x="7156484" y="806744"/>
                <a:ext cx="1902456" cy="1823734"/>
              </a:xfrm>
              <a:prstGeom prst="rect">
                <a:avLst/>
              </a:prstGeom>
            </p:spPr>
          </p:pic>
        </mc:Fallback>
      </mc:AlternateContent>
    </p:spTree>
    <p:extLst>
      <p:ext uri="{BB962C8B-B14F-4D97-AF65-F5344CB8AC3E}">
        <p14:creationId xmlns:p14="http://schemas.microsoft.com/office/powerpoint/2010/main" val="3435169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E011BD-3C98-2F4F-BF16-A767C2F4650A}"/>
              </a:ext>
            </a:extLst>
          </p:cNvPr>
          <p:cNvSpPr/>
          <p:nvPr/>
        </p:nvSpPr>
        <p:spPr>
          <a:xfrm>
            <a:off x="139722" y="106322"/>
            <a:ext cx="2667274" cy="2644569"/>
          </a:xfrm>
          <a:prstGeom prst="ellipse">
            <a:avLst/>
          </a:prstGeom>
          <a:solidFill>
            <a:schemeClr val="accent5">
              <a:alpha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9AB8556-E5FE-AC48-892B-C2A86CC4468F}"/>
              </a:ext>
            </a:extLst>
          </p:cNvPr>
          <p:cNvSpPr txBox="1"/>
          <p:nvPr/>
        </p:nvSpPr>
        <p:spPr>
          <a:xfrm>
            <a:off x="359528" y="728359"/>
            <a:ext cx="2227661" cy="584775"/>
          </a:xfrm>
          <a:prstGeom prst="rect">
            <a:avLst/>
          </a:prstGeom>
          <a:noFill/>
        </p:spPr>
        <p:txBody>
          <a:bodyPr wrap="square" rtlCol="0">
            <a:spAutoFit/>
          </a:bodyPr>
          <a:lstStyle/>
          <a:p>
            <a:pPr algn="ctr"/>
            <a:r>
              <a:rPr lang="en-US" sz="3200" dirty="0">
                <a:solidFill>
                  <a:schemeClr val="bg1"/>
                </a:solidFill>
                <a:latin typeface="Britannic Bold" panose="020B0903060703020204" pitchFamily="34" charset="77"/>
              </a:rPr>
              <a:t>Conclusion</a:t>
            </a:r>
          </a:p>
        </p:txBody>
      </p:sp>
      <p:cxnSp>
        <p:nvCxnSpPr>
          <p:cNvPr id="11" name="Straight Connector 10">
            <a:extLst>
              <a:ext uri="{FF2B5EF4-FFF2-40B4-BE49-F238E27FC236}">
                <a16:creationId xmlns:a16="http://schemas.microsoft.com/office/drawing/2014/main" id="{792C7D6B-89AA-DF47-82EC-06331EC9EA17}"/>
              </a:ext>
            </a:extLst>
          </p:cNvPr>
          <p:cNvCxnSpPr>
            <a:cxnSpLocks/>
          </p:cNvCxnSpPr>
          <p:nvPr/>
        </p:nvCxnSpPr>
        <p:spPr>
          <a:xfrm flipV="1">
            <a:off x="2603284" y="728359"/>
            <a:ext cx="921555" cy="26612"/>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5706C0-5DB7-2744-8AAA-42CB78941B81}"/>
              </a:ext>
            </a:extLst>
          </p:cNvPr>
          <p:cNvCxnSpPr>
            <a:cxnSpLocks/>
          </p:cNvCxnSpPr>
          <p:nvPr/>
        </p:nvCxnSpPr>
        <p:spPr>
          <a:xfrm>
            <a:off x="2587189" y="2137706"/>
            <a:ext cx="921555" cy="29715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1AB2F211-7A40-6644-9372-D5819C7BC1AE}"/>
              </a:ext>
            </a:extLst>
          </p:cNvPr>
          <p:cNvSpPr/>
          <p:nvPr/>
        </p:nvSpPr>
        <p:spPr>
          <a:xfrm>
            <a:off x="3891516" y="207903"/>
            <a:ext cx="5046671" cy="1174318"/>
          </a:xfrm>
          <a:prstGeom prst="roundRect">
            <a:avLst/>
          </a:prstGeom>
          <a:solidFill>
            <a:schemeClr val="accent5">
              <a:alpha val="60000"/>
            </a:schemeClr>
          </a:solid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600"/>
              </a:spcBef>
              <a:buClr>
                <a:schemeClr val="dk1"/>
              </a:buClr>
              <a:buSzPts val="1100"/>
            </a:pPr>
            <a:r>
              <a:rPr lang="en" sz="1800" dirty="0">
                <a:solidFill>
                  <a:srgbClr val="000000"/>
                </a:solidFill>
                <a:latin typeface="Cambria" panose="02040503050406030204" pitchFamily="18" charset="0"/>
                <a:cs typeface="Arial"/>
              </a:rPr>
              <a:t>For new drivers, it is </a:t>
            </a:r>
            <a:r>
              <a:rPr lang="en" sz="1800" b="1" dirty="0">
                <a:solidFill>
                  <a:srgbClr val="000000"/>
                </a:solidFill>
                <a:latin typeface="Cambria" panose="02040503050406030204" pitchFamily="18" charset="0"/>
                <a:cs typeface="Arial"/>
              </a:rPr>
              <a:t>safest to learn to drive, practice, and gain confidence in the spring</a:t>
            </a:r>
            <a:r>
              <a:rPr lang="en" sz="1800" dirty="0">
                <a:solidFill>
                  <a:srgbClr val="000000"/>
                </a:solidFill>
                <a:latin typeface="Cambria" panose="02040503050406030204" pitchFamily="18" charset="0"/>
                <a:cs typeface="Arial"/>
              </a:rPr>
              <a:t>. Least motor vehicle accidents during this season</a:t>
            </a:r>
            <a:endParaRPr lang="en-US" sz="1800" dirty="0">
              <a:solidFill>
                <a:srgbClr val="000000"/>
              </a:solidFill>
              <a:latin typeface="Cambria" panose="02040503050406030204" pitchFamily="18" charset="0"/>
              <a:cs typeface="Arial"/>
            </a:endParaRPr>
          </a:p>
        </p:txBody>
      </p:sp>
      <p:sp>
        <p:nvSpPr>
          <p:cNvPr id="19" name="Rounded Rectangle 18">
            <a:extLst>
              <a:ext uri="{FF2B5EF4-FFF2-40B4-BE49-F238E27FC236}">
                <a16:creationId xmlns:a16="http://schemas.microsoft.com/office/drawing/2014/main" id="{9C7C6678-CED7-6548-BE78-FD2A58C902BC}"/>
              </a:ext>
            </a:extLst>
          </p:cNvPr>
          <p:cNvSpPr/>
          <p:nvPr/>
        </p:nvSpPr>
        <p:spPr>
          <a:xfrm>
            <a:off x="3891516" y="1573617"/>
            <a:ext cx="5046671" cy="1956394"/>
          </a:xfrm>
          <a:prstGeom prst="roundRect">
            <a:avLst/>
          </a:prstGeom>
          <a:solidFill>
            <a:schemeClr val="accent5">
              <a:alpha val="60000"/>
            </a:schemeClr>
          </a:solid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a:extLst>
              <a:ext uri="{FF2B5EF4-FFF2-40B4-BE49-F238E27FC236}">
                <a16:creationId xmlns:a16="http://schemas.microsoft.com/office/drawing/2014/main" id="{EE609EF8-BB9E-CF4E-9C9B-D03B88835F85}"/>
              </a:ext>
            </a:extLst>
          </p:cNvPr>
          <p:cNvSpPr txBox="1"/>
          <p:nvPr/>
        </p:nvSpPr>
        <p:spPr>
          <a:xfrm>
            <a:off x="3923415" y="1639531"/>
            <a:ext cx="5185198" cy="1754326"/>
          </a:xfrm>
          <a:prstGeom prst="rect">
            <a:avLst/>
          </a:prstGeom>
          <a:noFill/>
        </p:spPr>
        <p:txBody>
          <a:bodyPr wrap="square" rtlCol="0">
            <a:spAutoFit/>
          </a:bodyPr>
          <a:lstStyle/>
          <a:p>
            <a:pPr lvl="0">
              <a:spcBef>
                <a:spcPts val="1600"/>
              </a:spcBef>
              <a:buClr>
                <a:schemeClr val="dk1"/>
              </a:buClr>
              <a:buSzPts val="1100"/>
            </a:pPr>
            <a:r>
              <a:rPr lang="en-CA" sz="1800" b="1" dirty="0">
                <a:latin typeface="Cambria" panose="02040503050406030204" pitchFamily="18" charset="0"/>
              </a:rPr>
              <a:t>Clear days and normal road surfaces in the summer and winter may deceive drivers and invite overconfidence</a:t>
            </a:r>
            <a:r>
              <a:rPr lang="en-CA" sz="1800" dirty="0">
                <a:latin typeface="Cambria" panose="02040503050406030204" pitchFamily="18" charset="0"/>
              </a:rPr>
              <a:t>. Most accidents in these conditions. Since individuals may be eager to go out on clear days, </a:t>
            </a:r>
            <a:r>
              <a:rPr lang="en-CA" sz="1800" b="1" dirty="0">
                <a:latin typeface="Cambria" panose="02040503050406030204" pitchFamily="18" charset="0"/>
              </a:rPr>
              <a:t>it is important to remain vigilant when driving on these days</a:t>
            </a:r>
            <a:r>
              <a:rPr lang="en-CA" sz="1800" dirty="0">
                <a:latin typeface="Cambria" panose="02040503050406030204" pitchFamily="18" charset="0"/>
              </a:rPr>
              <a:t>.</a:t>
            </a:r>
          </a:p>
        </p:txBody>
      </p:sp>
      <p:pic>
        <p:nvPicPr>
          <p:cNvPr id="12" name="Graphic 11" descr="Head with gears">
            <a:extLst>
              <a:ext uri="{FF2B5EF4-FFF2-40B4-BE49-F238E27FC236}">
                <a16:creationId xmlns:a16="http://schemas.microsoft.com/office/drawing/2014/main" id="{4F794019-E967-3447-8DFE-31D82871AE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5045" y="1356858"/>
            <a:ext cx="1156625" cy="1156625"/>
          </a:xfrm>
          <a:prstGeom prst="rect">
            <a:avLst/>
          </a:prstGeom>
        </p:spPr>
      </p:pic>
      <p:sp>
        <p:nvSpPr>
          <p:cNvPr id="15" name="Rounded Rectangle 14">
            <a:extLst>
              <a:ext uri="{FF2B5EF4-FFF2-40B4-BE49-F238E27FC236}">
                <a16:creationId xmlns:a16="http://schemas.microsoft.com/office/drawing/2014/main" id="{34866B26-8889-2D4F-A558-95534CD4F0BC}"/>
              </a:ext>
            </a:extLst>
          </p:cNvPr>
          <p:cNvSpPr/>
          <p:nvPr/>
        </p:nvSpPr>
        <p:spPr>
          <a:xfrm>
            <a:off x="359529" y="3805789"/>
            <a:ext cx="8578658" cy="1089289"/>
          </a:xfrm>
          <a:prstGeom prst="roundRect">
            <a:avLst/>
          </a:prstGeom>
          <a:solidFill>
            <a:schemeClr val="accent5">
              <a:alpha val="60000"/>
            </a:schemeClr>
          </a:solid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5000"/>
              </a:lnSpc>
              <a:spcBef>
                <a:spcPts val="1600"/>
              </a:spcBef>
              <a:buClr>
                <a:prstClr val="black"/>
              </a:buClr>
              <a:buSzPts val="1100"/>
            </a:pPr>
            <a:r>
              <a:rPr lang="en-CA" sz="1800" dirty="0">
                <a:solidFill>
                  <a:schemeClr val="tx1"/>
                </a:solidFill>
                <a:latin typeface="Cambria" panose="02040503050406030204" pitchFamily="18" charset="0"/>
                <a:cs typeface="Arial"/>
              </a:rPr>
              <a:t>Although we were not able to study Motor Vehicle Insurance cost directly, </a:t>
            </a:r>
            <a:r>
              <a:rPr lang="en-CA" sz="1800" b="1" dirty="0">
                <a:solidFill>
                  <a:schemeClr val="tx1"/>
                </a:solidFill>
                <a:latin typeface="Cambria" panose="02040503050406030204" pitchFamily="18" charset="0"/>
                <a:cs typeface="Arial"/>
              </a:rPr>
              <a:t>our findings on vehicle collisions in Canada may help explain why insurance cost varies from individual to individual</a:t>
            </a:r>
            <a:r>
              <a:rPr lang="en-CA" sz="1800" dirty="0">
                <a:solidFill>
                  <a:schemeClr val="tx1"/>
                </a:solidFill>
                <a:latin typeface="Cambria" panose="02040503050406030204" pitchFamily="18" charset="0"/>
                <a:cs typeface="Arial"/>
              </a:rPr>
              <a:t>.</a:t>
            </a:r>
          </a:p>
        </p:txBody>
      </p:sp>
      <p:cxnSp>
        <p:nvCxnSpPr>
          <p:cNvPr id="16" name="Straight Connector 15">
            <a:extLst>
              <a:ext uri="{FF2B5EF4-FFF2-40B4-BE49-F238E27FC236}">
                <a16:creationId xmlns:a16="http://schemas.microsoft.com/office/drawing/2014/main" id="{BF2AEF59-B624-A34E-BDCE-3E9ED42D429F}"/>
              </a:ext>
            </a:extLst>
          </p:cNvPr>
          <p:cNvCxnSpPr>
            <a:cxnSpLocks/>
          </p:cNvCxnSpPr>
          <p:nvPr/>
        </p:nvCxnSpPr>
        <p:spPr>
          <a:xfrm>
            <a:off x="1586036" y="2750891"/>
            <a:ext cx="359722" cy="642966"/>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574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3" name="Picture 2">
            <a:extLst>
              <a:ext uri="{FF2B5EF4-FFF2-40B4-BE49-F238E27FC236}">
                <a16:creationId xmlns:a16="http://schemas.microsoft.com/office/drawing/2014/main" id="{A27FFBE6-6570-484D-96E5-3752B74365F5}"/>
              </a:ext>
            </a:extLst>
          </p:cNvPr>
          <p:cNvPicPr>
            <a:picLocks noChangeAspect="1"/>
          </p:cNvPicPr>
          <p:nvPr/>
        </p:nvPicPr>
        <p:blipFill>
          <a:blip r:embed="rId3">
            <a:alphaModFix/>
            <a:extLst>
              <a:ext uri="{BEBA8EAE-BF5A-486C-A8C5-ECC9F3942E4B}">
                <a14:imgProps xmlns:a14="http://schemas.microsoft.com/office/drawing/2010/main">
                  <a14:imgLayer r:embed="rId4">
                    <a14:imgEffect>
                      <a14:brightnessContrast bright="-50000"/>
                    </a14:imgEffect>
                  </a14:imgLayer>
                </a14:imgProps>
              </a:ext>
            </a:extLst>
          </a:blip>
          <a:stretch>
            <a:fillRect/>
          </a:stretch>
        </p:blipFill>
        <p:spPr>
          <a:xfrm>
            <a:off x="0" y="0"/>
            <a:ext cx="9144000" cy="5143500"/>
          </a:xfrm>
          <a:prstGeom prst="rect">
            <a:avLst/>
          </a:prstGeom>
        </p:spPr>
      </p:pic>
      <p:pic>
        <p:nvPicPr>
          <p:cNvPr id="7" name="Picture 6">
            <a:extLst>
              <a:ext uri="{FF2B5EF4-FFF2-40B4-BE49-F238E27FC236}">
                <a16:creationId xmlns:a16="http://schemas.microsoft.com/office/drawing/2014/main" id="{6E07B407-7C78-2F4F-B87A-73801C282F37}"/>
              </a:ext>
            </a:extLst>
          </p:cNvPr>
          <p:cNvPicPr>
            <a:picLocks noChangeAspect="1"/>
          </p:cNvPicPr>
          <p:nvPr/>
        </p:nvPicPr>
        <p:blipFill>
          <a:blip r:embed="rId5"/>
          <a:stretch>
            <a:fillRect/>
          </a:stretch>
        </p:blipFill>
        <p:spPr>
          <a:xfrm>
            <a:off x="1863471" y="2836235"/>
            <a:ext cx="5417058" cy="2307265"/>
          </a:xfrm>
          <a:prstGeom prst="rect">
            <a:avLst/>
          </a:prstGeom>
        </p:spPr>
      </p:pic>
      <p:sp>
        <p:nvSpPr>
          <p:cNvPr id="11" name="Rectangle 10">
            <a:extLst>
              <a:ext uri="{FF2B5EF4-FFF2-40B4-BE49-F238E27FC236}">
                <a16:creationId xmlns:a16="http://schemas.microsoft.com/office/drawing/2014/main" id="{D6A23494-B42C-904A-B211-1A902138729E}"/>
              </a:ext>
            </a:extLst>
          </p:cNvPr>
          <p:cNvSpPr/>
          <p:nvPr/>
        </p:nvSpPr>
        <p:spPr>
          <a:xfrm>
            <a:off x="2992484" y="343086"/>
            <a:ext cx="3159032" cy="769441"/>
          </a:xfrm>
          <a:prstGeom prst="rect">
            <a:avLst/>
          </a:prstGeom>
        </p:spPr>
        <p:txBody>
          <a:bodyPr wrap="square">
            <a:spAutoFit/>
          </a:bodyPr>
          <a:lstStyle/>
          <a:p>
            <a:r>
              <a:rPr lang="en" sz="4400" dirty="0">
                <a:solidFill>
                  <a:schemeClr val="bg1"/>
                </a:solidFill>
                <a:latin typeface="Britannic Bold" panose="020B0903060703020204" pitchFamily="34" charset="77"/>
                <a:ea typeface="Calibri"/>
                <a:cs typeface="Calibri"/>
                <a:sym typeface="Calibri"/>
              </a:rPr>
              <a:t>Thank You!</a:t>
            </a:r>
            <a:endParaRPr lang="en-US" sz="4400" dirty="0"/>
          </a:p>
        </p:txBody>
      </p:sp>
      <p:sp>
        <p:nvSpPr>
          <p:cNvPr id="13" name="Rectangle 12">
            <a:hlinkClick r:id="rId6"/>
            <a:extLst>
              <a:ext uri="{FF2B5EF4-FFF2-40B4-BE49-F238E27FC236}">
                <a16:creationId xmlns:a16="http://schemas.microsoft.com/office/drawing/2014/main" id="{E76EB97A-2F48-CB4F-8415-50A1D46874B0}"/>
              </a:ext>
            </a:extLst>
          </p:cNvPr>
          <p:cNvSpPr/>
          <p:nvPr/>
        </p:nvSpPr>
        <p:spPr>
          <a:xfrm>
            <a:off x="6243693" y="4911924"/>
            <a:ext cx="1199098" cy="231576"/>
          </a:xfrm>
          <a:prstGeom prst="rect">
            <a:avLst/>
          </a:prstGeom>
        </p:spPr>
        <p:txBody>
          <a:bodyPr wrap="square">
            <a:spAutoFit/>
          </a:bodyPr>
          <a:lstStyle/>
          <a:p>
            <a:r>
              <a:rPr lang="en-US" sz="900" dirty="0">
                <a:solidFill>
                  <a:schemeClr val="bg1"/>
                </a:solidFill>
              </a:rPr>
              <a:t>Source: </a:t>
            </a:r>
            <a:r>
              <a:rPr lang="en-US" sz="900" dirty="0">
                <a:solidFill>
                  <a:schemeClr val="bg1"/>
                </a:solidFill>
                <a:hlinkClick r:id="rId6">
                  <a:extLst>
                    <a:ext uri="{A12FA001-AC4F-418D-AE19-62706E023703}">
                      <ahyp:hlinkClr xmlns:ahyp="http://schemas.microsoft.com/office/drawing/2018/hyperlinkcolor" val="tx"/>
                    </a:ext>
                  </a:extLst>
                </a:hlinkClick>
              </a:rPr>
              <a:t>CDC.gov</a:t>
            </a:r>
            <a:endParaRPr lang="en-US" sz="900" dirty="0">
              <a:solidFill>
                <a:schemeClr val="bg1"/>
              </a:solidFill>
            </a:endParaRPr>
          </a:p>
        </p:txBody>
      </p:sp>
    </p:spTree>
    <p:extLst>
      <p:ext uri="{BB962C8B-B14F-4D97-AF65-F5344CB8AC3E}">
        <p14:creationId xmlns:p14="http://schemas.microsoft.com/office/powerpoint/2010/main" val="1188810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E011BD-3C98-2F4F-BF16-A767C2F4650A}"/>
              </a:ext>
            </a:extLst>
          </p:cNvPr>
          <p:cNvSpPr/>
          <p:nvPr/>
        </p:nvSpPr>
        <p:spPr>
          <a:xfrm>
            <a:off x="331115" y="340241"/>
            <a:ext cx="4400374" cy="4447578"/>
          </a:xfrm>
          <a:prstGeom prst="ellipse">
            <a:avLst/>
          </a:prstGeom>
          <a:solidFill>
            <a:schemeClr val="accent1">
              <a:alpha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Lightbulb">
            <a:extLst>
              <a:ext uri="{FF2B5EF4-FFF2-40B4-BE49-F238E27FC236}">
                <a16:creationId xmlns:a16="http://schemas.microsoft.com/office/drawing/2014/main" id="{2FDC29B1-3F04-C644-AA9B-3F52424BA0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9882" y="2001081"/>
            <a:ext cx="2548407" cy="2548407"/>
          </a:xfrm>
          <a:prstGeom prst="rect">
            <a:avLst/>
          </a:prstGeom>
        </p:spPr>
      </p:pic>
      <p:sp>
        <p:nvSpPr>
          <p:cNvPr id="4" name="TextBox 3">
            <a:extLst>
              <a:ext uri="{FF2B5EF4-FFF2-40B4-BE49-F238E27FC236}">
                <a16:creationId xmlns:a16="http://schemas.microsoft.com/office/drawing/2014/main" id="{09AB8556-E5FE-AC48-892B-C2A86CC4468F}"/>
              </a:ext>
            </a:extLst>
          </p:cNvPr>
          <p:cNvSpPr txBox="1"/>
          <p:nvPr/>
        </p:nvSpPr>
        <p:spPr>
          <a:xfrm>
            <a:off x="1063942" y="1085642"/>
            <a:ext cx="2934585" cy="677108"/>
          </a:xfrm>
          <a:prstGeom prst="rect">
            <a:avLst/>
          </a:prstGeom>
          <a:noFill/>
        </p:spPr>
        <p:txBody>
          <a:bodyPr wrap="square" rtlCol="0">
            <a:spAutoFit/>
          </a:bodyPr>
          <a:lstStyle/>
          <a:p>
            <a:r>
              <a:rPr lang="en-US" sz="3800" dirty="0">
                <a:solidFill>
                  <a:schemeClr val="bg1"/>
                </a:solidFill>
                <a:latin typeface="Britannic Bold" panose="020B0903060703020204" pitchFamily="34" charset="77"/>
              </a:rPr>
              <a:t>Introduction</a:t>
            </a:r>
          </a:p>
        </p:txBody>
      </p:sp>
      <p:sp>
        <p:nvSpPr>
          <p:cNvPr id="5" name="Oval 4">
            <a:extLst>
              <a:ext uri="{FF2B5EF4-FFF2-40B4-BE49-F238E27FC236}">
                <a16:creationId xmlns:a16="http://schemas.microsoft.com/office/drawing/2014/main" id="{ADA70588-1209-ED46-BBB0-FDC072A30BE6}"/>
              </a:ext>
            </a:extLst>
          </p:cNvPr>
          <p:cNvSpPr/>
          <p:nvPr/>
        </p:nvSpPr>
        <p:spPr>
          <a:xfrm>
            <a:off x="5828156" y="340241"/>
            <a:ext cx="1465782" cy="1422509"/>
          </a:xfrm>
          <a:prstGeom prst="ellipse">
            <a:avLst/>
          </a:prstGeom>
          <a:solidFill>
            <a:schemeClr val="accent1">
              <a:alpha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B184D98-1E81-9540-8201-DE8EB02871E7}"/>
              </a:ext>
            </a:extLst>
          </p:cNvPr>
          <p:cNvSpPr/>
          <p:nvPr/>
        </p:nvSpPr>
        <p:spPr>
          <a:xfrm>
            <a:off x="7293938" y="1956913"/>
            <a:ext cx="1465782" cy="1422509"/>
          </a:xfrm>
          <a:prstGeom prst="ellipse">
            <a:avLst/>
          </a:prstGeom>
          <a:solidFill>
            <a:schemeClr val="accent1">
              <a:alpha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8C5FEB7-F48F-224E-BC31-A501DE9F1AAD}"/>
              </a:ext>
            </a:extLst>
          </p:cNvPr>
          <p:cNvSpPr/>
          <p:nvPr/>
        </p:nvSpPr>
        <p:spPr>
          <a:xfrm>
            <a:off x="5828156" y="3406766"/>
            <a:ext cx="1465782" cy="1422509"/>
          </a:xfrm>
          <a:prstGeom prst="ellipse">
            <a:avLst/>
          </a:prstGeom>
          <a:solidFill>
            <a:schemeClr val="accent1">
              <a:alpha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99CCEC-F905-3947-8EE0-4B999CD4FFC4}"/>
              </a:ext>
            </a:extLst>
          </p:cNvPr>
          <p:cNvSpPr txBox="1"/>
          <p:nvPr/>
        </p:nvSpPr>
        <p:spPr>
          <a:xfrm>
            <a:off x="5966385" y="845563"/>
            <a:ext cx="1465782" cy="369332"/>
          </a:xfrm>
          <a:prstGeom prst="rect">
            <a:avLst/>
          </a:prstGeom>
          <a:noFill/>
        </p:spPr>
        <p:txBody>
          <a:bodyPr wrap="square" rtlCol="0">
            <a:spAutoFit/>
          </a:bodyPr>
          <a:lstStyle/>
          <a:p>
            <a:r>
              <a:rPr lang="en-US" sz="1800" dirty="0">
                <a:solidFill>
                  <a:schemeClr val="bg1"/>
                </a:solidFill>
                <a:latin typeface="Britannic Bold" panose="020B0903060703020204" pitchFamily="34" charset="77"/>
              </a:rPr>
              <a:t>Motivation</a:t>
            </a:r>
          </a:p>
        </p:txBody>
      </p:sp>
      <p:sp>
        <p:nvSpPr>
          <p:cNvPr id="9" name="TextBox 8">
            <a:extLst>
              <a:ext uri="{FF2B5EF4-FFF2-40B4-BE49-F238E27FC236}">
                <a16:creationId xmlns:a16="http://schemas.microsoft.com/office/drawing/2014/main" id="{BC8B51A6-040A-914F-BC9C-DDEF1622FA2A}"/>
              </a:ext>
            </a:extLst>
          </p:cNvPr>
          <p:cNvSpPr txBox="1"/>
          <p:nvPr/>
        </p:nvSpPr>
        <p:spPr>
          <a:xfrm>
            <a:off x="7283308" y="2504767"/>
            <a:ext cx="1678439" cy="338554"/>
          </a:xfrm>
          <a:prstGeom prst="rect">
            <a:avLst/>
          </a:prstGeom>
          <a:noFill/>
        </p:spPr>
        <p:txBody>
          <a:bodyPr wrap="square" rtlCol="0">
            <a:spAutoFit/>
          </a:bodyPr>
          <a:lstStyle/>
          <a:p>
            <a:r>
              <a:rPr lang="en-US" sz="1600" dirty="0">
                <a:solidFill>
                  <a:schemeClr val="bg1"/>
                </a:solidFill>
                <a:latin typeface="Britannic Bold" panose="020B0903060703020204" pitchFamily="34" charset="77"/>
              </a:rPr>
              <a:t>Brainstorming</a:t>
            </a:r>
            <a:endParaRPr lang="en-US" sz="1800" dirty="0">
              <a:solidFill>
                <a:schemeClr val="bg1"/>
              </a:solidFill>
              <a:latin typeface="Britannic Bold" panose="020B0903060703020204" pitchFamily="34" charset="77"/>
            </a:endParaRPr>
          </a:p>
        </p:txBody>
      </p:sp>
      <p:sp>
        <p:nvSpPr>
          <p:cNvPr id="10" name="TextBox 9">
            <a:extLst>
              <a:ext uri="{FF2B5EF4-FFF2-40B4-BE49-F238E27FC236}">
                <a16:creationId xmlns:a16="http://schemas.microsoft.com/office/drawing/2014/main" id="{8D40B437-6CE1-354D-8667-99BD8156BB7D}"/>
              </a:ext>
            </a:extLst>
          </p:cNvPr>
          <p:cNvSpPr txBox="1"/>
          <p:nvPr/>
        </p:nvSpPr>
        <p:spPr>
          <a:xfrm>
            <a:off x="6040815" y="3948542"/>
            <a:ext cx="1093637" cy="369332"/>
          </a:xfrm>
          <a:prstGeom prst="rect">
            <a:avLst/>
          </a:prstGeom>
          <a:noFill/>
        </p:spPr>
        <p:txBody>
          <a:bodyPr wrap="square" rtlCol="0">
            <a:spAutoFit/>
          </a:bodyPr>
          <a:lstStyle/>
          <a:p>
            <a:r>
              <a:rPr lang="en-US" sz="1800" dirty="0">
                <a:solidFill>
                  <a:schemeClr val="bg1"/>
                </a:solidFill>
                <a:latin typeface="Britannic Bold" panose="020B0903060703020204" pitchFamily="34" charset="77"/>
              </a:rPr>
              <a:t>Defining</a:t>
            </a:r>
          </a:p>
        </p:txBody>
      </p:sp>
      <p:cxnSp>
        <p:nvCxnSpPr>
          <p:cNvPr id="11" name="Straight Connector 10">
            <a:extLst>
              <a:ext uri="{FF2B5EF4-FFF2-40B4-BE49-F238E27FC236}">
                <a16:creationId xmlns:a16="http://schemas.microsoft.com/office/drawing/2014/main" id="{792C7D6B-89AA-DF47-82EC-06331EC9EA17}"/>
              </a:ext>
            </a:extLst>
          </p:cNvPr>
          <p:cNvCxnSpPr>
            <a:cxnSpLocks/>
          </p:cNvCxnSpPr>
          <p:nvPr/>
        </p:nvCxnSpPr>
        <p:spPr>
          <a:xfrm flipV="1">
            <a:off x="4561668" y="1509823"/>
            <a:ext cx="882205" cy="249957"/>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91C1ECD-6C9B-204A-89A7-A7F1E25FAE52}"/>
              </a:ext>
            </a:extLst>
          </p:cNvPr>
          <p:cNvCxnSpPr>
            <a:cxnSpLocks/>
            <a:stCxn id="2" idx="6"/>
          </p:cNvCxnSpPr>
          <p:nvPr/>
        </p:nvCxnSpPr>
        <p:spPr>
          <a:xfrm>
            <a:off x="4731489" y="2564030"/>
            <a:ext cx="2105402" cy="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5706C0-5DB7-2744-8AAA-42CB78941B81}"/>
              </a:ext>
            </a:extLst>
          </p:cNvPr>
          <p:cNvCxnSpPr>
            <a:cxnSpLocks/>
          </p:cNvCxnSpPr>
          <p:nvPr/>
        </p:nvCxnSpPr>
        <p:spPr>
          <a:xfrm>
            <a:off x="4561668" y="3406767"/>
            <a:ext cx="882205" cy="303996"/>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47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E011BD-3C98-2F4F-BF16-A767C2F4650A}"/>
              </a:ext>
            </a:extLst>
          </p:cNvPr>
          <p:cNvSpPr/>
          <p:nvPr/>
        </p:nvSpPr>
        <p:spPr>
          <a:xfrm>
            <a:off x="331115" y="138218"/>
            <a:ext cx="4400374" cy="4447578"/>
          </a:xfrm>
          <a:prstGeom prst="ellipse">
            <a:avLst/>
          </a:prstGeom>
          <a:solidFill>
            <a:schemeClr val="accent2">
              <a:alpha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9AB8556-E5FE-AC48-892B-C2A86CC4468F}"/>
              </a:ext>
            </a:extLst>
          </p:cNvPr>
          <p:cNvSpPr txBox="1"/>
          <p:nvPr/>
        </p:nvSpPr>
        <p:spPr>
          <a:xfrm>
            <a:off x="1063942" y="1085642"/>
            <a:ext cx="2934585" cy="646331"/>
          </a:xfrm>
          <a:prstGeom prst="rect">
            <a:avLst/>
          </a:prstGeom>
          <a:noFill/>
        </p:spPr>
        <p:txBody>
          <a:bodyPr wrap="square" rtlCol="0">
            <a:spAutoFit/>
          </a:bodyPr>
          <a:lstStyle/>
          <a:p>
            <a:r>
              <a:rPr lang="en-US" sz="3600" dirty="0">
                <a:solidFill>
                  <a:schemeClr val="bg1"/>
                </a:solidFill>
                <a:latin typeface="Britannic Bold" panose="020B0903060703020204" pitchFamily="34" charset="77"/>
              </a:rPr>
              <a:t>Data Sources</a:t>
            </a:r>
          </a:p>
        </p:txBody>
      </p:sp>
      <p:sp>
        <p:nvSpPr>
          <p:cNvPr id="5" name="Oval 4">
            <a:extLst>
              <a:ext uri="{FF2B5EF4-FFF2-40B4-BE49-F238E27FC236}">
                <a16:creationId xmlns:a16="http://schemas.microsoft.com/office/drawing/2014/main" id="{ADA70588-1209-ED46-BBB0-FDC072A30BE6}"/>
              </a:ext>
            </a:extLst>
          </p:cNvPr>
          <p:cNvSpPr/>
          <p:nvPr/>
        </p:nvSpPr>
        <p:spPr>
          <a:xfrm>
            <a:off x="5828156" y="340241"/>
            <a:ext cx="1465782" cy="1422509"/>
          </a:xfrm>
          <a:prstGeom prst="ellipse">
            <a:avLst/>
          </a:prstGeom>
          <a:solidFill>
            <a:schemeClr val="accent2">
              <a:alpha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8C5FEB7-F48F-224E-BC31-A501DE9F1AAD}"/>
              </a:ext>
            </a:extLst>
          </p:cNvPr>
          <p:cNvSpPr/>
          <p:nvPr/>
        </p:nvSpPr>
        <p:spPr>
          <a:xfrm>
            <a:off x="5828156" y="3406766"/>
            <a:ext cx="1465782" cy="1422509"/>
          </a:xfrm>
          <a:prstGeom prst="ellipse">
            <a:avLst/>
          </a:prstGeom>
          <a:solidFill>
            <a:schemeClr val="accent2">
              <a:alpha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99CCEC-F905-3947-8EE0-4B999CD4FFC4}"/>
              </a:ext>
            </a:extLst>
          </p:cNvPr>
          <p:cNvSpPr txBox="1"/>
          <p:nvPr/>
        </p:nvSpPr>
        <p:spPr>
          <a:xfrm>
            <a:off x="6147143" y="857525"/>
            <a:ext cx="966043" cy="400110"/>
          </a:xfrm>
          <a:prstGeom prst="rect">
            <a:avLst/>
          </a:prstGeom>
          <a:noFill/>
        </p:spPr>
        <p:txBody>
          <a:bodyPr wrap="square" rtlCol="0">
            <a:spAutoFit/>
          </a:bodyPr>
          <a:lstStyle/>
          <a:p>
            <a:r>
              <a:rPr lang="en-US" sz="2000" dirty="0">
                <a:solidFill>
                  <a:schemeClr val="bg1"/>
                </a:solidFill>
                <a:latin typeface="Britannic Bold" panose="020B0903060703020204" pitchFamily="34" charset="77"/>
              </a:rPr>
              <a:t>NCDB</a:t>
            </a:r>
          </a:p>
        </p:txBody>
      </p:sp>
      <p:sp>
        <p:nvSpPr>
          <p:cNvPr id="10" name="TextBox 9">
            <a:extLst>
              <a:ext uri="{FF2B5EF4-FFF2-40B4-BE49-F238E27FC236}">
                <a16:creationId xmlns:a16="http://schemas.microsoft.com/office/drawing/2014/main" id="{8D40B437-6CE1-354D-8667-99BD8156BB7D}"/>
              </a:ext>
            </a:extLst>
          </p:cNvPr>
          <p:cNvSpPr txBox="1"/>
          <p:nvPr/>
        </p:nvSpPr>
        <p:spPr>
          <a:xfrm>
            <a:off x="5987650" y="3916643"/>
            <a:ext cx="1310846" cy="400110"/>
          </a:xfrm>
          <a:prstGeom prst="rect">
            <a:avLst/>
          </a:prstGeom>
          <a:noFill/>
        </p:spPr>
        <p:txBody>
          <a:bodyPr wrap="square" rtlCol="0">
            <a:spAutoFit/>
          </a:bodyPr>
          <a:lstStyle/>
          <a:p>
            <a:r>
              <a:rPr lang="en-US" sz="2000" dirty="0">
                <a:solidFill>
                  <a:schemeClr val="bg1"/>
                </a:solidFill>
                <a:latin typeface="Britannic Bold" panose="020B0903060703020204" pitchFamily="34" charset="77"/>
              </a:rPr>
              <a:t>Selection</a:t>
            </a:r>
            <a:endParaRPr lang="en-US" sz="1800" dirty="0">
              <a:solidFill>
                <a:schemeClr val="bg1"/>
              </a:solidFill>
              <a:latin typeface="Britannic Bold" panose="020B0903060703020204" pitchFamily="34" charset="77"/>
            </a:endParaRPr>
          </a:p>
        </p:txBody>
      </p:sp>
      <p:cxnSp>
        <p:nvCxnSpPr>
          <p:cNvPr id="11" name="Straight Connector 10">
            <a:extLst>
              <a:ext uri="{FF2B5EF4-FFF2-40B4-BE49-F238E27FC236}">
                <a16:creationId xmlns:a16="http://schemas.microsoft.com/office/drawing/2014/main" id="{792C7D6B-89AA-DF47-82EC-06331EC9EA17}"/>
              </a:ext>
            </a:extLst>
          </p:cNvPr>
          <p:cNvCxnSpPr>
            <a:cxnSpLocks/>
          </p:cNvCxnSpPr>
          <p:nvPr/>
        </p:nvCxnSpPr>
        <p:spPr>
          <a:xfrm flipV="1">
            <a:off x="4614833" y="1371594"/>
            <a:ext cx="882205" cy="249957"/>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91C1ECD-6C9B-204A-89A7-A7F1E25FAE52}"/>
              </a:ext>
            </a:extLst>
          </p:cNvPr>
          <p:cNvCxnSpPr>
            <a:cxnSpLocks/>
          </p:cNvCxnSpPr>
          <p:nvPr/>
        </p:nvCxnSpPr>
        <p:spPr>
          <a:xfrm>
            <a:off x="4731489" y="2542768"/>
            <a:ext cx="2105402" cy="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5706C0-5DB7-2744-8AAA-42CB78941B81}"/>
              </a:ext>
            </a:extLst>
          </p:cNvPr>
          <p:cNvCxnSpPr>
            <a:cxnSpLocks/>
          </p:cNvCxnSpPr>
          <p:nvPr/>
        </p:nvCxnSpPr>
        <p:spPr>
          <a:xfrm>
            <a:off x="4561668" y="3204742"/>
            <a:ext cx="1031058" cy="410328"/>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14" name="Graphic 13" descr="Database">
            <a:extLst>
              <a:ext uri="{FF2B5EF4-FFF2-40B4-BE49-F238E27FC236}">
                <a16:creationId xmlns:a16="http://schemas.microsoft.com/office/drawing/2014/main" id="{F94F54B6-CDDA-404C-A312-DBF024E1B2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4018" y="1998374"/>
            <a:ext cx="2319500" cy="2319500"/>
          </a:xfrm>
          <a:prstGeom prst="rect">
            <a:avLst/>
          </a:prstGeom>
        </p:spPr>
      </p:pic>
      <p:sp>
        <p:nvSpPr>
          <p:cNvPr id="15" name="TextBox 14">
            <a:extLst>
              <a:ext uri="{FF2B5EF4-FFF2-40B4-BE49-F238E27FC236}">
                <a16:creationId xmlns:a16="http://schemas.microsoft.com/office/drawing/2014/main" id="{F3993F84-2F30-2041-8314-148AE8815B4E}"/>
              </a:ext>
            </a:extLst>
          </p:cNvPr>
          <p:cNvSpPr txBox="1"/>
          <p:nvPr/>
        </p:nvSpPr>
        <p:spPr>
          <a:xfrm>
            <a:off x="7490641" y="241972"/>
            <a:ext cx="1557666" cy="1446550"/>
          </a:xfrm>
          <a:prstGeom prst="rect">
            <a:avLst/>
          </a:prstGeom>
          <a:noFill/>
        </p:spPr>
        <p:txBody>
          <a:bodyPr wrap="square" rtlCol="0">
            <a:spAutoFit/>
          </a:bodyPr>
          <a:lstStyle/>
          <a:p>
            <a:r>
              <a:rPr lang="en-US" sz="2000" dirty="0">
                <a:solidFill>
                  <a:schemeClr val="bg1"/>
                </a:solidFill>
                <a:latin typeface="Britannic Bold" panose="020B0903060703020204" pitchFamily="34" charset="77"/>
              </a:rPr>
              <a:t>National</a:t>
            </a:r>
          </a:p>
          <a:p>
            <a:r>
              <a:rPr lang="en-US" sz="2000" dirty="0">
                <a:solidFill>
                  <a:schemeClr val="bg1"/>
                </a:solidFill>
                <a:latin typeface="Britannic Bold" panose="020B0903060703020204" pitchFamily="34" charset="77"/>
              </a:rPr>
              <a:t>Collision</a:t>
            </a:r>
          </a:p>
          <a:p>
            <a:r>
              <a:rPr lang="en-US" sz="2000" dirty="0">
                <a:solidFill>
                  <a:schemeClr val="bg1"/>
                </a:solidFill>
                <a:latin typeface="Britannic Bold" panose="020B0903060703020204" pitchFamily="34" charset="77"/>
              </a:rPr>
              <a:t>Database</a:t>
            </a:r>
          </a:p>
          <a:p>
            <a:r>
              <a:rPr lang="en-US" dirty="0">
                <a:solidFill>
                  <a:schemeClr val="bg1"/>
                </a:solidFill>
                <a:latin typeface="Britannic Bold" panose="020B0903060703020204" pitchFamily="34" charset="77"/>
              </a:rPr>
              <a:t>(</a:t>
            </a:r>
            <a:r>
              <a:rPr lang="en-US" sz="1200" dirty="0">
                <a:solidFill>
                  <a:schemeClr val="bg1"/>
                </a:solidFill>
                <a:latin typeface="Britannic Bold" panose="020B0903060703020204" pitchFamily="34" charset="77"/>
              </a:rPr>
              <a:t>Publisher: Transport Canada</a:t>
            </a:r>
            <a:r>
              <a:rPr lang="en-US" dirty="0">
                <a:solidFill>
                  <a:schemeClr val="bg1"/>
                </a:solidFill>
                <a:latin typeface="Britannic Bold" panose="020B0903060703020204" pitchFamily="34" charset="77"/>
              </a:rPr>
              <a:t>)</a:t>
            </a:r>
          </a:p>
        </p:txBody>
      </p:sp>
      <p:sp>
        <p:nvSpPr>
          <p:cNvPr id="17" name="TextBox 16">
            <a:extLst>
              <a:ext uri="{FF2B5EF4-FFF2-40B4-BE49-F238E27FC236}">
                <a16:creationId xmlns:a16="http://schemas.microsoft.com/office/drawing/2014/main" id="{459008DA-48DD-DB40-8B44-23328466C4D8}"/>
              </a:ext>
            </a:extLst>
          </p:cNvPr>
          <p:cNvSpPr txBox="1"/>
          <p:nvPr/>
        </p:nvSpPr>
        <p:spPr>
          <a:xfrm>
            <a:off x="7626575" y="3710763"/>
            <a:ext cx="1269078" cy="1015663"/>
          </a:xfrm>
          <a:prstGeom prst="rect">
            <a:avLst/>
          </a:prstGeom>
          <a:noFill/>
        </p:spPr>
        <p:txBody>
          <a:bodyPr wrap="square" rtlCol="0">
            <a:spAutoFit/>
          </a:bodyPr>
          <a:lstStyle/>
          <a:p>
            <a:r>
              <a:rPr lang="en-US" sz="2000" dirty="0">
                <a:solidFill>
                  <a:schemeClr val="bg1"/>
                </a:solidFill>
                <a:latin typeface="Britannic Bold" panose="020B0903060703020204" pitchFamily="34" charset="77"/>
              </a:rPr>
              <a:t>2015</a:t>
            </a:r>
          </a:p>
          <a:p>
            <a:r>
              <a:rPr lang="en-US" sz="2000" dirty="0">
                <a:solidFill>
                  <a:schemeClr val="bg1"/>
                </a:solidFill>
                <a:latin typeface="Britannic Bold" panose="020B0903060703020204" pitchFamily="34" charset="77"/>
              </a:rPr>
              <a:t>2016</a:t>
            </a:r>
          </a:p>
          <a:p>
            <a:r>
              <a:rPr lang="en-US" sz="2000" dirty="0">
                <a:solidFill>
                  <a:schemeClr val="bg1"/>
                </a:solidFill>
                <a:latin typeface="Britannic Bold" panose="020B0903060703020204" pitchFamily="34" charset="77"/>
              </a:rPr>
              <a:t>2017</a:t>
            </a:r>
          </a:p>
        </p:txBody>
      </p:sp>
      <p:sp>
        <p:nvSpPr>
          <p:cNvPr id="19" name="Rounded Rectangle 18">
            <a:extLst>
              <a:ext uri="{FF2B5EF4-FFF2-40B4-BE49-F238E27FC236}">
                <a16:creationId xmlns:a16="http://schemas.microsoft.com/office/drawing/2014/main" id="{D70D743E-5310-DA4C-BFFE-4EABB421D56C}"/>
              </a:ext>
            </a:extLst>
          </p:cNvPr>
          <p:cNvSpPr/>
          <p:nvPr/>
        </p:nvSpPr>
        <p:spPr>
          <a:xfrm>
            <a:off x="175805" y="4754844"/>
            <a:ext cx="5705515" cy="268602"/>
          </a:xfrm>
          <a:prstGeom prst="roundRect">
            <a:avLst/>
          </a:prstGeom>
          <a:solidFill>
            <a:schemeClr val="bg1">
              <a:lumMod val="75000"/>
              <a:alpha val="60000"/>
            </a:schemeClr>
          </a:solid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spcBef>
                <a:spcPts val="1600"/>
              </a:spcBef>
            </a:pPr>
            <a:r>
              <a:rPr lang="en-CA" sz="1100" b="1" dirty="0">
                <a:solidFill>
                  <a:schemeClr val="tx1"/>
                </a:solidFill>
                <a:highlight>
                  <a:srgbClr val="F9F9F9"/>
                </a:highlight>
              </a:rPr>
              <a:t>Source: </a:t>
            </a:r>
            <a:r>
              <a:rPr lang="en-CA" sz="1050" u="sng" dirty="0">
                <a:solidFill>
                  <a:schemeClr val="tx1"/>
                </a:solidFill>
                <a:ea typeface="Arial"/>
                <a:cs typeface="Arial"/>
                <a:hlinkClick r:id="rId5">
                  <a:extLst>
                    <a:ext uri="{A12FA001-AC4F-418D-AE19-62706E023703}">
                      <ahyp:hlinkClr xmlns:ahyp="http://schemas.microsoft.com/office/drawing/2018/hyperlinkcolor" val="tx"/>
                    </a:ext>
                  </a:extLst>
                </a:hlinkClick>
              </a:rPr>
              <a:t>https://open.canada.ca/data/en/dataset/1eb9eba7-71d1-4b30-9fb1-30cbdab7e63a</a:t>
            </a:r>
            <a:endParaRPr lang="en-CA" sz="1100" dirty="0">
              <a:solidFill>
                <a:schemeClr val="tx1"/>
              </a:solidFill>
              <a:highlight>
                <a:srgbClr val="F9F9F9"/>
              </a:highlight>
            </a:endParaRPr>
          </a:p>
        </p:txBody>
      </p:sp>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AE6BE180-447D-6B45-8526-319561C217A1}"/>
                  </a:ext>
                </a:extLst>
              </p:cNvPr>
              <p:cNvGraphicFramePr>
                <a:graphicFrameLocks noChangeAspect="1"/>
              </p:cNvGraphicFramePr>
              <p:nvPr>
                <p:extLst>
                  <p:ext uri="{D42A27DB-BD31-4B8C-83A1-F6EECF244321}">
                    <p14:modId xmlns:p14="http://schemas.microsoft.com/office/powerpoint/2010/main" val="595271592"/>
                  </p:ext>
                </p:extLst>
              </p:nvPr>
            </p:nvGraphicFramePr>
            <p:xfrm>
              <a:off x="7158906" y="1855240"/>
              <a:ext cx="1527802" cy="1477295"/>
            </p:xfrm>
            <a:graphic>
              <a:graphicData uri="http://schemas.microsoft.com/office/powerpoint/2016/slidezoom">
                <pslz:sldZm>
                  <pslz:sldZmObj sldId="281" cId="2527166959">
                    <pslz:zmPr id="{13D78F55-E42A-9F47-B3A5-57C122044C92}" imageType="cover" transitionDur="1000" showBg="0">
                      <p166:blipFill xmlns:p166="http://schemas.microsoft.com/office/powerpoint/2016/6/main">
                        <a:blip r:embed="rId6"/>
                        <a:stretch>
                          <a:fillRect/>
                        </a:stretch>
                      </p166:blipFill>
                      <p166:spPr xmlns:p166="http://schemas.microsoft.com/office/powerpoint/2016/6/main">
                        <a:xfrm>
                          <a:off x="0" y="0"/>
                          <a:ext cx="1527802" cy="1477295"/>
                        </a:xfrm>
                        <a:prstGeom prst="rect">
                          <a:avLst/>
                        </a:prstGeom>
                      </p166:spPr>
                    </pslz:zmPr>
                  </pslz:sldZmObj>
                </pslz:sldZm>
              </a:graphicData>
            </a:graphic>
          </p:graphicFrame>
        </mc:Choice>
        <mc:Fallback xmlns="">
          <p:pic>
            <p:nvPicPr>
              <p:cNvPr id="16" name="Slide Zoom 15">
                <a:hlinkClick r:id="rId7" action="ppaction://hlinksldjump"/>
                <a:extLst>
                  <a:ext uri="{FF2B5EF4-FFF2-40B4-BE49-F238E27FC236}">
                    <a16:creationId xmlns:a16="http://schemas.microsoft.com/office/drawing/2014/main" id="{AE6BE180-447D-6B45-8526-319561C217A1}"/>
                  </a:ext>
                </a:extLst>
              </p:cNvPr>
              <p:cNvPicPr>
                <a:picLocks noGrp="1" noRot="1" noChangeAspect="1" noMove="1" noResize="1" noEditPoints="1" noAdjustHandles="1" noChangeArrowheads="1" noChangeShapeType="1"/>
              </p:cNvPicPr>
              <p:nvPr/>
            </p:nvPicPr>
            <p:blipFill>
              <a:blip r:embed="rId8"/>
              <a:stretch>
                <a:fillRect/>
              </a:stretch>
            </p:blipFill>
            <p:spPr>
              <a:xfrm>
                <a:off x="7158906" y="1855240"/>
                <a:ext cx="1527802" cy="1477295"/>
              </a:xfrm>
              <a:prstGeom prst="rect">
                <a:avLst/>
              </a:prstGeom>
            </p:spPr>
          </p:pic>
        </mc:Fallback>
      </mc:AlternateContent>
    </p:spTree>
    <p:extLst>
      <p:ext uri="{BB962C8B-B14F-4D97-AF65-F5344CB8AC3E}">
        <p14:creationId xmlns:p14="http://schemas.microsoft.com/office/powerpoint/2010/main" val="31575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3E5F4DAE-E530-F648-9A3D-64DE665BB964}"/>
              </a:ext>
            </a:extLst>
          </p:cNvPr>
          <p:cNvSpPr/>
          <p:nvPr/>
        </p:nvSpPr>
        <p:spPr>
          <a:xfrm>
            <a:off x="1036700" y="175649"/>
            <a:ext cx="1724788" cy="1616575"/>
          </a:xfrm>
          <a:prstGeom prst="ellipse">
            <a:avLst/>
          </a:prstGeom>
          <a:solidFill>
            <a:schemeClr val="accent2">
              <a:alpha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B3F2F5E-2AE6-0E4C-A856-FA77F0DE2AAF}"/>
              </a:ext>
            </a:extLst>
          </p:cNvPr>
          <p:cNvPicPr>
            <a:picLocks noChangeAspect="1"/>
          </p:cNvPicPr>
          <p:nvPr/>
        </p:nvPicPr>
        <p:blipFill>
          <a:blip r:embed="rId2"/>
          <a:stretch>
            <a:fillRect/>
          </a:stretch>
        </p:blipFill>
        <p:spPr>
          <a:xfrm>
            <a:off x="0" y="2039111"/>
            <a:ext cx="9158926" cy="2624400"/>
          </a:xfrm>
          <a:prstGeom prst="rect">
            <a:avLst/>
          </a:prstGeom>
        </p:spPr>
      </p:pic>
      <p:sp>
        <p:nvSpPr>
          <p:cNvPr id="16" name="TextBox 15">
            <a:extLst>
              <a:ext uri="{FF2B5EF4-FFF2-40B4-BE49-F238E27FC236}">
                <a16:creationId xmlns:a16="http://schemas.microsoft.com/office/drawing/2014/main" id="{709E6E5D-AC6F-8E4E-B7D4-7170DB457D28}"/>
              </a:ext>
            </a:extLst>
          </p:cNvPr>
          <p:cNvSpPr txBox="1"/>
          <p:nvPr/>
        </p:nvSpPr>
        <p:spPr>
          <a:xfrm>
            <a:off x="1241457" y="534853"/>
            <a:ext cx="1501743" cy="830997"/>
          </a:xfrm>
          <a:prstGeom prst="rect">
            <a:avLst/>
          </a:prstGeom>
          <a:noFill/>
        </p:spPr>
        <p:txBody>
          <a:bodyPr wrap="square" rtlCol="0">
            <a:spAutoFit/>
          </a:bodyPr>
          <a:lstStyle/>
          <a:p>
            <a:r>
              <a:rPr lang="en-US" sz="2400" dirty="0">
                <a:solidFill>
                  <a:schemeClr val="bg1"/>
                </a:solidFill>
                <a:latin typeface="Britannic Bold" panose="020B0903060703020204" pitchFamily="34" charset="77"/>
              </a:rPr>
              <a:t>Dataset snapshot</a:t>
            </a:r>
          </a:p>
        </p:txBody>
      </p:sp>
      <p:cxnSp>
        <p:nvCxnSpPr>
          <p:cNvPr id="22" name="Straight Connector 21">
            <a:extLst>
              <a:ext uri="{FF2B5EF4-FFF2-40B4-BE49-F238E27FC236}">
                <a16:creationId xmlns:a16="http://schemas.microsoft.com/office/drawing/2014/main" id="{E56AAE40-D81D-CC49-A6AF-DC36F63FDCF9}"/>
              </a:ext>
            </a:extLst>
          </p:cNvPr>
          <p:cNvCxnSpPr>
            <a:cxnSpLocks/>
          </p:cNvCxnSpPr>
          <p:nvPr/>
        </p:nvCxnSpPr>
        <p:spPr>
          <a:xfrm>
            <a:off x="2623140" y="1407573"/>
            <a:ext cx="933876" cy="384651"/>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16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E011BD-3C98-2F4F-BF16-A767C2F4650A}"/>
              </a:ext>
            </a:extLst>
          </p:cNvPr>
          <p:cNvSpPr/>
          <p:nvPr/>
        </p:nvSpPr>
        <p:spPr>
          <a:xfrm>
            <a:off x="331115" y="340241"/>
            <a:ext cx="4400374" cy="4447578"/>
          </a:xfrm>
          <a:prstGeom prst="ellipse">
            <a:avLst/>
          </a:prstGeom>
          <a:solidFill>
            <a:schemeClr val="accent3">
              <a:alpha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9AB8556-E5FE-AC48-892B-C2A86CC4468F}"/>
              </a:ext>
            </a:extLst>
          </p:cNvPr>
          <p:cNvSpPr txBox="1"/>
          <p:nvPr/>
        </p:nvSpPr>
        <p:spPr>
          <a:xfrm>
            <a:off x="1372696" y="909658"/>
            <a:ext cx="2317211" cy="1200329"/>
          </a:xfrm>
          <a:prstGeom prst="rect">
            <a:avLst/>
          </a:prstGeom>
          <a:noFill/>
        </p:spPr>
        <p:txBody>
          <a:bodyPr wrap="square" rtlCol="0">
            <a:spAutoFit/>
          </a:bodyPr>
          <a:lstStyle/>
          <a:p>
            <a:pPr algn="ctr"/>
            <a:r>
              <a:rPr lang="en-US" sz="3600" dirty="0">
                <a:solidFill>
                  <a:schemeClr val="bg1"/>
                </a:solidFill>
                <a:latin typeface="Britannic Bold" panose="020B0903060703020204" pitchFamily="34" charset="77"/>
              </a:rPr>
              <a:t>Data Cleaning</a:t>
            </a:r>
          </a:p>
        </p:txBody>
      </p:sp>
      <p:cxnSp>
        <p:nvCxnSpPr>
          <p:cNvPr id="11" name="Straight Connector 10">
            <a:extLst>
              <a:ext uri="{FF2B5EF4-FFF2-40B4-BE49-F238E27FC236}">
                <a16:creationId xmlns:a16="http://schemas.microsoft.com/office/drawing/2014/main" id="{792C7D6B-89AA-DF47-82EC-06331EC9EA17}"/>
              </a:ext>
            </a:extLst>
          </p:cNvPr>
          <p:cNvCxnSpPr>
            <a:cxnSpLocks/>
          </p:cNvCxnSpPr>
          <p:nvPr/>
        </p:nvCxnSpPr>
        <p:spPr>
          <a:xfrm flipV="1">
            <a:off x="4561668" y="1509823"/>
            <a:ext cx="882205" cy="249957"/>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5706C0-5DB7-2744-8AAA-42CB78941B81}"/>
              </a:ext>
            </a:extLst>
          </p:cNvPr>
          <p:cNvCxnSpPr>
            <a:cxnSpLocks/>
          </p:cNvCxnSpPr>
          <p:nvPr/>
        </p:nvCxnSpPr>
        <p:spPr>
          <a:xfrm>
            <a:off x="4561668" y="3406767"/>
            <a:ext cx="882205" cy="303996"/>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16" name="Graphic 15" descr="Filter">
            <a:extLst>
              <a:ext uri="{FF2B5EF4-FFF2-40B4-BE49-F238E27FC236}">
                <a16:creationId xmlns:a16="http://schemas.microsoft.com/office/drawing/2014/main" id="{4B6B99C8-BC1C-1942-8B99-C15BCD49AB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09562" y="2282945"/>
            <a:ext cx="2443481" cy="2443481"/>
          </a:xfrm>
          <a:prstGeom prst="rect">
            <a:avLst/>
          </a:prstGeom>
        </p:spPr>
      </p:pic>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885EA2BF-4E64-324A-97F4-E3798AD7303C}"/>
                  </a:ext>
                </a:extLst>
              </p:cNvPr>
              <p:cNvGraphicFramePr>
                <a:graphicFrameLocks noChangeAspect="1"/>
              </p:cNvGraphicFramePr>
              <p:nvPr>
                <p:extLst>
                  <p:ext uri="{D42A27DB-BD31-4B8C-83A1-F6EECF244321}">
                    <p14:modId xmlns:p14="http://schemas.microsoft.com/office/powerpoint/2010/main" val="745021044"/>
                  </p:ext>
                </p:extLst>
              </p:nvPr>
            </p:nvGraphicFramePr>
            <p:xfrm>
              <a:off x="5902585" y="350065"/>
              <a:ext cx="2006281" cy="1932880"/>
            </p:xfrm>
            <a:graphic>
              <a:graphicData uri="http://schemas.microsoft.com/office/powerpoint/2016/slidezoom">
                <pslz:sldZm>
                  <pslz:sldZmObj sldId="278" cId="1247514813">
                    <pslz:zmPr id="{34839C4A-8014-7648-8F74-2AFBC8C2B016}" returnToParent="0" imageType="cover" transitionDur="1000" showBg="0">
                      <p166:blipFill xmlns:p166="http://schemas.microsoft.com/office/powerpoint/2016/6/main">
                        <a:blip r:embed="rId4"/>
                        <a:stretch>
                          <a:fillRect/>
                        </a:stretch>
                      </p166:blipFill>
                      <p166:spPr xmlns:p166="http://schemas.microsoft.com/office/powerpoint/2016/6/main">
                        <a:xfrm>
                          <a:off x="0" y="0"/>
                          <a:ext cx="2006281" cy="1932880"/>
                        </a:xfrm>
                        <a:prstGeom prst="rect">
                          <a:avLst/>
                        </a:prstGeom>
                      </p166:spPr>
                    </pslz:zmPr>
                  </pslz:sldZmObj>
                </pslz:sldZm>
              </a:graphicData>
            </a:graphic>
          </p:graphicFrame>
        </mc:Choice>
        <mc:Fallback xmlns="">
          <p:pic>
            <p:nvPicPr>
              <p:cNvPr id="21" name="Slide Zoom 20">
                <a:hlinkClick r:id="rId5" action="ppaction://hlinksldjump"/>
                <a:extLst>
                  <a:ext uri="{FF2B5EF4-FFF2-40B4-BE49-F238E27FC236}">
                    <a16:creationId xmlns:a16="http://schemas.microsoft.com/office/drawing/2014/main" id="{885EA2BF-4E64-324A-97F4-E3798AD7303C}"/>
                  </a:ext>
                </a:extLst>
              </p:cNvPr>
              <p:cNvPicPr>
                <a:picLocks noGrp="1" noRot="1" noChangeAspect="1" noMove="1" noResize="1" noEditPoints="1" noAdjustHandles="1" noChangeArrowheads="1" noChangeShapeType="1"/>
              </p:cNvPicPr>
              <p:nvPr/>
            </p:nvPicPr>
            <p:blipFill>
              <a:blip r:embed="rId6"/>
              <a:stretch>
                <a:fillRect/>
              </a:stretch>
            </p:blipFill>
            <p:spPr>
              <a:xfrm>
                <a:off x="5902585" y="350065"/>
                <a:ext cx="2006281" cy="1932880"/>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BFCF3172-526C-684E-AFF1-BB3D5E469686}"/>
                  </a:ext>
                </a:extLst>
              </p:cNvPr>
              <p:cNvGraphicFramePr>
                <a:graphicFrameLocks noChangeAspect="1"/>
              </p:cNvGraphicFramePr>
              <p:nvPr>
                <p:extLst>
                  <p:ext uri="{D42A27DB-BD31-4B8C-83A1-F6EECF244321}">
                    <p14:modId xmlns:p14="http://schemas.microsoft.com/office/powerpoint/2010/main" val="841553724"/>
                  </p:ext>
                </p:extLst>
              </p:nvPr>
            </p:nvGraphicFramePr>
            <p:xfrm>
              <a:off x="5902585" y="2793546"/>
              <a:ext cx="2006749" cy="1932880"/>
            </p:xfrm>
            <a:graphic>
              <a:graphicData uri="http://schemas.microsoft.com/office/powerpoint/2016/slidezoom">
                <pslz:sldZm>
                  <pslz:sldZmObj sldId="279" cId="2593886062">
                    <pslz:zmPr id="{74197D5E-6693-E540-B202-33544194F61F}" imageType="cover" transitionDur="1000" showBg="0">
                      <p166:blipFill xmlns:p166="http://schemas.microsoft.com/office/powerpoint/2016/6/main">
                        <a:blip r:embed="rId7"/>
                        <a:stretch>
                          <a:fillRect/>
                        </a:stretch>
                      </p166:blipFill>
                      <p166:spPr xmlns:p166="http://schemas.microsoft.com/office/powerpoint/2016/6/main">
                        <a:xfrm>
                          <a:off x="0" y="0"/>
                          <a:ext cx="2006749" cy="1932880"/>
                        </a:xfrm>
                        <a:prstGeom prst="rect">
                          <a:avLst/>
                        </a:prstGeom>
                      </p166:spPr>
                    </pslz:zmPr>
                  </pslz:sldZmObj>
                </pslz:sldZm>
              </a:graphicData>
            </a:graphic>
          </p:graphicFrame>
        </mc:Choice>
        <mc:Fallback xmlns="">
          <p:pic>
            <p:nvPicPr>
              <p:cNvPr id="23" name="Slide Zoom 22">
                <a:hlinkClick r:id="rId8" action="ppaction://hlinksldjump"/>
                <a:extLst>
                  <a:ext uri="{FF2B5EF4-FFF2-40B4-BE49-F238E27FC236}">
                    <a16:creationId xmlns:a16="http://schemas.microsoft.com/office/drawing/2014/main" id="{BFCF3172-526C-684E-AFF1-BB3D5E469686}"/>
                  </a:ext>
                </a:extLst>
              </p:cNvPr>
              <p:cNvPicPr>
                <a:picLocks noGrp="1" noRot="1" noChangeAspect="1" noMove="1" noResize="1" noEditPoints="1" noAdjustHandles="1" noChangeArrowheads="1" noChangeShapeType="1"/>
              </p:cNvPicPr>
              <p:nvPr/>
            </p:nvPicPr>
            <p:blipFill>
              <a:blip r:embed="rId9"/>
              <a:stretch>
                <a:fillRect/>
              </a:stretch>
            </p:blipFill>
            <p:spPr>
              <a:xfrm>
                <a:off x="5902585" y="2793546"/>
                <a:ext cx="2006749" cy="1932880"/>
              </a:xfrm>
              <a:prstGeom prst="rect">
                <a:avLst/>
              </a:prstGeom>
            </p:spPr>
          </p:pic>
        </mc:Fallback>
      </mc:AlternateContent>
    </p:spTree>
    <p:extLst>
      <p:ext uri="{BB962C8B-B14F-4D97-AF65-F5344CB8AC3E}">
        <p14:creationId xmlns:p14="http://schemas.microsoft.com/office/powerpoint/2010/main" val="2399877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ADA70588-1209-ED46-BBB0-FDC072A30BE6}"/>
              </a:ext>
            </a:extLst>
          </p:cNvPr>
          <p:cNvSpPr/>
          <p:nvPr/>
        </p:nvSpPr>
        <p:spPr>
          <a:xfrm>
            <a:off x="231990" y="1469548"/>
            <a:ext cx="2006282" cy="1937219"/>
          </a:xfrm>
          <a:prstGeom prst="ellipse">
            <a:avLst/>
          </a:prstGeom>
          <a:solidFill>
            <a:schemeClr val="accent3">
              <a:alpha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B21285E-CFCE-5B4F-A01F-BDD134369FC3}"/>
              </a:ext>
            </a:extLst>
          </p:cNvPr>
          <p:cNvSpPr txBox="1"/>
          <p:nvPr/>
        </p:nvSpPr>
        <p:spPr>
          <a:xfrm>
            <a:off x="303700" y="2149633"/>
            <a:ext cx="1923939" cy="461665"/>
          </a:xfrm>
          <a:prstGeom prst="rect">
            <a:avLst/>
          </a:prstGeom>
          <a:noFill/>
        </p:spPr>
        <p:txBody>
          <a:bodyPr wrap="square" rtlCol="0">
            <a:spAutoFit/>
          </a:bodyPr>
          <a:lstStyle/>
          <a:p>
            <a:r>
              <a:rPr lang="en-US" sz="2400" dirty="0">
                <a:solidFill>
                  <a:schemeClr val="bg1"/>
                </a:solidFill>
                <a:latin typeface="Britannic Bold" panose="020B0903060703020204" pitchFamily="34" charset="77"/>
              </a:rPr>
              <a:t>Assumptions</a:t>
            </a:r>
          </a:p>
        </p:txBody>
      </p:sp>
      <p:sp>
        <p:nvSpPr>
          <p:cNvPr id="12" name="Rounded Rectangle 11">
            <a:extLst>
              <a:ext uri="{FF2B5EF4-FFF2-40B4-BE49-F238E27FC236}">
                <a16:creationId xmlns:a16="http://schemas.microsoft.com/office/drawing/2014/main" id="{0C140928-2603-9E49-B284-90BFE3EFB305}"/>
              </a:ext>
            </a:extLst>
          </p:cNvPr>
          <p:cNvSpPr/>
          <p:nvPr/>
        </p:nvSpPr>
        <p:spPr>
          <a:xfrm>
            <a:off x="3168499" y="118796"/>
            <a:ext cx="5624622" cy="1143407"/>
          </a:xfrm>
          <a:prstGeom prst="roundRect">
            <a:avLst/>
          </a:prstGeom>
          <a:solidFill>
            <a:schemeClr val="accent5">
              <a:alpha val="60000"/>
            </a:schemeClr>
          </a:solid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5000"/>
              </a:lnSpc>
              <a:spcBef>
                <a:spcPts val="1600"/>
              </a:spcBef>
              <a:buClr>
                <a:prstClr val="black"/>
              </a:buClr>
              <a:buSzPts val="1100"/>
            </a:pPr>
            <a:r>
              <a:rPr lang="en" sz="1800" dirty="0">
                <a:solidFill>
                  <a:schemeClr val="tx1"/>
                </a:solidFill>
                <a:latin typeface="Cambria" panose="02040503050406030204" pitchFamily="18" charset="0"/>
              </a:rPr>
              <a:t>Data available for analysis have unknown and some sensitive data due to jurisdiction requirements. Hence the need for clean up of datasets</a:t>
            </a:r>
            <a:endParaRPr lang="en-CA" sz="1800" dirty="0">
              <a:solidFill>
                <a:schemeClr val="tx1"/>
              </a:solidFill>
              <a:latin typeface="Cambria" panose="02040503050406030204" pitchFamily="18" charset="0"/>
              <a:cs typeface="Arial"/>
            </a:endParaRPr>
          </a:p>
        </p:txBody>
      </p:sp>
      <p:sp>
        <p:nvSpPr>
          <p:cNvPr id="13" name="Rounded Rectangle 12">
            <a:extLst>
              <a:ext uri="{FF2B5EF4-FFF2-40B4-BE49-F238E27FC236}">
                <a16:creationId xmlns:a16="http://schemas.microsoft.com/office/drawing/2014/main" id="{487E787E-0CE1-5B4B-9979-3FD4AD664C02}"/>
              </a:ext>
            </a:extLst>
          </p:cNvPr>
          <p:cNvSpPr/>
          <p:nvPr/>
        </p:nvSpPr>
        <p:spPr>
          <a:xfrm>
            <a:off x="3168499" y="1440306"/>
            <a:ext cx="5624622" cy="1143407"/>
          </a:xfrm>
          <a:prstGeom prst="roundRect">
            <a:avLst/>
          </a:prstGeom>
          <a:solidFill>
            <a:schemeClr val="accent5">
              <a:alpha val="60000"/>
            </a:schemeClr>
          </a:solid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5000"/>
              </a:lnSpc>
              <a:spcBef>
                <a:spcPts val="1600"/>
              </a:spcBef>
              <a:buClr>
                <a:prstClr val="black"/>
              </a:buClr>
              <a:buSzPts val="1100"/>
            </a:pPr>
            <a:r>
              <a:rPr lang="en" sz="1800" dirty="0">
                <a:solidFill>
                  <a:schemeClr val="tx1"/>
                </a:solidFill>
                <a:latin typeface="Cambria" panose="02040503050406030204" pitchFamily="18" charset="0"/>
              </a:rPr>
              <a:t>Age related datapoints were analyzed for Age Analysis. According to Insurance Bureau of Canada, age factor is involved in Risk analysis for accidents</a:t>
            </a:r>
            <a:endParaRPr lang="en-CA" sz="1800" dirty="0">
              <a:solidFill>
                <a:schemeClr val="tx1"/>
              </a:solidFill>
              <a:latin typeface="Cambria" panose="02040503050406030204" pitchFamily="18" charset="0"/>
            </a:endParaRPr>
          </a:p>
        </p:txBody>
      </p:sp>
      <p:sp>
        <p:nvSpPr>
          <p:cNvPr id="14" name="Rounded Rectangle 13">
            <a:extLst>
              <a:ext uri="{FF2B5EF4-FFF2-40B4-BE49-F238E27FC236}">
                <a16:creationId xmlns:a16="http://schemas.microsoft.com/office/drawing/2014/main" id="{10474B5F-9733-0D48-B518-13D17201B220}"/>
              </a:ext>
            </a:extLst>
          </p:cNvPr>
          <p:cNvSpPr/>
          <p:nvPr/>
        </p:nvSpPr>
        <p:spPr>
          <a:xfrm>
            <a:off x="3168499" y="2796749"/>
            <a:ext cx="5624622" cy="1143407"/>
          </a:xfrm>
          <a:prstGeom prst="roundRect">
            <a:avLst/>
          </a:prstGeom>
          <a:solidFill>
            <a:schemeClr val="accent5">
              <a:alpha val="60000"/>
            </a:schemeClr>
          </a:solid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1600"/>
              </a:spcBef>
              <a:spcAft>
                <a:spcPts val="1600"/>
              </a:spcAft>
            </a:pPr>
            <a:r>
              <a:rPr lang="en-CA" sz="1800" dirty="0">
                <a:solidFill>
                  <a:schemeClr val="tx1"/>
                </a:solidFill>
                <a:latin typeface="Cambria" panose="02040503050406030204" pitchFamily="18" charset="0"/>
              </a:rPr>
              <a:t>As per the dataset, data columns have values of 'UU'  or  'U' for Unknown &amp; 'XX' or 'X' for Jurisdiction, which is undisclosed data points</a:t>
            </a:r>
          </a:p>
        </p:txBody>
      </p:sp>
      <p:cxnSp>
        <p:nvCxnSpPr>
          <p:cNvPr id="15" name="Straight Connector 14">
            <a:extLst>
              <a:ext uri="{FF2B5EF4-FFF2-40B4-BE49-F238E27FC236}">
                <a16:creationId xmlns:a16="http://schemas.microsoft.com/office/drawing/2014/main" id="{AF110108-B2F0-1A48-8001-AB1B8FE8786C}"/>
              </a:ext>
            </a:extLst>
          </p:cNvPr>
          <p:cNvCxnSpPr>
            <a:cxnSpLocks/>
          </p:cNvCxnSpPr>
          <p:nvPr/>
        </p:nvCxnSpPr>
        <p:spPr>
          <a:xfrm flipV="1">
            <a:off x="1821180" y="1127051"/>
            <a:ext cx="882205" cy="530236"/>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E18213F-E4E3-A946-B4DB-791869D654DF}"/>
              </a:ext>
            </a:extLst>
          </p:cNvPr>
          <p:cNvCxnSpPr>
            <a:cxnSpLocks/>
          </p:cNvCxnSpPr>
          <p:nvPr/>
        </p:nvCxnSpPr>
        <p:spPr>
          <a:xfrm flipV="1">
            <a:off x="2223828" y="2643666"/>
            <a:ext cx="604432" cy="1"/>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EBBD37-6983-8D41-AF18-FE291A34D5F1}"/>
              </a:ext>
            </a:extLst>
          </p:cNvPr>
          <p:cNvCxnSpPr>
            <a:cxnSpLocks/>
          </p:cNvCxnSpPr>
          <p:nvPr/>
        </p:nvCxnSpPr>
        <p:spPr>
          <a:xfrm>
            <a:off x="1633206" y="3332741"/>
            <a:ext cx="1070179" cy="566373"/>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CFA25018-217D-C14B-9923-DF6D4CD04DE1}"/>
              </a:ext>
            </a:extLst>
          </p:cNvPr>
          <p:cNvSpPr/>
          <p:nvPr/>
        </p:nvSpPr>
        <p:spPr>
          <a:xfrm>
            <a:off x="3168499" y="4136064"/>
            <a:ext cx="5624622" cy="888640"/>
          </a:xfrm>
          <a:prstGeom prst="roundRect">
            <a:avLst/>
          </a:prstGeom>
          <a:solidFill>
            <a:schemeClr val="accent5">
              <a:alpha val="60000"/>
            </a:schemeClr>
          </a:solid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1600"/>
              </a:spcBef>
              <a:spcAft>
                <a:spcPts val="1600"/>
              </a:spcAft>
            </a:pPr>
            <a:r>
              <a:rPr lang="en-CA" sz="1800" dirty="0">
                <a:solidFill>
                  <a:schemeClr val="tx1"/>
                </a:solidFill>
                <a:latin typeface="Cambria" panose="02040503050406030204" pitchFamily="18" charset="0"/>
              </a:rPr>
              <a:t>Also, collision data for o to 16 years old drivers were were clubbed together to avoid confusion</a:t>
            </a:r>
          </a:p>
        </p:txBody>
      </p:sp>
    </p:spTree>
    <p:extLst>
      <p:ext uri="{BB962C8B-B14F-4D97-AF65-F5344CB8AC3E}">
        <p14:creationId xmlns:p14="http://schemas.microsoft.com/office/powerpoint/2010/main" val="1247514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ADA70588-1209-ED46-BBB0-FDC072A30BE6}"/>
              </a:ext>
            </a:extLst>
          </p:cNvPr>
          <p:cNvSpPr/>
          <p:nvPr/>
        </p:nvSpPr>
        <p:spPr>
          <a:xfrm>
            <a:off x="168720" y="222460"/>
            <a:ext cx="2006282" cy="1937219"/>
          </a:xfrm>
          <a:prstGeom prst="ellipse">
            <a:avLst/>
          </a:prstGeom>
          <a:solidFill>
            <a:schemeClr val="accent3">
              <a:alpha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B21285E-CFCE-5B4F-A01F-BDD134369FC3}"/>
              </a:ext>
            </a:extLst>
          </p:cNvPr>
          <p:cNvSpPr txBox="1"/>
          <p:nvPr/>
        </p:nvSpPr>
        <p:spPr>
          <a:xfrm>
            <a:off x="539007" y="896218"/>
            <a:ext cx="1329506" cy="461665"/>
          </a:xfrm>
          <a:prstGeom prst="rect">
            <a:avLst/>
          </a:prstGeom>
          <a:noFill/>
        </p:spPr>
        <p:txBody>
          <a:bodyPr wrap="square" rtlCol="0">
            <a:spAutoFit/>
          </a:bodyPr>
          <a:lstStyle/>
          <a:p>
            <a:r>
              <a:rPr lang="en-US" sz="2400" dirty="0">
                <a:solidFill>
                  <a:schemeClr val="bg1"/>
                </a:solidFill>
                <a:latin typeface="Britannic Bold" panose="020B0903060703020204" pitchFamily="34" charset="77"/>
              </a:rPr>
              <a:t>Example</a:t>
            </a:r>
          </a:p>
        </p:txBody>
      </p:sp>
      <p:sp>
        <p:nvSpPr>
          <p:cNvPr id="12" name="Rounded Rectangle 11">
            <a:extLst>
              <a:ext uri="{FF2B5EF4-FFF2-40B4-BE49-F238E27FC236}">
                <a16:creationId xmlns:a16="http://schemas.microsoft.com/office/drawing/2014/main" id="{0C140928-2603-9E49-B284-90BFE3EFB305}"/>
              </a:ext>
            </a:extLst>
          </p:cNvPr>
          <p:cNvSpPr/>
          <p:nvPr/>
        </p:nvSpPr>
        <p:spPr>
          <a:xfrm>
            <a:off x="2343264" y="85059"/>
            <a:ext cx="6609344" cy="4965405"/>
          </a:xfrm>
          <a:prstGeom prst="roundRect">
            <a:avLst/>
          </a:prstGeom>
          <a:solidFill>
            <a:schemeClr val="accent5">
              <a:alpha val="60000"/>
            </a:schemeClr>
          </a:solid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4000"/>
              </a:lnSpc>
            </a:pPr>
            <a:r>
              <a:rPr lang="en-CA" sz="1600" dirty="0">
                <a:solidFill>
                  <a:srgbClr val="0000FF"/>
                </a:solidFill>
              </a:rPr>
              <a:t>Data Cleaning:</a:t>
            </a:r>
          </a:p>
          <a:p>
            <a:pPr lvl="0">
              <a:lnSpc>
                <a:spcPct val="113000"/>
              </a:lnSpc>
            </a:pPr>
            <a:r>
              <a:rPr lang="en-CA" sz="1600" b="1" dirty="0" err="1">
                <a:latin typeface="Courier New"/>
                <a:ea typeface="Courier New"/>
                <a:cs typeface="Courier New"/>
                <a:sym typeface="Courier New"/>
              </a:rPr>
              <a:t>df_without_uu</a:t>
            </a:r>
            <a:r>
              <a:rPr lang="en-CA" sz="1600" b="1" dirty="0">
                <a:latin typeface="Courier New"/>
                <a:ea typeface="Courier New"/>
                <a:cs typeface="Courier New"/>
                <a:sym typeface="Courier New"/>
              </a:rPr>
              <a:t> = </a:t>
            </a:r>
            <a:r>
              <a:rPr lang="en-CA" sz="1600" b="1" dirty="0" err="1">
                <a:latin typeface="Courier New"/>
                <a:ea typeface="Courier New"/>
                <a:cs typeface="Courier New"/>
                <a:sym typeface="Courier New"/>
              </a:rPr>
              <a:t>df_ncdb</a:t>
            </a:r>
            <a:r>
              <a:rPr lang="en-CA" sz="1600" b="1" dirty="0">
                <a:latin typeface="Courier New"/>
                <a:ea typeface="Courier New"/>
                <a:cs typeface="Courier New"/>
                <a:sym typeface="Courier New"/>
              </a:rPr>
              <a:t>[</a:t>
            </a:r>
            <a:r>
              <a:rPr lang="en-CA" sz="1600" b="1" dirty="0" err="1">
                <a:latin typeface="Courier New"/>
                <a:ea typeface="Courier New"/>
                <a:cs typeface="Courier New"/>
                <a:sym typeface="Courier New"/>
              </a:rPr>
              <a:t>df_ncdb</a:t>
            </a:r>
            <a:r>
              <a:rPr lang="en-CA" sz="1600" b="1" dirty="0">
                <a:latin typeface="Courier New"/>
                <a:ea typeface="Courier New"/>
                <a:cs typeface="Courier New"/>
                <a:sym typeface="Courier New"/>
              </a:rPr>
              <a:t>['C_MNTH']!='UU' &amp; (</a:t>
            </a:r>
            <a:r>
              <a:rPr lang="en-CA" sz="1600" b="1" dirty="0" err="1">
                <a:latin typeface="Courier New"/>
                <a:ea typeface="Courier New"/>
                <a:cs typeface="Courier New"/>
                <a:sym typeface="Courier New"/>
              </a:rPr>
              <a:t>df_ncdb</a:t>
            </a:r>
            <a:r>
              <a:rPr lang="en-CA" sz="1600" b="1" dirty="0">
                <a:latin typeface="Courier New"/>
                <a:ea typeface="Courier New"/>
                <a:cs typeface="Courier New"/>
                <a:sym typeface="Courier New"/>
              </a:rPr>
              <a:t>['C_WTHR']!='XX')]</a:t>
            </a:r>
          </a:p>
          <a:p>
            <a:pPr lvl="0">
              <a:lnSpc>
                <a:spcPct val="114000"/>
              </a:lnSpc>
              <a:spcBef>
                <a:spcPts val="600"/>
              </a:spcBef>
            </a:pPr>
            <a:r>
              <a:rPr lang="en-CA" sz="1600" dirty="0">
                <a:solidFill>
                  <a:srgbClr val="0000FF"/>
                </a:solidFill>
              </a:rPr>
              <a:t>Data Slicing:</a:t>
            </a:r>
            <a:endParaRPr lang="en-CA" sz="1600" dirty="0"/>
          </a:p>
          <a:p>
            <a:pPr lvl="0">
              <a:lnSpc>
                <a:spcPct val="113000"/>
              </a:lnSpc>
              <a:buClr>
                <a:schemeClr val="dk1"/>
              </a:buClr>
              <a:buSzPts val="1100"/>
            </a:pPr>
            <a:r>
              <a:rPr lang="en-CA" sz="1600" b="1" dirty="0">
                <a:solidFill>
                  <a:schemeClr val="tx1"/>
                </a:solidFill>
                <a:latin typeface="Courier New"/>
                <a:ea typeface="Courier New"/>
                <a:cs typeface="Courier New"/>
                <a:sym typeface="Courier New"/>
              </a:rPr>
              <a:t># Change P_AGE integer data type</a:t>
            </a:r>
          </a:p>
          <a:p>
            <a:pPr lvl="0">
              <a:spcBef>
                <a:spcPts val="600"/>
              </a:spcBef>
            </a:pPr>
            <a:r>
              <a:rPr lang="en-CA" sz="1600" b="1" dirty="0" err="1">
                <a:latin typeface="Courier New"/>
                <a:ea typeface="Courier New"/>
                <a:cs typeface="Courier New"/>
                <a:sym typeface="Courier New"/>
              </a:rPr>
              <a:t>df_driver_age</a:t>
            </a:r>
            <a:r>
              <a:rPr lang="en-CA" sz="1600" b="1" dirty="0">
                <a:latin typeface="Courier New"/>
                <a:ea typeface="Courier New"/>
                <a:cs typeface="Courier New"/>
                <a:sym typeface="Courier New"/>
              </a:rPr>
              <a:t>['P_AGE'] = </a:t>
            </a:r>
            <a:r>
              <a:rPr lang="en-CA" sz="1600" b="1" dirty="0" err="1">
                <a:latin typeface="Courier New"/>
                <a:ea typeface="Courier New"/>
                <a:cs typeface="Courier New"/>
                <a:sym typeface="Courier New"/>
              </a:rPr>
              <a:t>df_driver_age</a:t>
            </a:r>
            <a:r>
              <a:rPr lang="en-CA" sz="1600" b="1" dirty="0">
                <a:latin typeface="Courier New"/>
                <a:ea typeface="Courier New"/>
                <a:cs typeface="Courier New"/>
                <a:sym typeface="Courier New"/>
              </a:rPr>
              <a:t>['P_AGE'].</a:t>
            </a:r>
            <a:r>
              <a:rPr lang="en-CA" sz="1600" b="1" dirty="0" err="1">
                <a:latin typeface="Courier New"/>
                <a:ea typeface="Courier New"/>
                <a:cs typeface="Courier New"/>
                <a:sym typeface="Courier New"/>
              </a:rPr>
              <a:t>astype</a:t>
            </a:r>
            <a:r>
              <a:rPr lang="en-CA" sz="1600" b="1" dirty="0">
                <a:latin typeface="Courier New"/>
                <a:ea typeface="Courier New"/>
                <a:cs typeface="Courier New"/>
                <a:sym typeface="Courier New"/>
              </a:rPr>
              <a:t>(str).</a:t>
            </a:r>
            <a:r>
              <a:rPr lang="en-CA" sz="1600" b="1" dirty="0" err="1">
                <a:latin typeface="Courier New"/>
                <a:ea typeface="Courier New"/>
                <a:cs typeface="Courier New"/>
                <a:sym typeface="Courier New"/>
              </a:rPr>
              <a:t>astype</a:t>
            </a:r>
            <a:r>
              <a:rPr lang="en-CA" sz="1600" b="1" dirty="0">
                <a:latin typeface="Courier New"/>
                <a:ea typeface="Courier New"/>
                <a:cs typeface="Courier New"/>
                <a:sym typeface="Courier New"/>
              </a:rPr>
              <a:t>(int)</a:t>
            </a:r>
          </a:p>
          <a:p>
            <a:pPr lvl="0">
              <a:spcBef>
                <a:spcPts val="600"/>
              </a:spcBef>
              <a:buClr>
                <a:schemeClr val="dk1"/>
              </a:buClr>
              <a:buSzPts val="1100"/>
            </a:pPr>
            <a:r>
              <a:rPr lang="en-CA" sz="1600" b="1" dirty="0">
                <a:solidFill>
                  <a:schemeClr val="tx1"/>
                </a:solidFill>
                <a:latin typeface="Courier New"/>
                <a:ea typeface="Courier New"/>
                <a:cs typeface="Courier New"/>
                <a:sym typeface="Courier New"/>
              </a:rPr>
              <a:t># Create bins for age</a:t>
            </a:r>
          </a:p>
          <a:p>
            <a:pPr lvl="0">
              <a:lnSpc>
                <a:spcPct val="114000"/>
              </a:lnSpc>
              <a:spcBef>
                <a:spcPts val="600"/>
              </a:spcBef>
              <a:buClr>
                <a:schemeClr val="dk1"/>
              </a:buClr>
              <a:buSzPts val="1100"/>
            </a:pPr>
            <a:r>
              <a:rPr lang="en-CA" sz="1600" b="1" dirty="0" err="1">
                <a:latin typeface="Courier New"/>
                <a:ea typeface="Courier New"/>
                <a:cs typeface="Courier New"/>
                <a:sym typeface="Courier New"/>
              </a:rPr>
              <a:t>age_bins</a:t>
            </a:r>
            <a:r>
              <a:rPr lang="en-CA" sz="1600" b="1" dirty="0">
                <a:latin typeface="Courier New"/>
                <a:ea typeface="Courier New"/>
                <a:cs typeface="Courier New"/>
                <a:sym typeface="Courier New"/>
              </a:rPr>
              <a:t> = [0,16,26,36,46,56,76,99]</a:t>
            </a:r>
          </a:p>
          <a:p>
            <a:pPr lvl="0">
              <a:lnSpc>
                <a:spcPct val="114000"/>
              </a:lnSpc>
              <a:buClr>
                <a:schemeClr val="dk1"/>
              </a:buClr>
              <a:buSzPts val="1100"/>
            </a:pPr>
            <a:r>
              <a:rPr lang="en-CA" sz="1600" b="1" dirty="0" err="1">
                <a:latin typeface="Courier New"/>
                <a:ea typeface="Courier New"/>
                <a:cs typeface="Courier New"/>
                <a:sym typeface="Courier New"/>
              </a:rPr>
              <a:t>age_names</a:t>
            </a:r>
            <a:r>
              <a:rPr lang="en-CA" sz="1600" b="1" dirty="0">
                <a:latin typeface="Courier New"/>
                <a:ea typeface="Courier New"/>
                <a:cs typeface="Courier New"/>
                <a:sym typeface="Courier New"/>
              </a:rPr>
              <a:t> = ["&lt;16","16-26","26-36","36-46","46-56","56-76","&gt;76"]</a:t>
            </a:r>
          </a:p>
          <a:p>
            <a:pPr lvl="0">
              <a:lnSpc>
                <a:spcPct val="114000"/>
              </a:lnSpc>
              <a:buClr>
                <a:schemeClr val="dk1"/>
              </a:buClr>
              <a:buSzPts val="1100"/>
            </a:pPr>
            <a:r>
              <a:rPr lang="en-CA" sz="1600" b="1" dirty="0" err="1">
                <a:latin typeface="Courier New"/>
                <a:ea typeface="Courier New"/>
                <a:cs typeface="Courier New"/>
                <a:sym typeface="Courier New"/>
              </a:rPr>
              <a:t>df_driver_age</a:t>
            </a:r>
            <a:r>
              <a:rPr lang="en-CA" sz="1600" b="1" dirty="0">
                <a:latin typeface="Courier New"/>
                <a:ea typeface="Courier New"/>
                <a:cs typeface="Courier New"/>
                <a:sym typeface="Courier New"/>
              </a:rPr>
              <a:t>['</a:t>
            </a:r>
            <a:r>
              <a:rPr lang="en-CA" sz="1600" b="1" dirty="0" err="1">
                <a:latin typeface="Courier New"/>
                <a:ea typeface="Courier New"/>
                <a:cs typeface="Courier New"/>
                <a:sym typeface="Courier New"/>
              </a:rPr>
              <a:t>P_AGE_bins</a:t>
            </a:r>
            <a:r>
              <a:rPr lang="en-CA" sz="1600" b="1" dirty="0">
                <a:latin typeface="Courier New"/>
                <a:ea typeface="Courier New"/>
                <a:cs typeface="Courier New"/>
                <a:sym typeface="Courier New"/>
              </a:rPr>
              <a:t>'] = </a:t>
            </a:r>
            <a:r>
              <a:rPr lang="en-CA" sz="1600" b="1" dirty="0" err="1">
                <a:latin typeface="Courier New"/>
                <a:ea typeface="Courier New"/>
                <a:cs typeface="Courier New"/>
                <a:sym typeface="Courier New"/>
              </a:rPr>
              <a:t>pd.cut</a:t>
            </a:r>
            <a:r>
              <a:rPr lang="en-CA" sz="1600" b="1" dirty="0">
                <a:latin typeface="Courier New"/>
                <a:ea typeface="Courier New"/>
                <a:cs typeface="Courier New"/>
                <a:sym typeface="Courier New"/>
              </a:rPr>
              <a:t>(</a:t>
            </a:r>
            <a:r>
              <a:rPr lang="en-CA" sz="1600" b="1" dirty="0" err="1">
                <a:latin typeface="Courier New"/>
                <a:ea typeface="Courier New"/>
                <a:cs typeface="Courier New"/>
                <a:sym typeface="Courier New"/>
              </a:rPr>
              <a:t>df_driver_age</a:t>
            </a:r>
            <a:r>
              <a:rPr lang="en-CA" sz="1600" b="1" dirty="0">
                <a:latin typeface="Courier New"/>
                <a:ea typeface="Courier New"/>
                <a:cs typeface="Courier New"/>
                <a:sym typeface="Courier New"/>
              </a:rPr>
              <a:t>['P_AGE'],</a:t>
            </a:r>
            <a:r>
              <a:rPr lang="en-CA" sz="1600" b="1" dirty="0" err="1">
                <a:latin typeface="Courier New"/>
                <a:ea typeface="Courier New"/>
                <a:cs typeface="Courier New"/>
                <a:sym typeface="Courier New"/>
              </a:rPr>
              <a:t>age_bins,labels</a:t>
            </a:r>
            <a:r>
              <a:rPr lang="en-CA" sz="1600" b="1" dirty="0">
                <a:latin typeface="Courier New"/>
                <a:ea typeface="Courier New"/>
                <a:cs typeface="Courier New"/>
                <a:sym typeface="Courier New"/>
              </a:rPr>
              <a:t>=</a:t>
            </a:r>
            <a:r>
              <a:rPr lang="en-CA" sz="1600" b="1" dirty="0" err="1">
                <a:latin typeface="Courier New"/>
                <a:ea typeface="Courier New"/>
                <a:cs typeface="Courier New"/>
                <a:sym typeface="Courier New"/>
              </a:rPr>
              <a:t>age_names</a:t>
            </a:r>
            <a:r>
              <a:rPr lang="en-CA" sz="1600" b="1" dirty="0">
                <a:latin typeface="Courier New"/>
                <a:ea typeface="Courier New"/>
                <a:cs typeface="Courier New"/>
                <a:sym typeface="Courier New"/>
              </a:rPr>
              <a:t>)</a:t>
            </a:r>
          </a:p>
        </p:txBody>
      </p:sp>
      <p:cxnSp>
        <p:nvCxnSpPr>
          <p:cNvPr id="3" name="Elbow Connector 2">
            <a:extLst>
              <a:ext uri="{FF2B5EF4-FFF2-40B4-BE49-F238E27FC236}">
                <a16:creationId xmlns:a16="http://schemas.microsoft.com/office/drawing/2014/main" id="{3C6D35CF-EAA1-0541-BD9C-405CEA98956E}"/>
              </a:ext>
            </a:extLst>
          </p:cNvPr>
          <p:cNvCxnSpPr>
            <a:cxnSpLocks/>
          </p:cNvCxnSpPr>
          <p:nvPr/>
        </p:nvCxnSpPr>
        <p:spPr>
          <a:xfrm rot="16200000" flipH="1">
            <a:off x="1282997" y="2080441"/>
            <a:ext cx="615418" cy="837691"/>
          </a:xfrm>
          <a:prstGeom prst="bentConnector2">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88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4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E011BD-3C98-2F4F-BF16-A767C2F4650A}"/>
              </a:ext>
            </a:extLst>
          </p:cNvPr>
          <p:cNvSpPr/>
          <p:nvPr/>
        </p:nvSpPr>
        <p:spPr>
          <a:xfrm>
            <a:off x="331115" y="340241"/>
            <a:ext cx="4400374" cy="4447578"/>
          </a:xfrm>
          <a:prstGeom prst="ellipse">
            <a:avLst/>
          </a:prstGeom>
          <a:solidFill>
            <a:schemeClr val="accent4">
              <a:alpha val="6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9AB8556-E5FE-AC48-892B-C2A86CC4468F}"/>
              </a:ext>
            </a:extLst>
          </p:cNvPr>
          <p:cNvSpPr txBox="1"/>
          <p:nvPr/>
        </p:nvSpPr>
        <p:spPr>
          <a:xfrm>
            <a:off x="1372696" y="909658"/>
            <a:ext cx="2317211" cy="1200329"/>
          </a:xfrm>
          <a:prstGeom prst="rect">
            <a:avLst/>
          </a:prstGeom>
          <a:noFill/>
        </p:spPr>
        <p:txBody>
          <a:bodyPr wrap="square" rtlCol="0">
            <a:spAutoFit/>
          </a:bodyPr>
          <a:lstStyle/>
          <a:p>
            <a:pPr algn="ctr"/>
            <a:r>
              <a:rPr lang="en-US" sz="3600" dirty="0">
                <a:solidFill>
                  <a:schemeClr val="bg1"/>
                </a:solidFill>
                <a:latin typeface="Britannic Bold" panose="020B0903060703020204" pitchFamily="34" charset="77"/>
              </a:rPr>
              <a:t>Data Analysis</a:t>
            </a:r>
          </a:p>
        </p:txBody>
      </p:sp>
      <p:sp>
        <p:nvSpPr>
          <p:cNvPr id="8" name="TextBox 7">
            <a:extLst>
              <a:ext uri="{FF2B5EF4-FFF2-40B4-BE49-F238E27FC236}">
                <a16:creationId xmlns:a16="http://schemas.microsoft.com/office/drawing/2014/main" id="{8D99CCEC-F905-3947-8EE0-4B999CD4FFC4}"/>
              </a:ext>
            </a:extLst>
          </p:cNvPr>
          <p:cNvSpPr txBox="1"/>
          <p:nvPr/>
        </p:nvSpPr>
        <p:spPr>
          <a:xfrm>
            <a:off x="6312891" y="113039"/>
            <a:ext cx="1608362" cy="307777"/>
          </a:xfrm>
          <a:prstGeom prst="rect">
            <a:avLst/>
          </a:prstGeom>
          <a:noFill/>
        </p:spPr>
        <p:txBody>
          <a:bodyPr wrap="square" rtlCol="0">
            <a:spAutoFit/>
          </a:bodyPr>
          <a:lstStyle/>
          <a:p>
            <a:pPr algn="ctr"/>
            <a:r>
              <a:rPr lang="en-US" dirty="0">
                <a:solidFill>
                  <a:schemeClr val="bg1"/>
                </a:solidFill>
                <a:latin typeface="Britannic Bold" panose="020B0903060703020204" pitchFamily="34" charset="77"/>
              </a:rPr>
              <a:t>Collisions Vs Year</a:t>
            </a:r>
          </a:p>
        </p:txBody>
      </p:sp>
      <p:cxnSp>
        <p:nvCxnSpPr>
          <p:cNvPr id="11" name="Straight Connector 10">
            <a:extLst>
              <a:ext uri="{FF2B5EF4-FFF2-40B4-BE49-F238E27FC236}">
                <a16:creationId xmlns:a16="http://schemas.microsoft.com/office/drawing/2014/main" id="{792C7D6B-89AA-DF47-82EC-06331EC9EA17}"/>
              </a:ext>
            </a:extLst>
          </p:cNvPr>
          <p:cNvCxnSpPr>
            <a:cxnSpLocks/>
          </p:cNvCxnSpPr>
          <p:nvPr/>
        </p:nvCxnSpPr>
        <p:spPr>
          <a:xfrm flipV="1">
            <a:off x="3967648" y="355681"/>
            <a:ext cx="1571915" cy="485216"/>
          </a:xfrm>
          <a:prstGeom prst="line">
            <a:avLst/>
          </a:prstGeom>
          <a:ln w="38100">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16" name="Graphic 15" descr="Filter">
            <a:extLst>
              <a:ext uri="{FF2B5EF4-FFF2-40B4-BE49-F238E27FC236}">
                <a16:creationId xmlns:a16="http://schemas.microsoft.com/office/drawing/2014/main" id="{4B6B99C8-BC1C-1942-8B99-C15BCD49AB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09562" y="2282945"/>
            <a:ext cx="2443481" cy="2443481"/>
          </a:xfrm>
          <a:prstGeom prst="rect">
            <a:avLst/>
          </a:prstGeom>
        </p:spPr>
      </p:pic>
      <p:cxnSp>
        <p:nvCxnSpPr>
          <p:cNvPr id="24" name="Straight Connector 23">
            <a:extLst>
              <a:ext uri="{FF2B5EF4-FFF2-40B4-BE49-F238E27FC236}">
                <a16:creationId xmlns:a16="http://schemas.microsoft.com/office/drawing/2014/main" id="{F2C0F91F-DD0E-104C-A0C5-70E5DA5CE8EA}"/>
              </a:ext>
            </a:extLst>
          </p:cNvPr>
          <p:cNvCxnSpPr>
            <a:cxnSpLocks/>
          </p:cNvCxnSpPr>
          <p:nvPr/>
        </p:nvCxnSpPr>
        <p:spPr>
          <a:xfrm flipV="1">
            <a:off x="4274288" y="909658"/>
            <a:ext cx="1265275" cy="306961"/>
          </a:xfrm>
          <a:prstGeom prst="line">
            <a:avLst/>
          </a:prstGeom>
          <a:ln w="381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BB396EA-5A0C-5D4D-8E72-F8AB05328758}"/>
              </a:ext>
            </a:extLst>
          </p:cNvPr>
          <p:cNvCxnSpPr>
            <a:cxnSpLocks/>
          </p:cNvCxnSpPr>
          <p:nvPr/>
        </p:nvCxnSpPr>
        <p:spPr>
          <a:xfrm flipV="1">
            <a:off x="4500487" y="1450227"/>
            <a:ext cx="1039076" cy="139006"/>
          </a:xfrm>
          <a:prstGeom prst="line">
            <a:avLst/>
          </a:prstGeom>
          <a:ln w="381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C5A6CC6-4061-024C-9CF8-20A2AA4A9BFC}"/>
              </a:ext>
            </a:extLst>
          </p:cNvPr>
          <p:cNvCxnSpPr>
            <a:cxnSpLocks/>
          </p:cNvCxnSpPr>
          <p:nvPr/>
        </p:nvCxnSpPr>
        <p:spPr>
          <a:xfrm flipV="1">
            <a:off x="4626621" y="1954928"/>
            <a:ext cx="912942" cy="57013"/>
          </a:xfrm>
          <a:prstGeom prst="line">
            <a:avLst/>
          </a:prstGeom>
          <a:ln w="381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4BA6B8-FA05-AB4F-814D-3A8FC0D05CFC}"/>
              </a:ext>
            </a:extLst>
          </p:cNvPr>
          <p:cNvCxnSpPr>
            <a:cxnSpLocks/>
          </p:cNvCxnSpPr>
          <p:nvPr/>
        </p:nvCxnSpPr>
        <p:spPr>
          <a:xfrm>
            <a:off x="4711933" y="2397365"/>
            <a:ext cx="827630" cy="62264"/>
          </a:xfrm>
          <a:prstGeom prst="line">
            <a:avLst/>
          </a:prstGeom>
          <a:ln w="381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7FCA1-D05D-5842-8403-CD738C9CED54}"/>
              </a:ext>
            </a:extLst>
          </p:cNvPr>
          <p:cNvCxnSpPr>
            <a:cxnSpLocks/>
          </p:cNvCxnSpPr>
          <p:nvPr/>
        </p:nvCxnSpPr>
        <p:spPr>
          <a:xfrm>
            <a:off x="4711933" y="2861261"/>
            <a:ext cx="827630" cy="172892"/>
          </a:xfrm>
          <a:prstGeom prst="line">
            <a:avLst/>
          </a:prstGeom>
          <a:ln w="381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628F36D-D116-1143-A5A4-3CAA252018E6}"/>
              </a:ext>
            </a:extLst>
          </p:cNvPr>
          <p:cNvCxnSpPr>
            <a:cxnSpLocks/>
          </p:cNvCxnSpPr>
          <p:nvPr/>
        </p:nvCxnSpPr>
        <p:spPr>
          <a:xfrm>
            <a:off x="4599626" y="3295055"/>
            <a:ext cx="939937" cy="333665"/>
          </a:xfrm>
          <a:prstGeom prst="line">
            <a:avLst/>
          </a:prstGeom>
          <a:ln w="381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5A65417-F9ED-8543-A8AD-7E553EA431C1}"/>
              </a:ext>
            </a:extLst>
          </p:cNvPr>
          <p:cNvCxnSpPr>
            <a:cxnSpLocks/>
          </p:cNvCxnSpPr>
          <p:nvPr/>
        </p:nvCxnSpPr>
        <p:spPr>
          <a:xfrm>
            <a:off x="4380893" y="3742743"/>
            <a:ext cx="1158670" cy="491099"/>
          </a:xfrm>
          <a:prstGeom prst="line">
            <a:avLst/>
          </a:prstGeom>
          <a:ln w="381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B9163B2-4E1B-8F4F-BA09-F0B3F7C2B0FE}"/>
              </a:ext>
            </a:extLst>
          </p:cNvPr>
          <p:cNvCxnSpPr>
            <a:cxnSpLocks/>
          </p:cNvCxnSpPr>
          <p:nvPr/>
        </p:nvCxnSpPr>
        <p:spPr>
          <a:xfrm>
            <a:off x="4042788" y="4197906"/>
            <a:ext cx="1496775" cy="589913"/>
          </a:xfrm>
          <a:prstGeom prst="line">
            <a:avLst/>
          </a:prstGeom>
          <a:ln w="381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9807942-B685-6F43-8EDA-DAFA648BE1EE}"/>
              </a:ext>
            </a:extLst>
          </p:cNvPr>
          <p:cNvSpPr txBox="1"/>
          <p:nvPr/>
        </p:nvSpPr>
        <p:spPr>
          <a:xfrm>
            <a:off x="6269320" y="657721"/>
            <a:ext cx="2328531" cy="307777"/>
          </a:xfrm>
          <a:prstGeom prst="rect">
            <a:avLst/>
          </a:prstGeom>
          <a:noFill/>
        </p:spPr>
        <p:txBody>
          <a:bodyPr wrap="square" rtlCol="0">
            <a:spAutoFit/>
          </a:bodyPr>
          <a:lstStyle/>
          <a:p>
            <a:pPr algn="ctr"/>
            <a:r>
              <a:rPr lang="en-US" dirty="0">
                <a:solidFill>
                  <a:schemeClr val="bg1"/>
                </a:solidFill>
                <a:latin typeface="Britannic Bold" panose="020B0903060703020204" pitchFamily="34" charset="77"/>
              </a:rPr>
              <a:t>Collisions Vs Year &amp; Month</a:t>
            </a:r>
          </a:p>
        </p:txBody>
      </p:sp>
      <p:sp>
        <p:nvSpPr>
          <p:cNvPr id="45" name="TextBox 44">
            <a:extLst>
              <a:ext uri="{FF2B5EF4-FFF2-40B4-BE49-F238E27FC236}">
                <a16:creationId xmlns:a16="http://schemas.microsoft.com/office/drawing/2014/main" id="{F2D78D72-FDD1-BE42-A399-0390ADEC8236}"/>
              </a:ext>
            </a:extLst>
          </p:cNvPr>
          <p:cNvSpPr txBox="1"/>
          <p:nvPr/>
        </p:nvSpPr>
        <p:spPr>
          <a:xfrm>
            <a:off x="6250330" y="1191358"/>
            <a:ext cx="2551816" cy="307777"/>
          </a:xfrm>
          <a:prstGeom prst="rect">
            <a:avLst/>
          </a:prstGeom>
          <a:noFill/>
        </p:spPr>
        <p:txBody>
          <a:bodyPr wrap="square" rtlCol="0">
            <a:spAutoFit/>
          </a:bodyPr>
          <a:lstStyle/>
          <a:p>
            <a:pPr algn="ctr"/>
            <a:r>
              <a:rPr lang="en-US" dirty="0">
                <a:solidFill>
                  <a:schemeClr val="bg1"/>
                </a:solidFill>
                <a:latin typeface="Britannic Bold" panose="020B0903060703020204" pitchFamily="34" charset="77"/>
              </a:rPr>
              <a:t>Collisions Vs Hour of the day</a:t>
            </a:r>
          </a:p>
        </p:txBody>
      </p:sp>
      <p:sp>
        <p:nvSpPr>
          <p:cNvPr id="46" name="TextBox 45">
            <a:extLst>
              <a:ext uri="{FF2B5EF4-FFF2-40B4-BE49-F238E27FC236}">
                <a16:creationId xmlns:a16="http://schemas.microsoft.com/office/drawing/2014/main" id="{C7C3D57C-B93F-FF4A-B918-A389C6172624}"/>
              </a:ext>
            </a:extLst>
          </p:cNvPr>
          <p:cNvSpPr txBox="1"/>
          <p:nvPr/>
        </p:nvSpPr>
        <p:spPr>
          <a:xfrm>
            <a:off x="6269016" y="1736040"/>
            <a:ext cx="2748521" cy="307777"/>
          </a:xfrm>
          <a:prstGeom prst="rect">
            <a:avLst/>
          </a:prstGeom>
          <a:noFill/>
        </p:spPr>
        <p:txBody>
          <a:bodyPr wrap="square" rtlCol="0">
            <a:spAutoFit/>
          </a:bodyPr>
          <a:lstStyle/>
          <a:p>
            <a:pPr algn="ctr"/>
            <a:r>
              <a:rPr lang="en-US" dirty="0">
                <a:solidFill>
                  <a:schemeClr val="bg1"/>
                </a:solidFill>
                <a:latin typeface="Britannic Bold" panose="020B0903060703020204" pitchFamily="34" charset="77"/>
              </a:rPr>
              <a:t>Collisions Vs Weather Condition</a:t>
            </a:r>
          </a:p>
        </p:txBody>
      </p:sp>
      <p:sp>
        <p:nvSpPr>
          <p:cNvPr id="47" name="TextBox 46">
            <a:extLst>
              <a:ext uri="{FF2B5EF4-FFF2-40B4-BE49-F238E27FC236}">
                <a16:creationId xmlns:a16="http://schemas.microsoft.com/office/drawing/2014/main" id="{927C0B56-427B-6B46-A62E-6F11485D6702}"/>
              </a:ext>
            </a:extLst>
          </p:cNvPr>
          <p:cNvSpPr txBox="1"/>
          <p:nvPr/>
        </p:nvSpPr>
        <p:spPr>
          <a:xfrm>
            <a:off x="6156401" y="2304726"/>
            <a:ext cx="2552122" cy="307777"/>
          </a:xfrm>
          <a:prstGeom prst="rect">
            <a:avLst/>
          </a:prstGeom>
          <a:noFill/>
        </p:spPr>
        <p:txBody>
          <a:bodyPr wrap="square" rtlCol="0">
            <a:spAutoFit/>
          </a:bodyPr>
          <a:lstStyle/>
          <a:p>
            <a:pPr algn="ctr"/>
            <a:r>
              <a:rPr lang="en-US" dirty="0">
                <a:solidFill>
                  <a:schemeClr val="bg1"/>
                </a:solidFill>
                <a:latin typeface="Britannic Bold" panose="020B0903060703020204" pitchFamily="34" charset="77"/>
              </a:rPr>
              <a:t>Collisions Vs Road Surface</a:t>
            </a:r>
          </a:p>
        </p:txBody>
      </p:sp>
      <p:sp>
        <p:nvSpPr>
          <p:cNvPr id="48" name="TextBox 47">
            <a:extLst>
              <a:ext uri="{FF2B5EF4-FFF2-40B4-BE49-F238E27FC236}">
                <a16:creationId xmlns:a16="http://schemas.microsoft.com/office/drawing/2014/main" id="{34E5D2EE-CCCC-E441-81A9-68952908107B}"/>
              </a:ext>
            </a:extLst>
          </p:cNvPr>
          <p:cNvSpPr txBox="1"/>
          <p:nvPr/>
        </p:nvSpPr>
        <p:spPr>
          <a:xfrm>
            <a:off x="6197975" y="2919058"/>
            <a:ext cx="2381689" cy="307777"/>
          </a:xfrm>
          <a:prstGeom prst="rect">
            <a:avLst/>
          </a:prstGeom>
          <a:noFill/>
        </p:spPr>
        <p:txBody>
          <a:bodyPr wrap="square" rtlCol="0">
            <a:spAutoFit/>
          </a:bodyPr>
          <a:lstStyle/>
          <a:p>
            <a:pPr algn="ctr"/>
            <a:r>
              <a:rPr lang="en-US" dirty="0">
                <a:solidFill>
                  <a:schemeClr val="bg1"/>
                </a:solidFill>
                <a:latin typeface="Britannic Bold" panose="020B0903060703020204" pitchFamily="34" charset="77"/>
              </a:rPr>
              <a:t>Collisions Vs Vehicle Type</a:t>
            </a:r>
          </a:p>
        </p:txBody>
      </p:sp>
      <p:sp>
        <p:nvSpPr>
          <p:cNvPr id="49" name="TextBox 48">
            <a:extLst>
              <a:ext uri="{FF2B5EF4-FFF2-40B4-BE49-F238E27FC236}">
                <a16:creationId xmlns:a16="http://schemas.microsoft.com/office/drawing/2014/main" id="{F1BBAD77-A8C2-FA43-B713-DA1DB14F8B64}"/>
              </a:ext>
            </a:extLst>
          </p:cNvPr>
          <p:cNvSpPr txBox="1"/>
          <p:nvPr/>
        </p:nvSpPr>
        <p:spPr>
          <a:xfrm>
            <a:off x="6187342" y="3541866"/>
            <a:ext cx="1972495" cy="307777"/>
          </a:xfrm>
          <a:prstGeom prst="rect">
            <a:avLst/>
          </a:prstGeom>
          <a:noFill/>
        </p:spPr>
        <p:txBody>
          <a:bodyPr wrap="square" rtlCol="0">
            <a:spAutoFit/>
          </a:bodyPr>
          <a:lstStyle/>
          <a:p>
            <a:pPr algn="ctr"/>
            <a:r>
              <a:rPr lang="en-US" dirty="0">
                <a:solidFill>
                  <a:schemeClr val="bg1"/>
                </a:solidFill>
                <a:latin typeface="Britannic Bold" panose="020B0903060703020204" pitchFamily="34" charset="77"/>
              </a:rPr>
              <a:t>Collisions Vs Gender</a:t>
            </a:r>
          </a:p>
        </p:txBody>
      </p:sp>
      <p:sp>
        <p:nvSpPr>
          <p:cNvPr id="50" name="TextBox 49">
            <a:extLst>
              <a:ext uri="{FF2B5EF4-FFF2-40B4-BE49-F238E27FC236}">
                <a16:creationId xmlns:a16="http://schemas.microsoft.com/office/drawing/2014/main" id="{3DD13265-7E60-A340-8D93-6F160A36AB59}"/>
              </a:ext>
            </a:extLst>
          </p:cNvPr>
          <p:cNvSpPr txBox="1"/>
          <p:nvPr/>
        </p:nvSpPr>
        <p:spPr>
          <a:xfrm>
            <a:off x="6144511" y="4128327"/>
            <a:ext cx="2259423" cy="307777"/>
          </a:xfrm>
          <a:prstGeom prst="rect">
            <a:avLst/>
          </a:prstGeom>
          <a:noFill/>
        </p:spPr>
        <p:txBody>
          <a:bodyPr wrap="square" rtlCol="0">
            <a:spAutoFit/>
          </a:bodyPr>
          <a:lstStyle/>
          <a:p>
            <a:pPr algn="ctr"/>
            <a:r>
              <a:rPr lang="en-US" dirty="0">
                <a:solidFill>
                  <a:schemeClr val="bg1"/>
                </a:solidFill>
                <a:latin typeface="Britannic Bold" panose="020B0903060703020204" pitchFamily="34" charset="77"/>
              </a:rPr>
              <a:t>Collisions Vs Age Group</a:t>
            </a:r>
          </a:p>
        </p:txBody>
      </p:sp>
      <p:sp>
        <p:nvSpPr>
          <p:cNvPr id="51" name="TextBox 50">
            <a:extLst>
              <a:ext uri="{FF2B5EF4-FFF2-40B4-BE49-F238E27FC236}">
                <a16:creationId xmlns:a16="http://schemas.microsoft.com/office/drawing/2014/main" id="{DEFC84DA-8966-744D-8A00-CA859E90B611}"/>
              </a:ext>
            </a:extLst>
          </p:cNvPr>
          <p:cNvSpPr txBox="1"/>
          <p:nvPr/>
        </p:nvSpPr>
        <p:spPr>
          <a:xfrm>
            <a:off x="6219241" y="4710782"/>
            <a:ext cx="2850636" cy="307777"/>
          </a:xfrm>
          <a:prstGeom prst="rect">
            <a:avLst/>
          </a:prstGeom>
          <a:noFill/>
        </p:spPr>
        <p:txBody>
          <a:bodyPr wrap="square" rtlCol="0">
            <a:spAutoFit/>
          </a:bodyPr>
          <a:lstStyle/>
          <a:p>
            <a:pPr algn="ctr"/>
            <a:r>
              <a:rPr lang="en-US" dirty="0">
                <a:solidFill>
                  <a:schemeClr val="bg1"/>
                </a:solidFill>
                <a:latin typeface="Britannic Bold" panose="020B0903060703020204" pitchFamily="34" charset="77"/>
              </a:rPr>
              <a:t>Collisions Vs Gender &amp; Age Group</a:t>
            </a:r>
          </a:p>
        </p:txBody>
      </p:sp>
      <mc:AlternateContent xmlns:mc="http://schemas.openxmlformats.org/markup-compatibility/2006" xmlns:pslz="http://schemas.microsoft.com/office/powerpoint/2016/slidezoom">
        <mc:Choice Requires="pslz">
          <p:graphicFrame>
            <p:nvGraphicFramePr>
              <p:cNvPr id="61" name="Slide Zoom 60">
                <a:extLst>
                  <a:ext uri="{FF2B5EF4-FFF2-40B4-BE49-F238E27FC236}">
                    <a16:creationId xmlns:a16="http://schemas.microsoft.com/office/drawing/2014/main" id="{AAD0E195-E739-7A4F-B44C-7EEC665B1102}"/>
                  </a:ext>
                </a:extLst>
              </p:cNvPr>
              <p:cNvGraphicFramePr>
                <a:graphicFrameLocks noChangeAspect="1"/>
              </p:cNvGraphicFramePr>
              <p:nvPr>
                <p:extLst>
                  <p:ext uri="{D42A27DB-BD31-4B8C-83A1-F6EECF244321}">
                    <p14:modId xmlns:p14="http://schemas.microsoft.com/office/powerpoint/2010/main" val="3259284829"/>
                  </p:ext>
                </p:extLst>
              </p:nvPr>
            </p:nvGraphicFramePr>
            <p:xfrm>
              <a:off x="5781266" y="101739"/>
              <a:ext cx="396250" cy="396250"/>
            </p:xfrm>
            <a:graphic>
              <a:graphicData uri="http://schemas.microsoft.com/office/powerpoint/2016/slidezoom">
                <pslz:sldZm>
                  <pslz:sldZmObj sldId="260" cId="0">
                    <pslz:zmPr id="{0C678FAB-C2FD-9E45-9E09-985877C02C52}" returnToParent="0" imageType="cover" transitionDur="750" showBg="0">
                      <p166:blipFill xmlns:p166="http://schemas.microsoft.com/office/powerpoint/2016/6/main">
                        <a:blip r:embed="rId7"/>
                        <a:stretch>
                          <a:fillRect/>
                        </a:stretch>
                      </p166:blipFill>
                      <p166:spPr xmlns:p166="http://schemas.microsoft.com/office/powerpoint/2016/6/main">
                        <a:xfrm>
                          <a:off x="0" y="0"/>
                          <a:ext cx="396250" cy="396250"/>
                        </a:xfrm>
                        <a:prstGeom prst="rect">
                          <a:avLst/>
                        </a:prstGeom>
                      </p166:spPr>
                    </pslz:zmPr>
                  </pslz:sldZmObj>
                </pslz:sldZm>
              </a:graphicData>
            </a:graphic>
          </p:graphicFrame>
        </mc:Choice>
        <mc:Fallback xmlns="">
          <p:pic>
            <p:nvPicPr>
              <p:cNvPr id="61" name="Slide Zoom 60">
                <a:hlinkClick r:id="rId8" action="ppaction://hlinksldjump"/>
                <a:extLst>
                  <a:ext uri="{FF2B5EF4-FFF2-40B4-BE49-F238E27FC236}">
                    <a16:creationId xmlns:a16="http://schemas.microsoft.com/office/drawing/2014/main" id="{AAD0E195-E739-7A4F-B44C-7EEC665B1102}"/>
                  </a:ext>
                </a:extLst>
              </p:cNvPr>
              <p:cNvPicPr>
                <a:picLocks noGrp="1" noRot="1" noChangeAspect="1" noMove="1" noResize="1" noEditPoints="1" noAdjustHandles="1" noChangeArrowheads="1" noChangeShapeType="1"/>
              </p:cNvPicPr>
              <p:nvPr/>
            </p:nvPicPr>
            <p:blipFill>
              <a:blip r:embed="rId9"/>
              <a:stretch>
                <a:fillRect/>
              </a:stretch>
            </p:blipFill>
            <p:spPr>
              <a:xfrm>
                <a:off x="5781266" y="101739"/>
                <a:ext cx="396250" cy="396250"/>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68" name="Slide Zoom 67">
                <a:extLst>
                  <a:ext uri="{FF2B5EF4-FFF2-40B4-BE49-F238E27FC236}">
                    <a16:creationId xmlns:a16="http://schemas.microsoft.com/office/drawing/2014/main" id="{9B0C8EE7-44E9-DA42-B6E4-BB09038D8C9E}"/>
                  </a:ext>
                </a:extLst>
              </p:cNvPr>
              <p:cNvGraphicFramePr>
                <a:graphicFrameLocks noChangeAspect="1"/>
              </p:cNvGraphicFramePr>
              <p:nvPr>
                <p:extLst>
                  <p:ext uri="{D42A27DB-BD31-4B8C-83A1-F6EECF244321}">
                    <p14:modId xmlns:p14="http://schemas.microsoft.com/office/powerpoint/2010/main" val="3571327093"/>
                  </p:ext>
                </p:extLst>
              </p:nvPr>
            </p:nvGraphicFramePr>
            <p:xfrm>
              <a:off x="5792048" y="625671"/>
              <a:ext cx="396251" cy="396251"/>
            </p:xfrm>
            <a:graphic>
              <a:graphicData uri="http://schemas.microsoft.com/office/powerpoint/2016/slidezoom">
                <pslz:sldZm>
                  <pslz:sldZmObj sldId="261" cId="0">
                    <pslz:zmPr id="{8F0E9453-829E-0741-8325-34A4BBA169C8}" returnToParent="0" imageType="cover" transitionDur="1000" showBg="0">
                      <p166:blipFill xmlns:p166="http://schemas.microsoft.com/office/powerpoint/2016/6/main">
                        <a:blip r:embed="rId9"/>
                        <a:stretch>
                          <a:fillRect/>
                        </a:stretch>
                      </p166:blipFill>
                      <p166:spPr xmlns:p166="http://schemas.microsoft.com/office/powerpoint/2016/6/main">
                        <a:xfrm>
                          <a:off x="0" y="0"/>
                          <a:ext cx="396251" cy="396251"/>
                        </a:xfrm>
                        <a:prstGeom prst="rect">
                          <a:avLst/>
                        </a:prstGeom>
                      </p166:spPr>
                    </pslz:zmPr>
                  </pslz:sldZmObj>
                </pslz:sldZm>
              </a:graphicData>
            </a:graphic>
          </p:graphicFrame>
        </mc:Choice>
        <mc:Fallback xmlns="">
          <p:pic>
            <p:nvPicPr>
              <p:cNvPr id="68" name="Slide Zoom 67">
                <a:hlinkClick r:id="rId10" action="ppaction://hlinksldjump"/>
                <a:extLst>
                  <a:ext uri="{FF2B5EF4-FFF2-40B4-BE49-F238E27FC236}">
                    <a16:creationId xmlns:a16="http://schemas.microsoft.com/office/drawing/2014/main" id="{9B0C8EE7-44E9-DA42-B6E4-BB09038D8C9E}"/>
                  </a:ext>
                </a:extLst>
              </p:cNvPr>
              <p:cNvPicPr>
                <a:picLocks noGrp="1" noRot="1" noChangeAspect="1" noMove="1" noResize="1" noEditPoints="1" noAdjustHandles="1" noChangeArrowheads="1" noChangeShapeType="1"/>
              </p:cNvPicPr>
              <p:nvPr/>
            </p:nvPicPr>
            <p:blipFill>
              <a:blip r:embed="rId9"/>
              <a:stretch>
                <a:fillRect/>
              </a:stretch>
            </p:blipFill>
            <p:spPr>
              <a:xfrm>
                <a:off x="5792048" y="625671"/>
                <a:ext cx="396251" cy="396251"/>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70" name="Slide Zoom 69">
                <a:extLst>
                  <a:ext uri="{FF2B5EF4-FFF2-40B4-BE49-F238E27FC236}">
                    <a16:creationId xmlns:a16="http://schemas.microsoft.com/office/drawing/2014/main" id="{630A3FDD-C2AD-7B49-9871-B3F6A63E51D3}"/>
                  </a:ext>
                </a:extLst>
              </p:cNvPr>
              <p:cNvGraphicFramePr>
                <a:graphicFrameLocks noChangeAspect="1"/>
              </p:cNvGraphicFramePr>
              <p:nvPr>
                <p:extLst>
                  <p:ext uri="{D42A27DB-BD31-4B8C-83A1-F6EECF244321}">
                    <p14:modId xmlns:p14="http://schemas.microsoft.com/office/powerpoint/2010/main" val="2223254237"/>
                  </p:ext>
                </p:extLst>
              </p:nvPr>
            </p:nvGraphicFramePr>
            <p:xfrm>
              <a:off x="5799581" y="1176673"/>
              <a:ext cx="412560" cy="412560"/>
            </p:xfrm>
            <a:graphic>
              <a:graphicData uri="http://schemas.microsoft.com/office/powerpoint/2016/slidezoom">
                <pslz:sldZm>
                  <pslz:sldZmObj sldId="262" cId="0">
                    <pslz:zmPr id="{5C43A0FD-5205-0342-B34D-C8F65848F9F9}" returnToParent="0" imageType="cover" transitionDur="1000" showBg="0">
                      <p166:blipFill xmlns:p166="http://schemas.microsoft.com/office/powerpoint/2016/6/main">
                        <a:blip r:embed="rId7"/>
                        <a:stretch>
                          <a:fillRect/>
                        </a:stretch>
                      </p166:blipFill>
                      <p166:spPr xmlns:p166="http://schemas.microsoft.com/office/powerpoint/2016/6/main">
                        <a:xfrm>
                          <a:off x="0" y="0"/>
                          <a:ext cx="412560" cy="412560"/>
                        </a:xfrm>
                        <a:prstGeom prst="rect">
                          <a:avLst/>
                        </a:prstGeom>
                      </p166:spPr>
                    </pslz:zmPr>
                  </pslz:sldZmObj>
                </pslz:sldZm>
              </a:graphicData>
            </a:graphic>
          </p:graphicFrame>
        </mc:Choice>
        <mc:Fallback xmlns="">
          <p:pic>
            <p:nvPicPr>
              <p:cNvPr id="70" name="Slide Zoom 69">
                <a:hlinkClick r:id="rId11" action="ppaction://hlinksldjump"/>
                <a:extLst>
                  <a:ext uri="{FF2B5EF4-FFF2-40B4-BE49-F238E27FC236}">
                    <a16:creationId xmlns:a16="http://schemas.microsoft.com/office/drawing/2014/main" id="{630A3FDD-C2AD-7B49-9871-B3F6A63E51D3}"/>
                  </a:ext>
                </a:extLst>
              </p:cNvPr>
              <p:cNvPicPr>
                <a:picLocks noGrp="1" noRot="1" noChangeAspect="1" noMove="1" noResize="1" noEditPoints="1" noAdjustHandles="1" noChangeArrowheads="1" noChangeShapeType="1"/>
              </p:cNvPicPr>
              <p:nvPr/>
            </p:nvPicPr>
            <p:blipFill>
              <a:blip r:embed="rId9"/>
              <a:stretch>
                <a:fillRect/>
              </a:stretch>
            </p:blipFill>
            <p:spPr>
              <a:xfrm>
                <a:off x="5799581" y="1176673"/>
                <a:ext cx="412560" cy="412560"/>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72" name="Slide Zoom 71">
                <a:extLst>
                  <a:ext uri="{FF2B5EF4-FFF2-40B4-BE49-F238E27FC236}">
                    <a16:creationId xmlns:a16="http://schemas.microsoft.com/office/drawing/2014/main" id="{6A8FEB60-6435-B948-ABE1-6A588962986A}"/>
                  </a:ext>
                </a:extLst>
              </p:cNvPr>
              <p:cNvGraphicFramePr>
                <a:graphicFrameLocks noChangeAspect="1"/>
              </p:cNvGraphicFramePr>
              <p:nvPr>
                <p:extLst>
                  <p:ext uri="{D42A27DB-BD31-4B8C-83A1-F6EECF244321}">
                    <p14:modId xmlns:p14="http://schemas.microsoft.com/office/powerpoint/2010/main" val="3894850055"/>
                  </p:ext>
                </p:extLst>
              </p:nvPr>
            </p:nvGraphicFramePr>
            <p:xfrm>
              <a:off x="5799581" y="1701971"/>
              <a:ext cx="408015" cy="408015"/>
            </p:xfrm>
            <a:graphic>
              <a:graphicData uri="http://schemas.microsoft.com/office/powerpoint/2016/slidezoom">
                <pslz:sldZm>
                  <pslz:sldZmObj sldId="263" cId="0">
                    <pslz:zmPr id="{F45A2C6B-346A-8749-B4DE-E7097967FF96}" returnToParent="0" imageType="cover" transitionDur="1000" showBg="0">
                      <p166:blipFill xmlns:p166="http://schemas.microsoft.com/office/powerpoint/2016/6/main">
                        <a:blip r:embed="rId9"/>
                        <a:stretch>
                          <a:fillRect/>
                        </a:stretch>
                      </p166:blipFill>
                      <p166:spPr xmlns:p166="http://schemas.microsoft.com/office/powerpoint/2016/6/main">
                        <a:xfrm>
                          <a:off x="0" y="0"/>
                          <a:ext cx="408015" cy="408015"/>
                        </a:xfrm>
                        <a:prstGeom prst="rect">
                          <a:avLst/>
                        </a:prstGeom>
                      </p166:spPr>
                    </pslz:zmPr>
                  </pslz:sldZmObj>
                </pslz:sldZm>
              </a:graphicData>
            </a:graphic>
          </p:graphicFrame>
        </mc:Choice>
        <mc:Fallback xmlns="">
          <p:pic>
            <p:nvPicPr>
              <p:cNvPr id="72" name="Slide Zoom 71">
                <a:hlinkClick r:id="rId12" action="ppaction://hlinksldjump"/>
                <a:extLst>
                  <a:ext uri="{FF2B5EF4-FFF2-40B4-BE49-F238E27FC236}">
                    <a16:creationId xmlns:a16="http://schemas.microsoft.com/office/drawing/2014/main" id="{6A8FEB60-6435-B948-ABE1-6A588962986A}"/>
                  </a:ext>
                </a:extLst>
              </p:cNvPr>
              <p:cNvPicPr>
                <a:picLocks noGrp="1" noRot="1" noChangeAspect="1" noMove="1" noResize="1" noEditPoints="1" noAdjustHandles="1" noChangeArrowheads="1" noChangeShapeType="1"/>
              </p:cNvPicPr>
              <p:nvPr/>
            </p:nvPicPr>
            <p:blipFill>
              <a:blip r:embed="rId9"/>
              <a:stretch>
                <a:fillRect/>
              </a:stretch>
            </p:blipFill>
            <p:spPr>
              <a:xfrm>
                <a:off x="5799581" y="1701971"/>
                <a:ext cx="408015" cy="408015"/>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74" name="Slide Zoom 73">
                <a:extLst>
                  <a:ext uri="{FF2B5EF4-FFF2-40B4-BE49-F238E27FC236}">
                    <a16:creationId xmlns:a16="http://schemas.microsoft.com/office/drawing/2014/main" id="{9CC02C83-0D6C-1048-BF3F-50DB1A234559}"/>
                  </a:ext>
                </a:extLst>
              </p:cNvPr>
              <p:cNvGraphicFramePr>
                <a:graphicFrameLocks noChangeAspect="1"/>
              </p:cNvGraphicFramePr>
              <p:nvPr>
                <p:extLst>
                  <p:ext uri="{D42A27DB-BD31-4B8C-83A1-F6EECF244321}">
                    <p14:modId xmlns:p14="http://schemas.microsoft.com/office/powerpoint/2010/main" val="3654809482"/>
                  </p:ext>
                </p:extLst>
              </p:nvPr>
            </p:nvGraphicFramePr>
            <p:xfrm>
              <a:off x="5802321" y="2271256"/>
              <a:ext cx="406287" cy="406287"/>
            </p:xfrm>
            <a:graphic>
              <a:graphicData uri="http://schemas.microsoft.com/office/powerpoint/2016/slidezoom">
                <pslz:sldZm>
                  <pslz:sldZmObj sldId="264" cId="0">
                    <pslz:zmPr id="{A4D5C0C1-04B9-1B47-8516-0B3D37B996A9}" returnToParent="0" imageType="cover" transitionDur="1000">
                      <p166:blipFill xmlns:p166="http://schemas.microsoft.com/office/powerpoint/2016/6/main">
                        <a:blip r:embed="rId9"/>
                        <a:stretch>
                          <a:fillRect/>
                        </a:stretch>
                      </p166:blipFill>
                      <p166:spPr xmlns:p166="http://schemas.microsoft.com/office/powerpoint/2016/6/main">
                        <a:xfrm>
                          <a:off x="0" y="0"/>
                          <a:ext cx="406287" cy="406287"/>
                        </a:xfrm>
                        <a:prstGeom prst="rect">
                          <a:avLst/>
                        </a:prstGeom>
                        <a:ln w="3175">
                          <a:solidFill>
                            <a:prstClr val="ltGray"/>
                          </a:solidFill>
                        </a:ln>
                      </p166:spPr>
                    </pslz:zmPr>
                  </pslz:sldZmObj>
                </pslz:sldZm>
              </a:graphicData>
            </a:graphic>
          </p:graphicFrame>
        </mc:Choice>
        <mc:Fallback xmlns="">
          <p:pic>
            <p:nvPicPr>
              <p:cNvPr id="74" name="Slide Zoom 73">
                <a:hlinkClick r:id="rId13" action="ppaction://hlinksldjump"/>
                <a:extLst>
                  <a:ext uri="{FF2B5EF4-FFF2-40B4-BE49-F238E27FC236}">
                    <a16:creationId xmlns:a16="http://schemas.microsoft.com/office/drawing/2014/main" id="{9CC02C83-0D6C-1048-BF3F-50DB1A234559}"/>
                  </a:ext>
                </a:extLst>
              </p:cNvPr>
              <p:cNvPicPr>
                <a:picLocks noGrp="1" noRot="1" noChangeAspect="1" noMove="1" noResize="1" noEditPoints="1" noAdjustHandles="1" noChangeArrowheads="1" noChangeShapeType="1"/>
              </p:cNvPicPr>
              <p:nvPr/>
            </p:nvPicPr>
            <p:blipFill>
              <a:blip r:embed="rId9"/>
              <a:stretch>
                <a:fillRect/>
              </a:stretch>
            </p:blipFill>
            <p:spPr>
              <a:xfrm>
                <a:off x="5802321" y="2271256"/>
                <a:ext cx="406287" cy="40628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6" name="Slide Zoom 75">
                <a:extLst>
                  <a:ext uri="{FF2B5EF4-FFF2-40B4-BE49-F238E27FC236}">
                    <a16:creationId xmlns:a16="http://schemas.microsoft.com/office/drawing/2014/main" id="{5E1BEC9A-EF48-5B49-9E59-8BEB2B0E92E2}"/>
                  </a:ext>
                </a:extLst>
              </p:cNvPr>
              <p:cNvGraphicFramePr>
                <a:graphicFrameLocks noChangeAspect="1"/>
              </p:cNvGraphicFramePr>
              <p:nvPr>
                <p:extLst>
                  <p:ext uri="{D42A27DB-BD31-4B8C-83A1-F6EECF244321}">
                    <p14:modId xmlns:p14="http://schemas.microsoft.com/office/powerpoint/2010/main" val="3917932052"/>
                  </p:ext>
                </p:extLst>
              </p:nvPr>
            </p:nvGraphicFramePr>
            <p:xfrm>
              <a:off x="5791255" y="2864547"/>
              <a:ext cx="406289" cy="406289"/>
            </p:xfrm>
            <a:graphic>
              <a:graphicData uri="http://schemas.microsoft.com/office/powerpoint/2016/slidezoom">
                <pslz:sldZm>
                  <pslz:sldZmObj sldId="265" cId="0">
                    <pslz:zmPr id="{503E4C79-4C67-9443-A7B6-674302B005D6}" returnToParent="0" imageType="cover" transitionDur="1000">
                      <p166:blipFill xmlns:p166="http://schemas.microsoft.com/office/powerpoint/2016/6/main">
                        <a:blip r:embed="rId9"/>
                        <a:stretch>
                          <a:fillRect/>
                        </a:stretch>
                      </p166:blipFill>
                      <p166:spPr xmlns:p166="http://schemas.microsoft.com/office/powerpoint/2016/6/main">
                        <a:xfrm>
                          <a:off x="0" y="0"/>
                          <a:ext cx="406289" cy="406289"/>
                        </a:xfrm>
                        <a:prstGeom prst="rect">
                          <a:avLst/>
                        </a:prstGeom>
                        <a:ln w="3175">
                          <a:solidFill>
                            <a:prstClr val="ltGray"/>
                          </a:solidFill>
                        </a:ln>
                      </p166:spPr>
                    </pslz:zmPr>
                  </pslz:sldZmObj>
                </pslz:sldZm>
              </a:graphicData>
            </a:graphic>
          </p:graphicFrame>
        </mc:Choice>
        <mc:Fallback xmlns="">
          <p:pic>
            <p:nvPicPr>
              <p:cNvPr id="76" name="Slide Zoom 75">
                <a:hlinkClick r:id="rId14" action="ppaction://hlinksldjump"/>
                <a:extLst>
                  <a:ext uri="{FF2B5EF4-FFF2-40B4-BE49-F238E27FC236}">
                    <a16:creationId xmlns:a16="http://schemas.microsoft.com/office/drawing/2014/main" id="{5E1BEC9A-EF48-5B49-9E59-8BEB2B0E92E2}"/>
                  </a:ext>
                </a:extLst>
              </p:cNvPr>
              <p:cNvPicPr>
                <a:picLocks noGrp="1" noRot="1" noChangeAspect="1" noMove="1" noResize="1" noEditPoints="1" noAdjustHandles="1" noChangeArrowheads="1" noChangeShapeType="1"/>
              </p:cNvPicPr>
              <p:nvPr/>
            </p:nvPicPr>
            <p:blipFill>
              <a:blip r:embed="rId9"/>
              <a:stretch>
                <a:fillRect/>
              </a:stretch>
            </p:blipFill>
            <p:spPr>
              <a:xfrm>
                <a:off x="5791255" y="2864547"/>
                <a:ext cx="406289" cy="40628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8" name="Slide Zoom 77">
                <a:extLst>
                  <a:ext uri="{FF2B5EF4-FFF2-40B4-BE49-F238E27FC236}">
                    <a16:creationId xmlns:a16="http://schemas.microsoft.com/office/drawing/2014/main" id="{F3AE79AD-28DB-4C47-B57A-2BC42A4B3B21}"/>
                  </a:ext>
                </a:extLst>
              </p:cNvPr>
              <p:cNvGraphicFramePr>
                <a:graphicFrameLocks noChangeAspect="1"/>
              </p:cNvGraphicFramePr>
              <p:nvPr>
                <p:extLst>
                  <p:ext uri="{D42A27DB-BD31-4B8C-83A1-F6EECF244321}">
                    <p14:modId xmlns:p14="http://schemas.microsoft.com/office/powerpoint/2010/main" val="1538240680"/>
                  </p:ext>
                </p:extLst>
              </p:nvPr>
            </p:nvGraphicFramePr>
            <p:xfrm>
              <a:off x="5789733" y="3458208"/>
              <a:ext cx="424078" cy="424078"/>
            </p:xfrm>
            <a:graphic>
              <a:graphicData uri="http://schemas.microsoft.com/office/powerpoint/2016/slidezoom">
                <pslz:sldZm>
                  <pslz:sldZmObj sldId="266" cId="0">
                    <pslz:zmPr id="{79454F90-90B3-0B4C-B305-DBF905EE62EE}" returnToParent="0" imageType="cover" transitionDur="1000">
                      <p166:blipFill xmlns:p166="http://schemas.microsoft.com/office/powerpoint/2016/6/main">
                        <a:blip r:embed="rId9"/>
                        <a:stretch>
                          <a:fillRect/>
                        </a:stretch>
                      </p166:blipFill>
                      <p166:spPr xmlns:p166="http://schemas.microsoft.com/office/powerpoint/2016/6/main">
                        <a:xfrm>
                          <a:off x="0" y="0"/>
                          <a:ext cx="424078" cy="424078"/>
                        </a:xfrm>
                        <a:prstGeom prst="rect">
                          <a:avLst/>
                        </a:prstGeom>
                        <a:ln w="3175">
                          <a:solidFill>
                            <a:prstClr val="ltGray"/>
                          </a:solidFill>
                        </a:ln>
                      </p166:spPr>
                    </pslz:zmPr>
                  </pslz:sldZmObj>
                </pslz:sldZm>
              </a:graphicData>
            </a:graphic>
          </p:graphicFrame>
        </mc:Choice>
        <mc:Fallback xmlns="">
          <p:pic>
            <p:nvPicPr>
              <p:cNvPr id="78" name="Slide Zoom 77">
                <a:hlinkClick r:id="rId15" action="ppaction://hlinksldjump"/>
                <a:extLst>
                  <a:ext uri="{FF2B5EF4-FFF2-40B4-BE49-F238E27FC236}">
                    <a16:creationId xmlns:a16="http://schemas.microsoft.com/office/drawing/2014/main" id="{F3AE79AD-28DB-4C47-B57A-2BC42A4B3B21}"/>
                  </a:ext>
                </a:extLst>
              </p:cNvPr>
              <p:cNvPicPr>
                <a:picLocks noGrp="1" noRot="1" noChangeAspect="1" noMove="1" noResize="1" noEditPoints="1" noAdjustHandles="1" noChangeArrowheads="1" noChangeShapeType="1"/>
              </p:cNvPicPr>
              <p:nvPr/>
            </p:nvPicPr>
            <p:blipFill>
              <a:blip r:embed="rId9"/>
              <a:stretch>
                <a:fillRect/>
              </a:stretch>
            </p:blipFill>
            <p:spPr>
              <a:xfrm>
                <a:off x="5789733" y="3458208"/>
                <a:ext cx="424078" cy="424078"/>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0" name="Slide Zoom 79">
                <a:extLst>
                  <a:ext uri="{FF2B5EF4-FFF2-40B4-BE49-F238E27FC236}">
                    <a16:creationId xmlns:a16="http://schemas.microsoft.com/office/drawing/2014/main" id="{7216EAE0-6713-8F40-A27C-D3CBEC38E777}"/>
                  </a:ext>
                </a:extLst>
              </p:cNvPr>
              <p:cNvGraphicFramePr>
                <a:graphicFrameLocks noChangeAspect="1"/>
              </p:cNvGraphicFramePr>
              <p:nvPr>
                <p:extLst>
                  <p:ext uri="{D42A27DB-BD31-4B8C-83A1-F6EECF244321}">
                    <p14:modId xmlns:p14="http://schemas.microsoft.com/office/powerpoint/2010/main" val="2340683171"/>
                  </p:ext>
                </p:extLst>
              </p:nvPr>
            </p:nvGraphicFramePr>
            <p:xfrm>
              <a:off x="5789733" y="4109765"/>
              <a:ext cx="406289" cy="406289"/>
            </p:xfrm>
            <a:graphic>
              <a:graphicData uri="http://schemas.microsoft.com/office/powerpoint/2016/slidezoom">
                <pslz:sldZm>
                  <pslz:sldZmObj sldId="267" cId="0">
                    <pslz:zmPr id="{EC160E25-B450-384D-8409-C1D522180814}" returnToParent="0" imageType="cover" transitionDur="1000">
                      <p166:blipFill xmlns:p166="http://schemas.microsoft.com/office/powerpoint/2016/6/main">
                        <a:blip r:embed="rId9"/>
                        <a:stretch>
                          <a:fillRect/>
                        </a:stretch>
                      </p166:blipFill>
                      <p166:spPr xmlns:p166="http://schemas.microsoft.com/office/powerpoint/2016/6/main">
                        <a:xfrm>
                          <a:off x="0" y="0"/>
                          <a:ext cx="406289" cy="406289"/>
                        </a:xfrm>
                        <a:prstGeom prst="rect">
                          <a:avLst/>
                        </a:prstGeom>
                        <a:ln w="3175">
                          <a:solidFill>
                            <a:prstClr val="ltGray"/>
                          </a:solidFill>
                        </a:ln>
                      </p166:spPr>
                    </pslz:zmPr>
                  </pslz:sldZmObj>
                </pslz:sldZm>
              </a:graphicData>
            </a:graphic>
          </p:graphicFrame>
        </mc:Choice>
        <mc:Fallback xmlns="">
          <p:pic>
            <p:nvPicPr>
              <p:cNvPr id="80" name="Slide Zoom 79">
                <a:hlinkClick r:id="rId16" action="ppaction://hlinksldjump"/>
                <a:extLst>
                  <a:ext uri="{FF2B5EF4-FFF2-40B4-BE49-F238E27FC236}">
                    <a16:creationId xmlns:a16="http://schemas.microsoft.com/office/drawing/2014/main" id="{7216EAE0-6713-8F40-A27C-D3CBEC38E777}"/>
                  </a:ext>
                </a:extLst>
              </p:cNvPr>
              <p:cNvPicPr>
                <a:picLocks noGrp="1" noRot="1" noChangeAspect="1" noMove="1" noResize="1" noEditPoints="1" noAdjustHandles="1" noChangeArrowheads="1" noChangeShapeType="1"/>
              </p:cNvPicPr>
              <p:nvPr/>
            </p:nvPicPr>
            <p:blipFill>
              <a:blip r:embed="rId9"/>
              <a:stretch>
                <a:fillRect/>
              </a:stretch>
            </p:blipFill>
            <p:spPr>
              <a:xfrm>
                <a:off x="5789733" y="4109765"/>
                <a:ext cx="406289" cy="40628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2" name="Slide Zoom 81">
                <a:extLst>
                  <a:ext uri="{FF2B5EF4-FFF2-40B4-BE49-F238E27FC236}">
                    <a16:creationId xmlns:a16="http://schemas.microsoft.com/office/drawing/2014/main" id="{FDD6F145-41F4-7641-9693-CA5BAD0DFDFD}"/>
                  </a:ext>
                </a:extLst>
              </p:cNvPr>
              <p:cNvGraphicFramePr>
                <a:graphicFrameLocks noChangeAspect="1"/>
              </p:cNvGraphicFramePr>
              <p:nvPr>
                <p:extLst>
                  <p:ext uri="{D42A27DB-BD31-4B8C-83A1-F6EECF244321}">
                    <p14:modId xmlns:p14="http://schemas.microsoft.com/office/powerpoint/2010/main" val="1036262949"/>
                  </p:ext>
                </p:extLst>
              </p:nvPr>
            </p:nvGraphicFramePr>
            <p:xfrm>
              <a:off x="5780488" y="4651769"/>
              <a:ext cx="406289" cy="406289"/>
            </p:xfrm>
            <a:graphic>
              <a:graphicData uri="http://schemas.microsoft.com/office/powerpoint/2016/slidezoom">
                <pslz:sldZm>
                  <pslz:sldZmObj sldId="268" cId="0">
                    <pslz:zmPr id="{6040740A-CF0F-A341-9C65-DBC7DA7E92DF}" imageType="cover" transitionDur="1000" showBg="0">
                      <p166:blipFill xmlns:p166="http://schemas.microsoft.com/office/powerpoint/2016/6/main">
                        <a:blip r:embed="rId7"/>
                        <a:stretch>
                          <a:fillRect/>
                        </a:stretch>
                      </p166:blipFill>
                      <p166:spPr xmlns:p166="http://schemas.microsoft.com/office/powerpoint/2016/6/main">
                        <a:xfrm>
                          <a:off x="0" y="0"/>
                          <a:ext cx="406289" cy="406289"/>
                        </a:xfrm>
                        <a:prstGeom prst="rect">
                          <a:avLst/>
                        </a:prstGeom>
                      </p166:spPr>
                    </pslz:zmPr>
                  </pslz:sldZmObj>
                </pslz:sldZm>
              </a:graphicData>
            </a:graphic>
          </p:graphicFrame>
        </mc:Choice>
        <mc:Fallback xmlns="">
          <p:pic>
            <p:nvPicPr>
              <p:cNvPr id="82" name="Slide Zoom 81">
                <a:hlinkClick r:id="rId17" action="ppaction://hlinksldjump"/>
                <a:extLst>
                  <a:ext uri="{FF2B5EF4-FFF2-40B4-BE49-F238E27FC236}">
                    <a16:creationId xmlns:a16="http://schemas.microsoft.com/office/drawing/2014/main" id="{FDD6F145-41F4-7641-9693-CA5BAD0DFDFD}"/>
                  </a:ext>
                </a:extLst>
              </p:cNvPr>
              <p:cNvPicPr>
                <a:picLocks noGrp="1" noRot="1" noChangeAspect="1" noMove="1" noResize="1" noEditPoints="1" noAdjustHandles="1" noChangeArrowheads="1" noChangeShapeType="1"/>
              </p:cNvPicPr>
              <p:nvPr/>
            </p:nvPicPr>
            <p:blipFill>
              <a:blip r:embed="rId9"/>
              <a:stretch>
                <a:fillRect/>
              </a:stretch>
            </p:blipFill>
            <p:spPr>
              <a:xfrm>
                <a:off x="5780488" y="4651769"/>
                <a:ext cx="406289" cy="406289"/>
              </a:xfrm>
              <a:prstGeom prst="rect">
                <a:avLst/>
              </a:prstGeom>
            </p:spPr>
          </p:pic>
        </mc:Fallback>
      </mc:AlternateContent>
    </p:spTree>
    <p:extLst>
      <p:ext uri="{BB962C8B-B14F-4D97-AF65-F5344CB8AC3E}">
        <p14:creationId xmlns:p14="http://schemas.microsoft.com/office/powerpoint/2010/main" val="2673874826"/>
      </p:ext>
    </p:extLst>
  </p:cSld>
  <p:clrMapOvr>
    <a:masterClrMapping/>
  </p:clrMapOvr>
</p:sld>
</file>

<file path=ppt/theme/theme1.xml><?xml version="1.0" encoding="utf-8"?>
<a:theme xmlns:a="http://schemas.openxmlformats.org/drawingml/2006/main" name="Simple Ligh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856</Words>
  <Application>Microsoft Macintosh PowerPoint</Application>
  <PresentationFormat>On-screen Show (16:9)</PresentationFormat>
  <Paragraphs>84</Paragraphs>
  <Slides>21</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Britannic Bold</vt:lpstr>
      <vt:lpstr>Cambria</vt:lpstr>
      <vt:lpstr>Courier New</vt:lpstr>
      <vt:lpstr>Simple Light</vt:lpstr>
      <vt:lpstr>Custom</vt:lpstr>
      <vt:lpstr>Vehicle Collisions in Canada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Driver vigilance increasing from 2017? </vt:lpstr>
      <vt:lpstr>Safer in Spring, Don’t be fooled by the Sun </vt:lpstr>
      <vt:lpstr>PowerPoint Presentation</vt:lpstr>
      <vt:lpstr>PowerPoint Presentation</vt:lpstr>
      <vt:lpstr>PowerPoint Presentation</vt:lpstr>
      <vt:lpstr>PowerPoint Presentation</vt:lpstr>
      <vt:lpstr>Are male drivers more careless?</vt:lpstr>
      <vt:lpstr>New drivers experience increased risk</vt:lpstr>
      <vt:lpstr>Similar trends in age are seen across genders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45</cp:revision>
  <dcterms:modified xsi:type="dcterms:W3CDTF">2019-11-14T23:01:01Z</dcterms:modified>
</cp:coreProperties>
</file>