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3.png" ContentType="image/png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6240" y="4060080"/>
            <a:ext cx="29199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760" cy="5853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4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060080"/>
            <a:ext cx="44254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760" cy="2091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0174A9D-9021-425F-AD85-7DE674E3752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0" y="365760"/>
            <a:ext cx="9049680" cy="914760"/>
          </a:xfrm>
          <a:prstGeom prst="rect">
            <a:avLst/>
          </a:prstGeom>
          <a:solidFill>
            <a:srgbClr val="ffcc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en-US" sz="2800" spc="-1" strike="noStrike">
                <a:latin typeface="Arial"/>
              </a:rPr>
              <a:t>Церковное чтение. Интонация и смысл.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65760" y="2011680"/>
            <a:ext cx="9418320" cy="5032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Shape 3"/>
          <p:cNvSpPr txBox="1"/>
          <p:nvPr/>
        </p:nvSpPr>
        <p:spPr>
          <a:xfrm>
            <a:off x="914400" y="1397520"/>
            <a:ext cx="8869680" cy="5646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latin typeface="Arial"/>
              </a:rPr>
              <a:t>Иеромонах Павел (Коротких),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latin typeface="Arial"/>
              </a:rPr>
              <a:t>кандидат богословия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latin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200" spc="-1" strike="noStrike">
                <a:latin typeface="Arial"/>
              </a:rPr>
              <a:t>Web-site: www.dyak-oko.mrezha.ru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60" y="365760"/>
            <a:ext cx="9049680" cy="914760"/>
          </a:xfrm>
          <a:prstGeom prst="rect">
            <a:avLst/>
          </a:prstGeom>
          <a:solidFill>
            <a:srgbClr val="ffcc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en-US" sz="2800" spc="-1" strike="noStrike">
                <a:latin typeface="Arial"/>
              </a:rPr>
              <a:t>Невербальная коммуникация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65760" y="2011680"/>
            <a:ext cx="9418320" cy="5032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3"/>
          <p:cNvSpPr txBox="1"/>
          <p:nvPr/>
        </p:nvSpPr>
        <p:spPr>
          <a:xfrm>
            <a:off x="914400" y="2812320"/>
            <a:ext cx="8412480" cy="477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en-US" sz="2000" spc="-1" strike="noStrike">
                <a:solidFill>
                  <a:srgbClr val="ff6600"/>
                </a:solidFill>
                <a:latin typeface="Arial"/>
              </a:rPr>
              <a:t>Может ли мелодия передать смысл?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Колыбельная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Казачья песня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60" y="365760"/>
            <a:ext cx="9049680" cy="914760"/>
          </a:xfrm>
          <a:prstGeom prst="rect">
            <a:avLst/>
          </a:prstGeom>
          <a:solidFill>
            <a:srgbClr val="ffcc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en-US" sz="2800" spc="-1" strike="noStrike">
                <a:latin typeface="Arial"/>
              </a:rPr>
              <a:t>Кратимы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65760" y="2011680"/>
            <a:ext cx="9418320" cy="50320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3"/>
          <p:cNvSpPr txBox="1"/>
          <p:nvPr/>
        </p:nvSpPr>
        <p:spPr>
          <a:xfrm>
            <a:off x="3146400" y="1843200"/>
            <a:ext cx="3497040" cy="423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Аненайки, хабувы</a:t>
            </a:r>
            <a:endParaRPr b="0" lang="en-US" sz="22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323360" y="3108960"/>
            <a:ext cx="2704320" cy="35517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663440" y="3130200"/>
            <a:ext cx="3108960" cy="351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767520"/>
            <a:ext cx="9418320" cy="6403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2"/>
          <p:cNvSpPr txBox="1"/>
          <p:nvPr/>
        </p:nvSpPr>
        <p:spPr>
          <a:xfrm>
            <a:off x="875520" y="1191600"/>
            <a:ext cx="8503920" cy="602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just"/>
            <a:r>
              <a:rPr b="0" lang="en-US" sz="2000" spc="-1" strike="noStrike">
                <a:solidFill>
                  <a:srgbClr val="ff6600"/>
                </a:solidFill>
                <a:latin typeface="Arial"/>
              </a:rPr>
              <a:t>Экфонетические знаки (ἐκφωνέω - восклицаю, др. гр.)</a:t>
            </a:r>
            <a:endParaRPr b="0" lang="en-US" sz="2000" spc="-1" strike="noStrike">
              <a:latin typeface="Arial"/>
            </a:endParaRPr>
          </a:p>
          <a:p>
            <a:pPr lvl="1" marL="673200" indent="-4572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359720" y="1778760"/>
            <a:ext cx="7651080" cy="507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7200" y="767520"/>
            <a:ext cx="9418320" cy="6403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2"/>
          <p:cNvSpPr txBox="1"/>
          <p:nvPr/>
        </p:nvSpPr>
        <p:spPr>
          <a:xfrm>
            <a:off x="875520" y="1659600"/>
            <a:ext cx="8503920" cy="5961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Образцы чтения на погласицу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2011680" y="3291840"/>
            <a:ext cx="109728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Апостол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2011680" y="4297680"/>
            <a:ext cx="109728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Паремия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2011680" y="5303520"/>
            <a:ext cx="1828800" cy="457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Шестопсалмие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767520"/>
            <a:ext cx="9418320" cy="6403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2"/>
          <p:cNvSpPr txBox="1"/>
          <p:nvPr/>
        </p:nvSpPr>
        <p:spPr>
          <a:xfrm>
            <a:off x="875520" y="1856160"/>
            <a:ext cx="8503920" cy="163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Простейшая погласица – чтение псалмов.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Строение фразы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Икт                    Речитатив                      Концовка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2" name="Group 3"/>
          <p:cNvGrpSpPr/>
          <p:nvPr/>
        </p:nvGrpSpPr>
        <p:grpSpPr>
          <a:xfrm>
            <a:off x="1280160" y="4206240"/>
            <a:ext cx="7132320" cy="1920240"/>
            <a:chOff x="1280160" y="4206240"/>
            <a:chExt cx="7132320" cy="1920240"/>
          </a:xfrm>
        </p:grpSpPr>
        <p:sp>
          <p:nvSpPr>
            <p:cNvPr id="63" name="Line 4"/>
            <p:cNvSpPr/>
            <p:nvPr/>
          </p:nvSpPr>
          <p:spPr>
            <a:xfrm flipV="1">
              <a:off x="1280160" y="4206240"/>
              <a:ext cx="914400" cy="128016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Line 5"/>
            <p:cNvSpPr/>
            <p:nvPr/>
          </p:nvSpPr>
          <p:spPr>
            <a:xfrm>
              <a:off x="2194560" y="4206240"/>
              <a:ext cx="822960" cy="128016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Line 6"/>
            <p:cNvSpPr/>
            <p:nvPr/>
          </p:nvSpPr>
          <p:spPr>
            <a:xfrm>
              <a:off x="3017520" y="5486400"/>
              <a:ext cx="320040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Line 7"/>
            <p:cNvSpPr/>
            <p:nvPr/>
          </p:nvSpPr>
          <p:spPr>
            <a:xfrm>
              <a:off x="6309360" y="5486400"/>
              <a:ext cx="1097280" cy="64008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Line 8"/>
            <p:cNvSpPr/>
            <p:nvPr/>
          </p:nvSpPr>
          <p:spPr>
            <a:xfrm flipV="1">
              <a:off x="7498080" y="5486400"/>
              <a:ext cx="914400" cy="64008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457200" y="767520"/>
            <a:ext cx="9418320" cy="6403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2"/>
          <p:cNvSpPr txBox="1"/>
          <p:nvPr/>
        </p:nvSpPr>
        <p:spPr>
          <a:xfrm>
            <a:off x="875520" y="1335600"/>
            <a:ext cx="8503920" cy="561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en-US" sz="2000" spc="-1" strike="noStrike">
                <a:solidFill>
                  <a:srgbClr val="ff6600"/>
                </a:solidFill>
                <a:latin typeface="Arial"/>
              </a:rPr>
              <a:t>Реформа патриарха Никона и последующие изменения традиции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Рационализация: текст и его смысл важнее интонации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Ликвидация хомонии в пении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Жесткая привязка певческих акцентов к ударениям в тексте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Нивелирование интонационного разнообразия в чтении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767520"/>
            <a:ext cx="9418320" cy="64036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2"/>
          <p:cNvSpPr txBox="1"/>
          <p:nvPr/>
        </p:nvSpPr>
        <p:spPr>
          <a:xfrm>
            <a:off x="875520" y="1263600"/>
            <a:ext cx="8503920" cy="521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en-US" sz="2000" spc="-1" strike="noStrike">
                <a:solidFill>
                  <a:srgbClr val="ff6600"/>
                </a:solidFill>
                <a:latin typeface="Arial"/>
              </a:rPr>
              <a:t>Что делать?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Изучение древнерусской (визант.) традиции, попытка реконструкции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Рационализация, отказ от многообразия форм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Самостоятельные эксперименты</a:t>
            </a: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Application>LibreOffice/6.1.5.2$Linux_x86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2016-02-03T12:15:23Z</dcterms:created>
  <dc:creator/>
  <dc:description/>
  <dc:language>en-US</dc:language>
  <cp:lastModifiedBy/>
  <dcterms:modified xsi:type="dcterms:W3CDTF">2020-02-20T18:22:23Z</dcterms:modified>
  <cp:revision>49</cp:revision>
  <dc:subject/>
  <dc:title/>
</cp:coreProperties>
</file>