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1"/>
  </p:normalViewPr>
  <p:slideViewPr>
    <p:cSldViewPr snapToGrid="0">
      <p:cViewPr>
        <p:scale>
          <a:sx n="70" d="100"/>
          <a:sy n="70" d="100"/>
        </p:scale>
        <p:origin x="9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641F-2289-B40A-4E08-CC0A406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EF1BC-DF70-2741-D4A7-FA3B04B2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5919-41EF-13A4-38AD-B0419A67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9E06-8F79-80F4-122A-C77D0DE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0F44-8E16-2D44-A862-0F87D48D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473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2199-8936-4AB9-8953-DC542FA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4107-1B1D-A97B-81DC-59FBBB94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2012-C035-5BC8-B1B6-DF54A54C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9D62-0A82-7759-5658-513C72B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43EB-7007-B100-74C8-284117E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722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95AC5-D68E-6E6A-ACD8-B6E5D9D59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3D2-0F7D-01F0-E216-D868BA14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BA99-2F65-9E97-E72A-2223EA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1A51-FAC6-93AF-09C3-C3EA82F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96D6-E8EA-958F-EA0D-60A531FE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760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12F0-87A2-91E4-C113-2ADA074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A37C-535A-58EE-FAF0-64A05723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BF3D-28F2-E507-441C-3CA6146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D91D-2919-C38C-A456-ECD74A7A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590B-4D10-3F68-D745-B63C1CC1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447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053-7063-3BF5-1079-23043AAD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EFC2-E1D8-38E8-42AA-DCED8C73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BEC3-C7C1-67B9-0F25-BAC3CE0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3556-CFDA-75A9-B791-DB8D0C36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64A1-D0D3-745F-21B8-108E815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722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E24-57D3-44C9-94FC-B9DF419E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E887-B485-125C-9AF5-ED35A119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D12C-7BF6-0CA3-0D2A-0A25E9D7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FB98-16CC-416B-E9C3-5358AA36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FE0ED-3280-954B-CCF4-B138018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0FF7-F560-D296-3DE6-F63E5731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012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A50C-6EB8-FB2E-AEEB-78F5B8E8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4D03-C175-F782-E7EF-F1587D9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5809-2DB4-4E2E-892F-B2D39D5A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383D4-F066-D3B9-737D-247EB8C6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A5E03-3EAD-F3A0-8750-AFDFD4401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0D05E-EFE5-12AF-E472-58DBE198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EDD7-ED2B-2F89-FD1F-65F1B45A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BBECC-74B8-86B9-A33D-CA267EEA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4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3211-5F95-08B6-D23E-BB1FA92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C800B-8904-4731-3E54-6786EFC3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9B548-072B-3C4A-44EC-B5BD083F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2FE5A-D8BF-B470-6604-8A772F9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05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6FF1-02EC-B1C3-2A24-2C5FE0B1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171F-62B1-7665-80C6-3F49EFE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AE8D-91D6-C561-5235-88B01D3D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28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FF6E-DC82-EA44-3883-0DAEC87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249E-E5AF-EF79-5EF6-1BB94CF7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681B-37C7-B44A-D0B4-2FC1D7E15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29D19-CBEC-77A7-8476-6E8A5278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21D7-AD6A-9EB3-318F-BC2F5935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8F7E6-3E58-BFDA-35AB-2745AD52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4295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0392-F8D0-0F3A-AFEE-51D7B1E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1F90-76B8-4E1E-3C3D-F5111E2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EBC7F-2148-4B93-266D-3BE180006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E1D10-B84D-1D4F-AE62-125DCBE6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5757-A6E4-920D-8667-CE61655D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85F0-B5DC-D4AB-237F-BB786D98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191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5F636-1155-93A5-E1AD-5853AC52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9F8E-88FE-F10D-A070-62DF6BAD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8344-F270-A22D-2879-623544E4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19530-51B8-AB4C-9679-C22273F62F32}" type="datetimeFigureOut">
              <a:rPr lang="en-PT" smtClean="0"/>
              <a:t>03/07/2024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9B06-B0B4-4B84-143D-92CF28676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440C-92DA-EEC6-0B8D-F2DA9DE3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41662-E053-0141-9A4F-8F3B16A674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32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8E64558-EBAA-196F-4C9D-C0BF8E1D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292" y="-18127"/>
            <a:ext cx="6503972" cy="37235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a model evaluation&#10;&#10;Description automatically generated">
            <a:extLst>
              <a:ext uri="{FF2B5EF4-FFF2-40B4-BE49-F238E27FC236}">
                <a16:creationId xmlns:a16="http://schemas.microsoft.com/office/drawing/2014/main" id="{1179E849-B551-27C3-CC8D-53937764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694" y="-18127"/>
            <a:ext cx="6649148" cy="372352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graph showing a curve&#10;&#10;Description automatically generated">
            <a:extLst>
              <a:ext uri="{FF2B5EF4-FFF2-40B4-BE49-F238E27FC236}">
                <a16:creationId xmlns:a16="http://schemas.microsoft.com/office/drawing/2014/main" id="{0C9C3800-D415-7CA0-CC8D-D59BD08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88" y="3480610"/>
            <a:ext cx="4718222" cy="3727396"/>
          </a:xfrm>
          <a:prstGeom prst="rect">
            <a:avLst/>
          </a:prstGeom>
        </p:spPr>
      </p:pic>
      <p:pic>
        <p:nvPicPr>
          <p:cNvPr id="3" name="Picture 2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C7BED874-2850-4447-8774-01FFF8CC2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004" y="3478844"/>
            <a:ext cx="4398275" cy="37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A5BFEA-21E9-6115-D172-D31BD16C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8" y="424908"/>
            <a:ext cx="9404604" cy="60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3C49CD-CC96-7B9A-DB2A-2C1593110060}"/>
              </a:ext>
            </a:extLst>
          </p:cNvPr>
          <p:cNvGrpSpPr/>
          <p:nvPr/>
        </p:nvGrpSpPr>
        <p:grpSpPr>
          <a:xfrm>
            <a:off x="-1089663" y="-9098"/>
            <a:ext cx="13483507" cy="9424679"/>
            <a:chOff x="-1089663" y="-9098"/>
            <a:chExt cx="13483507" cy="94246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E50A24-984F-2E81-3844-A42FDEAD3CB8}"/>
                </a:ext>
              </a:extLst>
            </p:cNvPr>
            <p:cNvGrpSpPr/>
            <p:nvPr/>
          </p:nvGrpSpPr>
          <p:grpSpPr>
            <a:xfrm>
              <a:off x="-1089663" y="-9098"/>
              <a:ext cx="13483507" cy="9424679"/>
              <a:chOff x="-1082665" y="-8969"/>
              <a:chExt cx="13483507" cy="9424679"/>
            </a:xfrm>
          </p:grpSpPr>
          <p:pic>
            <p:nvPicPr>
              <p:cNvPr id="4" name="Picture 3" descr="A graph with a line&#10;&#10;Description automatically generated">
                <a:extLst>
                  <a:ext uri="{FF2B5EF4-FFF2-40B4-BE49-F238E27FC236}">
                    <a16:creationId xmlns:a16="http://schemas.microsoft.com/office/drawing/2014/main" id="{6FE5E8B7-5E1F-D9B6-C641-2F4AF5434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82665" y="0"/>
                <a:ext cx="6503972" cy="3723524"/>
              </a:xfrm>
              <a:prstGeom prst="rect">
                <a:avLst/>
              </a:prstGeom>
            </p:spPr>
          </p:pic>
          <p:pic>
            <p:nvPicPr>
              <p:cNvPr id="6" name="Picture 5" descr="A graph showing a curve&#10;&#10;Description automatically generated">
                <a:extLst>
                  <a:ext uri="{FF2B5EF4-FFF2-40B4-BE49-F238E27FC236}">
                    <a16:creationId xmlns:a16="http://schemas.microsoft.com/office/drawing/2014/main" id="{56285A91-8581-4286-E1E3-A4CF61052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2665" y="3942120"/>
                <a:ext cx="6907948" cy="5457282"/>
              </a:xfrm>
              <a:prstGeom prst="rect">
                <a:avLst/>
              </a:prstGeom>
            </p:spPr>
          </p:pic>
          <p:pic>
            <p:nvPicPr>
              <p:cNvPr id="7" name="Picture 6" descr="A diagram of a confusion matrix&#10;&#10;Description automatically generated">
                <a:extLst>
                  <a:ext uri="{FF2B5EF4-FFF2-40B4-BE49-F238E27FC236}">
                    <a16:creationId xmlns:a16="http://schemas.microsoft.com/office/drawing/2014/main" id="{E4832A8B-1E0E-8EB7-54E2-5156FF28B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328" y="3942120"/>
                <a:ext cx="6439514" cy="5473590"/>
              </a:xfrm>
              <a:prstGeom prst="rect">
                <a:avLst/>
              </a:prstGeom>
            </p:spPr>
          </p:pic>
          <p:pic>
            <p:nvPicPr>
              <p:cNvPr id="9" name="Picture 8" descr="A graph showing a model evaluation&#10;&#10;Description automatically generated">
                <a:extLst>
                  <a:ext uri="{FF2B5EF4-FFF2-40B4-BE49-F238E27FC236}">
                    <a16:creationId xmlns:a16="http://schemas.microsoft.com/office/drawing/2014/main" id="{4FFBB00F-41CF-FDE0-2C84-E4EF7D9AF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5024" y="-8969"/>
                <a:ext cx="7065818" cy="39510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E4200A-C7C3-BEF2-6B5A-357283D7B850}"/>
                </a:ext>
              </a:extLst>
            </p:cNvPr>
            <p:cNvSpPr txBox="1"/>
            <p:nvPr/>
          </p:nvSpPr>
          <p:spPr>
            <a:xfrm>
              <a:off x="-837609" y="35737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800" dirty="0"/>
                <a:t>A</a:t>
              </a:r>
              <a:endParaRPr lang="en-PT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F02A9B-94AD-FA52-73C4-3614D728D4A8}"/>
                </a:ext>
              </a:extLst>
            </p:cNvPr>
            <p:cNvSpPr txBox="1"/>
            <p:nvPr/>
          </p:nvSpPr>
          <p:spPr>
            <a:xfrm>
              <a:off x="5652091" y="10337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800" dirty="0"/>
                <a:t>B</a:t>
              </a:r>
              <a:endParaRPr lang="en-PT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6A041-95BF-DE5B-5731-76134A8DA516}"/>
                </a:ext>
              </a:extLst>
            </p:cNvPr>
            <p:cNvSpPr txBox="1"/>
            <p:nvPr/>
          </p:nvSpPr>
          <p:spPr>
            <a:xfrm>
              <a:off x="5670544" y="4180022"/>
              <a:ext cx="431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800" dirty="0"/>
                <a:t>D</a:t>
              </a:r>
              <a:endParaRPr lang="en-PT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6FEC9-ED1F-6B73-BAC0-15D2B38A9C2F}"/>
                </a:ext>
              </a:extLst>
            </p:cNvPr>
            <p:cNvSpPr txBox="1"/>
            <p:nvPr/>
          </p:nvSpPr>
          <p:spPr>
            <a:xfrm>
              <a:off x="-863009" y="399813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800" dirty="0"/>
                <a:t>C</a:t>
              </a:r>
              <a:endParaRPr lang="en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480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8410EA-A013-7DA9-D7EB-9C421BF617DD}"/>
              </a:ext>
            </a:extLst>
          </p:cNvPr>
          <p:cNvGrpSpPr/>
          <p:nvPr/>
        </p:nvGrpSpPr>
        <p:grpSpPr>
          <a:xfrm>
            <a:off x="0" y="535559"/>
            <a:ext cx="7772400" cy="3285998"/>
            <a:chOff x="0" y="535559"/>
            <a:chExt cx="7772400" cy="328599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B433BC1-AEF7-86E2-6B0C-B0C1454F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01520"/>
              <a:ext cx="7772400" cy="1820037"/>
            </a:xfrm>
            <a:prstGeom prst="rect">
              <a:avLst/>
            </a:prstGeom>
          </p:spPr>
        </p:pic>
        <p:pic>
          <p:nvPicPr>
            <p:cNvPr id="7" name="Picture 6" descr="A close-up of a data box&#10;&#10;Description automatically generated">
              <a:extLst>
                <a:ext uri="{FF2B5EF4-FFF2-40B4-BE49-F238E27FC236}">
                  <a16:creationId xmlns:a16="http://schemas.microsoft.com/office/drawing/2014/main" id="{E00F5CC8-C811-C9C1-01CC-1350F4336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5559"/>
              <a:ext cx="7772400" cy="1465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77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E4DCF4-7816-A1E2-BC54-9B2AE277BDCF}"/>
              </a:ext>
            </a:extLst>
          </p:cNvPr>
          <p:cNvGrpSpPr/>
          <p:nvPr/>
        </p:nvGrpSpPr>
        <p:grpSpPr>
          <a:xfrm>
            <a:off x="605478" y="36822"/>
            <a:ext cx="11065622" cy="6796306"/>
            <a:chOff x="605478" y="36822"/>
            <a:chExt cx="11065622" cy="67963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BDA63D2-C6C4-53CE-FFE8-25196A9BE031}"/>
                </a:ext>
              </a:extLst>
            </p:cNvPr>
            <p:cNvGrpSpPr/>
            <p:nvPr/>
          </p:nvGrpSpPr>
          <p:grpSpPr>
            <a:xfrm>
              <a:off x="736487" y="36822"/>
              <a:ext cx="10934613" cy="6796306"/>
              <a:chOff x="736487" y="36822"/>
              <a:chExt cx="10934613" cy="6796306"/>
            </a:xfrm>
          </p:grpSpPr>
          <p:pic>
            <p:nvPicPr>
              <p:cNvPr id="11" name="Picture 10" descr="A graph of a number of cases&#10;&#10;Description automatically generated">
                <a:extLst>
                  <a:ext uri="{FF2B5EF4-FFF2-40B4-BE49-F238E27FC236}">
                    <a16:creationId xmlns:a16="http://schemas.microsoft.com/office/drawing/2014/main" id="{7E4B641C-5243-36FC-5638-6498A63FD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9349" y="36822"/>
                <a:ext cx="5504100" cy="3385022"/>
              </a:xfrm>
              <a:prstGeom prst="rect">
                <a:avLst/>
              </a:prstGeom>
            </p:spPr>
          </p:pic>
          <p:pic>
            <p:nvPicPr>
              <p:cNvPr id="21" name="Picture 20" descr="A graph of cases and diseases&#10;&#10;Description automatically generated">
                <a:extLst>
                  <a:ext uri="{FF2B5EF4-FFF2-40B4-BE49-F238E27FC236}">
                    <a16:creationId xmlns:a16="http://schemas.microsoft.com/office/drawing/2014/main" id="{4CAA138D-8792-7546-31C1-57BD19640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2806" y="36822"/>
                <a:ext cx="5618294" cy="3385022"/>
              </a:xfrm>
              <a:prstGeom prst="rect">
                <a:avLst/>
              </a:prstGeom>
            </p:spPr>
          </p:pic>
          <p:pic>
            <p:nvPicPr>
              <p:cNvPr id="19" name="Picture 18" descr="A graph of a number of cases&#10;&#10;Description automatically generated">
                <a:extLst>
                  <a:ext uri="{FF2B5EF4-FFF2-40B4-BE49-F238E27FC236}">
                    <a16:creationId xmlns:a16="http://schemas.microsoft.com/office/drawing/2014/main" id="{459D8355-6053-03B2-E613-A7B9DC776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487" y="3435720"/>
                <a:ext cx="5509824" cy="3388542"/>
              </a:xfrm>
              <a:prstGeom prst="rect">
                <a:avLst/>
              </a:prstGeom>
            </p:spPr>
          </p:pic>
          <p:pic>
            <p:nvPicPr>
              <p:cNvPr id="17" name="Picture 16" descr="A graph of a number of cases&#10;&#10;Description automatically generated">
                <a:extLst>
                  <a:ext uri="{FF2B5EF4-FFF2-40B4-BE49-F238E27FC236}">
                    <a16:creationId xmlns:a16="http://schemas.microsoft.com/office/drawing/2014/main" id="{D078E171-A939-F26B-3DED-552735F61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8810" y="3434460"/>
                <a:ext cx="5526288" cy="3398668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1CC37A-D00C-B3E9-523A-1547144F0CC2}"/>
                </a:ext>
              </a:extLst>
            </p:cNvPr>
            <p:cNvSpPr txBox="1"/>
            <p:nvPr/>
          </p:nvSpPr>
          <p:spPr>
            <a:xfrm>
              <a:off x="630195" y="14325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8F3915-20AB-7B7F-F1FD-A4B1AD9A9984}"/>
                </a:ext>
              </a:extLst>
            </p:cNvPr>
            <p:cNvSpPr txBox="1"/>
            <p:nvPr/>
          </p:nvSpPr>
          <p:spPr>
            <a:xfrm>
              <a:off x="6226142" y="349608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CD4950-CBAE-08F5-4D7D-291BAE548F23}"/>
                </a:ext>
              </a:extLst>
            </p:cNvPr>
            <p:cNvSpPr txBox="1"/>
            <p:nvPr/>
          </p:nvSpPr>
          <p:spPr>
            <a:xfrm>
              <a:off x="6063068" y="11944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8606A-4B57-5968-58C7-43630520C910}"/>
                </a:ext>
              </a:extLst>
            </p:cNvPr>
            <p:cNvSpPr txBox="1"/>
            <p:nvPr/>
          </p:nvSpPr>
          <p:spPr>
            <a:xfrm>
              <a:off x="605478" y="350932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F92BA8-7F31-46B3-EB5E-CE1B17D7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23379"/>
              </p:ext>
            </p:extLst>
          </p:nvPr>
        </p:nvGraphicFramePr>
        <p:xfrm>
          <a:off x="6038848" y="1221686"/>
          <a:ext cx="6153152" cy="4090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4634">
                  <a:extLst>
                    <a:ext uri="{9D8B030D-6E8A-4147-A177-3AD203B41FA5}">
                      <a16:colId xmlns:a16="http://schemas.microsoft.com/office/drawing/2014/main" val="3301772719"/>
                    </a:ext>
                  </a:extLst>
                </a:gridCol>
                <a:gridCol w="1378518">
                  <a:extLst>
                    <a:ext uri="{9D8B030D-6E8A-4147-A177-3AD203B41FA5}">
                      <a16:colId xmlns:a16="http://schemas.microsoft.com/office/drawing/2014/main" val="1674105919"/>
                    </a:ext>
                  </a:extLst>
                </a:gridCol>
              </a:tblGrid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Feature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Importance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465404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EMERGENCY ADMISSION DATE TIME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87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18291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AGE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82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676937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PRE-OPERATORY  DAYS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54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31722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EMERGENCY ADMISSION MONTH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32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67989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DRG CODE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31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06676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BASE PROCEDURE ORDER DESCRIPTION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29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8306429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ANESTHESIA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19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584865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PRE-OP DAYS LABEL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13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0747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DESTINATION SPECIALTY CODE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12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21700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GENDER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>
                          <a:effectLst/>
                        </a:rPr>
                        <a:t>9</a:t>
                      </a:r>
                      <a:endParaRPr lang="en-PT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839973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ANESTHESIA TYPE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T" sz="1600" u="none" strike="noStrike" dirty="0">
                          <a:effectLst/>
                        </a:rPr>
                        <a:t>9</a:t>
                      </a:r>
                      <a:endParaRPr lang="en-PT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314276"/>
                  </a:ext>
                </a:extLst>
              </a:tr>
            </a:tbl>
          </a:graphicData>
        </a:graphic>
      </p:graphicFrame>
      <p:pic>
        <p:nvPicPr>
          <p:cNvPr id="19" name="Picture 18" descr="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4EBEC7A-39D1-1A6B-02B6-97A18079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8" y="1221686"/>
            <a:ext cx="5792430" cy="40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49A77-01B5-CC58-C5B6-20CCE50C68E6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FeatureImportance3</a:t>
            </a:r>
            <a:r>
              <a:rPr lang="en-GB" dirty="0">
                <a:effectLst/>
              </a:rPr>
              <a:t>EMERGENCY ADMISSION DATE TIME87</a:t>
            </a:r>
            <a:r>
              <a:rPr lang="en-GB" dirty="0"/>
              <a:t>9</a:t>
            </a:r>
            <a:r>
              <a:rPr lang="en-GB" dirty="0">
                <a:effectLst/>
              </a:rPr>
              <a:t>AGE82</a:t>
            </a:r>
            <a:r>
              <a:rPr lang="en-GB" dirty="0"/>
              <a:t>2</a:t>
            </a:r>
            <a:r>
              <a:rPr lang="en-GB" dirty="0">
                <a:effectLst/>
              </a:rPr>
              <a:t>PRE OP DAYS54</a:t>
            </a:r>
            <a:r>
              <a:rPr lang="en-GB" dirty="0"/>
              <a:t>8</a:t>
            </a:r>
            <a:r>
              <a:rPr lang="en-GB" dirty="0">
                <a:effectLst/>
              </a:rPr>
              <a:t>EMERGENCY ADMISSION MONTH32</a:t>
            </a:r>
            <a:r>
              <a:rPr lang="en-GB" dirty="0"/>
              <a:t>4</a:t>
            </a:r>
            <a:r>
              <a:rPr lang="en-GB" dirty="0">
                <a:effectLst/>
              </a:rPr>
              <a:t>DRG CODE31</a:t>
            </a:r>
            <a:r>
              <a:rPr lang="en-GB" dirty="0"/>
              <a:t>7</a:t>
            </a:r>
            <a:r>
              <a:rPr lang="en-GB" dirty="0">
                <a:effectLst/>
              </a:rPr>
              <a:t>BASE PROCEDURE ORDER DESCRIPTION29</a:t>
            </a:r>
            <a:r>
              <a:rPr lang="en-GB" dirty="0"/>
              <a:t>6</a:t>
            </a:r>
            <a:r>
              <a:rPr lang="en-GB" dirty="0">
                <a:effectLst/>
              </a:rPr>
              <a:t>ANESTHESIA19</a:t>
            </a:r>
            <a:r>
              <a:rPr lang="en-GB" dirty="0"/>
              <a:t>10</a:t>
            </a:r>
            <a:r>
              <a:rPr lang="en-GB" dirty="0">
                <a:effectLst/>
              </a:rPr>
              <a:t>PRE-OP DAYS LABEL13</a:t>
            </a:r>
            <a:r>
              <a:rPr lang="en-GB" dirty="0"/>
              <a:t>1</a:t>
            </a:r>
            <a:r>
              <a:rPr lang="en-GB" dirty="0">
                <a:effectLst/>
              </a:rPr>
              <a:t>DESTINATION SPECIALTY CODE12</a:t>
            </a:r>
            <a:r>
              <a:rPr lang="en-GB" dirty="0"/>
              <a:t>0</a:t>
            </a:r>
            <a:r>
              <a:rPr lang="en-GB" dirty="0">
                <a:effectLst/>
              </a:rPr>
              <a:t>GENDER9</a:t>
            </a:r>
            <a:r>
              <a:rPr lang="en-GB" dirty="0"/>
              <a:t>5</a:t>
            </a:r>
            <a:r>
              <a:rPr lang="en-GB" dirty="0">
                <a:effectLst/>
              </a:rPr>
              <a:t>ANESTHESIA TYPE9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6720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BB85EA-1430-B3E6-E774-56165C5C1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97280"/>
              </p:ext>
            </p:extLst>
          </p:nvPr>
        </p:nvGraphicFramePr>
        <p:xfrm>
          <a:off x="952237" y="1785938"/>
          <a:ext cx="5391413" cy="494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261">
                  <a:extLst>
                    <a:ext uri="{9D8B030D-6E8A-4147-A177-3AD203B41FA5}">
                      <a16:colId xmlns:a16="http://schemas.microsoft.com/office/drawing/2014/main" val="557762697"/>
                    </a:ext>
                  </a:extLst>
                </a:gridCol>
                <a:gridCol w="1380914">
                  <a:extLst>
                    <a:ext uri="{9D8B030D-6E8A-4147-A177-3AD203B41FA5}">
                      <a16:colId xmlns:a16="http://schemas.microsoft.com/office/drawing/2014/main" val="2059156553"/>
                    </a:ext>
                  </a:extLst>
                </a:gridCol>
                <a:gridCol w="1254238">
                  <a:extLst>
                    <a:ext uri="{9D8B030D-6E8A-4147-A177-3AD203B41FA5}">
                      <a16:colId xmlns:a16="http://schemas.microsoft.com/office/drawing/2014/main" val="3076249824"/>
                    </a:ext>
                  </a:extLst>
                </a:gridCol>
              </a:tblGrid>
              <a:tr h="4962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Feature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Value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SHAP Value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03553553"/>
                  </a:ext>
                </a:extLst>
              </a:tr>
              <a:tr h="241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AGE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105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9,61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7738464"/>
                  </a:ext>
                </a:extLst>
              </a:tr>
              <a:tr h="241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PRE OP DAYS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6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-0,72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0279317"/>
                  </a:ext>
                </a:extLst>
              </a:tr>
              <a:tr h="4962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PROCEDURE DESCRIPTION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0SR9029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-0,68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1330017"/>
                  </a:ext>
                </a:extLst>
              </a:tr>
              <a:tr h="241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ANESTHESIA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General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-0,40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456120"/>
                  </a:ext>
                </a:extLst>
              </a:tr>
              <a:tr h="241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DRG CODE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342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-0,39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0484695"/>
                  </a:ext>
                </a:extLst>
              </a:tr>
              <a:tr h="750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EMERGENCY ADMISSION MONTH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10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-0,25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8305697"/>
                  </a:ext>
                </a:extLst>
              </a:tr>
              <a:tr h="4962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PRE-OP DAYS LABEL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3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-0,13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7773714"/>
                  </a:ext>
                </a:extLst>
              </a:tr>
              <a:tr h="2418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GENDER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00">
                          <a:effectLst/>
                        </a:rPr>
                        <a:t>Male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-0,10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8635971"/>
                  </a:ext>
                </a:extLst>
              </a:tr>
              <a:tr h="750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BASE PROCEDURE ORDER DESCRIPTION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3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>
                          <a:effectLst/>
                        </a:rPr>
                        <a:t>-0,05</a:t>
                      </a:r>
                      <a:endParaRPr lang="en-PT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7379951"/>
                  </a:ext>
                </a:extLst>
              </a:tr>
              <a:tr h="750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 dirty="0">
                          <a:effectLst/>
                        </a:rPr>
                        <a:t>EMERGENCY ADMISSION DATE TIME</a:t>
                      </a:r>
                      <a:endParaRPr lang="en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 dirty="0">
                          <a:effectLst/>
                        </a:rPr>
                        <a:t>2023-10-28 19:41:21</a:t>
                      </a:r>
                      <a:endParaRPr lang="en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000" kern="100" dirty="0">
                          <a:effectLst/>
                        </a:rPr>
                        <a:t>-0,05</a:t>
                      </a:r>
                      <a:endParaRPr lang="en-PT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50346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437FD-BA65-B4FE-94E2-A32E6FFE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5"/>
              </p:ext>
            </p:extLst>
          </p:nvPr>
        </p:nvGraphicFramePr>
        <p:xfrm>
          <a:off x="1081088" y="739775"/>
          <a:ext cx="6543147" cy="77829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429327081"/>
                    </a:ext>
                  </a:extLst>
                </a:gridCol>
                <a:gridCol w="1585384">
                  <a:extLst>
                    <a:ext uri="{9D8B030D-6E8A-4147-A177-3AD203B41FA5}">
                      <a16:colId xmlns:a16="http://schemas.microsoft.com/office/drawing/2014/main" val="725262348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1705811658"/>
                    </a:ext>
                  </a:extLst>
                </a:gridCol>
              </a:tblGrid>
              <a:tr h="4920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EMERGENCY ADMISSION DATE TIME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2023-10-28 19:41:21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-0,05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7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0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88C2C97-AC0B-C87A-62E4-3019BAEB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723" y="292647"/>
            <a:ext cx="8784944" cy="627270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821C14-B081-588B-FC9C-5B80D407A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9062"/>
              </p:ext>
            </p:extLst>
          </p:nvPr>
        </p:nvGraphicFramePr>
        <p:xfrm>
          <a:off x="8613193" y="292648"/>
          <a:ext cx="6501678" cy="627270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07268">
                  <a:extLst>
                    <a:ext uri="{9D8B030D-6E8A-4147-A177-3AD203B41FA5}">
                      <a16:colId xmlns:a16="http://schemas.microsoft.com/office/drawing/2014/main" val="1770108532"/>
                    </a:ext>
                  </a:extLst>
                </a:gridCol>
                <a:gridCol w="1575336">
                  <a:extLst>
                    <a:ext uri="{9D8B030D-6E8A-4147-A177-3AD203B41FA5}">
                      <a16:colId xmlns:a16="http://schemas.microsoft.com/office/drawing/2014/main" val="1013252568"/>
                    </a:ext>
                  </a:extLst>
                </a:gridCol>
                <a:gridCol w="1519074">
                  <a:extLst>
                    <a:ext uri="{9D8B030D-6E8A-4147-A177-3AD203B41FA5}">
                      <a16:colId xmlns:a16="http://schemas.microsoft.com/office/drawing/2014/main" val="456958769"/>
                    </a:ext>
                  </a:extLst>
                </a:gridCol>
              </a:tblGrid>
              <a:tr h="926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</a:t>
                      </a:r>
                      <a:endParaRPr lang="en-PT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33406" marT="133406" marB="1334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Value</a:t>
                      </a:r>
                      <a:endParaRPr lang="en-PT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33406" marT="133406" marB="1334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SHAP Value</a:t>
                      </a:r>
                      <a:endParaRPr lang="en-PT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33406" marT="133406" marB="1334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65585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105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9,61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42680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 OP DAYS</a:t>
                      </a:r>
                      <a:endParaRPr lang="en-PT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-0,72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18324"/>
                  </a:ext>
                </a:extLst>
              </a:tr>
              <a:tr h="7586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EMERGENCY ADMISSION DATE TIME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2023-10-28 19:41:21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-0,05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92828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PRE-OP DAYS LABEL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-0,13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2253"/>
                  </a:ext>
                </a:extLst>
              </a:tr>
              <a:tr h="7586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 PROCEDURE ORDER DESCRIPTION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-0,05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21322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ANESTHESIA</a:t>
                      </a:r>
                      <a:endParaRPr lang="en-PT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General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-0,40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90726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EMERGENCY ADMISSION MONTH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70236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DRG CODE</a:t>
                      </a:r>
                      <a:endParaRPr lang="en-PT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342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-0,39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40994"/>
                  </a:ext>
                </a:extLst>
              </a:tr>
              <a:tr h="48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GENDER</a:t>
                      </a:r>
                      <a:endParaRPr lang="en-PT" sz="16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Male</a:t>
                      </a:r>
                      <a:endParaRPr lang="en-PT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PT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-0,10</a:t>
                      </a:r>
                      <a:endParaRPr lang="en-PT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344" marR="115619" marT="115619" marB="1156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92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5D6AF5-196D-8622-B96E-FBBD22B6D759}"/>
              </a:ext>
            </a:extLst>
          </p:cNvPr>
          <p:cNvSpPr txBox="1"/>
          <p:nvPr/>
        </p:nvSpPr>
        <p:spPr>
          <a:xfrm>
            <a:off x="316835" y="257170"/>
            <a:ext cx="39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69BF-6A11-9BBC-CCB6-226D17BFDFCC}"/>
              </a:ext>
            </a:extLst>
          </p:cNvPr>
          <p:cNvSpPr txBox="1"/>
          <p:nvPr/>
        </p:nvSpPr>
        <p:spPr>
          <a:xfrm>
            <a:off x="8703249" y="317612"/>
            <a:ext cx="398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942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185</Words>
  <Application>Microsoft Macintosh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Ricardo Pires de Carvalho</dc:creator>
  <cp:lastModifiedBy>Filipe Ricardo Pires de Carvalho</cp:lastModifiedBy>
  <cp:revision>6</cp:revision>
  <dcterms:created xsi:type="dcterms:W3CDTF">2024-06-25T12:26:05Z</dcterms:created>
  <dcterms:modified xsi:type="dcterms:W3CDTF">2024-07-05T16:09:42Z</dcterms:modified>
</cp:coreProperties>
</file>