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75" d="100"/>
          <a:sy n="75" d="100"/>
        </p:scale>
        <p:origin x="-2028" y="-7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C3C23E-2876-4A91-9140-290452F2D4AB}" type="datetimeFigureOut">
              <a:rPr lang="zh-TW" altLang="en-US" smtClean="0"/>
              <a:t>2014/2/27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0C1596-4175-43C8-84FE-2AFD012B1B13}" type="slidenum">
              <a:rPr lang="zh-TW" altLang="en-US" smtClean="0"/>
              <a:t>‹#›</a:t>
            </a:fld>
            <a:endParaRPr lang="zh-TW" altLang="en-US"/>
          </a:p>
        </p:txBody>
      </p:sp>
    </p:spTree>
    <p:extLst>
      <p:ext uri="{BB962C8B-B14F-4D97-AF65-F5344CB8AC3E}">
        <p14:creationId xmlns:p14="http://schemas.microsoft.com/office/powerpoint/2010/main" val="3642662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20C1596-4175-43C8-84FE-2AFD012B1B13}" type="slidenum">
              <a:rPr lang="zh-TW" altLang="en-US" smtClean="0"/>
              <a:t>20</a:t>
            </a:fld>
            <a:endParaRPr lang="zh-TW" altLang="en-US"/>
          </a:p>
        </p:txBody>
      </p:sp>
    </p:spTree>
    <p:extLst>
      <p:ext uri="{BB962C8B-B14F-4D97-AF65-F5344CB8AC3E}">
        <p14:creationId xmlns:p14="http://schemas.microsoft.com/office/powerpoint/2010/main" val="3483346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22B319EC-F116-458C-9B2E-15C776AAD0F5}" type="datetimeFigureOut">
              <a:rPr lang="zh-TW" altLang="en-US" smtClean="0"/>
              <a:t>2014/2/27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0CE3878-6766-4D77-9E6C-04EFDC28598F}" type="slidenum">
              <a:rPr lang="zh-TW" altLang="en-US" smtClean="0"/>
              <a:t>‹#›</a:t>
            </a:fld>
            <a:endParaRPr lang="zh-TW" altLang="en-US"/>
          </a:p>
        </p:txBody>
      </p:sp>
    </p:spTree>
    <p:extLst>
      <p:ext uri="{BB962C8B-B14F-4D97-AF65-F5344CB8AC3E}">
        <p14:creationId xmlns:p14="http://schemas.microsoft.com/office/powerpoint/2010/main" val="3280654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22B319EC-F116-458C-9B2E-15C776AAD0F5}" type="datetimeFigureOut">
              <a:rPr lang="zh-TW" altLang="en-US" smtClean="0"/>
              <a:t>2014/2/27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0CE3878-6766-4D77-9E6C-04EFDC28598F}" type="slidenum">
              <a:rPr lang="zh-TW" altLang="en-US" smtClean="0"/>
              <a:t>‹#›</a:t>
            </a:fld>
            <a:endParaRPr lang="zh-TW" altLang="en-US"/>
          </a:p>
        </p:txBody>
      </p:sp>
    </p:spTree>
    <p:extLst>
      <p:ext uri="{BB962C8B-B14F-4D97-AF65-F5344CB8AC3E}">
        <p14:creationId xmlns:p14="http://schemas.microsoft.com/office/powerpoint/2010/main" val="3740639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22B319EC-F116-458C-9B2E-15C776AAD0F5}" type="datetimeFigureOut">
              <a:rPr lang="zh-TW" altLang="en-US" smtClean="0"/>
              <a:t>2014/2/27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0CE3878-6766-4D77-9E6C-04EFDC28598F}" type="slidenum">
              <a:rPr lang="zh-TW" altLang="en-US" smtClean="0"/>
              <a:t>‹#›</a:t>
            </a:fld>
            <a:endParaRPr lang="zh-TW" altLang="en-US"/>
          </a:p>
        </p:txBody>
      </p:sp>
    </p:spTree>
    <p:extLst>
      <p:ext uri="{BB962C8B-B14F-4D97-AF65-F5344CB8AC3E}">
        <p14:creationId xmlns:p14="http://schemas.microsoft.com/office/powerpoint/2010/main" val="12236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22B319EC-F116-458C-9B2E-15C776AAD0F5}" type="datetimeFigureOut">
              <a:rPr lang="zh-TW" altLang="en-US" smtClean="0"/>
              <a:t>2014/2/27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0CE3878-6766-4D77-9E6C-04EFDC28598F}" type="slidenum">
              <a:rPr lang="zh-TW" altLang="en-US" smtClean="0"/>
              <a:t>‹#›</a:t>
            </a:fld>
            <a:endParaRPr lang="zh-TW" altLang="en-US"/>
          </a:p>
        </p:txBody>
      </p:sp>
    </p:spTree>
    <p:extLst>
      <p:ext uri="{BB962C8B-B14F-4D97-AF65-F5344CB8AC3E}">
        <p14:creationId xmlns:p14="http://schemas.microsoft.com/office/powerpoint/2010/main" val="2899746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22B319EC-F116-458C-9B2E-15C776AAD0F5}" type="datetimeFigureOut">
              <a:rPr lang="zh-TW" altLang="en-US" smtClean="0"/>
              <a:t>2014/2/27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0CE3878-6766-4D77-9E6C-04EFDC28598F}" type="slidenum">
              <a:rPr lang="zh-TW" altLang="en-US" smtClean="0"/>
              <a:t>‹#›</a:t>
            </a:fld>
            <a:endParaRPr lang="zh-TW" altLang="en-US"/>
          </a:p>
        </p:txBody>
      </p:sp>
    </p:spTree>
    <p:extLst>
      <p:ext uri="{BB962C8B-B14F-4D97-AF65-F5344CB8AC3E}">
        <p14:creationId xmlns:p14="http://schemas.microsoft.com/office/powerpoint/2010/main" val="1012464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22B319EC-F116-458C-9B2E-15C776AAD0F5}" type="datetimeFigureOut">
              <a:rPr lang="zh-TW" altLang="en-US" smtClean="0"/>
              <a:t>2014/2/27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0CE3878-6766-4D77-9E6C-04EFDC28598F}" type="slidenum">
              <a:rPr lang="zh-TW" altLang="en-US" smtClean="0"/>
              <a:t>‹#›</a:t>
            </a:fld>
            <a:endParaRPr lang="zh-TW" altLang="en-US"/>
          </a:p>
        </p:txBody>
      </p:sp>
    </p:spTree>
    <p:extLst>
      <p:ext uri="{BB962C8B-B14F-4D97-AF65-F5344CB8AC3E}">
        <p14:creationId xmlns:p14="http://schemas.microsoft.com/office/powerpoint/2010/main" val="2581852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22B319EC-F116-458C-9B2E-15C776AAD0F5}" type="datetimeFigureOut">
              <a:rPr lang="zh-TW" altLang="en-US" smtClean="0"/>
              <a:t>2014/2/27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F0CE3878-6766-4D77-9E6C-04EFDC28598F}" type="slidenum">
              <a:rPr lang="zh-TW" altLang="en-US" smtClean="0"/>
              <a:t>‹#›</a:t>
            </a:fld>
            <a:endParaRPr lang="zh-TW" altLang="en-US"/>
          </a:p>
        </p:txBody>
      </p:sp>
    </p:spTree>
    <p:extLst>
      <p:ext uri="{BB962C8B-B14F-4D97-AF65-F5344CB8AC3E}">
        <p14:creationId xmlns:p14="http://schemas.microsoft.com/office/powerpoint/2010/main" val="674215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22B319EC-F116-458C-9B2E-15C776AAD0F5}" type="datetimeFigureOut">
              <a:rPr lang="zh-TW" altLang="en-US" smtClean="0"/>
              <a:t>2014/2/27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F0CE3878-6766-4D77-9E6C-04EFDC28598F}" type="slidenum">
              <a:rPr lang="zh-TW" altLang="en-US" smtClean="0"/>
              <a:t>‹#›</a:t>
            </a:fld>
            <a:endParaRPr lang="zh-TW" altLang="en-US"/>
          </a:p>
        </p:txBody>
      </p:sp>
    </p:spTree>
    <p:extLst>
      <p:ext uri="{BB962C8B-B14F-4D97-AF65-F5344CB8AC3E}">
        <p14:creationId xmlns:p14="http://schemas.microsoft.com/office/powerpoint/2010/main" val="3488755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22B319EC-F116-458C-9B2E-15C776AAD0F5}" type="datetimeFigureOut">
              <a:rPr lang="zh-TW" altLang="en-US" smtClean="0"/>
              <a:t>2014/2/27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F0CE3878-6766-4D77-9E6C-04EFDC28598F}" type="slidenum">
              <a:rPr lang="zh-TW" altLang="en-US" smtClean="0"/>
              <a:t>‹#›</a:t>
            </a:fld>
            <a:endParaRPr lang="zh-TW" altLang="en-US"/>
          </a:p>
        </p:txBody>
      </p:sp>
    </p:spTree>
    <p:extLst>
      <p:ext uri="{BB962C8B-B14F-4D97-AF65-F5344CB8AC3E}">
        <p14:creationId xmlns:p14="http://schemas.microsoft.com/office/powerpoint/2010/main" val="506288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22B319EC-F116-458C-9B2E-15C776AAD0F5}" type="datetimeFigureOut">
              <a:rPr lang="zh-TW" altLang="en-US" smtClean="0"/>
              <a:t>2014/2/27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0CE3878-6766-4D77-9E6C-04EFDC28598F}" type="slidenum">
              <a:rPr lang="zh-TW" altLang="en-US" smtClean="0"/>
              <a:t>‹#›</a:t>
            </a:fld>
            <a:endParaRPr lang="zh-TW" altLang="en-US"/>
          </a:p>
        </p:txBody>
      </p:sp>
    </p:spTree>
    <p:extLst>
      <p:ext uri="{BB962C8B-B14F-4D97-AF65-F5344CB8AC3E}">
        <p14:creationId xmlns:p14="http://schemas.microsoft.com/office/powerpoint/2010/main" val="2197917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22B319EC-F116-458C-9B2E-15C776AAD0F5}" type="datetimeFigureOut">
              <a:rPr lang="zh-TW" altLang="en-US" smtClean="0"/>
              <a:t>2014/2/27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0CE3878-6766-4D77-9E6C-04EFDC28598F}" type="slidenum">
              <a:rPr lang="zh-TW" altLang="en-US" smtClean="0"/>
              <a:t>‹#›</a:t>
            </a:fld>
            <a:endParaRPr lang="zh-TW" altLang="en-US"/>
          </a:p>
        </p:txBody>
      </p:sp>
    </p:spTree>
    <p:extLst>
      <p:ext uri="{BB962C8B-B14F-4D97-AF65-F5344CB8AC3E}">
        <p14:creationId xmlns:p14="http://schemas.microsoft.com/office/powerpoint/2010/main" val="3750110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B319EC-F116-458C-9B2E-15C776AAD0F5}" type="datetimeFigureOut">
              <a:rPr lang="zh-TW" altLang="en-US" smtClean="0"/>
              <a:t>2014/2/27</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CE3878-6766-4D77-9E6C-04EFDC28598F}" type="slidenum">
              <a:rPr lang="zh-TW" altLang="en-US" smtClean="0"/>
              <a:t>‹#›</a:t>
            </a:fld>
            <a:endParaRPr lang="zh-TW" altLang="en-US"/>
          </a:p>
        </p:txBody>
      </p:sp>
    </p:spTree>
    <p:extLst>
      <p:ext uri="{BB962C8B-B14F-4D97-AF65-F5344CB8AC3E}">
        <p14:creationId xmlns:p14="http://schemas.microsoft.com/office/powerpoint/2010/main" val="203082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kumimoji="1" lang="en-CA" altLang="zh-TW" dirty="0" smtClean="0"/>
              <a:t>Computation for Physics</a:t>
            </a:r>
            <a:br>
              <a:rPr kumimoji="1" lang="en-CA" altLang="zh-TW" dirty="0" smtClean="0"/>
            </a:br>
            <a:r>
              <a:rPr kumimoji="1" lang="zh-TW" altLang="en-US" dirty="0" smtClean="0"/>
              <a:t>計算物理概論</a:t>
            </a:r>
            <a:endParaRPr lang="zh-TW" altLang="en-US" dirty="0"/>
          </a:p>
        </p:txBody>
      </p:sp>
      <p:sp>
        <p:nvSpPr>
          <p:cNvPr id="3" name="副標題 2"/>
          <p:cNvSpPr>
            <a:spLocks noGrp="1"/>
          </p:cNvSpPr>
          <p:nvPr>
            <p:ph type="subTitle" idx="1"/>
          </p:nvPr>
        </p:nvSpPr>
        <p:spPr/>
        <p:txBody>
          <a:bodyPr/>
          <a:lstStyle/>
          <a:p>
            <a:r>
              <a:rPr lang="en-US" altLang="zh-TW" dirty="0" smtClean="0"/>
              <a:t>Introduction to </a:t>
            </a:r>
            <a:r>
              <a:rPr lang="en-US" altLang="zh-TW" dirty="0" err="1" smtClean="0"/>
              <a:t>Matplotlib</a:t>
            </a:r>
            <a:endParaRPr lang="zh-TW" altLang="en-US" dirty="0"/>
          </a:p>
        </p:txBody>
      </p:sp>
    </p:spTree>
    <p:extLst>
      <p:ext uri="{BB962C8B-B14F-4D97-AF65-F5344CB8AC3E}">
        <p14:creationId xmlns:p14="http://schemas.microsoft.com/office/powerpoint/2010/main" val="24217610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Pylab</a:t>
            </a:r>
            <a:r>
              <a:rPr lang="en-US" altLang="zh-TW" dirty="0" smtClean="0"/>
              <a:t>: Plot Style</a:t>
            </a:r>
            <a:endParaRPr lang="zh-TW" altLang="en-US" dirty="0"/>
          </a:p>
        </p:txBody>
      </p:sp>
      <p:sp>
        <p:nvSpPr>
          <p:cNvPr id="3" name="內容版面配置區 2"/>
          <p:cNvSpPr>
            <a:spLocks noGrp="1"/>
          </p:cNvSpPr>
          <p:nvPr>
            <p:ph idx="1"/>
          </p:nvPr>
        </p:nvSpPr>
        <p:spPr>
          <a:xfrm>
            <a:off x="457200" y="1600200"/>
            <a:ext cx="8363272" cy="5257800"/>
          </a:xfrm>
        </p:spPr>
        <p:txBody>
          <a:bodyPr>
            <a:normAutofit fontScale="77500" lnSpcReduction="20000"/>
          </a:bodyPr>
          <a:lstStyle/>
          <a:p>
            <a:r>
              <a:rPr lang="en-US" altLang="zh-TW" dirty="0" smtClean="0"/>
              <a:t>Color</a:t>
            </a:r>
          </a:p>
          <a:p>
            <a:pPr lvl="1"/>
            <a:r>
              <a:rPr lang="en-US" altLang="zh-TW" dirty="0" smtClean="0"/>
              <a:t>r: red</a:t>
            </a:r>
          </a:p>
          <a:p>
            <a:pPr lvl="1"/>
            <a:r>
              <a:rPr lang="en-US" altLang="zh-TW" dirty="0" smtClean="0"/>
              <a:t>g: green</a:t>
            </a:r>
          </a:p>
          <a:p>
            <a:pPr lvl="1"/>
            <a:r>
              <a:rPr lang="en-US" altLang="zh-TW" dirty="0" smtClean="0"/>
              <a:t>b: blue</a:t>
            </a:r>
          </a:p>
          <a:p>
            <a:pPr lvl="1"/>
            <a:r>
              <a:rPr lang="en-US" altLang="zh-TW" dirty="0" smtClean="0"/>
              <a:t>c: cyan</a:t>
            </a:r>
          </a:p>
          <a:p>
            <a:pPr lvl="1"/>
            <a:r>
              <a:rPr lang="en-US" altLang="zh-TW" dirty="0" smtClean="0"/>
              <a:t>m: magenta</a:t>
            </a:r>
          </a:p>
          <a:p>
            <a:pPr lvl="1"/>
            <a:r>
              <a:rPr lang="en-US" altLang="zh-TW" dirty="0" smtClean="0"/>
              <a:t>y: yellow</a:t>
            </a:r>
          </a:p>
          <a:p>
            <a:pPr lvl="1"/>
            <a:r>
              <a:rPr lang="en-US" altLang="zh-TW" dirty="0" smtClean="0"/>
              <a:t>k: black</a:t>
            </a:r>
          </a:p>
          <a:p>
            <a:pPr lvl="1"/>
            <a:r>
              <a:rPr lang="en-US" altLang="zh-TW" dirty="0" smtClean="0"/>
              <a:t>w: white</a:t>
            </a:r>
          </a:p>
          <a:p>
            <a:r>
              <a:rPr lang="en-US" altLang="zh-TW" dirty="0" smtClean="0"/>
              <a:t>Line style</a:t>
            </a:r>
          </a:p>
          <a:p>
            <a:pPr lvl="1"/>
            <a:r>
              <a:rPr lang="en-US" altLang="zh-TW" dirty="0" smtClean="0"/>
              <a:t>"-": solid line</a:t>
            </a:r>
          </a:p>
          <a:p>
            <a:pPr lvl="1"/>
            <a:r>
              <a:rPr lang="en-US" altLang="zh-TW" dirty="0" smtClean="0"/>
              <a:t>"--": dashed line </a:t>
            </a:r>
          </a:p>
          <a:p>
            <a:pPr lvl="1"/>
            <a:r>
              <a:rPr lang="en-US" altLang="zh-TW" dirty="0" smtClean="0"/>
              <a:t>".": mark points with a point</a:t>
            </a:r>
          </a:p>
          <a:p>
            <a:pPr lvl="1"/>
            <a:r>
              <a:rPr lang="en-US" altLang="zh-TW" dirty="0" smtClean="0"/>
              <a:t>"o": mark points with a circle</a:t>
            </a:r>
          </a:p>
          <a:p>
            <a:pPr lvl="1"/>
            <a:r>
              <a:rPr lang="en-US" altLang="zh-TW" dirty="0" smtClean="0"/>
              <a:t>"s": mark points with a square</a:t>
            </a:r>
          </a:p>
        </p:txBody>
      </p:sp>
    </p:spTree>
    <p:extLst>
      <p:ext uri="{BB962C8B-B14F-4D97-AF65-F5344CB8AC3E}">
        <p14:creationId xmlns:p14="http://schemas.microsoft.com/office/powerpoint/2010/main" val="2769684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Plot</a:t>
            </a:r>
            <a:endParaRPr lang="zh-TW" altLang="en-US" dirty="0"/>
          </a:p>
        </p:txBody>
      </p:sp>
      <p:sp>
        <p:nvSpPr>
          <p:cNvPr id="3" name="內容版面配置區 2"/>
          <p:cNvSpPr>
            <a:spLocks noGrp="1"/>
          </p:cNvSpPr>
          <p:nvPr>
            <p:ph idx="1"/>
          </p:nvPr>
        </p:nvSpPr>
        <p:spPr/>
        <p:txBody>
          <a:bodyPr>
            <a:normAutofit fontScale="92500" lnSpcReduction="20000"/>
          </a:bodyPr>
          <a:lstStyle/>
          <a:p>
            <a:pPr marL="0" indent="0">
              <a:buNone/>
            </a:pPr>
            <a:r>
              <a:rPr lang="en-US" altLang="zh-TW" sz="2800" dirty="0" smtClean="0">
                <a:latin typeface="Consolas" pitchFamily="49" charset="0"/>
                <a:cs typeface="Consolas" pitchFamily="49" charset="0"/>
              </a:rPr>
              <a:t>from </a:t>
            </a:r>
            <a:r>
              <a:rPr lang="en-US" altLang="zh-TW" sz="2800" dirty="0" err="1" smtClean="0">
                <a:latin typeface="Consolas" pitchFamily="49" charset="0"/>
                <a:cs typeface="Consolas" pitchFamily="49" charset="0"/>
              </a:rPr>
              <a:t>pylab</a:t>
            </a:r>
            <a:r>
              <a:rPr lang="en-US" altLang="zh-TW" sz="2800" dirty="0" smtClean="0">
                <a:latin typeface="Consolas" pitchFamily="49" charset="0"/>
                <a:cs typeface="Consolas" pitchFamily="49" charset="0"/>
              </a:rPr>
              <a:t> import plot, show</a:t>
            </a:r>
          </a:p>
          <a:p>
            <a:pPr marL="0" indent="0">
              <a:buNone/>
            </a:pPr>
            <a:r>
              <a:rPr lang="en-US" altLang="zh-TW" sz="2800" dirty="0" smtClean="0">
                <a:latin typeface="Consolas" pitchFamily="49" charset="0"/>
                <a:cs typeface="Consolas" pitchFamily="49" charset="0"/>
              </a:rPr>
              <a:t>from </a:t>
            </a:r>
            <a:r>
              <a:rPr lang="en-US" altLang="zh-TW" sz="2800" dirty="0" err="1" smtClean="0">
                <a:latin typeface="Consolas" pitchFamily="49" charset="0"/>
                <a:cs typeface="Consolas" pitchFamily="49" charset="0"/>
              </a:rPr>
              <a:t>numpy</a:t>
            </a:r>
            <a:r>
              <a:rPr lang="en-US" altLang="zh-TW" sz="2800" dirty="0" smtClean="0">
                <a:latin typeface="Consolas" pitchFamily="49" charset="0"/>
                <a:cs typeface="Consolas" pitchFamily="49" charset="0"/>
              </a:rPr>
              <a:t> import </a:t>
            </a:r>
            <a:r>
              <a:rPr lang="en-US" altLang="zh-TW" sz="2800" dirty="0" err="1" smtClean="0">
                <a:latin typeface="Consolas" pitchFamily="49" charset="0"/>
                <a:cs typeface="Consolas" pitchFamily="49" charset="0"/>
              </a:rPr>
              <a:t>linspace</a:t>
            </a:r>
            <a:r>
              <a:rPr lang="en-US" altLang="zh-TW" sz="2800" dirty="0" smtClean="0">
                <a:latin typeface="Consolas" pitchFamily="49" charset="0"/>
                <a:cs typeface="Consolas" pitchFamily="49" charset="0"/>
              </a:rPr>
              <a:t>, sin, </a:t>
            </a:r>
            <a:r>
              <a:rPr lang="en-US" altLang="zh-TW" sz="2800" dirty="0" err="1" smtClean="0">
                <a:latin typeface="Consolas" pitchFamily="49" charset="0"/>
                <a:cs typeface="Consolas" pitchFamily="49" charset="0"/>
              </a:rPr>
              <a:t>cos</a:t>
            </a:r>
            <a:endParaRPr lang="en-US" altLang="zh-TW" sz="2800" dirty="0" smtClean="0">
              <a:latin typeface="Consolas" pitchFamily="49" charset="0"/>
              <a:cs typeface="Consolas" pitchFamily="49" charset="0"/>
            </a:endParaRPr>
          </a:p>
          <a:p>
            <a:pPr marL="0" indent="0">
              <a:buNone/>
            </a:pPr>
            <a:r>
              <a:rPr lang="en-US" altLang="zh-TW" sz="2800" dirty="0" smtClean="0">
                <a:latin typeface="Consolas" pitchFamily="49" charset="0"/>
                <a:cs typeface="Consolas" pitchFamily="49" charset="0"/>
              </a:rPr>
              <a:t>x = </a:t>
            </a:r>
            <a:r>
              <a:rPr lang="en-US" altLang="zh-TW" sz="2800" dirty="0" err="1" smtClean="0">
                <a:latin typeface="Consolas" pitchFamily="49" charset="0"/>
                <a:cs typeface="Consolas" pitchFamily="49" charset="0"/>
              </a:rPr>
              <a:t>linspace</a:t>
            </a:r>
            <a:r>
              <a:rPr lang="en-US" altLang="zh-TW" sz="2800" dirty="0" smtClean="0">
                <a:latin typeface="Consolas" pitchFamily="49" charset="0"/>
                <a:cs typeface="Consolas" pitchFamily="49" charset="0"/>
              </a:rPr>
              <a:t>(0,10,100)</a:t>
            </a:r>
          </a:p>
          <a:p>
            <a:pPr marL="0" indent="0">
              <a:buNone/>
            </a:pPr>
            <a:r>
              <a:rPr lang="en-US" altLang="zh-TW" sz="2800" dirty="0" smtClean="0">
                <a:latin typeface="Consolas" pitchFamily="49" charset="0"/>
                <a:cs typeface="Consolas" pitchFamily="49" charset="0"/>
              </a:rPr>
              <a:t>y1 = sin(x)</a:t>
            </a:r>
          </a:p>
          <a:p>
            <a:pPr marL="0" indent="0">
              <a:buNone/>
            </a:pPr>
            <a:r>
              <a:rPr lang="en-US" altLang="zh-TW" sz="2800" dirty="0" smtClean="0">
                <a:latin typeface="Consolas" pitchFamily="49" charset="0"/>
                <a:cs typeface="Consolas" pitchFamily="49" charset="0"/>
              </a:rPr>
              <a:t>y2 = </a:t>
            </a:r>
            <a:r>
              <a:rPr lang="en-US" altLang="zh-TW" sz="2800" dirty="0" err="1" smtClean="0">
                <a:latin typeface="Consolas" pitchFamily="49" charset="0"/>
                <a:cs typeface="Consolas" pitchFamily="49" charset="0"/>
              </a:rPr>
              <a:t>cos</a:t>
            </a:r>
            <a:r>
              <a:rPr lang="en-US" altLang="zh-TW" sz="2800" dirty="0" smtClean="0">
                <a:latin typeface="Consolas" pitchFamily="49" charset="0"/>
                <a:cs typeface="Consolas" pitchFamily="49" charset="0"/>
              </a:rPr>
              <a:t>(x)</a:t>
            </a:r>
          </a:p>
          <a:p>
            <a:pPr marL="0" indent="0">
              <a:buNone/>
            </a:pPr>
            <a:r>
              <a:rPr lang="en-US" altLang="zh-TW" sz="2800" dirty="0" smtClean="0">
                <a:latin typeface="Consolas" pitchFamily="49" charset="0"/>
                <a:cs typeface="Consolas" pitchFamily="49" charset="0"/>
              </a:rPr>
              <a:t>plot(x,y1,"k-")</a:t>
            </a:r>
          </a:p>
          <a:p>
            <a:pPr marL="0" indent="0">
              <a:buNone/>
            </a:pPr>
            <a:r>
              <a:rPr lang="en-US" altLang="zh-TW" sz="2800" dirty="0" smtClean="0">
                <a:latin typeface="Consolas" pitchFamily="49" charset="0"/>
                <a:cs typeface="Consolas" pitchFamily="49" charset="0"/>
              </a:rPr>
              <a:t>plot(x,y2,"k--")</a:t>
            </a:r>
          </a:p>
          <a:p>
            <a:pPr marL="0" indent="0">
              <a:buNone/>
            </a:pPr>
            <a:r>
              <a:rPr lang="en-US" altLang="zh-TW" sz="2800" dirty="0" err="1" smtClean="0">
                <a:latin typeface="Consolas" pitchFamily="49" charset="0"/>
                <a:cs typeface="Consolas" pitchFamily="49" charset="0"/>
              </a:rPr>
              <a:t>ylim</a:t>
            </a:r>
            <a:r>
              <a:rPr lang="en-US" altLang="zh-TW" sz="2800" dirty="0" smtClean="0">
                <a:latin typeface="Consolas" pitchFamily="49" charset="0"/>
                <a:cs typeface="Consolas" pitchFamily="49" charset="0"/>
              </a:rPr>
              <a:t>(-1.1,1.1)</a:t>
            </a:r>
          </a:p>
          <a:p>
            <a:pPr marL="0" indent="0">
              <a:buNone/>
            </a:pPr>
            <a:r>
              <a:rPr lang="en-US" altLang="zh-TW" sz="2800" dirty="0" err="1" smtClean="0">
                <a:latin typeface="Consolas" pitchFamily="49" charset="0"/>
                <a:cs typeface="Consolas" pitchFamily="49" charset="0"/>
              </a:rPr>
              <a:t>xlabel</a:t>
            </a:r>
            <a:r>
              <a:rPr lang="en-US" altLang="zh-TW" sz="2800" dirty="0" smtClean="0">
                <a:latin typeface="Consolas" pitchFamily="49" charset="0"/>
                <a:cs typeface="Consolas" pitchFamily="49" charset="0"/>
              </a:rPr>
              <a:t>("x axis")</a:t>
            </a:r>
          </a:p>
          <a:p>
            <a:pPr marL="0" indent="0">
              <a:buNone/>
            </a:pPr>
            <a:r>
              <a:rPr lang="en-US" altLang="zh-TW" sz="2800" dirty="0" err="1" smtClean="0">
                <a:latin typeface="Consolas" pitchFamily="49" charset="0"/>
                <a:cs typeface="Consolas" pitchFamily="49" charset="0"/>
              </a:rPr>
              <a:t>ylabel</a:t>
            </a:r>
            <a:r>
              <a:rPr lang="en-US" altLang="zh-TW" sz="2800" dirty="0" smtClean="0">
                <a:latin typeface="Consolas" pitchFamily="49" charset="0"/>
                <a:cs typeface="Consolas" pitchFamily="49" charset="0"/>
              </a:rPr>
              <a:t>("y = sin x")</a:t>
            </a:r>
          </a:p>
          <a:p>
            <a:pPr marL="0" indent="0">
              <a:buNone/>
            </a:pPr>
            <a:r>
              <a:rPr lang="en-US" altLang="zh-TW" sz="2800" dirty="0" smtClean="0">
                <a:latin typeface="Consolas" pitchFamily="49" charset="0"/>
                <a:cs typeface="Consolas" pitchFamily="49" charset="0"/>
              </a:rPr>
              <a:t>show()</a:t>
            </a:r>
          </a:p>
          <a:p>
            <a:pPr marL="0" indent="0">
              <a:buNone/>
            </a:pPr>
            <a:endParaRPr lang="zh-TW" altLang="en-US" sz="2800" dirty="0" smtClean="0">
              <a:latin typeface="Consolas" pitchFamily="49" charset="0"/>
              <a:cs typeface="Consolas" pitchFamily="49" charset="0"/>
            </a:endParaRPr>
          </a:p>
          <a:p>
            <a:pPr marL="0" indent="0">
              <a:buNone/>
            </a:pPr>
            <a:endParaRPr lang="zh-TW" altLang="en-US" sz="2800" dirty="0">
              <a:latin typeface="Consolas" pitchFamily="49" charset="0"/>
              <a:cs typeface="Consolas" pitchFamily="49" charset="0"/>
            </a:endParaRPr>
          </a:p>
        </p:txBody>
      </p:sp>
    </p:spTree>
    <p:extLst>
      <p:ext uri="{BB962C8B-B14F-4D97-AF65-F5344CB8AC3E}">
        <p14:creationId xmlns:p14="http://schemas.microsoft.com/office/powerpoint/2010/main" val="19150842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Try: Plotting Experimental Data</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57200" y="1600200"/>
                <a:ext cx="8291264" cy="5141168"/>
              </a:xfrm>
            </p:spPr>
            <p:txBody>
              <a:bodyPr>
                <a:normAutofit fontScale="85000" lnSpcReduction="20000"/>
              </a:bodyPr>
              <a:lstStyle/>
              <a:p>
                <a:r>
                  <a:rPr lang="en-US" altLang="zh-TW" dirty="0" smtClean="0"/>
                  <a:t>Write a program that reads in the data from sunspots.txt and makes a graph of sunspots as a function of time.</a:t>
                </a:r>
              </a:p>
              <a:p>
                <a:r>
                  <a:rPr lang="en-US" altLang="zh-TW" dirty="0" smtClean="0"/>
                  <a:t>Modify your program to display only the first 1000 data points on the graph.</a:t>
                </a:r>
              </a:p>
              <a:p>
                <a:r>
                  <a:rPr lang="en-US" altLang="zh-TW" dirty="0" smtClean="0"/>
                  <a:t>Modify your program further to calculate and plot the </a:t>
                </a:r>
                <a:r>
                  <a:rPr lang="en-US" altLang="zh-TW" b="1" dirty="0" smtClean="0"/>
                  <a:t>running average</a:t>
                </a:r>
                <a:r>
                  <a:rPr lang="en-US" altLang="zh-TW" dirty="0" smtClean="0"/>
                  <a:t> of the data, defined by</a:t>
                </a:r>
              </a:p>
              <a:p>
                <a:endParaRPr lang="en-US" altLang="zh-TW" dirty="0" smtClean="0"/>
              </a:p>
              <a:p>
                <a:endParaRPr lang="en-US" altLang="zh-TW" dirty="0"/>
              </a:p>
              <a:p>
                <a:r>
                  <a:rPr lang="en-US" altLang="zh-TW" dirty="0" smtClean="0"/>
                  <a:t>where the </a:t>
                </a:r>
                <a14:m>
                  <m:oMath xmlns:m="http://schemas.openxmlformats.org/officeDocument/2006/math">
                    <m:sSub>
                      <m:sSubPr>
                        <m:ctrlPr>
                          <a:rPr lang="en-US" altLang="zh-TW" b="0" i="1" smtClean="0">
                            <a:latin typeface="Cambria Math"/>
                          </a:rPr>
                        </m:ctrlPr>
                      </m:sSubPr>
                      <m:e>
                        <m:r>
                          <a:rPr lang="en-US" altLang="zh-TW" b="0" i="1" smtClean="0">
                            <a:latin typeface="Cambria Math"/>
                          </a:rPr>
                          <m:t>𝑦</m:t>
                        </m:r>
                      </m:e>
                      <m:sub>
                        <m:r>
                          <a:rPr lang="en-US" altLang="zh-TW" b="0" i="1" smtClean="0">
                            <a:latin typeface="Cambria Math"/>
                          </a:rPr>
                          <m:t>𝑘</m:t>
                        </m:r>
                      </m:sub>
                    </m:sSub>
                  </m:oMath>
                </a14:m>
                <a:r>
                  <a:rPr lang="en-US" altLang="zh-TW" dirty="0" smtClean="0"/>
                  <a:t> are the sunspot numbers. Have the program plot both the original data and the running average on the same graph, again over the range covered by the first 1000 data points.</a:t>
                </a:r>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57200" y="1600200"/>
                <a:ext cx="8291264" cy="5141168"/>
              </a:xfrm>
              <a:blipFill rotWithShape="1">
                <a:blip r:embed="rId2"/>
                <a:stretch>
                  <a:fillRect l="-1176" t="-2372" r="-125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 name="文字方塊 3"/>
              <p:cNvSpPr txBox="1"/>
              <p:nvPr/>
            </p:nvSpPr>
            <p:spPr>
              <a:xfrm>
                <a:off x="2915816" y="4077072"/>
                <a:ext cx="2114169" cy="8752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𝑌</m:t>
                          </m:r>
                        </m:e>
                        <m:sub>
                          <m:r>
                            <a:rPr lang="en-US" altLang="zh-TW" b="0" i="1" smtClean="0">
                              <a:latin typeface="Cambria Math"/>
                            </a:rPr>
                            <m:t>𝑘</m:t>
                          </m:r>
                        </m:sub>
                      </m:sSub>
                      <m:r>
                        <a:rPr lang="en-US" altLang="zh-TW" b="0" i="1" smtClean="0">
                          <a:latin typeface="Cambria Math"/>
                        </a:rPr>
                        <m:t>=</m:t>
                      </m:r>
                      <m:f>
                        <m:fPr>
                          <m:ctrlPr>
                            <a:rPr lang="en-US" altLang="zh-TW" b="0" i="1" smtClean="0">
                              <a:latin typeface="Cambria Math"/>
                            </a:rPr>
                          </m:ctrlPr>
                        </m:fPr>
                        <m:num>
                          <m:r>
                            <a:rPr lang="en-US" altLang="zh-TW" b="0" i="1" smtClean="0">
                              <a:latin typeface="Cambria Math"/>
                            </a:rPr>
                            <m:t>1</m:t>
                          </m:r>
                        </m:num>
                        <m:den>
                          <m:r>
                            <a:rPr lang="en-US" altLang="zh-TW" b="0" i="1" smtClean="0">
                              <a:latin typeface="Cambria Math"/>
                            </a:rPr>
                            <m:t>10</m:t>
                          </m:r>
                        </m:den>
                      </m:f>
                      <m:nary>
                        <m:naryPr>
                          <m:chr m:val="∑"/>
                          <m:ctrlPr>
                            <a:rPr lang="en-US" altLang="zh-TW" b="0" i="1" smtClean="0">
                              <a:latin typeface="Cambria Math"/>
                            </a:rPr>
                          </m:ctrlPr>
                        </m:naryPr>
                        <m:sub>
                          <m:r>
                            <m:rPr>
                              <m:brk m:alnAt="23"/>
                            </m:rPr>
                            <a:rPr lang="en-US" altLang="zh-TW" b="0" i="1" smtClean="0">
                              <a:latin typeface="Cambria Math"/>
                            </a:rPr>
                            <m:t>𝑚</m:t>
                          </m:r>
                          <m:r>
                            <a:rPr lang="en-US" altLang="zh-TW" b="0" i="1" smtClean="0">
                              <a:latin typeface="Cambria Math"/>
                            </a:rPr>
                            <m:t>=−5</m:t>
                          </m:r>
                        </m:sub>
                        <m:sup>
                          <m:r>
                            <a:rPr lang="en-US" altLang="zh-TW" b="0" i="1" smtClean="0">
                              <a:latin typeface="Cambria Math"/>
                            </a:rPr>
                            <m:t>5</m:t>
                          </m:r>
                        </m:sup>
                        <m:e>
                          <m:sSub>
                            <m:sSubPr>
                              <m:ctrlPr>
                                <a:rPr lang="en-US" altLang="zh-TW" b="0" i="1" smtClean="0">
                                  <a:latin typeface="Cambria Math"/>
                                </a:rPr>
                              </m:ctrlPr>
                            </m:sSubPr>
                            <m:e>
                              <m:r>
                                <a:rPr lang="en-US" altLang="zh-TW" b="0" i="1" smtClean="0">
                                  <a:latin typeface="Cambria Math"/>
                                </a:rPr>
                                <m:t>𝑦</m:t>
                              </m:r>
                            </m:e>
                            <m:sub>
                              <m:r>
                                <a:rPr lang="en-US" altLang="zh-TW" b="0" i="1" smtClean="0">
                                  <a:latin typeface="Cambria Math"/>
                                </a:rPr>
                                <m:t>𝑘</m:t>
                              </m:r>
                              <m:r>
                                <a:rPr lang="en-US" altLang="zh-TW" b="0" i="1" smtClean="0">
                                  <a:latin typeface="Cambria Math"/>
                                </a:rPr>
                                <m:t>+</m:t>
                              </m:r>
                              <m:r>
                                <a:rPr lang="en-US" altLang="zh-TW" b="0" i="1" smtClean="0">
                                  <a:latin typeface="Cambria Math"/>
                                </a:rPr>
                                <m:t>𝑚</m:t>
                              </m:r>
                            </m:sub>
                          </m:sSub>
                        </m:e>
                      </m:nary>
                    </m:oMath>
                  </m:oMathPara>
                </a14:m>
                <a:endParaRPr lang="zh-TW" altLang="en-US"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2915816" y="4077072"/>
                <a:ext cx="2114169" cy="875240"/>
              </a:xfrm>
              <a:prstGeom prst="rect">
                <a:avLst/>
              </a:prstGeom>
              <a:blipFill rotWithShape="1">
                <a:blip r:embed="rId3"/>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8112465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Pylab</a:t>
            </a:r>
            <a:r>
              <a:rPr lang="en-US" altLang="zh-TW" dirty="0" smtClean="0"/>
              <a:t>: Scatter Plots</a:t>
            </a:r>
            <a:endParaRPr lang="zh-TW" altLang="en-US" dirty="0"/>
          </a:p>
        </p:txBody>
      </p:sp>
      <p:sp>
        <p:nvSpPr>
          <p:cNvPr id="3" name="內容版面配置區 2"/>
          <p:cNvSpPr>
            <a:spLocks noGrp="1"/>
          </p:cNvSpPr>
          <p:nvPr>
            <p:ph idx="1"/>
          </p:nvPr>
        </p:nvSpPr>
        <p:spPr>
          <a:xfrm>
            <a:off x="0" y="1556792"/>
            <a:ext cx="9144000" cy="5301208"/>
          </a:xfrm>
        </p:spPr>
        <p:txBody>
          <a:bodyPr>
            <a:noAutofit/>
          </a:bodyPr>
          <a:lstStyle/>
          <a:p>
            <a:pPr marL="0" indent="0">
              <a:buNone/>
            </a:pPr>
            <a:r>
              <a:rPr lang="en-US" altLang="zh-TW" sz="2200" dirty="0" smtClean="0">
                <a:latin typeface="Consolas" pitchFamily="49" charset="0"/>
                <a:cs typeface="Consolas" pitchFamily="49" charset="0"/>
              </a:rPr>
              <a:t>from </a:t>
            </a:r>
            <a:r>
              <a:rPr lang="en-US" altLang="zh-TW" sz="2200" dirty="0" err="1" smtClean="0">
                <a:latin typeface="Consolas" pitchFamily="49" charset="0"/>
                <a:cs typeface="Consolas" pitchFamily="49" charset="0"/>
              </a:rPr>
              <a:t>pylab</a:t>
            </a:r>
            <a:r>
              <a:rPr lang="en-US" altLang="zh-TW" sz="2200" dirty="0" smtClean="0">
                <a:latin typeface="Consolas" pitchFamily="49" charset="0"/>
                <a:cs typeface="Consolas" pitchFamily="49" charset="0"/>
              </a:rPr>
              <a:t> import </a:t>
            </a:r>
            <a:r>
              <a:rPr lang="en-US" altLang="zh-TW" sz="2200" dirty="0" err="1" smtClean="0">
                <a:latin typeface="Consolas" pitchFamily="49" charset="0"/>
                <a:cs typeface="Consolas" pitchFamily="49" charset="0"/>
              </a:rPr>
              <a:t>scatter,xlabel,ylabel,xlim,ylim,show</a:t>
            </a:r>
            <a:endParaRPr lang="en-US" altLang="zh-TW" sz="2200" dirty="0" smtClean="0">
              <a:latin typeface="Consolas" pitchFamily="49" charset="0"/>
              <a:cs typeface="Consolas" pitchFamily="49" charset="0"/>
            </a:endParaRPr>
          </a:p>
          <a:p>
            <a:pPr marL="0" indent="0">
              <a:buNone/>
            </a:pPr>
            <a:r>
              <a:rPr lang="en-US" altLang="zh-TW" sz="2200" dirty="0" smtClean="0">
                <a:latin typeface="Consolas" pitchFamily="49" charset="0"/>
                <a:cs typeface="Consolas" pitchFamily="49" charset="0"/>
              </a:rPr>
              <a:t>from </a:t>
            </a:r>
            <a:r>
              <a:rPr lang="en-US" altLang="zh-TW" sz="2200" dirty="0" err="1" smtClean="0">
                <a:latin typeface="Consolas" pitchFamily="49" charset="0"/>
                <a:cs typeface="Consolas" pitchFamily="49" charset="0"/>
              </a:rPr>
              <a:t>numpy</a:t>
            </a:r>
            <a:r>
              <a:rPr lang="en-US" altLang="zh-TW" sz="2200" dirty="0" smtClean="0">
                <a:latin typeface="Consolas" pitchFamily="49" charset="0"/>
                <a:cs typeface="Consolas" pitchFamily="49" charset="0"/>
              </a:rPr>
              <a:t> import </a:t>
            </a:r>
            <a:r>
              <a:rPr lang="en-US" altLang="zh-TW" sz="2200" dirty="0" err="1" smtClean="0">
                <a:latin typeface="Consolas" pitchFamily="49" charset="0"/>
                <a:cs typeface="Consolas" pitchFamily="49" charset="0"/>
              </a:rPr>
              <a:t>loadtxt</a:t>
            </a:r>
            <a:endParaRPr lang="en-US" altLang="zh-TW" sz="2200" dirty="0" smtClean="0">
              <a:latin typeface="Consolas" pitchFamily="49" charset="0"/>
              <a:cs typeface="Consolas" pitchFamily="49" charset="0"/>
            </a:endParaRPr>
          </a:p>
          <a:p>
            <a:pPr marL="0" indent="0">
              <a:buNone/>
            </a:pPr>
            <a:endParaRPr lang="en-US" altLang="zh-TW" sz="2200" dirty="0" smtClean="0">
              <a:latin typeface="Consolas" pitchFamily="49" charset="0"/>
              <a:cs typeface="Consolas" pitchFamily="49" charset="0"/>
            </a:endParaRPr>
          </a:p>
          <a:p>
            <a:pPr marL="0" indent="0">
              <a:buNone/>
            </a:pPr>
            <a:r>
              <a:rPr lang="en-US" altLang="zh-TW" sz="2200" dirty="0" smtClean="0">
                <a:latin typeface="Consolas" pitchFamily="49" charset="0"/>
                <a:cs typeface="Consolas" pitchFamily="49" charset="0"/>
              </a:rPr>
              <a:t>data = </a:t>
            </a:r>
            <a:r>
              <a:rPr lang="en-US" altLang="zh-TW" sz="2200" dirty="0" err="1" smtClean="0">
                <a:latin typeface="Consolas" pitchFamily="49" charset="0"/>
                <a:cs typeface="Consolas" pitchFamily="49" charset="0"/>
              </a:rPr>
              <a:t>loadtxt</a:t>
            </a:r>
            <a:r>
              <a:rPr lang="en-US" altLang="zh-TW" sz="2200" dirty="0" smtClean="0">
                <a:latin typeface="Consolas" pitchFamily="49" charset="0"/>
                <a:cs typeface="Consolas" pitchFamily="49" charset="0"/>
              </a:rPr>
              <a:t>("</a:t>
            </a:r>
            <a:r>
              <a:rPr lang="en-US" altLang="zh-TW" sz="2200" dirty="0" err="1" smtClean="0">
                <a:latin typeface="Consolas" pitchFamily="49" charset="0"/>
                <a:cs typeface="Consolas" pitchFamily="49" charset="0"/>
              </a:rPr>
              <a:t>stars.txt",float</a:t>
            </a:r>
            <a:r>
              <a:rPr lang="en-US" altLang="zh-TW" sz="2200" dirty="0" smtClean="0">
                <a:latin typeface="Consolas" pitchFamily="49" charset="0"/>
                <a:cs typeface="Consolas" pitchFamily="49" charset="0"/>
              </a:rPr>
              <a:t>)</a:t>
            </a:r>
          </a:p>
          <a:p>
            <a:pPr marL="0" indent="0">
              <a:buNone/>
            </a:pPr>
            <a:r>
              <a:rPr lang="en-US" altLang="zh-TW" sz="2200" dirty="0" smtClean="0">
                <a:latin typeface="Consolas" pitchFamily="49" charset="0"/>
                <a:cs typeface="Consolas" pitchFamily="49" charset="0"/>
              </a:rPr>
              <a:t>x = data[:,0]</a:t>
            </a:r>
          </a:p>
          <a:p>
            <a:pPr marL="0" indent="0">
              <a:buNone/>
            </a:pPr>
            <a:r>
              <a:rPr lang="en-US" altLang="zh-TW" sz="2200" dirty="0" smtClean="0">
                <a:latin typeface="Consolas" pitchFamily="49" charset="0"/>
                <a:cs typeface="Consolas" pitchFamily="49" charset="0"/>
              </a:rPr>
              <a:t>y = data[:,1]</a:t>
            </a:r>
          </a:p>
          <a:p>
            <a:pPr marL="0" indent="0">
              <a:buNone/>
            </a:pPr>
            <a:r>
              <a:rPr lang="en-US" altLang="zh-TW" sz="2200" dirty="0" smtClean="0">
                <a:latin typeface="Consolas" pitchFamily="49" charset="0"/>
                <a:cs typeface="Consolas" pitchFamily="49" charset="0"/>
              </a:rPr>
              <a:t>scatter(</a:t>
            </a:r>
            <a:r>
              <a:rPr lang="en-US" altLang="zh-TW" sz="2200" dirty="0" err="1" smtClean="0">
                <a:latin typeface="Consolas" pitchFamily="49" charset="0"/>
                <a:cs typeface="Consolas" pitchFamily="49" charset="0"/>
              </a:rPr>
              <a:t>x,y</a:t>
            </a:r>
            <a:r>
              <a:rPr lang="en-US" altLang="zh-TW" sz="2200" dirty="0" smtClean="0">
                <a:latin typeface="Consolas" pitchFamily="49" charset="0"/>
                <a:cs typeface="Consolas" pitchFamily="49" charset="0"/>
              </a:rPr>
              <a:t>)</a:t>
            </a:r>
          </a:p>
          <a:p>
            <a:pPr marL="0" indent="0">
              <a:buNone/>
            </a:pPr>
            <a:r>
              <a:rPr lang="en-US" altLang="zh-TW" sz="2200" dirty="0" err="1" smtClean="0">
                <a:latin typeface="Consolas" pitchFamily="49" charset="0"/>
                <a:cs typeface="Consolas" pitchFamily="49" charset="0"/>
              </a:rPr>
              <a:t>xlabel</a:t>
            </a:r>
            <a:r>
              <a:rPr lang="en-US" altLang="zh-TW" sz="2200" dirty="0" smtClean="0">
                <a:latin typeface="Consolas" pitchFamily="49" charset="0"/>
                <a:cs typeface="Consolas" pitchFamily="49" charset="0"/>
              </a:rPr>
              <a:t>("Temperature")</a:t>
            </a:r>
          </a:p>
          <a:p>
            <a:pPr marL="0" indent="0">
              <a:buNone/>
            </a:pPr>
            <a:r>
              <a:rPr lang="en-US" altLang="zh-TW" sz="2200" dirty="0" err="1" smtClean="0">
                <a:latin typeface="Consolas" pitchFamily="49" charset="0"/>
                <a:cs typeface="Consolas" pitchFamily="49" charset="0"/>
              </a:rPr>
              <a:t>ylabel</a:t>
            </a:r>
            <a:r>
              <a:rPr lang="en-US" altLang="zh-TW" sz="2200" dirty="0" smtClean="0">
                <a:latin typeface="Consolas" pitchFamily="49" charset="0"/>
                <a:cs typeface="Consolas" pitchFamily="49" charset="0"/>
              </a:rPr>
              <a:t>("Magnitude")</a:t>
            </a:r>
          </a:p>
          <a:p>
            <a:pPr marL="0" indent="0">
              <a:buNone/>
            </a:pPr>
            <a:r>
              <a:rPr lang="en-US" altLang="zh-TW" sz="2200" dirty="0" err="1" smtClean="0">
                <a:latin typeface="Consolas" pitchFamily="49" charset="0"/>
                <a:cs typeface="Consolas" pitchFamily="49" charset="0"/>
              </a:rPr>
              <a:t>xlim</a:t>
            </a:r>
            <a:r>
              <a:rPr lang="en-US" altLang="zh-TW" sz="2200" dirty="0" smtClean="0">
                <a:latin typeface="Consolas" pitchFamily="49" charset="0"/>
                <a:cs typeface="Consolas" pitchFamily="49" charset="0"/>
              </a:rPr>
              <a:t>(0,13000)</a:t>
            </a:r>
          </a:p>
          <a:p>
            <a:pPr marL="0" indent="0">
              <a:buNone/>
            </a:pPr>
            <a:r>
              <a:rPr lang="en-US" altLang="zh-TW" sz="2200" dirty="0" err="1" smtClean="0">
                <a:latin typeface="Consolas" pitchFamily="49" charset="0"/>
                <a:cs typeface="Consolas" pitchFamily="49" charset="0"/>
              </a:rPr>
              <a:t>ylim</a:t>
            </a:r>
            <a:r>
              <a:rPr lang="en-US" altLang="zh-TW" sz="2200" dirty="0" smtClean="0">
                <a:latin typeface="Consolas" pitchFamily="49" charset="0"/>
                <a:cs typeface="Consolas" pitchFamily="49" charset="0"/>
              </a:rPr>
              <a:t>(-5,20)</a:t>
            </a:r>
          </a:p>
          <a:p>
            <a:pPr marL="0" indent="0">
              <a:buNone/>
            </a:pPr>
            <a:r>
              <a:rPr lang="en-US" altLang="zh-TW" sz="2200" dirty="0" smtClean="0">
                <a:latin typeface="Consolas" pitchFamily="49" charset="0"/>
                <a:cs typeface="Consolas" pitchFamily="49" charset="0"/>
              </a:rPr>
              <a:t>show()</a:t>
            </a:r>
            <a:endParaRPr lang="zh-TW" altLang="en-US" sz="2200" dirty="0">
              <a:latin typeface="Consolas" pitchFamily="49" charset="0"/>
              <a:cs typeface="Consolas" pitchFamily="49" charset="0"/>
            </a:endParaRPr>
          </a:p>
        </p:txBody>
      </p:sp>
    </p:spTree>
    <p:extLst>
      <p:ext uri="{BB962C8B-B14F-4D97-AF65-F5344CB8AC3E}">
        <p14:creationId xmlns:p14="http://schemas.microsoft.com/office/powerpoint/2010/main" val="2558460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Density Plot: </a:t>
            </a:r>
            <a:r>
              <a:rPr lang="en-US" altLang="zh-TW" dirty="0" err="1" smtClean="0"/>
              <a:t>imshow</a:t>
            </a:r>
            <a:r>
              <a:rPr lang="en-US" altLang="zh-TW" dirty="0" smtClean="0"/>
              <a:t>()</a:t>
            </a:r>
            <a:endParaRPr lang="zh-TW" altLang="en-US" dirty="0"/>
          </a:p>
        </p:txBody>
      </p:sp>
      <p:sp>
        <p:nvSpPr>
          <p:cNvPr id="3" name="內容版面配置區 2"/>
          <p:cNvSpPr>
            <a:spLocks noGrp="1"/>
          </p:cNvSpPr>
          <p:nvPr>
            <p:ph idx="1"/>
          </p:nvPr>
        </p:nvSpPr>
        <p:spPr/>
        <p:txBody>
          <a:bodyPr>
            <a:normAutofit fontScale="85000" lnSpcReduction="10000"/>
          </a:bodyPr>
          <a:lstStyle/>
          <a:p>
            <a:r>
              <a:rPr lang="en-US" altLang="zh-TW" dirty="0" smtClean="0"/>
              <a:t>data=2D array</a:t>
            </a:r>
          </a:p>
          <a:p>
            <a:r>
              <a:rPr lang="en-US" altLang="zh-TW" dirty="0" err="1" smtClean="0"/>
              <a:t>imshow</a:t>
            </a:r>
            <a:r>
              <a:rPr lang="en-US" altLang="zh-TW" dirty="0" smtClean="0"/>
              <a:t>(data)</a:t>
            </a:r>
          </a:p>
          <a:p>
            <a:r>
              <a:rPr lang="en-US" altLang="zh-TW" dirty="0" smtClean="0"/>
              <a:t>Change origin</a:t>
            </a:r>
          </a:p>
          <a:p>
            <a:pPr lvl="1"/>
            <a:r>
              <a:rPr lang="en-US" altLang="zh-TW" dirty="0" err="1" smtClean="0"/>
              <a:t>imshow</a:t>
            </a:r>
            <a:r>
              <a:rPr lang="en-US" altLang="zh-TW" dirty="0" smtClean="0"/>
              <a:t>(</a:t>
            </a:r>
            <a:r>
              <a:rPr lang="en-US" altLang="zh-TW" dirty="0" err="1" smtClean="0"/>
              <a:t>data,origin</a:t>
            </a:r>
            <a:r>
              <a:rPr lang="en-US" altLang="zh-TW" dirty="0" smtClean="0"/>
              <a:t>="lower")</a:t>
            </a:r>
          </a:p>
          <a:p>
            <a:r>
              <a:rPr lang="en-US" altLang="zh-TW" dirty="0" smtClean="0"/>
              <a:t>Change color to grey scale</a:t>
            </a:r>
          </a:p>
          <a:p>
            <a:pPr lvl="1"/>
            <a:r>
              <a:rPr lang="en-US" altLang="zh-TW" dirty="0" smtClean="0"/>
              <a:t>gray()</a:t>
            </a:r>
          </a:p>
          <a:p>
            <a:r>
              <a:rPr lang="en-US" altLang="zh-TW" dirty="0" smtClean="0"/>
              <a:t>Change the scale marks (but not the actual content)</a:t>
            </a:r>
          </a:p>
          <a:p>
            <a:pPr lvl="1"/>
            <a:r>
              <a:rPr lang="en-US" altLang="zh-TW" dirty="0" err="1" smtClean="0"/>
              <a:t>imshow</a:t>
            </a:r>
            <a:r>
              <a:rPr lang="en-US" altLang="zh-TW" dirty="0" smtClean="0"/>
              <a:t>(</a:t>
            </a:r>
            <a:r>
              <a:rPr lang="en-US" altLang="zh-TW" dirty="0" err="1" smtClean="0"/>
              <a:t>data,extent</a:t>
            </a:r>
            <a:r>
              <a:rPr lang="en-US" altLang="zh-TW" dirty="0" smtClean="0"/>
              <a:t>=[0,10,0,5])</a:t>
            </a:r>
          </a:p>
          <a:p>
            <a:r>
              <a:rPr lang="en-US" altLang="zh-TW" dirty="0" smtClean="0"/>
              <a:t>Change aspect ratio</a:t>
            </a:r>
          </a:p>
          <a:p>
            <a:pPr lvl="1"/>
            <a:r>
              <a:rPr lang="en-US" altLang="zh-TW" dirty="0" err="1" smtClean="0"/>
              <a:t>imshow</a:t>
            </a:r>
            <a:r>
              <a:rPr lang="en-US" altLang="zh-TW" dirty="0" smtClean="0"/>
              <a:t>(</a:t>
            </a:r>
            <a:r>
              <a:rPr lang="en-US" altLang="zh-TW" dirty="0" err="1" smtClean="0"/>
              <a:t>data,aspect</a:t>
            </a:r>
            <a:r>
              <a:rPr lang="en-US" altLang="zh-TW" dirty="0" smtClean="0"/>
              <a:t>=2.0)</a:t>
            </a:r>
          </a:p>
          <a:p>
            <a:endParaRPr lang="zh-TW" altLang="en-US" dirty="0"/>
          </a:p>
        </p:txBody>
      </p:sp>
    </p:spTree>
    <p:extLst>
      <p:ext uri="{BB962C8B-B14F-4D97-AF65-F5344CB8AC3E}">
        <p14:creationId xmlns:p14="http://schemas.microsoft.com/office/powerpoint/2010/main" val="2617802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Try: Wave Interference</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57200" y="1600200"/>
                <a:ext cx="8219256" cy="5141168"/>
              </a:xfrm>
            </p:spPr>
            <p:txBody>
              <a:bodyPr>
                <a:normAutofit lnSpcReduction="10000"/>
              </a:bodyPr>
              <a:lstStyle/>
              <a:p>
                <a:r>
                  <a:rPr lang="en-US" altLang="zh-TW" dirty="0" smtClean="0"/>
                  <a:t>Two waves radiates from </a:t>
                </a:r>
                <a14:m>
                  <m:oMath xmlns:m="http://schemas.openxmlformats.org/officeDocument/2006/math">
                    <m:d>
                      <m:dPr>
                        <m:ctrlPr>
                          <a:rPr lang="en-US" altLang="zh-TW" i="1" smtClean="0">
                            <a:latin typeface="Cambria Math"/>
                          </a:rPr>
                        </m:ctrlPr>
                      </m:dPr>
                      <m:e>
                        <m:sSub>
                          <m:sSubPr>
                            <m:ctrlPr>
                              <a:rPr lang="en-US" altLang="zh-TW" i="1" smtClean="0">
                                <a:latin typeface="Cambria Math"/>
                              </a:rPr>
                            </m:ctrlPr>
                          </m:sSubPr>
                          <m:e>
                            <m:r>
                              <a:rPr lang="en-US" altLang="zh-TW" b="0" i="1" smtClean="0">
                                <a:latin typeface="Cambria Math"/>
                              </a:rPr>
                              <m:t>𝑥</m:t>
                            </m:r>
                          </m:e>
                          <m:sub>
                            <m:r>
                              <a:rPr lang="en-US" altLang="zh-TW" b="0" i="1" smtClean="0">
                                <a:latin typeface="Cambria Math"/>
                              </a:rPr>
                              <m:t>1</m:t>
                            </m:r>
                          </m:sub>
                        </m:sSub>
                        <m:r>
                          <a:rPr lang="en-US" altLang="zh-TW" b="0" i="1" smtClean="0">
                            <a:latin typeface="Cambria Math"/>
                          </a:rPr>
                          <m:t>,</m:t>
                        </m:r>
                        <m:sSub>
                          <m:sSubPr>
                            <m:ctrlPr>
                              <a:rPr lang="en-US" altLang="zh-TW" i="1" smtClean="0">
                                <a:latin typeface="Cambria Math"/>
                              </a:rPr>
                            </m:ctrlPr>
                          </m:sSubPr>
                          <m:e>
                            <m:r>
                              <a:rPr lang="en-US" altLang="zh-TW" b="0" i="1" smtClean="0">
                                <a:latin typeface="Cambria Math"/>
                              </a:rPr>
                              <m:t>𝑦</m:t>
                            </m:r>
                          </m:e>
                          <m:sub>
                            <m:r>
                              <a:rPr lang="en-US" altLang="zh-TW" b="0" i="1" smtClean="0">
                                <a:latin typeface="Cambria Math"/>
                              </a:rPr>
                              <m:t>1</m:t>
                            </m:r>
                          </m:sub>
                        </m:sSub>
                      </m:e>
                    </m:d>
                    <m:r>
                      <a:rPr lang="en-US" altLang="zh-TW" b="0" i="1" smtClean="0">
                        <a:latin typeface="Cambria Math"/>
                      </a:rPr>
                      <m:t>,</m:t>
                    </m:r>
                    <m:d>
                      <m:dPr>
                        <m:ctrlPr>
                          <a:rPr lang="en-US" altLang="zh-TW" i="1" smtClean="0">
                            <a:latin typeface="Cambria Math"/>
                          </a:rPr>
                        </m:ctrlPr>
                      </m:dPr>
                      <m:e>
                        <m:sSub>
                          <m:sSubPr>
                            <m:ctrlPr>
                              <a:rPr lang="en-US" altLang="zh-TW" i="1" smtClean="0">
                                <a:latin typeface="Cambria Math"/>
                              </a:rPr>
                            </m:ctrlPr>
                          </m:sSubPr>
                          <m:e>
                            <m:r>
                              <a:rPr lang="en-US" altLang="zh-TW" b="0" i="1" smtClean="0">
                                <a:latin typeface="Cambria Math"/>
                              </a:rPr>
                              <m:t>𝑥</m:t>
                            </m:r>
                          </m:e>
                          <m:sub>
                            <m:r>
                              <a:rPr lang="en-US" altLang="zh-TW" b="0" i="1" smtClean="0">
                                <a:latin typeface="Cambria Math"/>
                              </a:rPr>
                              <m:t>2</m:t>
                            </m:r>
                          </m:sub>
                        </m:sSub>
                        <m:r>
                          <a:rPr lang="en-US" altLang="zh-TW" b="0" i="1" smtClean="0">
                            <a:latin typeface="Cambria Math"/>
                          </a:rPr>
                          <m:t>,</m:t>
                        </m:r>
                        <m:sSub>
                          <m:sSubPr>
                            <m:ctrlPr>
                              <a:rPr lang="en-US" altLang="zh-TW" i="1" smtClean="0">
                                <a:latin typeface="Cambria Math"/>
                              </a:rPr>
                            </m:ctrlPr>
                          </m:sSubPr>
                          <m:e>
                            <m:r>
                              <a:rPr lang="en-US" altLang="zh-TW" b="0" i="1" smtClean="0">
                                <a:latin typeface="Cambria Math"/>
                              </a:rPr>
                              <m:t>𝑦</m:t>
                            </m:r>
                          </m:e>
                          <m:sub>
                            <m:r>
                              <a:rPr lang="en-US" altLang="zh-TW" b="0" i="1" smtClean="0">
                                <a:latin typeface="Cambria Math"/>
                              </a:rPr>
                              <m:t>2</m:t>
                            </m:r>
                          </m:sub>
                        </m:sSub>
                      </m:e>
                    </m:d>
                  </m:oMath>
                </a14:m>
                <a:endParaRPr lang="en-US" altLang="zh-TW" dirty="0" smtClean="0"/>
              </a:p>
              <a:p>
                <a:r>
                  <a:rPr lang="en-US" altLang="zh-TW" dirty="0" smtClean="0"/>
                  <a:t>Total height at (</a:t>
                </a:r>
                <a:r>
                  <a:rPr lang="en-US" altLang="zh-TW" dirty="0" err="1" smtClean="0"/>
                  <a:t>x,y</a:t>
                </a:r>
                <a:r>
                  <a:rPr lang="en-US" altLang="zh-TW" dirty="0" smtClean="0"/>
                  <a:t>)</a:t>
                </a:r>
              </a:p>
              <a:p>
                <a:endParaRPr lang="en-US" altLang="zh-TW" dirty="0"/>
              </a:p>
              <a:p>
                <a:endParaRPr lang="en-US" altLang="zh-TW" dirty="0" smtClean="0"/>
              </a:p>
              <a:p>
                <a:endParaRPr lang="en-US" altLang="zh-TW" dirty="0"/>
              </a:p>
              <a:p>
                <a:endParaRPr lang="en-US" altLang="zh-TW" dirty="0" smtClean="0"/>
              </a:p>
              <a:p>
                <a:r>
                  <a:rPr lang="en-US" altLang="zh-TW" dirty="0" smtClean="0"/>
                  <a:t>Input x1,y1,x2,y2</a:t>
                </a:r>
              </a:p>
              <a:p>
                <a:r>
                  <a:rPr lang="en-US" altLang="zh-TW" dirty="0" smtClean="0"/>
                  <a:t>Plot wave interference for </a:t>
                </a:r>
                <a14:m>
                  <m:oMath xmlns:m="http://schemas.openxmlformats.org/officeDocument/2006/math">
                    <m:r>
                      <a:rPr lang="en-US" altLang="zh-TW" b="0" i="1" smtClean="0">
                        <a:latin typeface="Cambria Math"/>
                        <a:ea typeface="Cambria Math"/>
                      </a:rPr>
                      <m:t>𝜆</m:t>
                    </m:r>
                    <m:r>
                      <m:rPr>
                        <m:nor/>
                      </m:rPr>
                      <a:rPr lang="en-US" altLang="zh-TW" dirty="0" smtClean="0"/>
                      <m:t>=5</m:t>
                    </m:r>
                  </m:oMath>
                </a14:m>
                <a:r>
                  <a:rPr lang="en-US" altLang="zh-TW" dirty="0" smtClean="0"/>
                  <a:t>cm, </a:t>
                </a:r>
                <a14:m>
                  <m:oMath xmlns:m="http://schemas.openxmlformats.org/officeDocument/2006/math">
                    <m:sSub>
                      <m:sSubPr>
                        <m:ctrlPr>
                          <a:rPr lang="en-US" altLang="zh-TW" b="0" i="1" smtClean="0">
                            <a:latin typeface="Cambria Math"/>
                          </a:rPr>
                        </m:ctrlPr>
                      </m:sSubPr>
                      <m:e>
                        <m:r>
                          <a:rPr lang="en-US" altLang="zh-TW" b="0" i="1" smtClean="0">
                            <a:latin typeface="Cambria Math"/>
                          </a:rPr>
                          <m:t>h</m:t>
                        </m:r>
                      </m:e>
                      <m:sub>
                        <m:r>
                          <a:rPr lang="en-US" altLang="zh-TW" b="0" i="1" smtClean="0">
                            <a:latin typeface="Cambria Math"/>
                          </a:rPr>
                          <m:t>𝑖</m:t>
                        </m:r>
                      </m:sub>
                    </m:sSub>
                    <m:r>
                      <a:rPr lang="en-US" altLang="zh-TW" b="0" i="1" smtClean="0">
                        <a:latin typeface="Cambria Math"/>
                      </a:rPr>
                      <m:t>=1</m:t>
                    </m:r>
                  </m:oMath>
                </a14:m>
                <a:r>
                  <a:rPr lang="en-US" altLang="zh-TW" dirty="0" smtClean="0"/>
                  <a:t>cm</a:t>
                </a:r>
                <a:endParaRPr lang="zh-TW" altLang="en-US" dirty="0"/>
              </a:p>
              <a:p>
                <a:r>
                  <a:rPr lang="en-US" altLang="zh-TW" dirty="0" smtClean="0"/>
                  <a:t>Use a grid of 500x500</a:t>
                </a:r>
              </a:p>
              <a:p>
                <a:endParaRPr lang="en-US" altLang="zh-TW" dirty="0" smtClean="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57200" y="1600200"/>
                <a:ext cx="8219256" cy="5141168"/>
              </a:xfrm>
              <a:blipFill rotWithShape="1">
                <a:blip r:embed="rId2"/>
                <a:stretch>
                  <a:fillRect l="-1632" t="-237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 name="文字方塊 3"/>
              <p:cNvSpPr txBox="1"/>
              <p:nvPr/>
            </p:nvSpPr>
            <p:spPr>
              <a:xfrm>
                <a:off x="1835696" y="2984740"/>
                <a:ext cx="4751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a:rPr>
                        <m:t>h</m:t>
                      </m:r>
                      <m:d>
                        <m:dPr>
                          <m:ctrlPr>
                            <a:rPr lang="en-US" altLang="zh-TW" sz="2400" b="0" i="1" smtClean="0">
                              <a:latin typeface="Cambria Math"/>
                            </a:rPr>
                          </m:ctrlPr>
                        </m:dPr>
                        <m:e>
                          <m:r>
                            <a:rPr lang="en-US" altLang="zh-TW" sz="2400" b="0" i="1" smtClean="0">
                              <a:latin typeface="Cambria Math"/>
                            </a:rPr>
                            <m:t>𝑥</m:t>
                          </m:r>
                          <m:r>
                            <a:rPr lang="en-US" altLang="zh-TW" sz="2400" b="0" i="1" smtClean="0">
                              <a:latin typeface="Cambria Math"/>
                            </a:rPr>
                            <m:t>,</m:t>
                          </m:r>
                          <m:r>
                            <a:rPr lang="en-US" altLang="zh-TW" sz="2400" b="0" i="1" smtClean="0">
                              <a:latin typeface="Cambria Math"/>
                            </a:rPr>
                            <m:t>𝑦</m:t>
                          </m:r>
                        </m:e>
                      </m:d>
                      <m:r>
                        <a:rPr lang="en-US" altLang="zh-TW" sz="2400" b="0" i="1" smtClean="0">
                          <a:latin typeface="Cambria Math"/>
                        </a:rPr>
                        <m:t>=</m:t>
                      </m:r>
                      <m:sSub>
                        <m:sSubPr>
                          <m:ctrlPr>
                            <a:rPr lang="en-US" altLang="zh-TW" sz="2400" b="0" i="1" smtClean="0">
                              <a:latin typeface="Cambria Math"/>
                            </a:rPr>
                          </m:ctrlPr>
                        </m:sSubPr>
                        <m:e>
                          <m:r>
                            <a:rPr lang="en-US" altLang="zh-TW" sz="2400" b="0" i="1" smtClean="0">
                              <a:latin typeface="Cambria Math"/>
                            </a:rPr>
                            <m:t>h</m:t>
                          </m:r>
                        </m:e>
                        <m:sub>
                          <m:r>
                            <a:rPr lang="en-US" altLang="zh-TW" sz="2400" b="0" i="1" smtClean="0">
                              <a:latin typeface="Cambria Math"/>
                            </a:rPr>
                            <m:t>1</m:t>
                          </m:r>
                        </m:sub>
                      </m:sSub>
                      <m:r>
                        <a:rPr lang="en-US" altLang="zh-TW" sz="2400" b="0" i="1" smtClean="0">
                          <a:latin typeface="Cambria Math"/>
                        </a:rPr>
                        <m:t>𝑠𝑖𝑛</m:t>
                      </m:r>
                      <m:d>
                        <m:dPr>
                          <m:ctrlPr>
                            <a:rPr lang="en-US" altLang="zh-TW" sz="2400" b="0" i="1" smtClean="0">
                              <a:latin typeface="Cambria Math"/>
                            </a:rPr>
                          </m:ctrlPr>
                        </m:dPr>
                        <m:e>
                          <m:r>
                            <a:rPr lang="en-US" altLang="zh-TW" sz="2400" b="0" i="1" smtClean="0">
                              <a:latin typeface="Cambria Math"/>
                            </a:rPr>
                            <m:t>𝑘</m:t>
                          </m:r>
                          <m:sSub>
                            <m:sSubPr>
                              <m:ctrlPr>
                                <a:rPr lang="en-US" altLang="zh-TW" sz="2400" b="0" i="1" smtClean="0">
                                  <a:latin typeface="Cambria Math"/>
                                </a:rPr>
                              </m:ctrlPr>
                            </m:sSubPr>
                            <m:e>
                              <m:r>
                                <a:rPr lang="en-US" altLang="zh-TW" sz="2400" b="0" i="1" smtClean="0">
                                  <a:latin typeface="Cambria Math"/>
                                </a:rPr>
                                <m:t>𝑟</m:t>
                              </m:r>
                            </m:e>
                            <m:sub>
                              <m:r>
                                <a:rPr lang="en-US" altLang="zh-TW" sz="2400" b="0" i="1" smtClean="0">
                                  <a:latin typeface="Cambria Math"/>
                                </a:rPr>
                                <m:t>1</m:t>
                              </m:r>
                            </m:sub>
                          </m:sSub>
                        </m:e>
                      </m:d>
                      <m:r>
                        <a:rPr lang="en-US" altLang="zh-TW" sz="2400" b="0" i="1" smtClean="0">
                          <a:latin typeface="Cambria Math"/>
                        </a:rPr>
                        <m:t>+</m:t>
                      </m:r>
                      <m:sSub>
                        <m:sSubPr>
                          <m:ctrlPr>
                            <a:rPr lang="en-US" altLang="zh-TW" sz="2400" b="0" i="1" smtClean="0">
                              <a:latin typeface="Cambria Math"/>
                            </a:rPr>
                          </m:ctrlPr>
                        </m:sSubPr>
                        <m:e>
                          <m:r>
                            <a:rPr lang="en-US" altLang="zh-TW" sz="2400" b="0" i="1" smtClean="0">
                              <a:latin typeface="Cambria Math"/>
                            </a:rPr>
                            <m:t>h</m:t>
                          </m:r>
                        </m:e>
                        <m:sub>
                          <m:r>
                            <a:rPr lang="en-US" altLang="zh-TW" sz="2400" b="0" i="1" smtClean="0">
                              <a:latin typeface="Cambria Math"/>
                            </a:rPr>
                            <m:t>2</m:t>
                          </m:r>
                        </m:sub>
                      </m:sSub>
                      <m:r>
                        <a:rPr lang="en-US" altLang="zh-TW" sz="2400" b="0" i="1" smtClean="0">
                          <a:latin typeface="Cambria Math"/>
                        </a:rPr>
                        <m:t>𝑠𝑖𝑛</m:t>
                      </m:r>
                      <m:d>
                        <m:dPr>
                          <m:ctrlPr>
                            <a:rPr lang="en-US" altLang="zh-TW" sz="2400" b="0" i="1" smtClean="0">
                              <a:latin typeface="Cambria Math"/>
                            </a:rPr>
                          </m:ctrlPr>
                        </m:dPr>
                        <m:e>
                          <m:r>
                            <a:rPr lang="en-US" altLang="zh-TW" sz="2400" b="0" i="1" smtClean="0">
                              <a:latin typeface="Cambria Math"/>
                            </a:rPr>
                            <m:t>𝑘</m:t>
                          </m:r>
                          <m:sSub>
                            <m:sSubPr>
                              <m:ctrlPr>
                                <a:rPr lang="en-US" altLang="zh-TW" sz="2400" b="0" i="1" smtClean="0">
                                  <a:latin typeface="Cambria Math"/>
                                </a:rPr>
                              </m:ctrlPr>
                            </m:sSubPr>
                            <m:e>
                              <m:r>
                                <a:rPr lang="en-US" altLang="zh-TW" sz="2400" b="0" i="1" smtClean="0">
                                  <a:latin typeface="Cambria Math"/>
                                </a:rPr>
                                <m:t>𝑟</m:t>
                              </m:r>
                            </m:e>
                            <m:sub>
                              <m:r>
                                <a:rPr lang="en-US" altLang="zh-TW" sz="2400" b="0" i="1" smtClean="0">
                                  <a:latin typeface="Cambria Math"/>
                                </a:rPr>
                                <m:t>2</m:t>
                              </m:r>
                            </m:sub>
                          </m:sSub>
                        </m:e>
                      </m:d>
                    </m:oMath>
                  </m:oMathPara>
                </a14:m>
                <a:endParaRPr lang="zh-TW" altLang="en-US" sz="24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1835696" y="2984740"/>
                <a:ext cx="4751750" cy="461665"/>
              </a:xfrm>
              <a:prstGeom prst="rect">
                <a:avLst/>
              </a:prstGeom>
              <a:blipFill rotWithShape="1">
                <a:blip r:embed="rId3"/>
                <a:stretch>
                  <a:fillRect b="-1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1979712" y="3441940"/>
                <a:ext cx="3858044" cy="5395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a:rPr>
                          </m:ctrlPr>
                        </m:sSubPr>
                        <m:e>
                          <m:r>
                            <a:rPr lang="en-US" altLang="zh-TW" sz="2400" b="0" i="1" smtClean="0">
                              <a:latin typeface="Cambria Math"/>
                            </a:rPr>
                            <m:t>𝑟</m:t>
                          </m:r>
                        </m:e>
                        <m:sub>
                          <m:r>
                            <a:rPr lang="en-US" altLang="zh-TW" sz="2400" b="0" i="1" smtClean="0">
                              <a:latin typeface="Cambria Math"/>
                            </a:rPr>
                            <m:t>𝑖</m:t>
                          </m:r>
                        </m:sub>
                      </m:sSub>
                      <m:r>
                        <a:rPr lang="en-US" altLang="zh-TW" sz="2400" b="0" i="1" smtClean="0">
                          <a:latin typeface="Cambria Math"/>
                        </a:rPr>
                        <m:t>=</m:t>
                      </m:r>
                      <m:rad>
                        <m:radPr>
                          <m:degHide m:val="on"/>
                          <m:ctrlPr>
                            <a:rPr lang="en-US" altLang="zh-TW" sz="2400" b="0" i="1" smtClean="0">
                              <a:latin typeface="Cambria Math"/>
                            </a:rPr>
                          </m:ctrlPr>
                        </m:radPr>
                        <m:deg/>
                        <m:e>
                          <m:sSup>
                            <m:sSupPr>
                              <m:ctrlPr>
                                <a:rPr lang="en-US" altLang="zh-TW" sz="2400" b="0" i="1" smtClean="0">
                                  <a:latin typeface="Cambria Math"/>
                                </a:rPr>
                              </m:ctrlPr>
                            </m:sSupPr>
                            <m:e>
                              <m:d>
                                <m:dPr>
                                  <m:ctrlPr>
                                    <a:rPr lang="en-US" altLang="zh-TW" sz="2400" b="0" i="1" smtClean="0">
                                      <a:latin typeface="Cambria Math"/>
                                    </a:rPr>
                                  </m:ctrlPr>
                                </m:dPr>
                                <m:e>
                                  <m:r>
                                    <a:rPr lang="en-US" altLang="zh-TW" sz="2400" b="0" i="1" smtClean="0">
                                      <a:latin typeface="Cambria Math"/>
                                    </a:rPr>
                                    <m:t>𝑥</m:t>
                                  </m:r>
                                  <m:r>
                                    <a:rPr lang="en-US" altLang="zh-TW" sz="2400" b="0" i="1" smtClean="0">
                                      <a:latin typeface="Cambria Math"/>
                                    </a:rPr>
                                    <m:t>−</m:t>
                                  </m:r>
                                  <m:sSub>
                                    <m:sSubPr>
                                      <m:ctrlPr>
                                        <a:rPr lang="en-US" altLang="zh-TW" sz="2400" b="0" i="1" smtClean="0">
                                          <a:latin typeface="Cambria Math"/>
                                        </a:rPr>
                                      </m:ctrlPr>
                                    </m:sSubPr>
                                    <m:e>
                                      <m:r>
                                        <a:rPr lang="en-US" altLang="zh-TW" sz="2400" b="0" i="1" smtClean="0">
                                          <a:latin typeface="Cambria Math"/>
                                        </a:rPr>
                                        <m:t>𝑥</m:t>
                                      </m:r>
                                    </m:e>
                                    <m:sub>
                                      <m:r>
                                        <a:rPr lang="en-US" altLang="zh-TW" sz="2400" b="0" i="1" smtClean="0">
                                          <a:latin typeface="Cambria Math"/>
                                        </a:rPr>
                                        <m:t>𝑖</m:t>
                                      </m:r>
                                    </m:sub>
                                  </m:sSub>
                                </m:e>
                              </m:d>
                            </m:e>
                            <m:sup>
                              <m:r>
                                <a:rPr lang="en-US" altLang="zh-TW" sz="2400" b="0" i="1" smtClean="0">
                                  <a:latin typeface="Cambria Math"/>
                                </a:rPr>
                                <m:t>2</m:t>
                              </m:r>
                            </m:sup>
                          </m:sSup>
                          <m:r>
                            <a:rPr lang="en-US" altLang="zh-TW" sz="2400" b="0" i="1" smtClean="0">
                              <a:latin typeface="Cambria Math"/>
                            </a:rPr>
                            <m:t>+</m:t>
                          </m:r>
                          <m:sSup>
                            <m:sSupPr>
                              <m:ctrlPr>
                                <a:rPr lang="en-US" altLang="zh-TW" sz="2400" b="0" i="1" smtClean="0">
                                  <a:latin typeface="Cambria Math"/>
                                </a:rPr>
                              </m:ctrlPr>
                            </m:sSupPr>
                            <m:e>
                              <m:d>
                                <m:dPr>
                                  <m:ctrlPr>
                                    <a:rPr lang="en-US" altLang="zh-TW" sz="2400" b="0" i="1" smtClean="0">
                                      <a:latin typeface="Cambria Math"/>
                                    </a:rPr>
                                  </m:ctrlPr>
                                </m:dPr>
                                <m:e>
                                  <m:r>
                                    <a:rPr lang="en-US" altLang="zh-TW" sz="2400" b="0" i="1" smtClean="0">
                                      <a:latin typeface="Cambria Math"/>
                                    </a:rPr>
                                    <m:t>𝑦</m:t>
                                  </m:r>
                                  <m:r>
                                    <a:rPr lang="en-US" altLang="zh-TW" sz="2400" b="0" i="1" smtClean="0">
                                      <a:latin typeface="Cambria Math"/>
                                    </a:rPr>
                                    <m:t>−</m:t>
                                  </m:r>
                                  <m:sSub>
                                    <m:sSubPr>
                                      <m:ctrlPr>
                                        <a:rPr lang="en-US" altLang="zh-TW" sz="2400" b="0" i="1" smtClean="0">
                                          <a:latin typeface="Cambria Math"/>
                                        </a:rPr>
                                      </m:ctrlPr>
                                    </m:sSubPr>
                                    <m:e>
                                      <m:r>
                                        <a:rPr lang="en-US" altLang="zh-TW" sz="2400" b="0" i="1" smtClean="0">
                                          <a:latin typeface="Cambria Math"/>
                                        </a:rPr>
                                        <m:t>𝑦</m:t>
                                      </m:r>
                                    </m:e>
                                    <m:sub>
                                      <m:r>
                                        <a:rPr lang="en-US" altLang="zh-TW" sz="2400" b="0" i="1" smtClean="0">
                                          <a:latin typeface="Cambria Math"/>
                                        </a:rPr>
                                        <m:t>𝑖</m:t>
                                      </m:r>
                                    </m:sub>
                                  </m:sSub>
                                </m:e>
                              </m:d>
                            </m:e>
                            <m:sup>
                              <m:r>
                                <a:rPr lang="en-US" altLang="zh-TW" sz="2400" b="0" i="1" smtClean="0">
                                  <a:latin typeface="Cambria Math"/>
                                </a:rPr>
                                <m:t>2</m:t>
                              </m:r>
                            </m:sup>
                          </m:sSup>
                        </m:e>
                      </m:rad>
                    </m:oMath>
                  </m:oMathPara>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1979712" y="3441940"/>
                <a:ext cx="3858044" cy="539571"/>
              </a:xfrm>
              <a:prstGeom prst="rect">
                <a:avLst/>
              </a:prstGeom>
              <a:blipFill rotWithShape="1">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p:cNvSpPr txBox="1"/>
              <p:nvPr/>
            </p:nvSpPr>
            <p:spPr>
              <a:xfrm>
                <a:off x="2097606" y="3970009"/>
                <a:ext cx="150663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a:rPr>
                        <m:t>𝑘</m:t>
                      </m:r>
                      <m:r>
                        <a:rPr lang="en-US" altLang="zh-TW" sz="2400" b="0" i="1" smtClean="0">
                          <a:latin typeface="Cambria Math"/>
                        </a:rPr>
                        <m:t>=2</m:t>
                      </m:r>
                      <m:r>
                        <a:rPr lang="en-US" altLang="zh-TW" sz="2400" b="0" i="1" smtClean="0">
                          <a:latin typeface="Cambria Math"/>
                          <a:ea typeface="Cambria Math"/>
                        </a:rPr>
                        <m:t>𝜋</m:t>
                      </m:r>
                      <m:r>
                        <a:rPr lang="en-US" altLang="zh-TW" sz="2400" b="0" i="1" smtClean="0">
                          <a:latin typeface="Cambria Math"/>
                          <a:ea typeface="Cambria Math"/>
                        </a:rPr>
                        <m:t>/</m:t>
                      </m:r>
                      <m:r>
                        <a:rPr lang="en-US" altLang="zh-TW" sz="2400" b="0" i="1" smtClean="0">
                          <a:latin typeface="Cambria Math"/>
                          <a:ea typeface="Cambria Math"/>
                        </a:rPr>
                        <m:t>𝜆</m:t>
                      </m:r>
                    </m:oMath>
                  </m:oMathPara>
                </a14:m>
                <a:endParaRPr lang="zh-TW" altLang="en-US" sz="2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2097606" y="3970009"/>
                <a:ext cx="1506631" cy="461665"/>
              </a:xfrm>
              <a:prstGeom prst="rect">
                <a:avLst/>
              </a:prstGeom>
              <a:blipFill rotWithShape="1">
                <a:blip r:embed="rId5"/>
                <a:stretch>
                  <a:fillRect b="-17105"/>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201041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Try: STM</a:t>
            </a:r>
            <a:endParaRPr lang="zh-TW" altLang="en-US" dirty="0"/>
          </a:p>
        </p:txBody>
      </p:sp>
      <p:sp>
        <p:nvSpPr>
          <p:cNvPr id="3" name="內容版面配置區 2"/>
          <p:cNvSpPr>
            <a:spLocks noGrp="1"/>
          </p:cNvSpPr>
          <p:nvPr>
            <p:ph idx="1"/>
          </p:nvPr>
        </p:nvSpPr>
        <p:spPr/>
        <p:txBody>
          <a:bodyPr>
            <a:normAutofit fontScale="77500" lnSpcReduction="20000"/>
          </a:bodyPr>
          <a:lstStyle/>
          <a:p>
            <a:r>
              <a:rPr lang="en-US" altLang="zh-TW" dirty="0" smtClean="0"/>
              <a:t>There is a file in the on-line resources called stm.txt, which contains a grid of values from scanning tunneling microscope measurements of the (111) surface of silicon. A scanning tunneling microscope (STM) is a device that measures the shape of a surface at the atomic level by tracking a sharp tip over the surface and measuring quantum tunneling current as a function of position. The end result is a grid of values that represent the height of the surface and the file stm.txt contains just such a grid of values. Write a program that reads the data contained in the file and makes a density plot of the values. Use the various options and variants you have learned about to make a picture that shows the structure of the silicon surface clearly.</a:t>
            </a:r>
            <a:endParaRPr lang="zh-TW" altLang="en-US" dirty="0"/>
          </a:p>
        </p:txBody>
      </p:sp>
    </p:spTree>
    <p:extLst>
      <p:ext uri="{BB962C8B-B14F-4D97-AF65-F5344CB8AC3E}">
        <p14:creationId xmlns:p14="http://schemas.microsoft.com/office/powerpoint/2010/main" val="2594269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Pylab</a:t>
            </a:r>
            <a:r>
              <a:rPr lang="en-US" altLang="zh-TW" dirty="0" smtClean="0"/>
              <a:t>: Subplots</a:t>
            </a:r>
            <a:endParaRPr lang="zh-TW" altLang="en-US" dirty="0"/>
          </a:p>
        </p:txBody>
      </p:sp>
      <p:sp>
        <p:nvSpPr>
          <p:cNvPr id="3" name="內容版面配置區 2"/>
          <p:cNvSpPr>
            <a:spLocks noGrp="1"/>
          </p:cNvSpPr>
          <p:nvPr>
            <p:ph idx="1"/>
          </p:nvPr>
        </p:nvSpPr>
        <p:spPr>
          <a:xfrm>
            <a:off x="457200" y="1600200"/>
            <a:ext cx="8147248" cy="5257800"/>
          </a:xfrm>
        </p:spPr>
        <p:txBody>
          <a:bodyPr>
            <a:normAutofit fontScale="77500" lnSpcReduction="20000"/>
          </a:bodyPr>
          <a:lstStyle/>
          <a:p>
            <a:r>
              <a:rPr lang="en-US" altLang="zh-TW" dirty="0"/>
              <a:t>subplot(*</a:t>
            </a:r>
            <a:r>
              <a:rPr lang="en-US" altLang="zh-TW" dirty="0" err="1"/>
              <a:t>args</a:t>
            </a:r>
            <a:r>
              <a:rPr lang="en-US" altLang="zh-TW" dirty="0"/>
              <a:t>, **</a:t>
            </a:r>
            <a:r>
              <a:rPr lang="en-US" altLang="zh-TW" dirty="0" err="1"/>
              <a:t>kwargs</a:t>
            </a:r>
            <a:r>
              <a:rPr lang="en-US" altLang="zh-TW" dirty="0"/>
              <a:t>)</a:t>
            </a:r>
          </a:p>
          <a:p>
            <a:pPr lvl="1"/>
            <a:r>
              <a:rPr lang="en-US" altLang="zh-TW" dirty="0"/>
              <a:t>Return a subplot axes positioned by the given grid definition</a:t>
            </a:r>
            <a:r>
              <a:rPr lang="en-US" altLang="zh-TW" dirty="0" smtClean="0"/>
              <a:t>.</a:t>
            </a:r>
          </a:p>
          <a:p>
            <a:pPr lvl="1"/>
            <a:endParaRPr lang="en-US" altLang="zh-TW" dirty="0"/>
          </a:p>
          <a:p>
            <a:r>
              <a:rPr lang="en-US" altLang="zh-TW" dirty="0"/>
              <a:t>subplot(</a:t>
            </a:r>
            <a:r>
              <a:rPr lang="en-US" altLang="zh-TW" dirty="0" err="1"/>
              <a:t>nrows</a:t>
            </a:r>
            <a:r>
              <a:rPr lang="en-US" altLang="zh-TW" dirty="0"/>
              <a:t>, </a:t>
            </a:r>
            <a:r>
              <a:rPr lang="en-US" altLang="zh-TW" dirty="0" err="1"/>
              <a:t>ncols</a:t>
            </a:r>
            <a:r>
              <a:rPr lang="en-US" altLang="zh-TW" dirty="0"/>
              <a:t>, </a:t>
            </a:r>
            <a:r>
              <a:rPr lang="en-US" altLang="zh-TW" dirty="0" err="1"/>
              <a:t>plot_number</a:t>
            </a:r>
            <a:r>
              <a:rPr lang="en-US" altLang="zh-TW" dirty="0"/>
              <a:t>)</a:t>
            </a:r>
          </a:p>
          <a:p>
            <a:pPr lvl="1"/>
            <a:r>
              <a:rPr lang="en-US" altLang="zh-TW" dirty="0"/>
              <a:t>Where </a:t>
            </a:r>
            <a:r>
              <a:rPr lang="en-US" altLang="zh-TW" dirty="0" err="1"/>
              <a:t>nrows</a:t>
            </a:r>
            <a:r>
              <a:rPr lang="en-US" altLang="zh-TW" dirty="0"/>
              <a:t> and </a:t>
            </a:r>
            <a:r>
              <a:rPr lang="en-US" altLang="zh-TW" dirty="0" err="1"/>
              <a:t>ncols</a:t>
            </a:r>
            <a:r>
              <a:rPr lang="en-US" altLang="zh-TW" dirty="0"/>
              <a:t> are used to notionally split the figure into </a:t>
            </a:r>
            <a:r>
              <a:rPr lang="en-US" altLang="zh-TW" dirty="0" err="1"/>
              <a:t>nrows</a:t>
            </a:r>
            <a:r>
              <a:rPr lang="en-US" altLang="zh-TW" dirty="0"/>
              <a:t> * </a:t>
            </a:r>
            <a:r>
              <a:rPr lang="en-US" altLang="zh-TW" dirty="0" err="1"/>
              <a:t>ncols</a:t>
            </a:r>
            <a:r>
              <a:rPr lang="en-US" altLang="zh-TW" dirty="0"/>
              <a:t> sub-axes, and </a:t>
            </a:r>
            <a:r>
              <a:rPr lang="en-US" altLang="zh-TW" dirty="0" err="1"/>
              <a:t>plot_number</a:t>
            </a:r>
            <a:r>
              <a:rPr lang="en-US" altLang="zh-TW" dirty="0"/>
              <a:t> is used to identify the particular subplot that this function is to create within the notional grid. </a:t>
            </a:r>
            <a:r>
              <a:rPr lang="en-US" altLang="zh-TW" dirty="0" err="1"/>
              <a:t>plot_number</a:t>
            </a:r>
            <a:r>
              <a:rPr lang="en-US" altLang="zh-TW" dirty="0"/>
              <a:t> starts at 1, increments across rows first and has a maximum of </a:t>
            </a:r>
            <a:r>
              <a:rPr lang="en-US" altLang="zh-TW" dirty="0" err="1"/>
              <a:t>nrows</a:t>
            </a:r>
            <a:r>
              <a:rPr lang="en-US" altLang="zh-TW" dirty="0"/>
              <a:t> * </a:t>
            </a:r>
            <a:r>
              <a:rPr lang="en-US" altLang="zh-TW" dirty="0" err="1"/>
              <a:t>ncols</a:t>
            </a:r>
            <a:r>
              <a:rPr lang="en-US" altLang="zh-TW" dirty="0" smtClean="0"/>
              <a:t>.</a:t>
            </a:r>
          </a:p>
          <a:p>
            <a:pPr lvl="1"/>
            <a:endParaRPr lang="en-US" altLang="zh-TW" dirty="0"/>
          </a:p>
          <a:p>
            <a:pPr lvl="1"/>
            <a:r>
              <a:rPr lang="en-US" altLang="zh-TW" dirty="0"/>
              <a:t>In the case when </a:t>
            </a:r>
            <a:r>
              <a:rPr lang="en-US" altLang="zh-TW" dirty="0" err="1"/>
              <a:t>nrows</a:t>
            </a:r>
            <a:r>
              <a:rPr lang="en-US" altLang="zh-TW" dirty="0"/>
              <a:t>, </a:t>
            </a:r>
            <a:r>
              <a:rPr lang="en-US" altLang="zh-TW" dirty="0" err="1"/>
              <a:t>ncols</a:t>
            </a:r>
            <a:r>
              <a:rPr lang="en-US" altLang="zh-TW" dirty="0"/>
              <a:t> and </a:t>
            </a:r>
            <a:r>
              <a:rPr lang="en-US" altLang="zh-TW" dirty="0" err="1"/>
              <a:t>plot_number</a:t>
            </a:r>
            <a:r>
              <a:rPr lang="en-US" altLang="zh-TW" dirty="0"/>
              <a:t> are all less than 10, a convenience exists, such that the a 3 digit number can be given instead, where the hundreds represent </a:t>
            </a:r>
            <a:r>
              <a:rPr lang="en-US" altLang="zh-TW" dirty="0" err="1"/>
              <a:t>nrows</a:t>
            </a:r>
            <a:r>
              <a:rPr lang="en-US" altLang="zh-TW" dirty="0"/>
              <a:t>, the tens represent </a:t>
            </a:r>
            <a:r>
              <a:rPr lang="en-US" altLang="zh-TW" dirty="0" err="1"/>
              <a:t>ncols</a:t>
            </a:r>
            <a:r>
              <a:rPr lang="en-US" altLang="zh-TW" dirty="0"/>
              <a:t> and the units represent </a:t>
            </a:r>
            <a:r>
              <a:rPr lang="en-US" altLang="zh-TW" dirty="0" err="1"/>
              <a:t>plot_number</a:t>
            </a:r>
            <a:r>
              <a:rPr lang="en-US" altLang="zh-TW" dirty="0"/>
              <a:t>. </a:t>
            </a:r>
            <a:endParaRPr lang="en-US" altLang="zh-TW" dirty="0" smtClean="0"/>
          </a:p>
          <a:p>
            <a:pPr lvl="1"/>
            <a:endParaRPr lang="en-US" altLang="zh-TW" dirty="0" smtClean="0"/>
          </a:p>
          <a:p>
            <a:pPr lvl="1"/>
            <a:r>
              <a:rPr lang="en-US" altLang="zh-TW" dirty="0" smtClean="0"/>
              <a:t>For instance: subplot(211</a:t>
            </a:r>
            <a:r>
              <a:rPr lang="en-US" altLang="zh-TW" dirty="0"/>
              <a:t>)</a:t>
            </a:r>
            <a:endParaRPr lang="zh-TW" altLang="en-US" dirty="0"/>
          </a:p>
        </p:txBody>
      </p:sp>
    </p:spTree>
    <p:extLst>
      <p:ext uri="{BB962C8B-B14F-4D97-AF65-F5344CB8AC3E}">
        <p14:creationId xmlns:p14="http://schemas.microsoft.com/office/powerpoint/2010/main" val="1584846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Pylab</a:t>
            </a:r>
            <a:r>
              <a:rPr lang="en-US" altLang="zh-TW" dirty="0" smtClean="0"/>
              <a:t>: </a:t>
            </a:r>
            <a:r>
              <a:rPr lang="en-US" altLang="zh-TW" dirty="0" err="1" smtClean="0"/>
              <a:t>Logplot</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err="1"/>
              <a:t>semilogx</a:t>
            </a:r>
            <a:r>
              <a:rPr lang="en-US" altLang="zh-TW" dirty="0"/>
              <a:t>(*</a:t>
            </a:r>
            <a:r>
              <a:rPr lang="en-US" altLang="zh-TW" dirty="0" err="1"/>
              <a:t>args</a:t>
            </a:r>
            <a:r>
              <a:rPr lang="en-US" altLang="zh-TW" dirty="0"/>
              <a:t>, **</a:t>
            </a:r>
            <a:r>
              <a:rPr lang="en-US" altLang="zh-TW" dirty="0" err="1"/>
              <a:t>kwargs</a:t>
            </a:r>
            <a:r>
              <a:rPr lang="en-US" altLang="zh-TW" dirty="0"/>
              <a:t>)</a:t>
            </a:r>
          </a:p>
          <a:p>
            <a:pPr lvl="1"/>
            <a:r>
              <a:rPr lang="en-US" altLang="zh-TW" dirty="0"/>
              <a:t>Make a plot with log scaling on the x axis</a:t>
            </a:r>
            <a:r>
              <a:rPr lang="en-US" altLang="zh-TW" dirty="0" smtClean="0"/>
              <a:t>.</a:t>
            </a:r>
          </a:p>
          <a:p>
            <a:endParaRPr lang="en-US" altLang="zh-TW" dirty="0" smtClean="0"/>
          </a:p>
          <a:p>
            <a:r>
              <a:rPr lang="en-US" altLang="zh-TW" dirty="0" err="1" smtClean="0"/>
              <a:t>semilogy</a:t>
            </a:r>
            <a:r>
              <a:rPr lang="en-US" altLang="zh-TW" dirty="0"/>
              <a:t>(*</a:t>
            </a:r>
            <a:r>
              <a:rPr lang="en-US" altLang="zh-TW" dirty="0" err="1"/>
              <a:t>args</a:t>
            </a:r>
            <a:r>
              <a:rPr lang="en-US" altLang="zh-TW" dirty="0"/>
              <a:t>, **</a:t>
            </a:r>
            <a:r>
              <a:rPr lang="en-US" altLang="zh-TW" dirty="0" err="1"/>
              <a:t>kwargs</a:t>
            </a:r>
            <a:r>
              <a:rPr lang="en-US" altLang="zh-TW" dirty="0"/>
              <a:t>)</a:t>
            </a:r>
          </a:p>
          <a:p>
            <a:pPr lvl="1"/>
            <a:r>
              <a:rPr lang="en-US" altLang="zh-TW" dirty="0"/>
              <a:t>Make a plot with log scaling on the y axis</a:t>
            </a:r>
            <a:r>
              <a:rPr lang="en-US" altLang="zh-TW" dirty="0" smtClean="0"/>
              <a:t>.</a:t>
            </a:r>
          </a:p>
          <a:p>
            <a:endParaRPr lang="en-US" altLang="zh-TW" dirty="0" smtClean="0"/>
          </a:p>
          <a:p>
            <a:r>
              <a:rPr lang="en-US" altLang="zh-TW" dirty="0" err="1" smtClean="0"/>
              <a:t>loglog</a:t>
            </a:r>
            <a:r>
              <a:rPr lang="en-US" altLang="zh-TW" dirty="0"/>
              <a:t>(*</a:t>
            </a:r>
            <a:r>
              <a:rPr lang="en-US" altLang="zh-TW" dirty="0" err="1"/>
              <a:t>args</a:t>
            </a:r>
            <a:r>
              <a:rPr lang="en-US" altLang="zh-TW" dirty="0"/>
              <a:t>, **</a:t>
            </a:r>
            <a:r>
              <a:rPr lang="en-US" altLang="zh-TW" dirty="0" err="1"/>
              <a:t>kwargs</a:t>
            </a:r>
            <a:r>
              <a:rPr lang="en-US" altLang="zh-TW" dirty="0"/>
              <a:t>)</a:t>
            </a:r>
          </a:p>
          <a:p>
            <a:pPr lvl="1"/>
            <a:r>
              <a:rPr lang="en-US" altLang="zh-TW" dirty="0"/>
              <a:t>Make a plot with log scaling on both the x and y axis.</a:t>
            </a:r>
          </a:p>
          <a:p>
            <a:pPr marL="0" indent="0">
              <a:buNone/>
            </a:pPr>
            <a:endParaRPr lang="en-US" altLang="zh-TW" dirty="0"/>
          </a:p>
        </p:txBody>
      </p:sp>
    </p:spTree>
    <p:extLst>
      <p:ext uri="{BB962C8B-B14F-4D97-AF65-F5344CB8AC3E}">
        <p14:creationId xmlns:p14="http://schemas.microsoft.com/office/powerpoint/2010/main" val="15588810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Try: Deterministic Chaos</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57200" y="1600200"/>
                <a:ext cx="8219256" cy="4997152"/>
              </a:xfrm>
            </p:spPr>
            <p:txBody>
              <a:bodyPr>
                <a:normAutofit lnSpcReduction="10000"/>
              </a:bodyPr>
              <a:lstStyle/>
              <a:p>
                <a14:m>
                  <m:oMath xmlns:m="http://schemas.openxmlformats.org/officeDocument/2006/math">
                    <m:sSup>
                      <m:sSupPr>
                        <m:ctrlPr>
                          <a:rPr lang="en-US" altLang="zh-TW" i="1" smtClean="0">
                            <a:latin typeface="Cambria Math"/>
                          </a:rPr>
                        </m:ctrlPr>
                      </m:sSupPr>
                      <m:e>
                        <m:r>
                          <a:rPr lang="en-US" altLang="zh-TW" b="0" i="1" smtClean="0">
                            <a:latin typeface="Cambria Math"/>
                          </a:rPr>
                          <m:t>𝑥</m:t>
                        </m:r>
                      </m:e>
                      <m:sup>
                        <m:r>
                          <a:rPr lang="en-US" altLang="zh-TW" b="0" i="1" smtClean="0">
                            <a:latin typeface="Cambria Math"/>
                          </a:rPr>
                          <m:t>′</m:t>
                        </m:r>
                      </m:sup>
                    </m:sSup>
                    <m:r>
                      <a:rPr lang="en-US" altLang="zh-TW" b="0" i="1" smtClean="0">
                        <a:latin typeface="Cambria Math"/>
                      </a:rPr>
                      <m:t>=</m:t>
                    </m:r>
                    <m:r>
                      <a:rPr lang="en-US" altLang="zh-TW" b="0" i="1" smtClean="0">
                        <a:latin typeface="Cambria Math"/>
                      </a:rPr>
                      <m:t>𝑟𝑥</m:t>
                    </m:r>
                    <m:r>
                      <a:rPr lang="en-US" altLang="zh-TW" b="0" i="1" smtClean="0">
                        <a:latin typeface="Cambria Math"/>
                      </a:rPr>
                      <m:t>(1−</m:t>
                    </m:r>
                    <m:r>
                      <a:rPr lang="en-US" altLang="zh-TW" b="0" i="1" smtClean="0">
                        <a:latin typeface="Cambria Math"/>
                      </a:rPr>
                      <m:t>𝑥</m:t>
                    </m:r>
                    <m:r>
                      <a:rPr lang="en-US" altLang="zh-TW" b="0" i="1" smtClean="0">
                        <a:latin typeface="Cambria Math"/>
                      </a:rPr>
                      <m:t>)</m:t>
                    </m:r>
                  </m:oMath>
                </a14:m>
                <a:endParaRPr lang="en-US" altLang="zh-TW" dirty="0" smtClean="0"/>
              </a:p>
              <a:p>
                <a:r>
                  <a:rPr lang="en-US" altLang="zh-TW" dirty="0" smtClean="0"/>
                  <a:t>For a given r, start with x=0.5, run N iterations.</a:t>
                </a:r>
              </a:p>
              <a:p>
                <a:r>
                  <a:rPr lang="en-US" altLang="zh-TW" dirty="0" smtClean="0"/>
                  <a:t>Run another N iterations. Put  results in a list x.</a:t>
                </a:r>
              </a:p>
              <a:p>
                <a:r>
                  <a:rPr lang="en-US" altLang="zh-TW" dirty="0" smtClean="0"/>
                  <a:t>Plot (r, x)</a:t>
                </a:r>
              </a:p>
              <a:p>
                <a:pPr lvl="1"/>
                <a:r>
                  <a:rPr lang="en-US" altLang="zh-TW" dirty="0" smtClean="0"/>
                  <a:t>You may need to create another list of N entries, with all elements be 'r'</a:t>
                </a:r>
              </a:p>
              <a:p>
                <a:endParaRPr lang="en-US" altLang="zh-TW" dirty="0"/>
              </a:p>
              <a:p>
                <a:r>
                  <a:rPr lang="en-US" altLang="zh-TW" dirty="0" smtClean="0"/>
                  <a:t>Plot the same thing for different r</a:t>
                </a:r>
              </a:p>
              <a:p>
                <a:r>
                  <a:rPr lang="en-US" altLang="zh-TW" dirty="0" smtClean="0"/>
                  <a:t>r=1 to 4, step=0.01</a:t>
                </a: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57200" y="1600200"/>
                <a:ext cx="8219256" cy="4997152"/>
              </a:xfrm>
              <a:blipFill rotWithShape="1">
                <a:blip r:embed="rId2"/>
                <a:stretch>
                  <a:fillRect l="-1632" r="-2448"/>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2629011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Matplotlib</a:t>
            </a:r>
            <a:endParaRPr lang="zh-TW" altLang="en-US" dirty="0"/>
          </a:p>
        </p:txBody>
      </p:sp>
      <p:sp>
        <p:nvSpPr>
          <p:cNvPr id="3" name="內容版面配置區 2"/>
          <p:cNvSpPr>
            <a:spLocks noGrp="1"/>
          </p:cNvSpPr>
          <p:nvPr>
            <p:ph idx="1"/>
          </p:nvPr>
        </p:nvSpPr>
        <p:spPr>
          <a:xfrm>
            <a:off x="457200" y="1600200"/>
            <a:ext cx="8291264" cy="5213176"/>
          </a:xfrm>
        </p:spPr>
        <p:txBody>
          <a:bodyPr>
            <a:normAutofit fontScale="62500" lnSpcReduction="20000"/>
          </a:bodyPr>
          <a:lstStyle/>
          <a:p>
            <a:r>
              <a:rPr lang="en-US" altLang="zh-TW" b="1" dirty="0" err="1" smtClean="0"/>
              <a:t>Matplotlib</a:t>
            </a:r>
            <a:r>
              <a:rPr lang="en-US" altLang="zh-TW" dirty="0" smtClean="0"/>
              <a:t> is a python 2D plotting library which produces publication quality figures in a variety of hardcopy formats and interactive environments across platforms.</a:t>
            </a:r>
          </a:p>
          <a:p>
            <a:r>
              <a:rPr lang="en-US" altLang="zh-TW" b="1" dirty="0" err="1" smtClean="0"/>
              <a:t>Matplotlib</a:t>
            </a:r>
            <a:r>
              <a:rPr lang="en-US" altLang="zh-TW" dirty="0" smtClean="0"/>
              <a:t> is the whole package; </a:t>
            </a:r>
            <a:r>
              <a:rPr lang="en-US" altLang="zh-TW" b="1" dirty="0" err="1" smtClean="0"/>
              <a:t>pylab</a:t>
            </a:r>
            <a:r>
              <a:rPr lang="en-US" altLang="zh-TW" dirty="0" smtClean="0"/>
              <a:t> is a module in </a:t>
            </a:r>
            <a:r>
              <a:rPr lang="en-US" altLang="zh-TW" dirty="0" err="1" smtClean="0"/>
              <a:t>matplotlib</a:t>
            </a:r>
            <a:r>
              <a:rPr lang="en-US" altLang="zh-TW" dirty="0" smtClean="0"/>
              <a:t> that gets installed alongside </a:t>
            </a:r>
            <a:r>
              <a:rPr lang="en-US" altLang="zh-TW" dirty="0" err="1" smtClean="0"/>
              <a:t>matplotlib</a:t>
            </a:r>
            <a:r>
              <a:rPr lang="en-US" altLang="zh-TW" dirty="0" smtClean="0"/>
              <a:t>; and </a:t>
            </a:r>
            <a:r>
              <a:rPr lang="en-US" altLang="zh-TW" b="1" dirty="0" err="1" smtClean="0"/>
              <a:t>matplotlib.pyplot</a:t>
            </a:r>
            <a:r>
              <a:rPr lang="en-US" altLang="zh-TW" dirty="0" smtClean="0"/>
              <a:t> is a module in </a:t>
            </a:r>
            <a:r>
              <a:rPr lang="en-US" altLang="zh-TW" dirty="0" err="1" smtClean="0"/>
              <a:t>matplotlib</a:t>
            </a:r>
            <a:r>
              <a:rPr lang="en-US" altLang="zh-TW" dirty="0" smtClean="0"/>
              <a:t>.</a:t>
            </a:r>
          </a:p>
          <a:p>
            <a:r>
              <a:rPr lang="en-US" altLang="zh-TW" b="1" dirty="0" err="1" smtClean="0"/>
              <a:t>Pyplot</a:t>
            </a:r>
            <a:r>
              <a:rPr lang="en-US" altLang="zh-TW" dirty="0" smtClean="0"/>
              <a:t> provides the state-machine interface to the underlying plotting library in </a:t>
            </a:r>
            <a:r>
              <a:rPr lang="en-US" altLang="zh-TW" dirty="0" err="1" smtClean="0"/>
              <a:t>matplotlib</a:t>
            </a:r>
            <a:r>
              <a:rPr lang="en-US" altLang="zh-TW" dirty="0" smtClean="0"/>
              <a:t>. This means that figures and axes are implicitly and automatically created to achieve the desired plot. For example, calling plot from </a:t>
            </a:r>
            <a:r>
              <a:rPr lang="en-US" altLang="zh-TW" dirty="0" err="1" smtClean="0"/>
              <a:t>pyplot</a:t>
            </a:r>
            <a:r>
              <a:rPr lang="en-US" altLang="zh-TW" dirty="0" smtClean="0"/>
              <a:t> will automatically create the necessary figure and axes to achieve the desired plot. Setting a title will then automatically set that title to the current axes object:</a:t>
            </a:r>
          </a:p>
          <a:p>
            <a:r>
              <a:rPr lang="en-US" altLang="zh-TW" b="1" dirty="0" err="1" smtClean="0"/>
              <a:t>Pylab</a:t>
            </a:r>
            <a:r>
              <a:rPr lang="en-US" altLang="zh-TW" dirty="0" smtClean="0"/>
              <a:t> combines the </a:t>
            </a:r>
            <a:r>
              <a:rPr lang="en-US" altLang="zh-TW" dirty="0" err="1" smtClean="0"/>
              <a:t>pyplot</a:t>
            </a:r>
            <a:r>
              <a:rPr lang="en-US" altLang="zh-TW" dirty="0" smtClean="0"/>
              <a:t> functionality (for plotting) with the </a:t>
            </a:r>
            <a:r>
              <a:rPr lang="en-US" altLang="zh-TW" dirty="0" err="1" smtClean="0"/>
              <a:t>numpy</a:t>
            </a:r>
            <a:r>
              <a:rPr lang="en-US" altLang="zh-TW" dirty="0" smtClean="0"/>
              <a:t> functionality (for mathematics and for working with arrays) in a single namespace, making that namespace (or environment) even more MATLAB-like. For example, one can call the sin and </a:t>
            </a:r>
            <a:r>
              <a:rPr lang="en-US" altLang="zh-TW" dirty="0" err="1" smtClean="0"/>
              <a:t>cos</a:t>
            </a:r>
            <a:r>
              <a:rPr lang="en-US" altLang="zh-TW" dirty="0" smtClean="0"/>
              <a:t> functions just like you could in MATLAB, as well as having all the features of </a:t>
            </a:r>
            <a:r>
              <a:rPr lang="en-US" altLang="zh-TW" dirty="0" err="1" smtClean="0"/>
              <a:t>pyplot</a:t>
            </a:r>
            <a:r>
              <a:rPr lang="en-US" altLang="zh-TW" dirty="0" smtClean="0"/>
              <a:t>.</a:t>
            </a:r>
          </a:p>
          <a:p>
            <a:r>
              <a:rPr lang="en-US" altLang="zh-TW" dirty="0" smtClean="0"/>
              <a:t>The </a:t>
            </a:r>
            <a:r>
              <a:rPr lang="en-US" altLang="zh-TW" dirty="0" err="1" smtClean="0"/>
              <a:t>pyplot</a:t>
            </a:r>
            <a:r>
              <a:rPr lang="en-US" altLang="zh-TW" dirty="0" smtClean="0"/>
              <a:t> interface is generally preferred for non-interactive plotting (i.e., scripting). The </a:t>
            </a:r>
            <a:r>
              <a:rPr lang="en-US" altLang="zh-TW" dirty="0" err="1" smtClean="0"/>
              <a:t>pylab</a:t>
            </a:r>
            <a:r>
              <a:rPr lang="en-US" altLang="zh-TW" dirty="0" smtClean="0"/>
              <a:t> interface is convenient for interactive calculations and plotting, as it minimizes typing. </a:t>
            </a:r>
            <a:endParaRPr lang="zh-TW" altLang="en-US" dirty="0"/>
          </a:p>
        </p:txBody>
      </p:sp>
    </p:spTree>
    <p:extLst>
      <p:ext uri="{BB962C8B-B14F-4D97-AF65-F5344CB8AC3E}">
        <p14:creationId xmlns:p14="http://schemas.microsoft.com/office/powerpoint/2010/main" val="32081077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Mandelbrot Set</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r>
                  <a:rPr lang="en-US" altLang="zh-TW" sz="2800" dirty="0" smtClean="0"/>
                  <a:t>Consider the equation </a:t>
                </a:r>
                <a14:m>
                  <m:oMath xmlns:m="http://schemas.openxmlformats.org/officeDocument/2006/math">
                    <m:sSup>
                      <m:sSupPr>
                        <m:ctrlPr>
                          <a:rPr lang="en-US" altLang="zh-TW" sz="2800" i="1" smtClean="0">
                            <a:latin typeface="Cambria Math"/>
                          </a:rPr>
                        </m:ctrlPr>
                      </m:sSupPr>
                      <m:e>
                        <m:r>
                          <a:rPr lang="en-US" altLang="zh-TW" sz="2800" b="0" i="1" smtClean="0">
                            <a:latin typeface="Cambria Math"/>
                          </a:rPr>
                          <m:t>𝑧</m:t>
                        </m:r>
                      </m:e>
                      <m:sup>
                        <m:r>
                          <a:rPr lang="en-US" altLang="zh-TW" sz="2800" b="0" i="1" smtClean="0">
                            <a:latin typeface="Cambria Math"/>
                          </a:rPr>
                          <m:t>′</m:t>
                        </m:r>
                      </m:sup>
                    </m:sSup>
                    <m:r>
                      <a:rPr lang="en-US" altLang="zh-TW" sz="2800" b="0" i="1" smtClean="0">
                        <a:latin typeface="Cambria Math"/>
                      </a:rPr>
                      <m:t>=</m:t>
                    </m:r>
                    <m:sSup>
                      <m:sSupPr>
                        <m:ctrlPr>
                          <a:rPr lang="en-US" altLang="zh-TW" sz="2800" b="0" i="1" smtClean="0">
                            <a:latin typeface="Cambria Math"/>
                          </a:rPr>
                        </m:ctrlPr>
                      </m:sSupPr>
                      <m:e>
                        <m:r>
                          <a:rPr lang="en-US" altLang="zh-TW" sz="2800" i="1">
                            <a:latin typeface="Cambria Math"/>
                          </a:rPr>
                          <m:t>𝑧</m:t>
                        </m:r>
                      </m:e>
                      <m:sup>
                        <m:r>
                          <a:rPr lang="en-US" altLang="zh-TW" sz="2800" b="0" i="1" smtClean="0">
                            <a:latin typeface="Cambria Math"/>
                          </a:rPr>
                          <m:t>2</m:t>
                        </m:r>
                      </m:sup>
                    </m:sSup>
                    <m:r>
                      <a:rPr lang="en-US" altLang="zh-TW" sz="2800" b="0" i="1" smtClean="0">
                        <a:latin typeface="Cambria Math"/>
                      </a:rPr>
                      <m:t>+</m:t>
                    </m:r>
                    <m:r>
                      <a:rPr lang="en-US" altLang="zh-TW" sz="2800" b="0" i="1" smtClean="0">
                        <a:latin typeface="Cambria Math"/>
                      </a:rPr>
                      <m:t>𝑐</m:t>
                    </m:r>
                  </m:oMath>
                </a14:m>
                <a:r>
                  <a:rPr lang="en-US" altLang="zh-TW" sz="2800" dirty="0" smtClean="0"/>
                  <a:t>.</a:t>
                </a:r>
              </a:p>
              <a:p>
                <a:r>
                  <a:rPr lang="en-US" altLang="zh-TW" sz="2800" dirty="0" smtClean="0"/>
                  <a:t>Start with z=0, iterate the equation infinite times </a:t>
                </a:r>
              </a:p>
              <a:p>
                <a:pPr lvl="1"/>
                <a:r>
                  <a:rPr lang="en-US" altLang="zh-TW" sz="2400" dirty="0" smtClean="0"/>
                  <a:t>(N times in practice).</a:t>
                </a:r>
              </a:p>
              <a:p>
                <a:r>
                  <a:rPr lang="en-US" altLang="zh-TW" sz="2800" dirty="0" smtClean="0"/>
                  <a:t>If |z| never become greater than 2 then </a:t>
                </a:r>
                <a:r>
                  <a:rPr lang="en-US" altLang="zh-TW" sz="2800" dirty="0" smtClean="0">
                    <a:solidFill>
                      <a:srgbClr val="FF0000"/>
                    </a:solidFill>
                  </a:rPr>
                  <a:t>c </a:t>
                </a:r>
                <a:r>
                  <a:rPr lang="en-US" altLang="zh-TW" sz="2800" dirty="0" smtClean="0"/>
                  <a:t>is in the Mandelbrot Set.</a:t>
                </a:r>
              </a:p>
              <a:p>
                <a14:m>
                  <m:oMath xmlns:m="http://schemas.openxmlformats.org/officeDocument/2006/math">
                    <m:r>
                      <a:rPr lang="en-US" altLang="zh-TW" sz="2800" b="0" i="1" smtClean="0">
                        <a:latin typeface="Cambria Math"/>
                      </a:rPr>
                      <m:t>𝑐</m:t>
                    </m:r>
                    <m:r>
                      <a:rPr lang="en-US" altLang="zh-TW" sz="2800" b="0" i="1" smtClean="0">
                        <a:latin typeface="Cambria Math"/>
                      </a:rPr>
                      <m:t>=1→0,1,2,5,26,</m:t>
                    </m:r>
                    <m:r>
                      <a:rPr lang="en-US" altLang="zh-TW" sz="2800" b="0" i="1" smtClean="0">
                        <a:latin typeface="Cambria Math"/>
                        <a:ea typeface="Cambria Math"/>
                      </a:rPr>
                      <m:t>⋯,∞</m:t>
                    </m:r>
                  </m:oMath>
                </a14:m>
                <a:r>
                  <a:rPr lang="en-US" altLang="zh-TW" sz="2800" b="0" dirty="0" smtClean="0">
                    <a:ea typeface="Cambria Math"/>
                  </a:rPr>
                  <a:t>, unbounded</a:t>
                </a:r>
              </a:p>
              <a:p>
                <a14:m>
                  <m:oMath xmlns:m="http://schemas.openxmlformats.org/officeDocument/2006/math">
                    <m:r>
                      <a:rPr lang="en-US" altLang="zh-TW" sz="2800" b="0" i="1" smtClean="0">
                        <a:latin typeface="Cambria Math"/>
                        <a:sym typeface="Wingdings" pitchFamily="2" charset="2"/>
                      </a:rPr>
                      <m:t>𝑐</m:t>
                    </m:r>
                    <m:r>
                      <a:rPr lang="en-US" altLang="zh-TW" sz="2800" b="0" i="1" smtClean="0">
                        <a:latin typeface="Cambria Math"/>
                        <a:sym typeface="Wingdings" pitchFamily="2" charset="2"/>
                      </a:rPr>
                      <m:t>=</m:t>
                    </m:r>
                    <m:r>
                      <a:rPr lang="en-US" altLang="zh-TW" sz="2800" b="0" i="1" smtClean="0">
                        <a:latin typeface="Cambria Math"/>
                        <a:sym typeface="Wingdings" pitchFamily="2" charset="2"/>
                      </a:rPr>
                      <m:t>𝑖</m:t>
                    </m:r>
                    <m:r>
                      <a:rPr lang="en-US" altLang="zh-TW" sz="2800" b="0" i="1" smtClean="0">
                        <a:latin typeface="Cambria Math"/>
                        <a:sym typeface="Wingdings" pitchFamily="2" charset="2"/>
                      </a:rPr>
                      <m:t> →0,</m:t>
                    </m:r>
                    <m:r>
                      <a:rPr lang="en-US" altLang="zh-TW" sz="2800" b="0" i="1" smtClean="0">
                        <a:latin typeface="Cambria Math"/>
                        <a:ea typeface="Cambria Math"/>
                        <a:sym typeface="Wingdings" pitchFamily="2" charset="2"/>
                      </a:rPr>
                      <m:t>𝑖</m:t>
                    </m:r>
                    <m:r>
                      <a:rPr lang="en-US" altLang="zh-TW" sz="2800" b="0" i="1" smtClean="0">
                        <a:latin typeface="Cambria Math"/>
                        <a:ea typeface="Cambria Math"/>
                        <a:sym typeface="Wingdings" pitchFamily="2" charset="2"/>
                      </a:rPr>
                      <m:t>,</m:t>
                    </m:r>
                    <m:d>
                      <m:dPr>
                        <m:ctrlPr>
                          <a:rPr lang="en-US" altLang="zh-TW" sz="2800" b="0" i="1" smtClean="0">
                            <a:latin typeface="Cambria Math"/>
                            <a:ea typeface="Cambria Math"/>
                            <a:sym typeface="Wingdings" pitchFamily="2" charset="2"/>
                          </a:rPr>
                        </m:ctrlPr>
                      </m:dPr>
                      <m:e>
                        <m:r>
                          <a:rPr lang="en-US" altLang="zh-TW" sz="2800" b="0" i="1" smtClean="0">
                            <a:latin typeface="Cambria Math"/>
                            <a:ea typeface="Cambria Math"/>
                            <a:sym typeface="Wingdings" pitchFamily="2" charset="2"/>
                          </a:rPr>
                          <m:t>−1+</m:t>
                        </m:r>
                        <m:r>
                          <a:rPr lang="en-US" altLang="zh-TW" sz="2800" b="0" i="1" smtClean="0">
                            <a:latin typeface="Cambria Math"/>
                            <a:ea typeface="Cambria Math"/>
                            <a:sym typeface="Wingdings" pitchFamily="2" charset="2"/>
                          </a:rPr>
                          <m:t>𝑖</m:t>
                        </m:r>
                      </m:e>
                    </m:d>
                    <m:r>
                      <a:rPr lang="en-US" altLang="zh-TW" sz="2800" b="0" i="1" smtClean="0">
                        <a:latin typeface="Cambria Math"/>
                        <a:ea typeface="Cambria Math"/>
                        <a:sym typeface="Wingdings" pitchFamily="2" charset="2"/>
                      </a:rPr>
                      <m:t>,−</m:t>
                    </m:r>
                    <m:r>
                      <a:rPr lang="en-US" altLang="zh-TW" sz="2800" b="0" i="1" smtClean="0">
                        <a:latin typeface="Cambria Math"/>
                        <a:ea typeface="Cambria Math"/>
                        <a:sym typeface="Wingdings" pitchFamily="2" charset="2"/>
                      </a:rPr>
                      <m:t>𝑖</m:t>
                    </m:r>
                    <m:r>
                      <a:rPr lang="en-US" altLang="zh-TW" sz="2800" b="0" i="1" smtClean="0">
                        <a:latin typeface="Cambria Math"/>
                        <a:ea typeface="Cambria Math"/>
                        <a:sym typeface="Wingdings" pitchFamily="2" charset="2"/>
                      </a:rPr>
                      <m:t>,</m:t>
                    </m:r>
                    <m:d>
                      <m:dPr>
                        <m:ctrlPr>
                          <a:rPr lang="en-US" altLang="zh-TW" sz="2800" b="0" i="1" smtClean="0">
                            <a:latin typeface="Cambria Math"/>
                            <a:ea typeface="Cambria Math"/>
                            <a:sym typeface="Wingdings" pitchFamily="2" charset="2"/>
                          </a:rPr>
                        </m:ctrlPr>
                      </m:dPr>
                      <m:e>
                        <m:r>
                          <a:rPr lang="en-US" altLang="zh-TW" sz="2800" b="0" i="1" smtClean="0">
                            <a:latin typeface="Cambria Math"/>
                            <a:ea typeface="Cambria Math"/>
                            <a:sym typeface="Wingdings" pitchFamily="2" charset="2"/>
                          </a:rPr>
                          <m:t>−1+</m:t>
                        </m:r>
                        <m:r>
                          <a:rPr lang="en-US" altLang="zh-TW" sz="2800" b="0" i="1" smtClean="0">
                            <a:latin typeface="Cambria Math"/>
                            <a:ea typeface="Cambria Math"/>
                            <a:sym typeface="Wingdings" pitchFamily="2" charset="2"/>
                          </a:rPr>
                          <m:t>𝑖</m:t>
                        </m:r>
                      </m:e>
                    </m:d>
                    <m:r>
                      <a:rPr lang="en-US" altLang="zh-TW" sz="2800" b="0" i="1" smtClean="0">
                        <a:latin typeface="Cambria Math"/>
                        <a:ea typeface="Cambria Math"/>
                        <a:sym typeface="Wingdings" pitchFamily="2" charset="2"/>
                      </a:rPr>
                      <m:t>,</m:t>
                    </m:r>
                    <m:r>
                      <a:rPr lang="en-US" altLang="zh-TW" sz="2800" b="0" i="1" smtClean="0">
                        <a:latin typeface="Cambria Math"/>
                        <a:ea typeface="Cambria Math"/>
                        <a:sym typeface="Wingdings" pitchFamily="2" charset="2"/>
                      </a:rPr>
                      <m:t>𝑖</m:t>
                    </m:r>
                    <m:r>
                      <a:rPr lang="en-US" altLang="zh-TW" sz="2800" b="0" i="1" smtClean="0">
                        <a:latin typeface="Cambria Math"/>
                        <a:ea typeface="Cambria Math"/>
                        <a:sym typeface="Wingdings" pitchFamily="2" charset="2"/>
                      </a:rPr>
                      <m:t>, ⋯</m:t>
                    </m:r>
                  </m:oMath>
                </a14:m>
                <a:r>
                  <a:rPr lang="en-US" altLang="zh-TW" sz="2800" dirty="0" smtClean="0">
                    <a:sym typeface="Wingdings" pitchFamily="2" charset="2"/>
                  </a:rPr>
                  <a:t> bounded</a:t>
                </a:r>
              </a:p>
              <a:p>
                <a14:m>
                  <m:oMath xmlns:m="http://schemas.openxmlformats.org/officeDocument/2006/math">
                    <m:r>
                      <a:rPr lang="en-US" altLang="zh-TW" sz="2800" b="0" i="1" smtClean="0">
                        <a:latin typeface="Cambria Math"/>
                        <a:sym typeface="Wingdings" pitchFamily="2" charset="2"/>
                      </a:rPr>
                      <m:t>𝑐</m:t>
                    </m:r>
                    <m:r>
                      <a:rPr lang="en-US" altLang="zh-TW" sz="2800" b="0" i="1" smtClean="0">
                        <a:latin typeface="Cambria Math"/>
                        <a:sym typeface="Wingdings" pitchFamily="2" charset="2"/>
                      </a:rPr>
                      <m:t>=</m:t>
                    </m:r>
                    <m:r>
                      <a:rPr lang="en-US" altLang="zh-TW" sz="2800" b="0" i="1" smtClean="0">
                        <a:latin typeface="Cambria Math"/>
                        <a:sym typeface="Wingdings" pitchFamily="2" charset="2"/>
                      </a:rPr>
                      <m:t>𝑥</m:t>
                    </m:r>
                    <m:r>
                      <a:rPr lang="en-US" altLang="zh-TW" sz="2800" b="0" i="1" smtClean="0">
                        <a:latin typeface="Cambria Math"/>
                        <a:sym typeface="Wingdings" pitchFamily="2" charset="2"/>
                      </a:rPr>
                      <m:t>+</m:t>
                    </m:r>
                    <m:r>
                      <a:rPr lang="en-US" altLang="zh-TW" sz="2800" b="0" i="1" smtClean="0">
                        <a:latin typeface="Cambria Math"/>
                        <a:sym typeface="Wingdings" pitchFamily="2" charset="2"/>
                      </a:rPr>
                      <m:t>𝑖𝑦</m:t>
                    </m:r>
                    <m:r>
                      <a:rPr lang="en-US" altLang="zh-TW" sz="2800" b="0" i="1" smtClean="0">
                        <a:latin typeface="Cambria Math"/>
                        <a:sym typeface="Wingdings" pitchFamily="2" charset="2"/>
                      </a:rPr>
                      <m:t>, −2≤</m:t>
                    </m:r>
                    <m:r>
                      <a:rPr lang="en-US" altLang="zh-TW" sz="2800" b="0" i="1" smtClean="0">
                        <a:latin typeface="Cambria Math"/>
                        <a:ea typeface="Cambria Math"/>
                        <a:sym typeface="Wingdings" pitchFamily="2" charset="2"/>
                      </a:rPr>
                      <m:t>𝑥</m:t>
                    </m:r>
                    <m:r>
                      <a:rPr lang="en-US" altLang="zh-TW" sz="2800" b="0" i="1" smtClean="0">
                        <a:latin typeface="Cambria Math"/>
                        <a:ea typeface="Cambria Math"/>
                        <a:sym typeface="Wingdings" pitchFamily="2" charset="2"/>
                      </a:rPr>
                      <m:t>≤+2, −2 ≤</m:t>
                    </m:r>
                    <m:r>
                      <a:rPr lang="en-US" altLang="zh-TW" sz="2800" b="0" i="1" smtClean="0">
                        <a:latin typeface="Cambria Math"/>
                        <a:ea typeface="Cambria Math"/>
                        <a:sym typeface="Wingdings" pitchFamily="2" charset="2"/>
                      </a:rPr>
                      <m:t>𝑦</m:t>
                    </m:r>
                    <m:r>
                      <a:rPr lang="en-US" altLang="zh-TW" sz="2800" b="0" i="1" smtClean="0">
                        <a:latin typeface="Cambria Math"/>
                        <a:ea typeface="Cambria Math"/>
                        <a:sym typeface="Wingdings" pitchFamily="2" charset="2"/>
                      </a:rPr>
                      <m:t>≤+2</m:t>
                    </m:r>
                  </m:oMath>
                </a14:m>
                <a:endParaRPr lang="en-US" altLang="zh-TW" sz="2800" dirty="0" smtClean="0">
                  <a:sym typeface="Wingdings" pitchFamily="2" charset="2"/>
                </a:endParaRPr>
              </a:p>
              <a:p>
                <a:r>
                  <a:rPr lang="en-US" altLang="zh-TW" sz="2800" dirty="0" smtClean="0">
                    <a:sym typeface="Wingdings" pitchFamily="2" charset="2"/>
                  </a:rPr>
                  <a:t>c=complex(</a:t>
                </a:r>
                <a:r>
                  <a:rPr lang="en-US" altLang="zh-TW" sz="2800" dirty="0" err="1" smtClean="0">
                    <a:sym typeface="Wingdings" pitchFamily="2" charset="2"/>
                  </a:rPr>
                  <a:t>x,y</a:t>
                </a:r>
                <a:r>
                  <a:rPr lang="en-US" altLang="zh-TW" sz="2800" dirty="0" smtClean="0">
                    <a:sym typeface="Wingdings" pitchFamily="2" charset="2"/>
                  </a:rPr>
                  <a:t>)</a:t>
                </a: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1">
                <a:blip r:embed="rId3"/>
                <a:stretch>
                  <a:fillRect l="-1259" t="-1213" b="-229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5767243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Mandelbrot Set</a:t>
            </a:r>
            <a:endParaRPr lang="zh-TW" altLang="en-US" dirty="0"/>
          </a:p>
        </p:txBody>
      </p:sp>
      <p:pic>
        <p:nvPicPr>
          <p:cNvPr id="8" name="圖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96752"/>
            <a:ext cx="3571699" cy="2678774"/>
          </a:xfrm>
          <a:prstGeom prst="rect">
            <a:avLst/>
          </a:prstGeom>
        </p:spPr>
      </p:pic>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1126" y="1124744"/>
            <a:ext cx="3717298" cy="2787974"/>
          </a:xfrm>
          <a:prstGeom prst="rect">
            <a:avLst/>
          </a:prstGeom>
        </p:spPr>
      </p:pic>
      <p:pic>
        <p:nvPicPr>
          <p:cNvPr id="10" name="圖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3960440"/>
            <a:ext cx="3680787" cy="2760590"/>
          </a:xfrm>
          <a:prstGeom prst="rect">
            <a:avLst/>
          </a:prstGeom>
        </p:spPr>
      </p:pic>
      <p:pic>
        <p:nvPicPr>
          <p:cNvPr id="11" name="圖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6016" y="3933056"/>
            <a:ext cx="3717299" cy="2787974"/>
          </a:xfrm>
          <a:prstGeom prst="rect">
            <a:avLst/>
          </a:prstGeom>
        </p:spPr>
      </p:pic>
      <p:sp>
        <p:nvSpPr>
          <p:cNvPr id="12" name="文字方塊 11"/>
          <p:cNvSpPr txBox="1"/>
          <p:nvPr/>
        </p:nvSpPr>
        <p:spPr>
          <a:xfrm>
            <a:off x="3130865" y="2305306"/>
            <a:ext cx="1277914" cy="461665"/>
          </a:xfrm>
          <a:prstGeom prst="rect">
            <a:avLst/>
          </a:prstGeom>
          <a:noFill/>
        </p:spPr>
        <p:txBody>
          <a:bodyPr wrap="none" rtlCol="0">
            <a:spAutoFit/>
          </a:bodyPr>
          <a:lstStyle/>
          <a:p>
            <a:r>
              <a:rPr lang="en-US" altLang="zh-TW" sz="2400" dirty="0" smtClean="0">
                <a:solidFill>
                  <a:srgbClr val="FF0000"/>
                </a:solidFill>
              </a:rPr>
              <a:t>100X100</a:t>
            </a:r>
            <a:endParaRPr lang="zh-TW" altLang="en-US" sz="2400" dirty="0">
              <a:solidFill>
                <a:srgbClr val="FF0000"/>
              </a:solidFill>
            </a:endParaRPr>
          </a:p>
        </p:txBody>
      </p:sp>
      <p:sp>
        <p:nvSpPr>
          <p:cNvPr id="13" name="文字方塊 12"/>
          <p:cNvSpPr txBox="1"/>
          <p:nvPr/>
        </p:nvSpPr>
        <p:spPr>
          <a:xfrm>
            <a:off x="7452320" y="2226873"/>
            <a:ext cx="1277914" cy="461665"/>
          </a:xfrm>
          <a:prstGeom prst="rect">
            <a:avLst/>
          </a:prstGeom>
          <a:noFill/>
        </p:spPr>
        <p:txBody>
          <a:bodyPr wrap="none" rtlCol="0">
            <a:spAutoFit/>
          </a:bodyPr>
          <a:lstStyle/>
          <a:p>
            <a:r>
              <a:rPr lang="en-US" altLang="zh-TW" sz="2400" dirty="0" smtClean="0">
                <a:solidFill>
                  <a:srgbClr val="FF0000"/>
                </a:solidFill>
              </a:rPr>
              <a:t>200X200</a:t>
            </a:r>
            <a:endParaRPr lang="zh-TW" altLang="en-US" sz="2400" dirty="0">
              <a:solidFill>
                <a:srgbClr val="FF0000"/>
              </a:solidFill>
            </a:endParaRPr>
          </a:p>
        </p:txBody>
      </p:sp>
      <p:sp>
        <p:nvSpPr>
          <p:cNvPr id="14" name="文字方塊 13"/>
          <p:cNvSpPr txBox="1"/>
          <p:nvPr/>
        </p:nvSpPr>
        <p:spPr>
          <a:xfrm>
            <a:off x="3183304" y="5229200"/>
            <a:ext cx="1277914" cy="461665"/>
          </a:xfrm>
          <a:prstGeom prst="rect">
            <a:avLst/>
          </a:prstGeom>
          <a:noFill/>
        </p:spPr>
        <p:txBody>
          <a:bodyPr wrap="none" rtlCol="0">
            <a:spAutoFit/>
          </a:bodyPr>
          <a:lstStyle/>
          <a:p>
            <a:r>
              <a:rPr lang="en-US" altLang="zh-TW" sz="2400" dirty="0" smtClean="0">
                <a:solidFill>
                  <a:srgbClr val="FF0000"/>
                </a:solidFill>
              </a:rPr>
              <a:t>400X400</a:t>
            </a:r>
            <a:endParaRPr lang="zh-TW" altLang="en-US" sz="2400" dirty="0">
              <a:solidFill>
                <a:srgbClr val="FF0000"/>
              </a:solidFill>
            </a:endParaRPr>
          </a:p>
        </p:txBody>
      </p:sp>
      <p:sp>
        <p:nvSpPr>
          <p:cNvPr id="15" name="文字方塊 14"/>
          <p:cNvSpPr txBox="1"/>
          <p:nvPr/>
        </p:nvSpPr>
        <p:spPr>
          <a:xfrm>
            <a:off x="7452320" y="5228378"/>
            <a:ext cx="1277914" cy="461665"/>
          </a:xfrm>
          <a:prstGeom prst="rect">
            <a:avLst/>
          </a:prstGeom>
          <a:noFill/>
        </p:spPr>
        <p:txBody>
          <a:bodyPr wrap="none" rtlCol="0">
            <a:spAutoFit/>
          </a:bodyPr>
          <a:lstStyle/>
          <a:p>
            <a:r>
              <a:rPr lang="en-US" altLang="zh-TW" sz="2400" dirty="0" smtClean="0">
                <a:solidFill>
                  <a:srgbClr val="FF0000"/>
                </a:solidFill>
              </a:rPr>
              <a:t>800X800</a:t>
            </a:r>
            <a:endParaRPr lang="zh-TW" altLang="en-US" sz="2400" dirty="0">
              <a:solidFill>
                <a:srgbClr val="FF0000"/>
              </a:solidFill>
            </a:endParaRPr>
          </a:p>
        </p:txBody>
      </p:sp>
    </p:spTree>
    <p:extLst>
      <p:ext uri="{BB962C8B-B14F-4D97-AF65-F5344CB8AC3E}">
        <p14:creationId xmlns:p14="http://schemas.microsoft.com/office/powerpoint/2010/main" val="15039398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48" y="882098"/>
            <a:ext cx="8316416" cy="6237312"/>
          </a:xfrm>
          <a:prstGeom prst="rect">
            <a:avLst/>
          </a:prstGeom>
        </p:spPr>
      </p:pic>
      <p:sp>
        <p:nvSpPr>
          <p:cNvPr id="2" name="標題 1"/>
          <p:cNvSpPr>
            <a:spLocks noGrp="1"/>
          </p:cNvSpPr>
          <p:nvPr>
            <p:ph type="title"/>
          </p:nvPr>
        </p:nvSpPr>
        <p:spPr/>
        <p:txBody>
          <a:bodyPr/>
          <a:lstStyle/>
          <a:p>
            <a:r>
              <a:rPr lang="en-US" altLang="zh-TW" dirty="0"/>
              <a:t>Mandelbrot Set</a:t>
            </a:r>
            <a:endParaRPr lang="zh-TW" altLang="en-US" dirty="0"/>
          </a:p>
        </p:txBody>
      </p:sp>
    </p:spTree>
    <p:extLst>
      <p:ext uri="{BB962C8B-B14F-4D97-AF65-F5344CB8AC3E}">
        <p14:creationId xmlns:p14="http://schemas.microsoft.com/office/powerpoint/2010/main" val="25416308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Pylab</a:t>
            </a:r>
            <a:r>
              <a:rPr lang="en-US" altLang="zh-TW" dirty="0" smtClean="0"/>
              <a:t>: plot, show</a:t>
            </a:r>
            <a:endParaRPr lang="zh-TW" altLang="en-US" dirty="0"/>
          </a:p>
        </p:txBody>
      </p:sp>
      <p:sp>
        <p:nvSpPr>
          <p:cNvPr id="3" name="內容版面配置區 2"/>
          <p:cNvSpPr>
            <a:spLocks noGrp="1"/>
          </p:cNvSpPr>
          <p:nvPr>
            <p:ph idx="1"/>
          </p:nvPr>
        </p:nvSpPr>
        <p:spPr/>
        <p:txBody>
          <a:bodyPr>
            <a:normAutofit/>
          </a:bodyPr>
          <a:lstStyle/>
          <a:p>
            <a:r>
              <a:rPr lang="en-US" altLang="zh-TW" sz="2800" dirty="0" smtClean="0">
                <a:cs typeface="Consolas" pitchFamily="49" charset="0"/>
              </a:rPr>
              <a:t>from </a:t>
            </a:r>
            <a:r>
              <a:rPr lang="en-US" altLang="zh-TW" sz="2800" dirty="0" err="1" smtClean="0">
                <a:cs typeface="Consolas" pitchFamily="49" charset="0"/>
              </a:rPr>
              <a:t>pylab</a:t>
            </a:r>
            <a:r>
              <a:rPr lang="en-US" altLang="zh-TW" sz="2800" dirty="0" smtClean="0">
                <a:cs typeface="Consolas" pitchFamily="49" charset="0"/>
              </a:rPr>
              <a:t> import *</a:t>
            </a:r>
            <a:endParaRPr lang="en-US" altLang="zh-TW" sz="2800" dirty="0">
              <a:cs typeface="Consolas" pitchFamily="49" charset="0"/>
            </a:endParaRPr>
          </a:p>
          <a:p>
            <a:endParaRPr lang="en-US" altLang="zh-TW" sz="2800" dirty="0" smtClean="0">
              <a:cs typeface="Consolas" pitchFamily="49" charset="0"/>
            </a:endParaRPr>
          </a:p>
          <a:p>
            <a:pPr marL="0" indent="0">
              <a:buNone/>
            </a:pPr>
            <a:r>
              <a:rPr lang="en-US" altLang="zh-TW" sz="2800" dirty="0" smtClean="0">
                <a:latin typeface="Consolas" pitchFamily="49" charset="0"/>
                <a:cs typeface="Consolas" pitchFamily="49" charset="0"/>
              </a:rPr>
              <a:t>&gt;&gt;&gt;from </a:t>
            </a:r>
            <a:r>
              <a:rPr lang="en-US" altLang="zh-TW" sz="2800" dirty="0" err="1" smtClean="0">
                <a:latin typeface="Consolas" pitchFamily="49" charset="0"/>
                <a:cs typeface="Consolas" pitchFamily="49" charset="0"/>
              </a:rPr>
              <a:t>pylab</a:t>
            </a:r>
            <a:r>
              <a:rPr lang="en-US" altLang="zh-TW" sz="2800" dirty="0" smtClean="0">
                <a:latin typeface="Consolas" pitchFamily="49" charset="0"/>
                <a:cs typeface="Consolas" pitchFamily="49" charset="0"/>
              </a:rPr>
              <a:t> import </a:t>
            </a:r>
            <a:r>
              <a:rPr lang="en-US" altLang="zh-TW" sz="2800" dirty="0" smtClean="0">
                <a:solidFill>
                  <a:srgbClr val="FF0000"/>
                </a:solidFill>
                <a:latin typeface="Consolas" pitchFamily="49" charset="0"/>
                <a:cs typeface="Consolas" pitchFamily="49" charset="0"/>
              </a:rPr>
              <a:t>plot</a:t>
            </a:r>
            <a:r>
              <a:rPr lang="en-US" altLang="zh-TW" sz="2800" dirty="0" smtClean="0">
                <a:latin typeface="Consolas" pitchFamily="49" charset="0"/>
                <a:cs typeface="Consolas" pitchFamily="49" charset="0"/>
              </a:rPr>
              <a:t>, </a:t>
            </a:r>
            <a:r>
              <a:rPr lang="en-US" altLang="zh-TW" sz="2800" dirty="0" smtClean="0">
                <a:solidFill>
                  <a:srgbClr val="FF0000"/>
                </a:solidFill>
                <a:latin typeface="Consolas" pitchFamily="49" charset="0"/>
                <a:cs typeface="Consolas" pitchFamily="49" charset="0"/>
              </a:rPr>
              <a:t>show</a:t>
            </a:r>
          </a:p>
          <a:p>
            <a:pPr marL="0" indent="0">
              <a:buNone/>
            </a:pPr>
            <a:r>
              <a:rPr lang="en-US" altLang="zh-TW" sz="2800" dirty="0" smtClean="0">
                <a:latin typeface="Consolas" pitchFamily="49" charset="0"/>
                <a:cs typeface="Consolas" pitchFamily="49" charset="0"/>
              </a:rPr>
              <a:t>&gt;&gt;&gt;y = [ 1.0, 2.4, 1.7, 0.3, 0.6, 1.8 ]</a:t>
            </a:r>
          </a:p>
          <a:p>
            <a:pPr marL="0" indent="0">
              <a:buNone/>
            </a:pPr>
            <a:r>
              <a:rPr lang="en-US" altLang="zh-TW" sz="2800" dirty="0" smtClean="0">
                <a:latin typeface="Consolas" pitchFamily="49" charset="0"/>
                <a:cs typeface="Consolas" pitchFamily="49" charset="0"/>
              </a:rPr>
              <a:t>&gt;&gt;&gt;</a:t>
            </a:r>
            <a:r>
              <a:rPr lang="en-US" altLang="zh-TW" sz="2800" dirty="0" smtClean="0">
                <a:solidFill>
                  <a:srgbClr val="FF0000"/>
                </a:solidFill>
                <a:latin typeface="Consolas" pitchFamily="49" charset="0"/>
                <a:cs typeface="Consolas" pitchFamily="49" charset="0"/>
              </a:rPr>
              <a:t>plot</a:t>
            </a:r>
            <a:r>
              <a:rPr lang="en-US" altLang="zh-TW" sz="2800" dirty="0" smtClean="0">
                <a:latin typeface="Consolas" pitchFamily="49" charset="0"/>
                <a:cs typeface="Consolas" pitchFamily="49" charset="0"/>
              </a:rPr>
              <a:t>(y)</a:t>
            </a:r>
          </a:p>
          <a:p>
            <a:pPr marL="0" indent="0">
              <a:buNone/>
            </a:pPr>
            <a:r>
              <a:rPr lang="en-US" altLang="zh-TW" sz="2800" dirty="0" smtClean="0">
                <a:latin typeface="Consolas" pitchFamily="49" charset="0"/>
                <a:cs typeface="Consolas" pitchFamily="49" charset="0"/>
              </a:rPr>
              <a:t>&gt;&gt;&gt;</a:t>
            </a:r>
            <a:r>
              <a:rPr lang="en-US" altLang="zh-TW" sz="2800" dirty="0" smtClean="0">
                <a:solidFill>
                  <a:srgbClr val="FF0000"/>
                </a:solidFill>
                <a:latin typeface="Consolas" pitchFamily="49" charset="0"/>
                <a:cs typeface="Consolas" pitchFamily="49" charset="0"/>
              </a:rPr>
              <a:t>show</a:t>
            </a:r>
            <a:r>
              <a:rPr lang="en-US" altLang="zh-TW" sz="2800" dirty="0" smtClean="0">
                <a:latin typeface="Consolas" pitchFamily="49" charset="0"/>
                <a:cs typeface="Consolas" pitchFamily="49" charset="0"/>
              </a:rPr>
              <a:t>()</a:t>
            </a:r>
            <a:endParaRPr lang="zh-TW" altLang="en-US" sz="2800" dirty="0">
              <a:latin typeface="Consolas" pitchFamily="49" charset="0"/>
              <a:cs typeface="Consolas" pitchFamily="49" charset="0"/>
            </a:endParaRPr>
          </a:p>
        </p:txBody>
      </p:sp>
    </p:spTree>
    <p:extLst>
      <p:ext uri="{BB962C8B-B14F-4D97-AF65-F5344CB8AC3E}">
        <p14:creationId xmlns:p14="http://schemas.microsoft.com/office/powerpoint/2010/main" val="4210762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Pylab</a:t>
            </a:r>
            <a:r>
              <a:rPr lang="en-US" altLang="zh-TW" dirty="0" smtClean="0"/>
              <a:t>: plot, show</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sz="2800" dirty="0" smtClean="0">
                <a:latin typeface="Consolas" pitchFamily="49" charset="0"/>
                <a:cs typeface="Consolas" pitchFamily="49" charset="0"/>
              </a:rPr>
              <a:t>&gt;&gt;&gt;from </a:t>
            </a:r>
            <a:r>
              <a:rPr lang="en-US" altLang="zh-TW" sz="2800" dirty="0" err="1" smtClean="0">
                <a:latin typeface="Consolas" pitchFamily="49" charset="0"/>
                <a:cs typeface="Consolas" pitchFamily="49" charset="0"/>
              </a:rPr>
              <a:t>pylab</a:t>
            </a:r>
            <a:r>
              <a:rPr lang="en-US" altLang="zh-TW" sz="2800" dirty="0" smtClean="0">
                <a:latin typeface="Consolas" pitchFamily="49" charset="0"/>
                <a:cs typeface="Consolas" pitchFamily="49" charset="0"/>
              </a:rPr>
              <a:t> import plot, show</a:t>
            </a:r>
          </a:p>
          <a:p>
            <a:pPr marL="0" indent="0">
              <a:buNone/>
            </a:pPr>
            <a:r>
              <a:rPr lang="en-US" altLang="zh-TW" sz="2800" dirty="0" smtClean="0">
                <a:latin typeface="Consolas" pitchFamily="49" charset="0"/>
                <a:cs typeface="Consolas" pitchFamily="49" charset="0"/>
              </a:rPr>
              <a:t>&gt;&gt;&gt;x = [ 0.5, 1.0, 2.0, 4.0, 7.0, 10.0 ]</a:t>
            </a:r>
          </a:p>
          <a:p>
            <a:pPr marL="0" indent="0">
              <a:buNone/>
            </a:pPr>
            <a:r>
              <a:rPr lang="en-US" altLang="zh-TW" sz="2800" dirty="0" smtClean="0">
                <a:latin typeface="Consolas" pitchFamily="49" charset="0"/>
                <a:cs typeface="Consolas" pitchFamily="49" charset="0"/>
              </a:rPr>
              <a:t>&gt;&gt;&gt;y = [ 1.0, 2.4, 1.7, 0.3, 0.6, 1.8 ]</a:t>
            </a:r>
          </a:p>
          <a:p>
            <a:pPr marL="0" indent="0">
              <a:buNone/>
            </a:pPr>
            <a:r>
              <a:rPr lang="en-US" altLang="zh-TW" sz="2800" dirty="0" smtClean="0">
                <a:latin typeface="Consolas" pitchFamily="49" charset="0"/>
                <a:cs typeface="Consolas" pitchFamily="49" charset="0"/>
              </a:rPr>
              <a:t>&gt;&gt;&gt;plot(y)</a:t>
            </a:r>
          </a:p>
          <a:p>
            <a:pPr marL="0" indent="0">
              <a:buNone/>
            </a:pPr>
            <a:r>
              <a:rPr lang="en-US" altLang="zh-TW" sz="2800" dirty="0" smtClean="0">
                <a:latin typeface="Consolas" pitchFamily="49" charset="0"/>
                <a:cs typeface="Consolas" pitchFamily="49" charset="0"/>
              </a:rPr>
              <a:t>&gt;&gt;&gt;show()</a:t>
            </a:r>
            <a:endParaRPr lang="zh-TW" altLang="en-US" sz="2800" dirty="0" smtClean="0">
              <a:latin typeface="Consolas" pitchFamily="49" charset="0"/>
              <a:cs typeface="Consolas" pitchFamily="49" charset="0"/>
            </a:endParaRPr>
          </a:p>
          <a:p>
            <a:pPr marL="0" indent="0">
              <a:buNone/>
            </a:pPr>
            <a:endParaRPr lang="zh-TW" altLang="en-US" sz="2800" dirty="0">
              <a:latin typeface="Consolas" pitchFamily="49" charset="0"/>
              <a:cs typeface="Consolas" pitchFamily="49" charset="0"/>
            </a:endParaRPr>
          </a:p>
        </p:txBody>
      </p:sp>
    </p:spTree>
    <p:extLst>
      <p:ext uri="{BB962C8B-B14F-4D97-AF65-F5344CB8AC3E}">
        <p14:creationId xmlns:p14="http://schemas.microsoft.com/office/powerpoint/2010/main" val="85725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Pylab+Numpy</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sz="2800" dirty="0" smtClean="0">
                <a:latin typeface="Consolas" pitchFamily="49" charset="0"/>
                <a:cs typeface="Consolas" pitchFamily="49" charset="0"/>
              </a:rPr>
              <a:t>&gt;&gt;&gt;from </a:t>
            </a:r>
            <a:r>
              <a:rPr lang="en-US" altLang="zh-TW" sz="2800" dirty="0" err="1" smtClean="0">
                <a:latin typeface="Consolas" pitchFamily="49" charset="0"/>
                <a:cs typeface="Consolas" pitchFamily="49" charset="0"/>
              </a:rPr>
              <a:t>pylab</a:t>
            </a:r>
            <a:r>
              <a:rPr lang="en-US" altLang="zh-TW" sz="2800" dirty="0" smtClean="0">
                <a:latin typeface="Consolas" pitchFamily="49" charset="0"/>
                <a:cs typeface="Consolas" pitchFamily="49" charset="0"/>
              </a:rPr>
              <a:t> import plot, show</a:t>
            </a:r>
          </a:p>
          <a:p>
            <a:pPr marL="0" indent="0">
              <a:buNone/>
            </a:pPr>
            <a:r>
              <a:rPr lang="en-US" altLang="zh-TW" sz="2800" dirty="0" smtClean="0">
                <a:latin typeface="Consolas" pitchFamily="49" charset="0"/>
                <a:cs typeface="Consolas" pitchFamily="49" charset="0"/>
              </a:rPr>
              <a:t>&gt;&gt;&gt;from </a:t>
            </a:r>
            <a:r>
              <a:rPr lang="en-US" altLang="zh-TW" sz="2800" dirty="0" err="1" smtClean="0">
                <a:latin typeface="Consolas" pitchFamily="49" charset="0"/>
                <a:cs typeface="Consolas" pitchFamily="49" charset="0"/>
              </a:rPr>
              <a:t>numpy</a:t>
            </a:r>
            <a:r>
              <a:rPr lang="en-US" altLang="zh-TW" sz="2800" dirty="0">
                <a:latin typeface="Consolas" pitchFamily="49" charset="0"/>
                <a:cs typeface="Consolas" pitchFamily="49" charset="0"/>
              </a:rPr>
              <a:t> </a:t>
            </a:r>
            <a:r>
              <a:rPr lang="en-US" altLang="zh-TW" sz="2800" dirty="0" smtClean="0">
                <a:latin typeface="Consolas" pitchFamily="49" charset="0"/>
                <a:cs typeface="Consolas" pitchFamily="49" charset="0"/>
              </a:rPr>
              <a:t>import </a:t>
            </a:r>
            <a:r>
              <a:rPr lang="en-US" altLang="zh-TW" sz="2800" dirty="0" err="1" smtClean="0">
                <a:latin typeface="Consolas" pitchFamily="49" charset="0"/>
                <a:cs typeface="Consolas" pitchFamily="49" charset="0"/>
              </a:rPr>
              <a:t>linspace</a:t>
            </a:r>
            <a:r>
              <a:rPr lang="en-US" altLang="zh-TW" sz="2800" dirty="0" smtClean="0">
                <a:latin typeface="Consolas" pitchFamily="49" charset="0"/>
                <a:cs typeface="Consolas" pitchFamily="49" charset="0"/>
              </a:rPr>
              <a:t>, sin</a:t>
            </a:r>
          </a:p>
          <a:p>
            <a:pPr marL="0" indent="0">
              <a:buNone/>
            </a:pPr>
            <a:r>
              <a:rPr lang="en-US" altLang="zh-TW" sz="2800" dirty="0" smtClean="0">
                <a:latin typeface="Consolas" pitchFamily="49" charset="0"/>
                <a:cs typeface="Consolas" pitchFamily="49" charset="0"/>
              </a:rPr>
              <a:t>&gt;&gt;&gt;x = </a:t>
            </a:r>
            <a:r>
              <a:rPr lang="en-US" altLang="zh-TW" sz="2800" dirty="0" err="1" smtClean="0">
                <a:latin typeface="Consolas" pitchFamily="49" charset="0"/>
                <a:cs typeface="Consolas" pitchFamily="49" charset="0"/>
              </a:rPr>
              <a:t>linspace</a:t>
            </a:r>
            <a:r>
              <a:rPr lang="en-US" altLang="zh-TW" sz="2800" dirty="0" smtClean="0">
                <a:latin typeface="Consolas" pitchFamily="49" charset="0"/>
                <a:cs typeface="Consolas" pitchFamily="49" charset="0"/>
              </a:rPr>
              <a:t>(0,10,100)</a:t>
            </a:r>
          </a:p>
          <a:p>
            <a:pPr marL="0" indent="0">
              <a:buNone/>
            </a:pPr>
            <a:r>
              <a:rPr lang="en-US" altLang="zh-TW" sz="2800" dirty="0" smtClean="0">
                <a:latin typeface="Consolas" pitchFamily="49" charset="0"/>
                <a:cs typeface="Consolas" pitchFamily="49" charset="0"/>
              </a:rPr>
              <a:t>&gt;&gt;&gt;y = sin(x)</a:t>
            </a:r>
          </a:p>
          <a:p>
            <a:pPr marL="0" indent="0">
              <a:buNone/>
            </a:pPr>
            <a:r>
              <a:rPr lang="en-US" altLang="zh-TW" sz="2800" dirty="0" smtClean="0">
                <a:latin typeface="Consolas" pitchFamily="49" charset="0"/>
                <a:cs typeface="Consolas" pitchFamily="49" charset="0"/>
              </a:rPr>
              <a:t>&gt;&gt;&gt;plot(</a:t>
            </a:r>
            <a:r>
              <a:rPr lang="en-US" altLang="zh-TW" sz="2800" dirty="0" err="1" smtClean="0">
                <a:latin typeface="Consolas" pitchFamily="49" charset="0"/>
                <a:cs typeface="Consolas" pitchFamily="49" charset="0"/>
              </a:rPr>
              <a:t>x,y</a:t>
            </a:r>
            <a:r>
              <a:rPr lang="en-US" altLang="zh-TW" sz="2800" dirty="0" smtClean="0">
                <a:latin typeface="Consolas" pitchFamily="49" charset="0"/>
                <a:cs typeface="Consolas" pitchFamily="49" charset="0"/>
              </a:rPr>
              <a:t>)</a:t>
            </a:r>
          </a:p>
          <a:p>
            <a:pPr marL="0" indent="0">
              <a:buNone/>
            </a:pPr>
            <a:r>
              <a:rPr lang="en-US" altLang="zh-TW" sz="2800" dirty="0" smtClean="0">
                <a:latin typeface="Consolas" pitchFamily="49" charset="0"/>
                <a:cs typeface="Consolas" pitchFamily="49" charset="0"/>
              </a:rPr>
              <a:t>&gt;&gt;&gt;show()</a:t>
            </a:r>
            <a:endParaRPr lang="zh-TW" altLang="en-US" sz="2800" dirty="0" smtClean="0">
              <a:latin typeface="Consolas" pitchFamily="49" charset="0"/>
              <a:cs typeface="Consolas" pitchFamily="49" charset="0"/>
            </a:endParaRPr>
          </a:p>
          <a:p>
            <a:pPr marL="0" indent="0">
              <a:buNone/>
            </a:pPr>
            <a:endParaRPr lang="zh-TW" altLang="en-US" sz="2800" dirty="0" smtClean="0">
              <a:latin typeface="Consolas" pitchFamily="49" charset="0"/>
              <a:cs typeface="Consolas" pitchFamily="49" charset="0"/>
            </a:endParaRPr>
          </a:p>
          <a:p>
            <a:pPr marL="0" indent="0">
              <a:buNone/>
            </a:pPr>
            <a:endParaRPr lang="zh-TW" altLang="en-US" sz="2800" dirty="0">
              <a:latin typeface="Consolas" pitchFamily="49" charset="0"/>
              <a:cs typeface="Consolas" pitchFamily="49" charset="0"/>
            </a:endParaRPr>
          </a:p>
        </p:txBody>
      </p:sp>
    </p:spTree>
    <p:extLst>
      <p:ext uri="{BB962C8B-B14F-4D97-AF65-F5344CB8AC3E}">
        <p14:creationId xmlns:p14="http://schemas.microsoft.com/office/powerpoint/2010/main" val="2665145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Pylab+Numpy</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sz="2800" dirty="0" smtClean="0">
                <a:latin typeface="Consolas" pitchFamily="49" charset="0"/>
                <a:cs typeface="Consolas" pitchFamily="49" charset="0"/>
              </a:rPr>
              <a:t>&gt;&gt;&gt;from </a:t>
            </a:r>
            <a:r>
              <a:rPr lang="en-US" altLang="zh-TW" sz="2800" dirty="0" err="1" smtClean="0">
                <a:latin typeface="Consolas" pitchFamily="49" charset="0"/>
                <a:cs typeface="Consolas" pitchFamily="49" charset="0"/>
              </a:rPr>
              <a:t>pylab</a:t>
            </a:r>
            <a:r>
              <a:rPr lang="en-US" altLang="zh-TW" sz="2800" dirty="0" smtClean="0">
                <a:latin typeface="Consolas" pitchFamily="49" charset="0"/>
                <a:cs typeface="Consolas" pitchFamily="49" charset="0"/>
              </a:rPr>
              <a:t> import plot, show</a:t>
            </a:r>
          </a:p>
          <a:p>
            <a:pPr marL="0" indent="0">
              <a:buNone/>
            </a:pPr>
            <a:r>
              <a:rPr lang="en-US" altLang="zh-TW" sz="2800" dirty="0" smtClean="0">
                <a:latin typeface="Consolas" pitchFamily="49" charset="0"/>
                <a:cs typeface="Consolas" pitchFamily="49" charset="0"/>
              </a:rPr>
              <a:t>&gt;&gt;&gt;from </a:t>
            </a:r>
            <a:r>
              <a:rPr lang="en-US" altLang="zh-TW" sz="2800" dirty="0" err="1" smtClean="0">
                <a:latin typeface="Consolas" pitchFamily="49" charset="0"/>
                <a:cs typeface="Consolas" pitchFamily="49" charset="0"/>
              </a:rPr>
              <a:t>numpy</a:t>
            </a:r>
            <a:r>
              <a:rPr lang="en-US" altLang="zh-TW" sz="2800" dirty="0" smtClean="0">
                <a:latin typeface="Consolas" pitchFamily="49" charset="0"/>
                <a:cs typeface="Consolas" pitchFamily="49" charset="0"/>
              </a:rPr>
              <a:t> import </a:t>
            </a:r>
            <a:r>
              <a:rPr lang="en-US" altLang="zh-TW" sz="2800" dirty="0" err="1" smtClean="0">
                <a:latin typeface="Consolas" pitchFamily="49" charset="0"/>
                <a:cs typeface="Consolas" pitchFamily="49" charset="0"/>
              </a:rPr>
              <a:t>loadtxt</a:t>
            </a:r>
            <a:endParaRPr lang="en-US" altLang="zh-TW" sz="2800" dirty="0" smtClean="0">
              <a:latin typeface="Consolas" pitchFamily="49" charset="0"/>
              <a:cs typeface="Consolas" pitchFamily="49" charset="0"/>
            </a:endParaRPr>
          </a:p>
          <a:p>
            <a:pPr marL="0" indent="0">
              <a:buNone/>
            </a:pPr>
            <a:r>
              <a:rPr lang="en-US" altLang="zh-TW" sz="2800" dirty="0" smtClean="0">
                <a:latin typeface="Consolas" pitchFamily="49" charset="0"/>
                <a:cs typeface="Consolas" pitchFamily="49" charset="0"/>
              </a:rPr>
              <a:t>&gt;&gt;&gt;data=</a:t>
            </a:r>
            <a:r>
              <a:rPr lang="en-US" altLang="zh-TW" sz="2800" dirty="0" err="1" smtClean="0">
                <a:latin typeface="Consolas" pitchFamily="49" charset="0"/>
                <a:cs typeface="Consolas" pitchFamily="49" charset="0"/>
              </a:rPr>
              <a:t>loadtxt</a:t>
            </a:r>
            <a:r>
              <a:rPr lang="en-US" altLang="zh-TW" sz="2800" dirty="0" smtClean="0">
                <a:latin typeface="Consolas" pitchFamily="49" charset="0"/>
                <a:cs typeface="Consolas" pitchFamily="49" charset="0"/>
              </a:rPr>
              <a:t>("</a:t>
            </a:r>
            <a:r>
              <a:rPr lang="en-US" altLang="zh-TW" sz="2800" dirty="0" err="1" smtClean="0">
                <a:latin typeface="Consolas" pitchFamily="49" charset="0"/>
                <a:cs typeface="Consolas" pitchFamily="49" charset="0"/>
              </a:rPr>
              <a:t>values.txt",float</a:t>
            </a:r>
            <a:r>
              <a:rPr lang="en-US" altLang="zh-TW" sz="2800" dirty="0" smtClean="0">
                <a:latin typeface="Consolas" pitchFamily="49" charset="0"/>
                <a:cs typeface="Consolas" pitchFamily="49" charset="0"/>
              </a:rPr>
              <a:t>)</a:t>
            </a:r>
          </a:p>
          <a:p>
            <a:pPr marL="0" indent="0">
              <a:buNone/>
            </a:pPr>
            <a:r>
              <a:rPr lang="en-US" altLang="zh-TW" sz="2800" dirty="0" smtClean="0">
                <a:latin typeface="Consolas" pitchFamily="49" charset="0"/>
                <a:cs typeface="Consolas" pitchFamily="49" charset="0"/>
              </a:rPr>
              <a:t>&gt;&gt;&gt;x = data[:,0]</a:t>
            </a:r>
          </a:p>
          <a:p>
            <a:pPr marL="0" indent="0">
              <a:buNone/>
            </a:pPr>
            <a:r>
              <a:rPr lang="en-US" altLang="zh-TW" sz="2800" dirty="0" smtClean="0">
                <a:latin typeface="Consolas" pitchFamily="49" charset="0"/>
                <a:cs typeface="Consolas" pitchFamily="49" charset="0"/>
              </a:rPr>
              <a:t>&gt;&gt;&gt;y = data[:,1]</a:t>
            </a:r>
          </a:p>
          <a:p>
            <a:pPr marL="0" indent="0">
              <a:buNone/>
            </a:pPr>
            <a:r>
              <a:rPr lang="en-US" altLang="zh-TW" sz="2800" dirty="0" smtClean="0">
                <a:latin typeface="Consolas" pitchFamily="49" charset="0"/>
                <a:cs typeface="Consolas" pitchFamily="49" charset="0"/>
              </a:rPr>
              <a:t>&gt;&gt;&gt;plot(</a:t>
            </a:r>
            <a:r>
              <a:rPr lang="en-US" altLang="zh-TW" sz="2800" dirty="0" err="1" smtClean="0">
                <a:latin typeface="Consolas" pitchFamily="49" charset="0"/>
                <a:cs typeface="Consolas" pitchFamily="49" charset="0"/>
              </a:rPr>
              <a:t>x,y</a:t>
            </a:r>
            <a:r>
              <a:rPr lang="en-US" altLang="zh-TW" sz="2800" dirty="0" smtClean="0">
                <a:latin typeface="Consolas" pitchFamily="49" charset="0"/>
                <a:cs typeface="Consolas" pitchFamily="49" charset="0"/>
              </a:rPr>
              <a:t>)</a:t>
            </a:r>
          </a:p>
          <a:p>
            <a:pPr marL="0" indent="0">
              <a:buNone/>
            </a:pPr>
            <a:r>
              <a:rPr lang="en-US" altLang="zh-TW" sz="2800" dirty="0" smtClean="0">
                <a:latin typeface="Consolas" pitchFamily="49" charset="0"/>
                <a:cs typeface="Consolas" pitchFamily="49" charset="0"/>
              </a:rPr>
              <a:t>&gt;&gt;&gt;show()</a:t>
            </a:r>
            <a:endParaRPr lang="zh-TW" altLang="en-US" sz="2800" dirty="0">
              <a:latin typeface="Consolas" pitchFamily="49" charset="0"/>
              <a:cs typeface="Consolas" pitchFamily="49" charset="0"/>
            </a:endParaRPr>
          </a:p>
        </p:txBody>
      </p:sp>
    </p:spTree>
    <p:extLst>
      <p:ext uri="{BB962C8B-B14F-4D97-AF65-F5344CB8AC3E}">
        <p14:creationId xmlns:p14="http://schemas.microsoft.com/office/powerpoint/2010/main" val="2072311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Pylab+Numpy</a:t>
            </a:r>
            <a:r>
              <a:rPr lang="en-US" altLang="zh-TW" dirty="0" smtClean="0"/>
              <a:t> </a:t>
            </a:r>
            <a:endParaRPr lang="zh-TW" altLang="en-US" dirty="0"/>
          </a:p>
        </p:txBody>
      </p:sp>
      <p:sp>
        <p:nvSpPr>
          <p:cNvPr id="3" name="內容版面配置區 2"/>
          <p:cNvSpPr>
            <a:spLocks noGrp="1"/>
          </p:cNvSpPr>
          <p:nvPr>
            <p:ph idx="1"/>
          </p:nvPr>
        </p:nvSpPr>
        <p:spPr/>
        <p:txBody>
          <a:bodyPr>
            <a:normAutofit fontScale="92500" lnSpcReduction="20000"/>
          </a:bodyPr>
          <a:lstStyle/>
          <a:p>
            <a:pPr marL="0" indent="0">
              <a:buNone/>
            </a:pPr>
            <a:r>
              <a:rPr lang="en-US" altLang="zh-TW" sz="2800" dirty="0" smtClean="0">
                <a:latin typeface="Consolas" pitchFamily="49" charset="0"/>
                <a:cs typeface="Consolas" pitchFamily="49" charset="0"/>
              </a:rPr>
              <a:t>from </a:t>
            </a:r>
            <a:r>
              <a:rPr lang="en-US" altLang="zh-TW" sz="2800" dirty="0" err="1" smtClean="0">
                <a:latin typeface="Consolas" pitchFamily="49" charset="0"/>
                <a:cs typeface="Consolas" pitchFamily="49" charset="0"/>
              </a:rPr>
              <a:t>pylab</a:t>
            </a:r>
            <a:r>
              <a:rPr lang="en-US" altLang="zh-TW" sz="2800" dirty="0" smtClean="0">
                <a:latin typeface="Consolas" pitchFamily="49" charset="0"/>
                <a:cs typeface="Consolas" pitchFamily="49" charset="0"/>
              </a:rPr>
              <a:t> import </a:t>
            </a:r>
            <a:r>
              <a:rPr lang="en-US" altLang="zh-TW" sz="2800" dirty="0" err="1" smtClean="0">
                <a:latin typeface="Consolas" pitchFamily="49" charset="0"/>
                <a:cs typeface="Consolas" pitchFamily="49" charset="0"/>
              </a:rPr>
              <a:t>plot,show</a:t>
            </a:r>
            <a:endParaRPr lang="en-US" altLang="zh-TW" sz="2800" dirty="0" smtClean="0">
              <a:latin typeface="Consolas" pitchFamily="49" charset="0"/>
              <a:cs typeface="Consolas" pitchFamily="49" charset="0"/>
            </a:endParaRPr>
          </a:p>
          <a:p>
            <a:pPr marL="0" indent="0">
              <a:buNone/>
            </a:pPr>
            <a:r>
              <a:rPr lang="en-US" altLang="zh-TW" sz="2800" dirty="0" smtClean="0">
                <a:latin typeface="Consolas" pitchFamily="49" charset="0"/>
                <a:cs typeface="Consolas" pitchFamily="49" charset="0"/>
              </a:rPr>
              <a:t>from math import sin</a:t>
            </a:r>
          </a:p>
          <a:p>
            <a:pPr marL="0" indent="0">
              <a:buNone/>
            </a:pPr>
            <a:r>
              <a:rPr lang="en-US" altLang="zh-TW" sz="2800" dirty="0" smtClean="0">
                <a:latin typeface="Consolas" pitchFamily="49" charset="0"/>
                <a:cs typeface="Consolas" pitchFamily="49" charset="0"/>
              </a:rPr>
              <a:t>from </a:t>
            </a:r>
            <a:r>
              <a:rPr lang="en-US" altLang="zh-TW" sz="2800" dirty="0" err="1" smtClean="0">
                <a:latin typeface="Consolas" pitchFamily="49" charset="0"/>
                <a:cs typeface="Consolas" pitchFamily="49" charset="0"/>
              </a:rPr>
              <a:t>numpy</a:t>
            </a:r>
            <a:r>
              <a:rPr lang="en-US" altLang="zh-TW" sz="2800" dirty="0" smtClean="0">
                <a:latin typeface="Consolas" pitchFamily="49" charset="0"/>
                <a:cs typeface="Consolas" pitchFamily="49" charset="0"/>
              </a:rPr>
              <a:t> import </a:t>
            </a:r>
            <a:r>
              <a:rPr lang="en-US" altLang="zh-TW" sz="2800" dirty="0" err="1" smtClean="0">
                <a:latin typeface="Consolas" pitchFamily="49" charset="0"/>
                <a:cs typeface="Consolas" pitchFamily="49" charset="0"/>
              </a:rPr>
              <a:t>linspace</a:t>
            </a:r>
            <a:endParaRPr lang="en-US" altLang="zh-TW" sz="2800" dirty="0" smtClean="0">
              <a:latin typeface="Consolas" pitchFamily="49" charset="0"/>
              <a:cs typeface="Consolas" pitchFamily="49" charset="0"/>
            </a:endParaRPr>
          </a:p>
          <a:p>
            <a:pPr marL="0" indent="0">
              <a:buNone/>
            </a:pPr>
            <a:endParaRPr lang="en-US" altLang="zh-TW" sz="2800" dirty="0" smtClean="0">
              <a:latin typeface="Consolas" pitchFamily="49" charset="0"/>
              <a:cs typeface="Consolas" pitchFamily="49" charset="0"/>
            </a:endParaRPr>
          </a:p>
          <a:p>
            <a:pPr marL="0" indent="0">
              <a:buNone/>
            </a:pPr>
            <a:r>
              <a:rPr lang="en-US" altLang="zh-TW" sz="2800" dirty="0" err="1" smtClean="0">
                <a:latin typeface="Consolas" pitchFamily="49" charset="0"/>
                <a:cs typeface="Consolas" pitchFamily="49" charset="0"/>
              </a:rPr>
              <a:t>xpoints</a:t>
            </a:r>
            <a:r>
              <a:rPr lang="en-US" altLang="zh-TW" sz="2800" dirty="0" smtClean="0">
                <a:latin typeface="Consolas" pitchFamily="49" charset="0"/>
                <a:cs typeface="Consolas" pitchFamily="49" charset="0"/>
              </a:rPr>
              <a:t> = []</a:t>
            </a:r>
          </a:p>
          <a:p>
            <a:pPr marL="0" indent="0">
              <a:buNone/>
            </a:pPr>
            <a:r>
              <a:rPr lang="en-US" altLang="zh-TW" sz="2800" dirty="0" err="1" smtClean="0">
                <a:latin typeface="Consolas" pitchFamily="49" charset="0"/>
                <a:cs typeface="Consolas" pitchFamily="49" charset="0"/>
              </a:rPr>
              <a:t>ypoints</a:t>
            </a:r>
            <a:r>
              <a:rPr lang="en-US" altLang="zh-TW" sz="2800" dirty="0" smtClean="0">
                <a:latin typeface="Consolas" pitchFamily="49" charset="0"/>
                <a:cs typeface="Consolas" pitchFamily="49" charset="0"/>
              </a:rPr>
              <a:t> = []</a:t>
            </a:r>
          </a:p>
          <a:p>
            <a:pPr marL="0" indent="0">
              <a:buNone/>
            </a:pPr>
            <a:r>
              <a:rPr lang="en-US" altLang="zh-TW" sz="2800" dirty="0" smtClean="0">
                <a:latin typeface="Consolas" pitchFamily="49" charset="0"/>
                <a:cs typeface="Consolas" pitchFamily="49" charset="0"/>
              </a:rPr>
              <a:t>for x in </a:t>
            </a:r>
            <a:r>
              <a:rPr lang="en-US" altLang="zh-TW" sz="2800" dirty="0" err="1" smtClean="0">
                <a:latin typeface="Consolas" pitchFamily="49" charset="0"/>
                <a:cs typeface="Consolas" pitchFamily="49" charset="0"/>
              </a:rPr>
              <a:t>linspace</a:t>
            </a:r>
            <a:r>
              <a:rPr lang="en-US" altLang="zh-TW" sz="2800" dirty="0" smtClean="0">
                <a:latin typeface="Consolas" pitchFamily="49" charset="0"/>
                <a:cs typeface="Consolas" pitchFamily="49" charset="0"/>
              </a:rPr>
              <a:t>(0,10,100):</a:t>
            </a:r>
          </a:p>
          <a:p>
            <a:pPr marL="0" indent="0">
              <a:buNone/>
            </a:pPr>
            <a:r>
              <a:rPr lang="en-US" altLang="zh-TW" sz="2800" dirty="0" smtClean="0">
                <a:latin typeface="Consolas" pitchFamily="49" charset="0"/>
                <a:cs typeface="Consolas" pitchFamily="49" charset="0"/>
              </a:rPr>
              <a:t>    </a:t>
            </a:r>
            <a:r>
              <a:rPr lang="en-US" altLang="zh-TW" sz="2800" dirty="0" err="1" smtClean="0">
                <a:latin typeface="Consolas" pitchFamily="49" charset="0"/>
                <a:cs typeface="Consolas" pitchFamily="49" charset="0"/>
              </a:rPr>
              <a:t>xpoints.append</a:t>
            </a:r>
            <a:r>
              <a:rPr lang="en-US" altLang="zh-TW" sz="2800" dirty="0" smtClean="0">
                <a:latin typeface="Consolas" pitchFamily="49" charset="0"/>
                <a:cs typeface="Consolas" pitchFamily="49" charset="0"/>
              </a:rPr>
              <a:t>(x)</a:t>
            </a:r>
          </a:p>
          <a:p>
            <a:pPr marL="0" indent="0">
              <a:buNone/>
            </a:pPr>
            <a:r>
              <a:rPr lang="en-US" altLang="zh-TW" sz="2800" dirty="0" smtClean="0">
                <a:latin typeface="Consolas" pitchFamily="49" charset="0"/>
                <a:cs typeface="Consolas" pitchFamily="49" charset="0"/>
              </a:rPr>
              <a:t>    </a:t>
            </a:r>
            <a:r>
              <a:rPr lang="en-US" altLang="zh-TW" sz="2800" dirty="0" err="1" smtClean="0">
                <a:latin typeface="Consolas" pitchFamily="49" charset="0"/>
                <a:cs typeface="Consolas" pitchFamily="49" charset="0"/>
              </a:rPr>
              <a:t>ypoints.append</a:t>
            </a:r>
            <a:r>
              <a:rPr lang="en-US" altLang="zh-TW" sz="2800" dirty="0" smtClean="0">
                <a:latin typeface="Consolas" pitchFamily="49" charset="0"/>
                <a:cs typeface="Consolas" pitchFamily="49" charset="0"/>
              </a:rPr>
              <a:t>(sin(x))</a:t>
            </a:r>
          </a:p>
          <a:p>
            <a:pPr marL="0" indent="0">
              <a:buNone/>
            </a:pPr>
            <a:r>
              <a:rPr lang="en-US" altLang="zh-TW" sz="2800" dirty="0" smtClean="0">
                <a:latin typeface="Consolas" pitchFamily="49" charset="0"/>
                <a:cs typeface="Consolas" pitchFamily="49" charset="0"/>
              </a:rPr>
              <a:t>plot(</a:t>
            </a:r>
            <a:r>
              <a:rPr lang="en-US" altLang="zh-TW" sz="2800" dirty="0" err="1" smtClean="0">
                <a:latin typeface="Consolas" pitchFamily="49" charset="0"/>
                <a:cs typeface="Consolas" pitchFamily="49" charset="0"/>
              </a:rPr>
              <a:t>xpoints,ypoints</a:t>
            </a:r>
            <a:r>
              <a:rPr lang="en-US" altLang="zh-TW" sz="2800" dirty="0" smtClean="0">
                <a:latin typeface="Consolas" pitchFamily="49" charset="0"/>
                <a:cs typeface="Consolas" pitchFamily="49" charset="0"/>
              </a:rPr>
              <a:t>)</a:t>
            </a:r>
          </a:p>
          <a:p>
            <a:pPr marL="0" indent="0">
              <a:buNone/>
            </a:pPr>
            <a:r>
              <a:rPr lang="en-US" altLang="zh-TW" sz="2800" dirty="0" smtClean="0">
                <a:latin typeface="Consolas" pitchFamily="49" charset="0"/>
                <a:cs typeface="Consolas" pitchFamily="49" charset="0"/>
              </a:rPr>
              <a:t>show()</a:t>
            </a:r>
            <a:endParaRPr lang="zh-TW" altLang="en-US" sz="2800" dirty="0">
              <a:latin typeface="Consolas" pitchFamily="49" charset="0"/>
              <a:cs typeface="Consolas" pitchFamily="49" charset="0"/>
            </a:endParaRPr>
          </a:p>
        </p:txBody>
      </p:sp>
    </p:spTree>
    <p:extLst>
      <p:ext uri="{BB962C8B-B14F-4D97-AF65-F5344CB8AC3E}">
        <p14:creationId xmlns:p14="http://schemas.microsoft.com/office/powerpoint/2010/main" val="1733399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Pylab</a:t>
            </a:r>
            <a:r>
              <a:rPr lang="en-US" altLang="zh-TW" dirty="0" smtClean="0"/>
              <a:t>: </a:t>
            </a:r>
            <a:r>
              <a:rPr lang="en-US" altLang="zh-TW" dirty="0" err="1" smtClean="0"/>
              <a:t>xlim</a:t>
            </a:r>
            <a:r>
              <a:rPr lang="en-US" altLang="zh-TW" dirty="0" smtClean="0"/>
              <a:t>, </a:t>
            </a:r>
            <a:r>
              <a:rPr lang="en-US" altLang="zh-TW" dirty="0" err="1" smtClean="0"/>
              <a:t>ylim</a:t>
            </a:r>
            <a:r>
              <a:rPr lang="en-US" altLang="zh-TW" dirty="0" smtClean="0"/>
              <a:t>, </a:t>
            </a:r>
            <a:r>
              <a:rPr lang="en-US" altLang="zh-TW" dirty="0" err="1" smtClean="0"/>
              <a:t>xlabel</a:t>
            </a:r>
            <a:r>
              <a:rPr lang="en-US" altLang="zh-TW" dirty="0" smtClean="0"/>
              <a:t>, </a:t>
            </a:r>
            <a:r>
              <a:rPr lang="en-US" altLang="zh-TW" dirty="0" err="1" smtClean="0"/>
              <a:t>ylabel</a:t>
            </a:r>
            <a:endParaRPr lang="zh-TW" altLang="en-US" dirty="0"/>
          </a:p>
        </p:txBody>
      </p:sp>
      <p:sp>
        <p:nvSpPr>
          <p:cNvPr id="3" name="內容版面配置區 2"/>
          <p:cNvSpPr>
            <a:spLocks noGrp="1"/>
          </p:cNvSpPr>
          <p:nvPr>
            <p:ph idx="1"/>
          </p:nvPr>
        </p:nvSpPr>
        <p:spPr/>
        <p:txBody>
          <a:bodyPr/>
          <a:lstStyle/>
          <a:p>
            <a:r>
              <a:rPr lang="en-US" altLang="zh-TW" dirty="0" err="1" smtClean="0"/>
              <a:t>xlim</a:t>
            </a:r>
            <a:endParaRPr lang="en-US" altLang="zh-TW" dirty="0" smtClean="0"/>
          </a:p>
          <a:p>
            <a:pPr lvl="1"/>
            <a:r>
              <a:rPr lang="en-US" altLang="zh-TW" dirty="0" smtClean="0"/>
              <a:t>Get or set the *x* limit of the current axes.</a:t>
            </a:r>
          </a:p>
          <a:p>
            <a:r>
              <a:rPr lang="en-US" altLang="zh-TW" dirty="0" err="1" smtClean="0"/>
              <a:t>ylim</a:t>
            </a:r>
            <a:endParaRPr lang="en-US" altLang="zh-TW" dirty="0" smtClean="0"/>
          </a:p>
          <a:p>
            <a:pPr lvl="1"/>
            <a:r>
              <a:rPr lang="en-US" altLang="zh-TW" dirty="0" smtClean="0"/>
              <a:t>Get of set the *y* limit of the current axes.</a:t>
            </a:r>
          </a:p>
          <a:p>
            <a:r>
              <a:rPr lang="en-US" altLang="zh-TW" dirty="0" err="1" smtClean="0"/>
              <a:t>xlabel</a:t>
            </a:r>
            <a:endParaRPr lang="en-US" altLang="zh-TW" dirty="0" smtClean="0"/>
          </a:p>
          <a:p>
            <a:pPr lvl="1"/>
            <a:r>
              <a:rPr lang="en-US" altLang="zh-TW" dirty="0" smtClean="0"/>
              <a:t>Set the *x* axis label of the current axes.</a:t>
            </a:r>
          </a:p>
          <a:p>
            <a:r>
              <a:rPr lang="en-US" altLang="zh-TW" dirty="0" err="1" smtClean="0"/>
              <a:t>ylabel</a:t>
            </a:r>
            <a:endParaRPr lang="en-US" altLang="zh-TW" dirty="0" smtClean="0"/>
          </a:p>
          <a:p>
            <a:pPr lvl="1"/>
            <a:r>
              <a:rPr lang="en-US" altLang="zh-TW" dirty="0" smtClean="0"/>
              <a:t>Set the *y* axis label of the current axes.</a:t>
            </a:r>
            <a:endParaRPr lang="zh-TW" altLang="en-US" dirty="0"/>
          </a:p>
        </p:txBody>
      </p:sp>
    </p:spTree>
    <p:extLst>
      <p:ext uri="{BB962C8B-B14F-4D97-AF65-F5344CB8AC3E}">
        <p14:creationId xmlns:p14="http://schemas.microsoft.com/office/powerpoint/2010/main" val="1796046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Pylab</a:t>
            </a:r>
            <a:endParaRPr lang="zh-TW" altLang="en-US" dirty="0"/>
          </a:p>
        </p:txBody>
      </p:sp>
      <p:sp>
        <p:nvSpPr>
          <p:cNvPr id="3" name="內容版面配置區 2"/>
          <p:cNvSpPr>
            <a:spLocks noGrp="1"/>
          </p:cNvSpPr>
          <p:nvPr>
            <p:ph idx="1"/>
          </p:nvPr>
        </p:nvSpPr>
        <p:spPr/>
        <p:txBody>
          <a:bodyPr>
            <a:normAutofit lnSpcReduction="10000"/>
          </a:bodyPr>
          <a:lstStyle/>
          <a:p>
            <a:pPr marL="0" indent="0">
              <a:buNone/>
            </a:pPr>
            <a:r>
              <a:rPr lang="en-US" altLang="zh-TW" sz="2800" dirty="0" smtClean="0">
                <a:latin typeface="Consolas" pitchFamily="49" charset="0"/>
                <a:cs typeface="Consolas" pitchFamily="49" charset="0"/>
              </a:rPr>
              <a:t>from </a:t>
            </a:r>
            <a:r>
              <a:rPr lang="en-US" altLang="zh-TW" sz="2800" dirty="0" err="1" smtClean="0">
                <a:latin typeface="Consolas" pitchFamily="49" charset="0"/>
                <a:cs typeface="Consolas" pitchFamily="49" charset="0"/>
              </a:rPr>
              <a:t>pylab</a:t>
            </a:r>
            <a:r>
              <a:rPr lang="en-US" altLang="zh-TW" sz="2800" dirty="0" smtClean="0">
                <a:latin typeface="Consolas" pitchFamily="49" charset="0"/>
                <a:cs typeface="Consolas" pitchFamily="49" charset="0"/>
              </a:rPr>
              <a:t> import plot, show</a:t>
            </a:r>
          </a:p>
          <a:p>
            <a:pPr marL="0" indent="0">
              <a:buNone/>
            </a:pPr>
            <a:r>
              <a:rPr lang="en-US" altLang="zh-TW" sz="2800" dirty="0" smtClean="0">
                <a:latin typeface="Consolas" pitchFamily="49" charset="0"/>
                <a:cs typeface="Consolas" pitchFamily="49" charset="0"/>
              </a:rPr>
              <a:t>from </a:t>
            </a:r>
            <a:r>
              <a:rPr lang="en-US" altLang="zh-TW" sz="2800" dirty="0" err="1" smtClean="0">
                <a:latin typeface="Consolas" pitchFamily="49" charset="0"/>
                <a:cs typeface="Consolas" pitchFamily="49" charset="0"/>
              </a:rPr>
              <a:t>numpy</a:t>
            </a:r>
            <a:r>
              <a:rPr lang="en-US" altLang="zh-TW" sz="2800" dirty="0" smtClean="0">
                <a:latin typeface="Consolas" pitchFamily="49" charset="0"/>
                <a:cs typeface="Consolas" pitchFamily="49" charset="0"/>
              </a:rPr>
              <a:t> import </a:t>
            </a:r>
            <a:r>
              <a:rPr lang="en-US" altLang="zh-TW" sz="2800" dirty="0" err="1" smtClean="0">
                <a:latin typeface="Consolas" pitchFamily="49" charset="0"/>
                <a:cs typeface="Consolas" pitchFamily="49" charset="0"/>
              </a:rPr>
              <a:t>linspace</a:t>
            </a:r>
            <a:r>
              <a:rPr lang="en-US" altLang="zh-TW" sz="2800" dirty="0" smtClean="0">
                <a:latin typeface="Consolas" pitchFamily="49" charset="0"/>
                <a:cs typeface="Consolas" pitchFamily="49" charset="0"/>
              </a:rPr>
              <a:t>, sin</a:t>
            </a:r>
          </a:p>
          <a:p>
            <a:pPr marL="0" indent="0">
              <a:buNone/>
            </a:pPr>
            <a:r>
              <a:rPr lang="en-US" altLang="zh-TW" sz="2800" dirty="0" smtClean="0">
                <a:latin typeface="Consolas" pitchFamily="49" charset="0"/>
                <a:cs typeface="Consolas" pitchFamily="49" charset="0"/>
              </a:rPr>
              <a:t>x = </a:t>
            </a:r>
            <a:r>
              <a:rPr lang="en-US" altLang="zh-TW" sz="2800" dirty="0" err="1" smtClean="0">
                <a:latin typeface="Consolas" pitchFamily="49" charset="0"/>
                <a:cs typeface="Consolas" pitchFamily="49" charset="0"/>
              </a:rPr>
              <a:t>linspace</a:t>
            </a:r>
            <a:r>
              <a:rPr lang="en-US" altLang="zh-TW" sz="2800" dirty="0" smtClean="0">
                <a:latin typeface="Consolas" pitchFamily="49" charset="0"/>
                <a:cs typeface="Consolas" pitchFamily="49" charset="0"/>
              </a:rPr>
              <a:t>(0,10,100)</a:t>
            </a:r>
          </a:p>
          <a:p>
            <a:pPr marL="0" indent="0">
              <a:buNone/>
            </a:pPr>
            <a:r>
              <a:rPr lang="en-US" altLang="zh-TW" sz="2800" dirty="0" smtClean="0">
                <a:latin typeface="Consolas" pitchFamily="49" charset="0"/>
                <a:cs typeface="Consolas" pitchFamily="49" charset="0"/>
              </a:rPr>
              <a:t>y = sin(x)</a:t>
            </a:r>
          </a:p>
          <a:p>
            <a:pPr marL="0" indent="0">
              <a:buNone/>
            </a:pPr>
            <a:r>
              <a:rPr lang="en-US" altLang="zh-TW" sz="2800" dirty="0" smtClean="0">
                <a:latin typeface="Consolas" pitchFamily="49" charset="0"/>
                <a:cs typeface="Consolas" pitchFamily="49" charset="0"/>
              </a:rPr>
              <a:t>plot(</a:t>
            </a:r>
            <a:r>
              <a:rPr lang="en-US" altLang="zh-TW" sz="2800" dirty="0" err="1" smtClean="0">
                <a:latin typeface="Consolas" pitchFamily="49" charset="0"/>
                <a:cs typeface="Consolas" pitchFamily="49" charset="0"/>
              </a:rPr>
              <a:t>x,y</a:t>
            </a:r>
            <a:r>
              <a:rPr lang="en-US" altLang="zh-TW" sz="2800" dirty="0" smtClean="0">
                <a:latin typeface="Consolas" pitchFamily="49" charset="0"/>
                <a:cs typeface="Consolas" pitchFamily="49" charset="0"/>
              </a:rPr>
              <a:t>)</a:t>
            </a:r>
          </a:p>
          <a:p>
            <a:pPr marL="0" indent="0">
              <a:buNone/>
            </a:pPr>
            <a:r>
              <a:rPr lang="en-US" altLang="zh-TW" sz="2800" dirty="0" err="1" smtClean="0">
                <a:latin typeface="Consolas" pitchFamily="49" charset="0"/>
                <a:cs typeface="Consolas" pitchFamily="49" charset="0"/>
              </a:rPr>
              <a:t>ylim</a:t>
            </a:r>
            <a:r>
              <a:rPr lang="en-US" altLang="zh-TW" sz="2800" dirty="0" smtClean="0">
                <a:latin typeface="Consolas" pitchFamily="49" charset="0"/>
                <a:cs typeface="Consolas" pitchFamily="49" charset="0"/>
              </a:rPr>
              <a:t>(-1.1,1.1)</a:t>
            </a:r>
          </a:p>
          <a:p>
            <a:pPr marL="0" indent="0">
              <a:buNone/>
            </a:pPr>
            <a:r>
              <a:rPr lang="en-US" altLang="zh-TW" sz="2800" dirty="0" err="1" smtClean="0">
                <a:latin typeface="Consolas" pitchFamily="49" charset="0"/>
                <a:cs typeface="Consolas" pitchFamily="49" charset="0"/>
              </a:rPr>
              <a:t>xlabel</a:t>
            </a:r>
            <a:r>
              <a:rPr lang="en-US" altLang="zh-TW" sz="2800" dirty="0" smtClean="0">
                <a:latin typeface="Consolas" pitchFamily="49" charset="0"/>
                <a:cs typeface="Consolas" pitchFamily="49" charset="0"/>
              </a:rPr>
              <a:t>("x axis")</a:t>
            </a:r>
          </a:p>
          <a:p>
            <a:pPr marL="0" indent="0">
              <a:buNone/>
            </a:pPr>
            <a:r>
              <a:rPr lang="en-US" altLang="zh-TW" sz="2800" dirty="0" err="1" smtClean="0">
                <a:latin typeface="Consolas" pitchFamily="49" charset="0"/>
                <a:cs typeface="Consolas" pitchFamily="49" charset="0"/>
              </a:rPr>
              <a:t>ylabel</a:t>
            </a:r>
            <a:r>
              <a:rPr lang="en-US" altLang="zh-TW" sz="2800" dirty="0" smtClean="0">
                <a:latin typeface="Consolas" pitchFamily="49" charset="0"/>
                <a:cs typeface="Consolas" pitchFamily="49" charset="0"/>
              </a:rPr>
              <a:t>("y = sin x")</a:t>
            </a:r>
          </a:p>
          <a:p>
            <a:pPr marL="0" indent="0">
              <a:buNone/>
            </a:pPr>
            <a:r>
              <a:rPr lang="en-US" altLang="zh-TW" sz="2800" dirty="0" smtClean="0">
                <a:latin typeface="Consolas" pitchFamily="49" charset="0"/>
                <a:cs typeface="Consolas" pitchFamily="49" charset="0"/>
              </a:rPr>
              <a:t>show()</a:t>
            </a:r>
          </a:p>
          <a:p>
            <a:pPr marL="0" indent="0">
              <a:buNone/>
            </a:pPr>
            <a:endParaRPr lang="zh-TW" altLang="en-US" sz="2800" dirty="0">
              <a:latin typeface="Consolas" pitchFamily="49" charset="0"/>
              <a:cs typeface="Consolas" pitchFamily="49" charset="0"/>
            </a:endParaRPr>
          </a:p>
        </p:txBody>
      </p:sp>
    </p:spTree>
    <p:extLst>
      <p:ext uri="{BB962C8B-B14F-4D97-AF65-F5344CB8AC3E}">
        <p14:creationId xmlns:p14="http://schemas.microsoft.com/office/powerpoint/2010/main" val="366675388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663</TotalTime>
  <Words>1479</Words>
  <Application>Microsoft Office PowerPoint</Application>
  <PresentationFormat>On-screen Show (4:3)</PresentationFormat>
  <Paragraphs>186</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佈景主題</vt:lpstr>
      <vt:lpstr>Computation for Physics 計算物理概論</vt:lpstr>
      <vt:lpstr>Matplotlib</vt:lpstr>
      <vt:lpstr>Pylab: plot, show</vt:lpstr>
      <vt:lpstr>Pylab: plot, show</vt:lpstr>
      <vt:lpstr>Pylab+Numpy</vt:lpstr>
      <vt:lpstr>Pylab+Numpy</vt:lpstr>
      <vt:lpstr>Pylab+Numpy </vt:lpstr>
      <vt:lpstr>Pylab: xlim, ylim, xlabel, ylabel</vt:lpstr>
      <vt:lpstr>Pylab</vt:lpstr>
      <vt:lpstr>Pylab: Plot Style</vt:lpstr>
      <vt:lpstr>Plot</vt:lpstr>
      <vt:lpstr>Try: Plotting Experimental Data</vt:lpstr>
      <vt:lpstr>Pylab: Scatter Plots</vt:lpstr>
      <vt:lpstr>Density Plot: imshow()</vt:lpstr>
      <vt:lpstr>Try: Wave Interference</vt:lpstr>
      <vt:lpstr>Try: STM</vt:lpstr>
      <vt:lpstr>Pylab: Subplots</vt:lpstr>
      <vt:lpstr>Pylab: Logplot</vt:lpstr>
      <vt:lpstr>Try: Deterministic Chaos</vt:lpstr>
      <vt:lpstr>Mandelbrot Set</vt:lpstr>
      <vt:lpstr>Mandelbrot Set</vt:lpstr>
      <vt:lpstr>Mandelbrot Set</vt:lpstr>
    </vt:vector>
  </TitlesOfParts>
  <Company>NTHU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 for Physics 計算物理概論</dc:title>
  <dc:creator>pcchen</dc:creator>
  <cp:lastModifiedBy>Windows User</cp:lastModifiedBy>
  <cp:revision>37</cp:revision>
  <dcterms:created xsi:type="dcterms:W3CDTF">2013-04-25T02:19:53Z</dcterms:created>
  <dcterms:modified xsi:type="dcterms:W3CDTF">2014-02-28T01:34:44Z</dcterms:modified>
</cp:coreProperties>
</file>