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7" r:id="rId1"/>
    <p:sldMasterId id="2147483809" r:id="rId2"/>
    <p:sldMasterId id="2147483821" r:id="rId3"/>
    <p:sldMasterId id="2147483833" r:id="rId4"/>
    <p:sldMasterId id="2147483845" r:id="rId5"/>
    <p:sldMasterId id="2147483857" r:id="rId6"/>
    <p:sldMasterId id="2147483869" r:id="rId7"/>
    <p:sldMasterId id="2147483881" r:id="rId8"/>
    <p:sldMasterId id="2147483893" r:id="rId9"/>
    <p:sldMasterId id="2147483905" r:id="rId10"/>
    <p:sldMasterId id="2147483917" r:id="rId11"/>
    <p:sldMasterId id="2147483929" r:id="rId12"/>
    <p:sldMasterId id="2147483941" r:id="rId13"/>
    <p:sldMasterId id="2147483953" r:id="rId14"/>
    <p:sldMasterId id="2147484001" r:id="rId15"/>
  </p:sldMasterIdLst>
  <p:notesMasterIdLst>
    <p:notesMasterId r:id="rId31"/>
  </p:notesMasterIdLst>
  <p:sldIdLst>
    <p:sldId id="256" r:id="rId16"/>
    <p:sldId id="263" r:id="rId17"/>
    <p:sldId id="264" r:id="rId18"/>
    <p:sldId id="265" r:id="rId19"/>
    <p:sldId id="274" r:id="rId20"/>
    <p:sldId id="279" r:id="rId21"/>
    <p:sldId id="268" r:id="rId22"/>
    <p:sldId id="271" r:id="rId23"/>
    <p:sldId id="272" r:id="rId24"/>
    <p:sldId id="280" r:id="rId25"/>
    <p:sldId id="258" r:id="rId26"/>
    <p:sldId id="275" r:id="rId27"/>
    <p:sldId id="276" r:id="rId28"/>
    <p:sldId id="278" r:id="rId29"/>
    <p:sldId id="27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79636" autoAdjust="0"/>
  </p:normalViewPr>
  <p:slideViewPr>
    <p:cSldViewPr snapToGrid="0">
      <p:cViewPr varScale="1">
        <p:scale>
          <a:sx n="125" d="100"/>
          <a:sy n="125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3E1B0-B7B6-4A9C-92D6-F228D7A62B7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6F2F6-9B40-42A0-8E35-9750A451E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6F2F6-9B40-42A0-8E35-9750A451EB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72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120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hr-HR" altLang="zh-CN" sz="1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i="1">
                                <a:latin typeface="Cambria Math" charset="0"/>
                              </a:rPr>
                              <m:t>𝑑𝑙</m:t>
                            </m:r>
                          </m:e>
                        </m:d>
                      </m:e>
                    </m:d>
                    <m:r>
                      <a:rPr kumimoji="1" lang="en-US" altLang="zh-CN" sz="1200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1200" i="1">
                            <a:latin typeface="Cambria Math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zh-CN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i="1"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sz="12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zh-CN" altLang="en-US" sz="1200" i="1"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CN" sz="1200" i="1"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CN" sz="1200" i="1">
                            <a:latin typeface="Cambria Math" charset="0"/>
                          </a:rPr>
                          <m:t>𝑑𝑡</m:t>
                        </m:r>
                      </m:e>
                    </m:rad>
                  </m:oMath>
                </a14:m>
                <a:r>
                  <a:rPr kumimoji="1" lang="zh-CN" altLang="en-US" sz="1200" dirty="0" smtClean="0"/>
                  <a:t> </a:t>
                </a:r>
                <a:endParaRPr kumimoji="1" lang="zh-CN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120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hr-HR" altLang="zh-CN" sz="1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i="1">
                                <a:latin typeface="Cambria Math" charset="0"/>
                              </a:rPr>
                              <m:t>𝑑𝑥</m:t>
                            </m:r>
                          </m:e>
                        </m:d>
                      </m:e>
                    </m:d>
                    <m:r>
                      <a:rPr kumimoji="1" lang="en-US" altLang="zh-CN" sz="1200" i="1">
                        <a:latin typeface="Cambria Math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kumimoji="1" lang="en-US" altLang="zh-CN" sz="1200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bg-BG" altLang="zh-CN" sz="1200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zh-CN" altLang="en-US" sz="1200" i="1">
                                <a:latin typeface="Cambria Math" charset="0"/>
                              </a:rPr>
                              <m:t>∗</m:t>
                            </m:r>
                            <m:r>
                              <a:rPr kumimoji="1" lang="en-US" altLang="zh-CN" sz="1200" i="1">
                                <a:latin typeface="Cambria Math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kumimoji="1" lang="bg-BG" altLang="zh-CN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r>
                      <a:rPr kumimoji="1" lang="en-US" altLang="zh-CN" sz="1200" i="1">
                        <a:latin typeface="Cambria Math" charset="0"/>
                      </a:rPr>
                      <m:t>&lt;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sz="12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hr-HR" altLang="zh-CN" sz="1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i="1">
                                <a:latin typeface="Cambria Math" charset="0"/>
                              </a:rPr>
                              <m:t>𝑑𝑙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zh-CN" altLang="en-US" sz="1200" dirty="0" smtClean="0"/>
                  <a:t> </a:t>
                </a:r>
                <a:endParaRPr kumimoji="1" lang="zh-CN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zh-CN" altLang="en-US" sz="1200" smtClean="0"/>
                      <m:t>注意</m:t>
                    </m:r>
                    <m:r>
                      <a:rPr kumimoji="1" lang="zh-CN" altLang="en-US" sz="1200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d>
                      <m:dPr>
                        <m:ctrlPr>
                          <a:rPr kumimoji="1" lang="is-IS" altLang="zh-CN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𝑑𝑥</m:t>
                        </m:r>
                      </m:e>
                    </m:d>
                    <m:r>
                      <a:rPr kumimoji="1" lang="en-US" altLang="zh-CN" sz="1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1200" i="1">
                        <a:latin typeface="Cambria Math" charset="0"/>
                        <a:ea typeface="Cambria Math" charset="0"/>
                        <a:cs typeface="Cambria Math" charset="0"/>
                      </a:rPr>
                      <m:t>RMS</m:t>
                    </m:r>
                    <m:d>
                      <m:dPr>
                        <m:ctrlPr>
                          <a:rPr kumimoji="1" lang="is-IS" altLang="zh-CN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𝑑𝑥</m:t>
                        </m:r>
                        <m:r>
                          <a:rPr kumimoji="1" lang="en-US" altLang="zh-CN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𝑑𝑥</m:t>
                            </m:r>
                          </m:e>
                        </m:d>
                      </m:e>
                    </m:d>
                    <m:r>
                      <a:rPr kumimoji="1" lang="en-US" altLang="zh-CN" sz="1200" i="1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sz="12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hr-HR" altLang="zh-CN" sz="1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i="1">
                                <a:latin typeface="Cambria Math" charset="0"/>
                              </a:rPr>
                              <m:t>𝑑𝑥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zh-CN" sz="1200" dirty="0" smtClean="0"/>
                  <a:t>,</a:t>
                </a:r>
                <a:r>
                  <a:rPr kumimoji="1" lang="zh-CN" altLang="en-US" sz="1200" dirty="0" smtClean="0"/>
                  <a:t>其中中间部分</a:t>
                </a:r>
                <a:r>
                  <a:rPr kumimoji="1" lang="en-US" altLang="zh-CN" sz="1200" dirty="0" smtClean="0"/>
                  <a:t>&lt;</a:t>
                </a:r>
                <a:r>
                  <a:rPr kumimoji="1" lang="en-US" altLang="zh-CN" sz="12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dx</a:t>
                </a:r>
                <a:r>
                  <a:rPr kumimoji="1" lang="en-US" altLang="zh-CN" sz="1200" dirty="0" smtClean="0"/>
                  <a:t>&gt;</a:t>
                </a:r>
                <a:r>
                  <a:rPr kumimoji="1" lang="zh-CN" altLang="en-US" sz="1200" dirty="0" smtClean="0"/>
                  <a:t>项为</a:t>
                </a:r>
                <a:r>
                  <a:rPr kumimoji="1" lang="en-US" altLang="zh-CN" sz="1200" dirty="0" smtClean="0"/>
                  <a:t>0</a:t>
                </a:r>
                <a:endParaRPr kumimoji="1" lang="zh-CN" alt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200" dirty="0" smtClean="0"/>
                  <a:t>前两者平方后先平均再开根号，后者先开根号再平均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i="0" smtClean="0">
                    <a:latin typeface="Cambria Math" charset="0"/>
                  </a:rPr>
                  <a:t>⟨</a:t>
                </a:r>
                <a:r>
                  <a:rPr kumimoji="1" lang="hr-HR" altLang="zh-CN" sz="1200" i="0">
                    <a:latin typeface="Cambria Math" charset="0"/>
                  </a:rPr>
                  <a:t>|</a:t>
                </a:r>
                <a:r>
                  <a:rPr kumimoji="1" lang="en-US" altLang="zh-CN" sz="1200" i="0">
                    <a:latin typeface="Cambria Math" charset="0"/>
                  </a:rPr>
                  <a:t>𝑑𝑙|⟩=√(𝐷_0</a:t>
                </a:r>
                <a:r>
                  <a:rPr kumimoji="1" lang="zh-CN" altLang="en-US" sz="1200" i="0">
                    <a:latin typeface="Cambria Math" charset="0"/>
                  </a:rPr>
                  <a:t>∗</a:t>
                </a:r>
                <a:r>
                  <a:rPr kumimoji="1" lang="en-US" altLang="zh-CN" sz="1200" i="0">
                    <a:latin typeface="Cambria Math" charset="0"/>
                  </a:rPr>
                  <a:t>2𝑑𝑡)</a:t>
                </a:r>
                <a:r>
                  <a:rPr kumimoji="1" lang="zh-CN" altLang="en-US" sz="1200" dirty="0" smtClean="0"/>
                  <a:t> </a:t>
                </a:r>
                <a:endParaRPr kumimoji="1" lang="zh-CN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i="0" smtClean="0">
                    <a:latin typeface="Cambria Math" charset="0"/>
                  </a:rPr>
                  <a:t>⟨</a:t>
                </a:r>
                <a:r>
                  <a:rPr kumimoji="1" lang="hr-HR" altLang="zh-CN" sz="1200" i="0">
                    <a:latin typeface="Cambria Math" charset="0"/>
                  </a:rPr>
                  <a:t>|</a:t>
                </a:r>
                <a:r>
                  <a:rPr kumimoji="1" lang="en-US" altLang="zh-CN" sz="1200" i="0">
                    <a:latin typeface="Cambria Math" charset="0"/>
                  </a:rPr>
                  <a:t>𝑑𝑥|⟩=2√(</a:t>
                </a:r>
                <a:r>
                  <a:rPr kumimoji="1" lang="bg-BG" altLang="zh-CN" sz="1200" i="0">
                    <a:latin typeface="Cambria Math" charset="0"/>
                  </a:rPr>
                  <a:t>(</a:t>
                </a:r>
                <a:r>
                  <a:rPr kumimoji="1" lang="en-US" altLang="zh-CN" sz="1200" i="0">
                    <a:latin typeface="Cambria Math" charset="0"/>
                  </a:rPr>
                  <a:t>𝐷_0</a:t>
                </a:r>
                <a:r>
                  <a:rPr kumimoji="1" lang="zh-CN" altLang="en-US" sz="1200" i="0">
                    <a:latin typeface="Cambria Math" charset="0"/>
                  </a:rPr>
                  <a:t>∗</a:t>
                </a:r>
                <a:r>
                  <a:rPr kumimoji="1" lang="en-US" altLang="zh-CN" sz="1200" i="0">
                    <a:latin typeface="Cambria Math" charset="0"/>
                  </a:rPr>
                  <a:t>𝑑𝑡</a:t>
                </a:r>
                <a:r>
                  <a:rPr kumimoji="1" lang="bg-BG" altLang="zh-CN" sz="1200" i="0">
                    <a:latin typeface="Cambria Math" charset="0"/>
                  </a:rPr>
                  <a:t>)/</a:t>
                </a:r>
                <a:r>
                  <a:rPr kumimoji="1" lang="bg-BG" altLang="zh-CN" sz="1200" i="0">
                    <a:latin typeface="Cambria Math" charset="0"/>
                    <a:ea typeface="Cambria Math" charset="0"/>
                    <a:cs typeface="Cambria Math" charset="0"/>
                  </a:rPr>
                  <a:t>𝜋</a:t>
                </a:r>
                <a:r>
                  <a:rPr kumimoji="1" lang="en-US" altLang="zh-CN" sz="1200" i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kumimoji="1" lang="en-US" altLang="zh-CN" sz="1200" i="0">
                    <a:latin typeface="Cambria Math" charset="0"/>
                  </a:rPr>
                  <a:t>&lt;⟨</a:t>
                </a:r>
                <a:r>
                  <a:rPr kumimoji="1" lang="hr-HR" altLang="zh-CN" sz="1200" i="0">
                    <a:latin typeface="Cambria Math" charset="0"/>
                  </a:rPr>
                  <a:t>|</a:t>
                </a:r>
                <a:r>
                  <a:rPr kumimoji="1" lang="en-US" altLang="zh-CN" sz="1200" i="0">
                    <a:latin typeface="Cambria Math" charset="0"/>
                  </a:rPr>
                  <a:t>𝑑𝑙|⟩</a:t>
                </a:r>
                <a:r>
                  <a:rPr kumimoji="1" lang="zh-CN" altLang="en-US" sz="1200" dirty="0" smtClean="0"/>
                  <a:t> </a:t>
                </a:r>
                <a:endParaRPr kumimoji="1" lang="zh-CN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200" i="0" smtClean="0">
                    <a:latin typeface="Cambria Math" charset="0"/>
                  </a:rPr>
                  <a:t>"注意</a:t>
                </a:r>
                <a:r>
                  <a:rPr kumimoji="1" lang="zh-CN" altLang="en-US" sz="1200" b="0" i="0" smtClean="0">
                    <a:latin typeface="Cambria Math" charset="0"/>
                  </a:rPr>
                  <a:t>" </a:t>
                </a:r>
                <a:r>
                  <a:rPr kumimoji="1" lang="en-US" altLang="zh-CN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kumimoji="1" lang="is-IS" altLang="zh-CN" sz="1200" i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kumimoji="1" lang="en-US" altLang="zh-CN" sz="1200" i="0">
                    <a:latin typeface="Cambria Math" charset="0"/>
                    <a:ea typeface="Cambria Math" charset="0"/>
                    <a:cs typeface="Cambria Math" charset="0"/>
                  </a:rPr>
                  <a:t>𝑑𝑥)=RMS</a:t>
                </a:r>
                <a:r>
                  <a:rPr kumimoji="1" lang="is-IS" altLang="zh-CN" sz="1200" i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kumimoji="1" lang="en-US" altLang="zh-CN" sz="1200" i="0">
                    <a:latin typeface="Cambria Math" charset="0"/>
                    <a:ea typeface="Cambria Math" charset="0"/>
                    <a:cs typeface="Cambria Math" charset="0"/>
                  </a:rPr>
                  <a:t>𝑑𝑥−⟨𝑑𝑥⟩)≠</a:t>
                </a:r>
                <a:r>
                  <a:rPr kumimoji="1" lang="en-US" altLang="zh-CN" sz="1200" i="0">
                    <a:latin typeface="Cambria Math" charset="0"/>
                  </a:rPr>
                  <a:t>⟨</a:t>
                </a:r>
                <a:r>
                  <a:rPr kumimoji="1" lang="hr-HR" altLang="zh-CN" sz="1200" i="0">
                    <a:latin typeface="Cambria Math" charset="0"/>
                  </a:rPr>
                  <a:t>|</a:t>
                </a:r>
                <a:r>
                  <a:rPr kumimoji="1" lang="en-US" altLang="zh-CN" sz="1200" i="0">
                    <a:latin typeface="Cambria Math" charset="0"/>
                  </a:rPr>
                  <a:t>𝑑𝑥|⟩</a:t>
                </a:r>
                <a:r>
                  <a:rPr kumimoji="1" lang="en-US" altLang="zh-CN" sz="1200" dirty="0" smtClean="0"/>
                  <a:t>,</a:t>
                </a:r>
                <a:r>
                  <a:rPr kumimoji="1" lang="zh-CN" altLang="en-US" sz="1200" dirty="0" smtClean="0"/>
                  <a:t>其中中间部分</a:t>
                </a:r>
                <a:r>
                  <a:rPr kumimoji="1" lang="en-US" altLang="zh-CN" sz="1200" dirty="0" smtClean="0"/>
                  <a:t>&lt;</a:t>
                </a:r>
                <a:r>
                  <a:rPr kumimoji="1" lang="en-US" altLang="zh-CN" sz="12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dx</a:t>
                </a:r>
                <a:r>
                  <a:rPr kumimoji="1" lang="en-US" altLang="zh-CN" sz="1200" dirty="0" smtClean="0"/>
                  <a:t>&gt;</a:t>
                </a:r>
                <a:r>
                  <a:rPr kumimoji="1" lang="zh-CN" altLang="en-US" sz="1200" dirty="0" smtClean="0"/>
                  <a:t>项为</a:t>
                </a:r>
                <a:r>
                  <a:rPr kumimoji="1" lang="en-US" altLang="zh-CN" sz="1200" dirty="0" smtClean="0"/>
                  <a:t>0</a:t>
                </a:r>
                <a:endParaRPr kumimoji="1" lang="zh-CN" alt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200" dirty="0" smtClean="0"/>
                  <a:t>前两者平方后先平均再开根号，后者先开根号再平均</a:t>
                </a:r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BA483-04C3-F848-8BBD-40B733AE984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56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BA483-04C3-F848-8BBD-40B733AE984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97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43A8A-4AF8-436E-BBE3-BFE0B7A8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8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重新画图，画梯度</a:t>
            </a:r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要记住，没有</a:t>
            </a:r>
            <a:r>
              <a:rPr lang="en-US" altLang="zh-CN" baseline="0" dirty="0" smtClean="0"/>
              <a:t>diffusion</a:t>
            </a:r>
            <a:r>
              <a:rPr lang="zh-CN" altLang="en-US" baseline="0" dirty="0" smtClean="0"/>
              <a:t>，就什么都没有；如果重合，就是雪崩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43A8A-4AF8-436E-BBE3-BFE0B7A8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1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In the case of infinite Kubo number, the whole cell is correlated, leading to particle trapped inside the cell if there is no random kick.</a:t>
            </a:r>
          </a:p>
          <a:p>
            <a:r>
              <a:rPr lang="en-US" altLang="zh-CN" sz="1200" dirty="0" smtClean="0"/>
              <a:t>The ambient diffusion plays a key role for particles to transport between cells.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43A8A-4AF8-436E-BBE3-BFE0B7A8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6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tau_D</a:t>
                </a:r>
                <a:r>
                  <a:rPr lang="en-US" altLang="zh-CN" baseline="0" dirty="0" smtClean="0"/>
                  <a:t> is the time for molecular diffusion of a particle through a roll</a:t>
                </a:r>
                <a:endParaRPr lang="zh-CN" altLang="en-US" dirty="0" smtClean="0"/>
              </a:p>
              <a:p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 for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circulation around the roll.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tau_D</a:t>
                </a:r>
                <a:r>
                  <a:rPr lang="en-US" altLang="zh-CN" baseline="0" dirty="0" smtClean="0"/>
                  <a:t> is the time for mole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𝜏_𝐻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=𝑑/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𝑣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 for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circulation around the roll.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aseline="0" dirty="0" err="1" smtClean="0"/>
                  <a:t>cular</a:t>
                </a:r>
                <a:r>
                  <a:rPr lang="en-US" altLang="zh-CN" baseline="0" dirty="0" smtClean="0"/>
                  <a:t> diffusion of a particle through a roll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6F2F6-9B40-42A0-8E35-9750A451EB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709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A particle trapped in one cell, unless it is kicked to another cell by ambient diffusion.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43A8A-4AF8-436E-BBE3-BFE0B7A8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77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应该是</a:t>
            </a:r>
            <a:r>
              <a:rPr kumimoji="1" lang="en-US" altLang="zh-CN" dirty="0" smtClean="0"/>
              <a:t>m=5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n=5:15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6F2F6-9B40-42A0-8E35-9750A451EB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03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6F2F6-9B40-42A0-8E35-9750A451EB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89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6F2F6-9B40-42A0-8E35-9750A451EB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</p:spTree>
    <p:extLst/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将图片拖动到占位符，或单击添加图标</a:t>
            </a:r>
            <a:endParaRPr lang="ja-JP" altLang="en-US" noProof="0" smtClean="0">
              <a:sym typeface="Gill Sans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411515" y="1151930"/>
            <a:ext cx="1839516" cy="31789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92969" y="1151930"/>
            <a:ext cx="5411391" cy="31789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  <p:hf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177" y="1600647"/>
            <a:ext cx="2057176" cy="452511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6064374" cy="45251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92969" y="1946672"/>
            <a:ext cx="1718965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719090" y="1946672"/>
            <a:ext cx="1718965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将图片拖动到占位符，或单击添加图标</a:t>
            </a:r>
            <a:endParaRPr lang="ja-JP" altLang="en-US" noProof="0" smtClean="0">
              <a:sym typeface="Gill Sans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92969" y="1946672"/>
            <a:ext cx="3625453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5578" y="1946672"/>
            <a:ext cx="3625453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将图片拖动到占位符，或单击添加图标</a:t>
            </a:r>
            <a:endParaRPr lang="ja-JP" altLang="en-US" noProof="0" smtClean="0">
              <a:sym typeface="Gill Sans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464969" y="1946672"/>
            <a:ext cx="1339453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911578" y="1946672"/>
            <a:ext cx="1339453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将图片拖动到占位符，或单击添加图标</a:t>
            </a:r>
            <a:endParaRPr lang="ja-JP" altLang="en-US" noProof="0" smtClean="0">
              <a:sym typeface="Gill Sans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92969" y="1946672"/>
            <a:ext cx="1718965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719090" y="1946672"/>
            <a:ext cx="1718965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92969" y="1946672"/>
            <a:ext cx="3625453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5578" y="1946672"/>
            <a:ext cx="3625453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将图片拖动到占位符，或单击添加图标</a:t>
            </a:r>
            <a:endParaRPr lang="ja-JP" altLang="en-US" noProof="0" smtClean="0">
              <a:sym typeface="Gill Sans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44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单击此处编辑母版标题样式</a:t>
            </a:r>
            <a:r>
              <a:rPr lang="ja-JP" altLang="en-US" sz="4000" b="1" dirty="0" smtClean="0">
                <a:solidFill>
                  <a:schemeClr val="tx2"/>
                </a:solidFill>
              </a:rPr>
              <a:t/>
            </a:r>
            <a:br>
              <a:rPr lang="ja-JP" altLang="en-US" sz="4000" b="1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E956-2D0A-3E4A-B21F-D44535C1A3D0}" type="datetime1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09C1-434E-1F42-99EF-2F05BC10C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hf hdr="0" ft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5"/>
          <p:cNvCxnSpPr>
            <a:cxnSpLocks noChangeShapeType="1"/>
          </p:cNvCxnSpPr>
          <p:nvPr/>
        </p:nvCxnSpPr>
        <p:spPr bwMode="auto">
          <a:xfrm>
            <a:off x="0" y="825500"/>
            <a:ext cx="9144000" cy="0"/>
          </a:xfrm>
          <a:prstGeom prst="line">
            <a:avLst/>
          </a:prstGeom>
          <a:noFill/>
          <a:ln w="76200" cmpd="tri">
            <a:solidFill>
              <a:schemeClr val="tx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E956-2D0A-3E4A-B21F-D44535C1A3D0}" type="datetime1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09C1-434E-1F42-99EF-2F05BC10C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hf hdr="0" ft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E956-2D0A-3E4A-B21F-D44535C1A3D0}" type="datetime1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09C1-434E-1F42-99EF-2F05BC10C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hf hdr="0" ft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E956-2D0A-3E4A-B21F-D44535C1A3D0}" type="datetime1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09C1-434E-1F42-99EF-2F05BC10C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E956-2D0A-3E4A-B21F-D44535C1A3D0}" type="datetime1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09C1-434E-1F42-99EF-2F05BC10C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hf hdr="0" ft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E956-2D0A-3E4A-B21F-D44535C1A3D0}" type="datetime1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09C1-434E-1F42-99EF-2F05BC10C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hf hdr="0" ft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E956-2D0A-3E4A-B21F-D44535C1A3D0}" type="datetime1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09C1-434E-1F42-99EF-2F05BC10C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hf hdr="0" ft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E956-2D0A-3E4A-B21F-D44535C1A3D0}" type="datetime1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09C1-434E-1F42-99EF-2F05BC10C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hf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将图片拖动到占位符，或单击添加图标</a:t>
            </a:r>
            <a:endParaRPr lang="ja-JP" altLang="en-US" noProof="0" smtClean="0">
              <a:sym typeface="Gill Sans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  <a:prstGeom prst="rect">
            <a:avLst/>
          </a:prstGeom>
        </p:spPr>
        <p:txBody>
          <a:bodyPr vert="horz" anchor="t"/>
          <a:lstStyle>
            <a:lvl1pPr algn="l">
              <a:defRPr sz="281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  <a:prstGeom prst="rect">
            <a:avLst/>
          </a:prstGeom>
        </p:spPr>
        <p:txBody>
          <a:bodyPr vert="horz"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  <a:prstGeom prst="rect">
            <a:avLst/>
          </a:prstGeom>
        </p:spPr>
        <p:txBody>
          <a:bodyPr vert="horz"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将图片拖动到占位符，或单击添加图标</a:t>
            </a:r>
            <a:endParaRPr lang="ja-JP" altLang="en-US" noProof="0" smtClean="0">
              <a:sym typeface="Gill Sans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  <a:prstGeom prst="rect">
            <a:avLst/>
          </a:prstGeom>
        </p:spPr>
        <p:txBody>
          <a:bodyPr vert="horz" anchor="t"/>
          <a:lstStyle>
            <a:lvl1pPr algn="l">
              <a:defRPr sz="281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92969" y="892969"/>
            <a:ext cx="3625453" cy="5072063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5578" y="892969"/>
            <a:ext cx="3625453" cy="5072063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92969" y="3536156"/>
            <a:ext cx="3625453" cy="794742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5578" y="3536156"/>
            <a:ext cx="3625453" cy="794742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  <a:prstGeom prst="rect">
            <a:avLst/>
          </a:prstGeom>
        </p:spPr>
        <p:txBody>
          <a:bodyPr vert="horz"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  <a:prstGeom prst="rect">
            <a:avLst/>
          </a:prstGeom>
        </p:spPr>
        <p:txBody>
          <a:bodyPr vert="horz"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将图片拖动到占位符，或单击添加图标</a:t>
            </a:r>
            <a:endParaRPr lang="ja-JP" altLang="en-US" noProof="0" smtClean="0">
              <a:sym typeface="Gill Sans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69044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6904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将图片拖动到占位符，或单击添加图标</a:t>
            </a:r>
            <a:endParaRPr lang="ja-JP" altLang="en-US" noProof="0" smtClean="0">
              <a:sym typeface="Gill Sans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177" y="1600647"/>
            <a:ext cx="2057176" cy="4775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6064374" cy="4775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</p:spTree>
    <p:extLst/>
  </p:cSld>
  <p:clrMapOvr>
    <a:masterClrMapping/>
  </p:clrMapOvr>
  <p:transition/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将图片拖动到占位符，或单击添加图标</a:t>
            </a:r>
            <a:endParaRPr lang="ja-JP" altLang="en-US" noProof="0" smtClean="0">
              <a:sym typeface="Gill Sans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177" y="1600647"/>
            <a:ext cx="2057176" cy="4775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6064374" cy="4775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/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46484" y="3366492"/>
            <a:ext cx="2009180" cy="232171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62820" y="3366492"/>
            <a:ext cx="2009180" cy="232171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将图片拖动到占位符，或单击添加图标</a:t>
            </a:r>
            <a:endParaRPr lang="ja-JP" altLang="en-US" noProof="0" smtClean="0">
              <a:sym typeface="Gill Sans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540621" y="991195"/>
            <a:ext cx="1031379" cy="469701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46485" y="991195"/>
            <a:ext cx="2986980" cy="469701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46484" y="3366492"/>
            <a:ext cx="2009180" cy="232171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62820" y="3366492"/>
            <a:ext cx="2009180" cy="232171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将图片拖动到占位符，或单击添加图标</a:t>
            </a:r>
            <a:endParaRPr lang="ja-JP" altLang="en-US" noProof="0" smtClean="0">
              <a:sym typeface="Gill Sans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540621" y="991195"/>
            <a:ext cx="1031379" cy="469701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46485" y="991195"/>
            <a:ext cx="2986980" cy="469701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将图片拖动到占位符，或单击添加图标</a:t>
            </a:r>
            <a:endParaRPr lang="ja-JP" altLang="en-US" noProof="0" smtClean="0">
              <a:sym typeface="Gill Sans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将图片拖动到占位符，或单击添加图标</a:t>
            </a:r>
            <a:endParaRPr lang="ja-JP" altLang="en-US" noProof="0" smtClean="0">
              <a:sym typeface="Gill Sans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177" y="178594"/>
            <a:ext cx="2057176" cy="59471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647" y="178594"/>
            <a:ext cx="6064374" cy="59471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ja-JP" altLang="en-US"/>
          </a:p>
        </p:txBody>
      </p:sp>
    </p:spTree>
    <p:extLst/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3536156"/>
            <a:ext cx="7358063" cy="79474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Gill Sans" charset="0"/>
              </a:rPr>
              <a:t>二级</a:t>
            </a:r>
          </a:p>
          <a:p>
            <a:pPr lvl="2"/>
            <a:r>
              <a:rPr lang="zh-CN" altLang="en-US" smtClean="0">
                <a:sym typeface="Gill Sans" charset="0"/>
              </a:rPr>
              <a:t>三级</a:t>
            </a:r>
          </a:p>
          <a:p>
            <a:pPr lvl="3"/>
            <a:r>
              <a:rPr lang="zh-CN" altLang="en-US" smtClean="0">
                <a:sym typeface="Gill Sans" charset="0"/>
              </a:rPr>
              <a:t>四级</a:t>
            </a:r>
          </a:p>
          <a:p>
            <a:pPr lvl="4"/>
            <a:r>
              <a:rPr lang="zh-CN" altLang="en-US" smtClean="0">
                <a:sym typeface="Gill Sans" charset="0"/>
              </a:rPr>
              <a:t>五级</a:t>
            </a:r>
            <a:endParaRPr lang="en-US" altLang="ja-JP">
              <a:sym typeface="Gill Sans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151930"/>
            <a:ext cx="7358063" cy="232171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ja-JP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0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ja-JP"/>
      </a:defPPr>
      <a:lvl1pPr marL="0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2089547"/>
            <a:ext cx="7358063" cy="267890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ja-JP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ja-JP"/>
      </a:defPPr>
      <a:lvl1pPr marL="0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78594"/>
            <a:ext cx="7358063" cy="1714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ja-JP">
              <a:sym typeface="Gill Sans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1946672"/>
            <a:ext cx="3545086" cy="401835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Gill Sans" charset="0"/>
              </a:rPr>
              <a:t>二级</a:t>
            </a:r>
          </a:p>
          <a:p>
            <a:pPr lvl="2"/>
            <a:r>
              <a:rPr lang="zh-CN" altLang="en-US" smtClean="0">
                <a:sym typeface="Gill Sans" charset="0"/>
              </a:rPr>
              <a:t>三级</a:t>
            </a:r>
          </a:p>
          <a:p>
            <a:pPr lvl="3"/>
            <a:r>
              <a:rPr lang="zh-CN" altLang="en-US" smtClean="0">
                <a:sym typeface="Gill Sans" charset="0"/>
              </a:rPr>
              <a:t>四级</a:t>
            </a:r>
          </a:p>
          <a:p>
            <a:pPr lvl="4"/>
            <a:r>
              <a:rPr lang="zh-CN" altLang="en-US" smtClean="0">
                <a:sym typeface="Gill Sans" charset="0"/>
              </a:rPr>
              <a:t>五级</a:t>
            </a:r>
            <a:endParaRPr lang="en-US" altLang="ja-JP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8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34646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47174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59702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72230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784758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06216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427673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749130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070587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ja-JP"/>
      </a:defPPr>
      <a:lvl1pPr marL="0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78594"/>
            <a:ext cx="7358063" cy="1714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ja-JP">
              <a:sym typeface="Gill Sans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1946672"/>
            <a:ext cx="7358063" cy="401835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Gill Sans" charset="0"/>
              </a:rPr>
              <a:t>二级</a:t>
            </a:r>
          </a:p>
          <a:p>
            <a:pPr lvl="2"/>
            <a:r>
              <a:rPr lang="zh-CN" altLang="en-US" smtClean="0">
                <a:sym typeface="Gill Sans" charset="0"/>
              </a:rPr>
              <a:t>三级</a:t>
            </a:r>
          </a:p>
          <a:p>
            <a:pPr lvl="3"/>
            <a:r>
              <a:rPr lang="zh-CN" altLang="en-US" smtClean="0">
                <a:sym typeface="Gill Sans" charset="0"/>
              </a:rPr>
              <a:t>四级</a:t>
            </a:r>
          </a:p>
          <a:p>
            <a:pPr lvl="4"/>
            <a:r>
              <a:rPr lang="zh-CN" altLang="en-US" smtClean="0">
                <a:sym typeface="Gill Sans" charset="0"/>
              </a:rPr>
              <a:t>五级</a:t>
            </a:r>
            <a:endParaRPr lang="en-US" altLang="ja-JP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34646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47174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59702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72230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784758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06216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427673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749130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070587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ja-JP"/>
      </a:defPPr>
      <a:lvl1pPr marL="0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78594"/>
            <a:ext cx="7358063" cy="1714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ja-JP">
              <a:sym typeface="Gill Sans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4969" y="1946672"/>
            <a:ext cx="2786063" cy="401835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Gill Sans" charset="0"/>
              </a:rPr>
              <a:t>二级</a:t>
            </a:r>
          </a:p>
          <a:p>
            <a:pPr lvl="2"/>
            <a:r>
              <a:rPr lang="zh-CN" altLang="en-US" smtClean="0">
                <a:sym typeface="Gill Sans" charset="0"/>
              </a:rPr>
              <a:t>三级</a:t>
            </a:r>
          </a:p>
          <a:p>
            <a:pPr lvl="3"/>
            <a:r>
              <a:rPr lang="zh-CN" altLang="en-US" smtClean="0">
                <a:sym typeface="Gill Sans" charset="0"/>
              </a:rPr>
              <a:t>四级</a:t>
            </a:r>
          </a:p>
          <a:p>
            <a:pPr lvl="4"/>
            <a:r>
              <a:rPr lang="zh-CN" altLang="en-US" smtClean="0">
                <a:sym typeface="Gill Sans" charset="0"/>
              </a:rPr>
              <a:t>五级</a:t>
            </a:r>
            <a:endParaRPr lang="en-US" altLang="ja-JP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9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34646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47174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59702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72230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784758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06216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427673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749130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070587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ja-JP"/>
      </a:defPPr>
      <a:lvl1pPr marL="0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78594"/>
            <a:ext cx="7358063" cy="1714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ja-JP">
              <a:sym typeface="Gill Sans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1946672"/>
            <a:ext cx="3545086" cy="401835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Gill Sans" charset="0"/>
              </a:rPr>
              <a:t>二级</a:t>
            </a:r>
          </a:p>
          <a:p>
            <a:pPr lvl="2"/>
            <a:r>
              <a:rPr lang="zh-CN" altLang="en-US" smtClean="0">
                <a:sym typeface="Gill Sans" charset="0"/>
              </a:rPr>
              <a:t>三级</a:t>
            </a:r>
          </a:p>
          <a:p>
            <a:pPr lvl="3"/>
            <a:r>
              <a:rPr lang="zh-CN" altLang="en-US" smtClean="0">
                <a:sym typeface="Gill Sans" charset="0"/>
              </a:rPr>
              <a:t>四级</a:t>
            </a:r>
          </a:p>
          <a:p>
            <a:pPr lvl="4"/>
            <a:r>
              <a:rPr lang="zh-CN" altLang="en-US" smtClean="0">
                <a:sym typeface="Gill Sans" charset="0"/>
              </a:rPr>
              <a:t>五级</a:t>
            </a:r>
            <a:endParaRPr lang="en-US" altLang="ja-JP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34646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47174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59702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72230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784758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06216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427673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749130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070587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ja-JP"/>
      </a:defPPr>
      <a:lvl1pPr marL="0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9174-4F24-EF4D-8472-8318F0AB7911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7DA2-2725-CB47-9654-18B6CF4E0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63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78594"/>
            <a:ext cx="7358063" cy="1714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ja-JP">
              <a:sym typeface="Gill Sans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1946672"/>
            <a:ext cx="7358063" cy="401835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Gill Sans" charset="0"/>
              </a:rPr>
              <a:t>二级</a:t>
            </a:r>
          </a:p>
          <a:p>
            <a:pPr lvl="2"/>
            <a:r>
              <a:rPr lang="zh-CN" altLang="en-US" smtClean="0">
                <a:sym typeface="Gill Sans" charset="0"/>
              </a:rPr>
              <a:t>三级</a:t>
            </a:r>
          </a:p>
          <a:p>
            <a:pPr lvl="3"/>
            <a:r>
              <a:rPr lang="zh-CN" altLang="en-US" smtClean="0">
                <a:sym typeface="Gill Sans" charset="0"/>
              </a:rPr>
              <a:t>四级</a:t>
            </a:r>
          </a:p>
          <a:p>
            <a:pPr lvl="4"/>
            <a:r>
              <a:rPr lang="zh-CN" altLang="en-US" smtClean="0">
                <a:sym typeface="Gill Sans" charset="0"/>
              </a:rPr>
              <a:t>五级</a:t>
            </a:r>
            <a:endParaRPr lang="en-US" altLang="ja-JP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8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89338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1866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4394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26922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39450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60908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482365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03822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25280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ja-JP"/>
      </a:defPPr>
      <a:lvl1pPr marL="0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87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5056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7584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50112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640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5168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96625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8082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9540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60997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ja-JP"/>
      </a:defPPr>
      <a:lvl1pPr marL="0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892969"/>
            <a:ext cx="7358063" cy="5072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Gill Sans" charset="0"/>
              </a:rPr>
              <a:t>二级</a:t>
            </a:r>
          </a:p>
          <a:p>
            <a:pPr lvl="2"/>
            <a:r>
              <a:rPr lang="zh-CN" altLang="en-US" smtClean="0">
                <a:sym typeface="Gill Sans" charset="0"/>
              </a:rPr>
              <a:t>三级</a:t>
            </a:r>
          </a:p>
          <a:p>
            <a:pPr lvl="3"/>
            <a:r>
              <a:rPr lang="zh-CN" altLang="en-US" smtClean="0">
                <a:sym typeface="Gill Sans" charset="0"/>
              </a:rPr>
              <a:t>四级</a:t>
            </a:r>
          </a:p>
          <a:p>
            <a:pPr lvl="4"/>
            <a:r>
              <a:rPr lang="zh-CN" altLang="en-US" smtClean="0">
                <a:sym typeface="Gill Sans" charset="0"/>
              </a:rPr>
              <a:t>五级</a:t>
            </a:r>
            <a:endParaRPr lang="en-US" altLang="ja-JP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6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89338" indent="-401822" algn="l" rtl="0" eaLnBrk="1" fontAlgn="base" hangingPunct="1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1866" indent="-401822" algn="l" rtl="0" eaLnBrk="1" fontAlgn="base" hangingPunct="1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4394" indent="-401822" algn="l" rtl="0" eaLnBrk="1" fontAlgn="base" hangingPunct="1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26922" indent="-401822" algn="l" rtl="0" eaLnBrk="1" fontAlgn="base" hangingPunct="1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39450" indent="-401822" algn="l" rtl="0" eaLnBrk="1" fontAlgn="base" hangingPunct="1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60908" indent="-401822" algn="l" rtl="0" eaLnBrk="1" fontAlgn="base" hangingPunct="1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482365" indent="-401822" algn="l" rtl="0" eaLnBrk="1" fontAlgn="base" hangingPunct="1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03822" indent="-401822" algn="l" rtl="0" eaLnBrk="1" fontAlgn="base" hangingPunct="1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25280" indent="-401822" algn="l" rtl="0" eaLnBrk="1" fontAlgn="base" hangingPunct="1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ja-JP"/>
      </a:defPPr>
      <a:lvl1pPr marL="0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5179219"/>
            <a:ext cx="7358063" cy="119657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ja-JP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7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ja-JP"/>
      </a:defPPr>
      <a:lvl1pPr marL="0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5179219"/>
            <a:ext cx="7358063" cy="119657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ja-JP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3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defRPr kumimoji="1"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ja-JP"/>
      </a:defPPr>
      <a:lvl1pPr marL="0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484" y="3366492"/>
            <a:ext cx="4125516" cy="232171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Gill Sans" charset="0"/>
              </a:rPr>
              <a:t>二级</a:t>
            </a:r>
          </a:p>
          <a:p>
            <a:pPr lvl="2"/>
            <a:r>
              <a:rPr lang="zh-CN" altLang="en-US" smtClean="0">
                <a:sym typeface="Gill Sans" charset="0"/>
              </a:rPr>
              <a:t>三级</a:t>
            </a:r>
          </a:p>
          <a:p>
            <a:pPr lvl="3"/>
            <a:r>
              <a:rPr lang="zh-CN" altLang="en-US" smtClean="0">
                <a:sym typeface="Gill Sans" charset="0"/>
              </a:rPr>
              <a:t>四级</a:t>
            </a:r>
          </a:p>
          <a:p>
            <a:pPr lvl="4"/>
            <a:r>
              <a:rPr lang="zh-CN" altLang="en-US" smtClean="0">
                <a:sym typeface="Gill Sans" charset="0"/>
              </a:rPr>
              <a:t>五级</a:t>
            </a:r>
            <a:endParaRPr lang="en-US" altLang="ja-JP">
              <a:sym typeface="Gill Sans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484" y="991195"/>
            <a:ext cx="4125516" cy="232171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ja-JP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2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922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defRPr kumimoji="1"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defRPr kumimoji="1"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defRPr kumimoji="1"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defRPr kumimoji="1"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defRPr kumimoji="1"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ja-JP"/>
      </a:defPPr>
      <a:lvl1pPr marL="0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484" y="3366492"/>
            <a:ext cx="4125516" cy="232171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Gill Sans" charset="0"/>
              </a:rPr>
              <a:t>二级</a:t>
            </a:r>
          </a:p>
          <a:p>
            <a:pPr lvl="2"/>
            <a:r>
              <a:rPr lang="zh-CN" altLang="en-US" smtClean="0">
                <a:sym typeface="Gill Sans" charset="0"/>
              </a:rPr>
              <a:t>三级</a:t>
            </a:r>
          </a:p>
          <a:p>
            <a:pPr lvl="3"/>
            <a:r>
              <a:rPr lang="zh-CN" altLang="en-US" smtClean="0">
                <a:sym typeface="Gill Sans" charset="0"/>
              </a:rPr>
              <a:t>四级</a:t>
            </a:r>
          </a:p>
          <a:p>
            <a:pPr lvl="4"/>
            <a:r>
              <a:rPr lang="zh-CN" altLang="en-US" smtClean="0">
                <a:sym typeface="Gill Sans" charset="0"/>
              </a:rPr>
              <a:t>五级</a:t>
            </a:r>
            <a:endParaRPr lang="en-US" altLang="ja-JP">
              <a:sym typeface="Gill Sans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484" y="991195"/>
            <a:ext cx="4125516" cy="232171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ja-JP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5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922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defRPr kumimoji="1"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defRPr kumimoji="1"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defRPr kumimoji="1"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defRPr kumimoji="1"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defRPr kumimoji="1"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39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ja-JP"/>
      </a:defPPr>
      <a:lvl1pPr marL="0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78594"/>
            <a:ext cx="7358063" cy="1714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ja-JP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7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5056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7584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50112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640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5168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kumimoji="1"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96625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8082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9540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60997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ja-JP"/>
      </a:defPPr>
      <a:lvl1pPr marL="0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9.png"/><Relationship Id="rId13" Type="http://schemas.openxmlformats.org/officeDocument/2006/relationships/image" Target="../media/image26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13.tiff"/><Relationship Id="rId1" Type="http://schemas.openxmlformats.org/officeDocument/2006/relationships/slideLayout" Target="../slideLayouts/slideLayout15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5" Type="http://schemas.openxmlformats.org/officeDocument/2006/relationships/image" Target="../media/image1.png"/><Relationship Id="rId6" Type="http://schemas.openxmlformats.org/officeDocument/2006/relationships/image" Target="../media/image210.png"/><Relationship Id="rId7" Type="http://schemas.openxmlformats.org/officeDocument/2006/relationships/image" Target="../media/image151.png"/><Relationship Id="rId8" Type="http://schemas.openxmlformats.org/officeDocument/2006/relationships/image" Target="../media/image16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15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16.tiff"/><Relationship Id="rId9" Type="http://schemas.openxmlformats.org/officeDocument/2006/relationships/image" Target="../media/image17.tiff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5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4" Type="http://schemas.openxmlformats.org/officeDocument/2006/relationships/image" Target="../media/image19.tiff"/><Relationship Id="rId5" Type="http://schemas.openxmlformats.org/officeDocument/2006/relationships/image" Target="../media/image47.png"/><Relationship Id="rId6" Type="http://schemas.openxmlformats.org/officeDocument/2006/relationships/image" Target="../media/image41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42.png"/><Relationship Id="rId11" Type="http://schemas.openxmlformats.org/officeDocument/2006/relationships/image" Target="../media/image20.tiff"/><Relationship Id="rId1" Type="http://schemas.openxmlformats.org/officeDocument/2006/relationships/slideLayout" Target="../slideLayouts/slideLayout15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4" Type="http://schemas.openxmlformats.org/officeDocument/2006/relationships/image" Target="../media/image22.tiff"/><Relationship Id="rId1" Type="http://schemas.openxmlformats.org/officeDocument/2006/relationships/slideLayout" Target="../slideLayouts/slideLayout156.xml"/><Relationship Id="rId2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Relationship Id="rId2" Type="http://schemas.openxmlformats.org/officeDocument/2006/relationships/image" Target="../media/image3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5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15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0" Type="http://schemas.openxmlformats.org/officeDocument/2006/relationships/image" Target="../media/image17.png"/><Relationship Id="rId8" Type="http://schemas.openxmlformats.org/officeDocument/2006/relationships/image" Target="../media/image150.png"/><Relationship Id="rId9" Type="http://schemas.openxmlformats.org/officeDocument/2006/relationships/image" Target="../media/image160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" Type="http://schemas.openxmlformats.org/officeDocument/2006/relationships/slideLayout" Target="../slideLayouts/slideLayout15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2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1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156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56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0654" y="1518821"/>
            <a:ext cx="7997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n w="11430"/>
                <a:solidFill>
                  <a:schemeClr val="accent5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Transport by non-overlapping magnetic cells at large Kubo number</a:t>
            </a:r>
            <a:endParaRPr lang="zh-CN" altLang="en-US" sz="4000" b="1" dirty="0">
              <a:ln w="11430"/>
              <a:solidFill>
                <a:schemeClr val="accent5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3266" y="3997218"/>
            <a:ext cx="61120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B. Y. </a:t>
            </a:r>
            <a:r>
              <a:rPr lang="en-US" altLang="zh-CN" dirty="0" smtClean="0"/>
              <a:t>Zhang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dirty="0"/>
              <a:t>P. H. </a:t>
            </a:r>
            <a:r>
              <a:rPr lang="en-US" altLang="zh-CN" dirty="0" smtClean="0"/>
              <a:t>Diamond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dirty="0"/>
              <a:t>H. </a:t>
            </a:r>
            <a:r>
              <a:rPr lang="en-US" altLang="zh-CN" dirty="0" smtClean="0"/>
              <a:t>Che</a:t>
            </a:r>
            <a:r>
              <a:rPr lang="en-US" altLang="zh-CN" baseline="30000" dirty="0" smtClean="0"/>
              <a:t>3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sz="1400" i="1" dirty="0" smtClean="0">
                <a:latin typeface="Times New Roman" charset="0"/>
                <a:ea typeface="Times New Roman" charset="0"/>
                <a:cs typeface="Times New Roman" charset="0"/>
              </a:rPr>
              <a:t>1. Research </a:t>
            </a:r>
            <a:r>
              <a:rPr lang="en-US" altLang="zh-CN" sz="1400" i="1" dirty="0">
                <a:latin typeface="Times New Roman" charset="0"/>
                <a:ea typeface="Times New Roman" charset="0"/>
                <a:cs typeface="Times New Roman" charset="0"/>
              </a:rPr>
              <a:t>Institute for Applied Mechanics, Kyushu </a:t>
            </a:r>
            <a:r>
              <a:rPr lang="en-US" altLang="zh-CN" sz="1400" i="1" dirty="0" smtClean="0">
                <a:latin typeface="Times New Roman" charset="0"/>
                <a:ea typeface="Times New Roman" charset="0"/>
                <a:cs typeface="Times New Roman" charset="0"/>
              </a:rPr>
              <a:t>University</a:t>
            </a:r>
          </a:p>
          <a:p>
            <a:r>
              <a:rPr lang="en-US" altLang="zh-CN" sz="1400" i="1" dirty="0" smtClean="0">
                <a:latin typeface="Times New Roman" charset="0"/>
                <a:ea typeface="Times New Roman" charset="0"/>
                <a:cs typeface="Times New Roman" charset="0"/>
              </a:rPr>
              <a:t>2. Department of Physics, University of California</a:t>
            </a:r>
          </a:p>
          <a:p>
            <a:r>
              <a:rPr lang="en-US" altLang="zh-CN" sz="1400" i="1" dirty="0" smtClean="0">
                <a:latin typeface="Times New Roman" charset="0"/>
                <a:ea typeface="Times New Roman" charset="0"/>
                <a:cs typeface="Times New Roman" charset="0"/>
              </a:rPr>
              <a:t>3. Goddard Space </a:t>
            </a:r>
            <a:r>
              <a:rPr lang="en-US" altLang="zh-CN" sz="1400" i="1" dirty="0">
                <a:latin typeface="Times New Roman" charset="0"/>
                <a:ea typeface="Times New Roman" charset="0"/>
                <a:cs typeface="Times New Roman" charset="0"/>
              </a:rPr>
              <a:t>Flight </a:t>
            </a:r>
            <a:r>
              <a:rPr lang="en-US" altLang="zh-CN" sz="1400" i="1" dirty="0" smtClean="0">
                <a:latin typeface="Times New Roman" charset="0"/>
                <a:ea typeface="Times New Roman" charset="0"/>
                <a:cs typeface="Times New Roman" charset="0"/>
              </a:rPr>
              <a:t>Center, </a:t>
            </a:r>
            <a:r>
              <a:rPr lang="en-US" altLang="zh-CN" sz="1400" i="1" dirty="0">
                <a:latin typeface="Times New Roman" charset="0"/>
                <a:ea typeface="Times New Roman" charset="0"/>
                <a:cs typeface="Times New Roman" charset="0"/>
              </a:rPr>
              <a:t>NASA </a:t>
            </a:r>
            <a:endParaRPr lang="en-US" altLang="zh-CN" sz="1400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 t="4493" r="7333"/>
          <a:stretch/>
        </p:blipFill>
        <p:spPr>
          <a:xfrm>
            <a:off x="4886571" y="900393"/>
            <a:ext cx="4229861" cy="3060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" t="4994" r="6667"/>
          <a:stretch/>
        </p:blipFill>
        <p:spPr>
          <a:xfrm>
            <a:off x="4940313" y="3854436"/>
            <a:ext cx="4227965" cy="30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4460" y="1311833"/>
                <a:ext cx="4558980" cy="1329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Scan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𝑑𝑡</m:t>
                    </m:r>
                  </m:oMath>
                </a14:m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heoretically,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when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𝑃𝑒</m:t>
                    </m:r>
                  </m:oMath>
                </a14:m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0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∥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is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set,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𝑑𝑡</m:t>
                    </m:r>
                  </m:oMath>
                </a14:m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doesn’t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affect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However,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simulation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result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shows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that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𝑑𝑡</m:t>
                    </m:r>
                  </m:oMath>
                </a14:m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affacts</a:t>
                </a:r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p>
                        <m:r>
                          <a:rPr lang="zh-CN" alt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strongly.</a:t>
                </a:r>
                <a:endParaRPr lang="zh-CN" alt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60" y="1311833"/>
                <a:ext cx="4558980" cy="1329916"/>
              </a:xfrm>
              <a:prstGeom prst="rect">
                <a:avLst/>
              </a:prstGeom>
              <a:blipFill rotWithShape="0">
                <a:blip r:embed="rId5"/>
                <a:stretch>
                  <a:fillRect l="-1337" t="-2294" r="-1471" b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4E7673-833C-4E2C-AC1A-09C15B5583B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09980" y="2521489"/>
                <a:ext cx="2439514" cy="4141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𝑑𝑥</m:t>
                      </m:r>
                      <m:r>
                        <a:rPr lang="zh-CN" altLang="en-US" i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∥</m:t>
                          </m:r>
                        </m:sub>
                      </m:sSub>
                      <m:r>
                        <a:rPr lang="zh-CN" altLang="en-US" i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·</m:t>
                      </m:r>
                      <m:r>
                        <a:rPr lang="zh-CN" altLang="en-US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𝑑𝑡</m:t>
                      </m:r>
                      <m:r>
                        <a:rPr lang="zh-CN" altLang="en-US" i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zh-CN" alt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accPr>
                        <m:e>
                          <m:r>
                            <a:rPr lang="zh-CN" alt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𝜂</m:t>
                          </m:r>
                        </m:e>
                      </m:acc>
                      <m:r>
                        <a:rPr lang="zh-CN" altLang="en-US" i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·</m:t>
                      </m:r>
                      <m:r>
                        <a:rPr lang="zh-CN" altLang="en-US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𝑑𝑡</m:t>
                      </m:r>
                      <m:r>
                        <m:rPr>
                          <m:nor/>
                        </m:rPr>
                        <a:rPr lang="zh-CN" altLang="en-US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 </m:t>
                      </m:r>
                    </m:oMath>
                  </m:oMathPara>
                </a14:m>
                <a:endParaRPr lang="zh-CN" alt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80" y="2521489"/>
                <a:ext cx="2439514" cy="414152"/>
              </a:xfrm>
              <a:prstGeom prst="rect">
                <a:avLst/>
              </a:prstGeom>
              <a:blipFill rotWithShape="0">
                <a:blip r:embed="rId6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14620" y="2894181"/>
                <a:ext cx="3300519" cy="375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where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b>
                        <m:r>
                          <a:rPr lang="zh-CN" altLang="en-US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∥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𝜂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is determined by </a:t>
                </a:r>
                <a:endParaRPr lang="zh-CN" alt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0" y="2894181"/>
                <a:ext cx="3300519" cy="375231"/>
              </a:xfrm>
              <a:prstGeom prst="rect">
                <a:avLst/>
              </a:prstGeom>
              <a:blipFill rotWithShape="0">
                <a:blip r:embed="rId7"/>
                <a:stretch>
                  <a:fillRect l="-1664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444146" y="3322791"/>
            <a:ext cx="3165172" cy="378577"/>
            <a:chOff x="876455" y="4028983"/>
            <a:chExt cx="3165172" cy="378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876455" y="4032008"/>
                  <a:ext cx="1422504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𝜂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en-US" i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·</m:t>
                        </m:r>
                        <m:r>
                          <a:rPr lang="zh-CN" alt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𝑑𝑡</m:t>
                        </m:r>
                      </m:oMath>
                    </m:oMathPara>
                  </a14:m>
                  <a:endParaRPr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455" y="4032008"/>
                  <a:ext cx="1422504" cy="37555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2521980" y="4028983"/>
                  <a:ext cx="1519647" cy="375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𝑃𝑒</m:t>
                        </m:r>
                        <m:r>
                          <a:rPr lang="zh-CN" altLang="en-US" i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∥</m:t>
                            </m:r>
                          </m:sub>
                        </m:sSub>
                        <m:r>
                          <a:rPr lang="zh-CN" alt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980" y="4028983"/>
                  <a:ext cx="1519647" cy="37523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文本框 22"/>
          <p:cNvSpPr txBox="1"/>
          <p:nvPr/>
        </p:nvSpPr>
        <p:spPr>
          <a:xfrm>
            <a:off x="-1" y="843434"/>
            <a:ext cx="62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Problem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convective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diffusivity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case: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42346" y="3653561"/>
                <a:ext cx="4592549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Define: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  <m:r>
                      <a:rPr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𝑑</m:t>
                    </m:r>
                    <m:r>
                      <a:rPr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/</m:t>
                    </m:r>
                    <m:d>
                      <m:dPr>
                        <m:ctrlPr>
                          <a:rPr lang="is-I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∥</m:t>
                            </m:r>
                          </m:sub>
                        </m:sSub>
                        <m:r>
                          <a:rPr lang="zh-CN" alt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large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means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small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𝑑</m:t>
                    </m:r>
                    <m:r>
                      <a:rPr lang="en-US" altLang="zh-CN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𝑡</m:t>
                    </m:r>
                  </m:oMath>
                </a14:m>
                <a:endParaRPr lang="zh-CN" alt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46" y="3653561"/>
                <a:ext cx="4592549" cy="375231"/>
              </a:xfrm>
              <a:prstGeom prst="rect">
                <a:avLst/>
              </a:prstGeom>
              <a:blipFill rotWithShape="0">
                <a:blip r:embed="rId10"/>
                <a:stretch>
                  <a:fillRect l="-1061" t="-8065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42896" y="4022858"/>
                <a:ext cx="4099551" cy="320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𝑑𝑥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𝑑𝑡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𝑑𝑡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charset="0"/>
                        </a:rPr>
                        <m:t>𝑑</m:t>
                      </m:r>
                      <m:r>
                        <a:rPr kumimoji="1" lang="en-US" altLang="zh-CN" i="1">
                          <a:latin typeface="Cambria Math" charset="0"/>
                        </a:rPr>
                        <m:t>/</m:t>
                      </m:r>
                      <m:r>
                        <a:rPr kumimoji="1" lang="en-US" altLang="zh-CN" i="1">
                          <a:latin typeface="Cambria Math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𝑃𝑒</m:t>
                          </m:r>
                        </m:e>
                      </m:ra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96" y="4022858"/>
                <a:ext cx="4099551" cy="320024"/>
              </a:xfrm>
              <a:prstGeom prst="rect">
                <a:avLst/>
              </a:prstGeom>
              <a:blipFill rotWithShape="0">
                <a:blip r:embed="rId11"/>
                <a:stretch>
                  <a:fillRect t="-7692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917051" y="4139869"/>
                <a:ext cx="4099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slope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051" y="4139869"/>
                <a:ext cx="4099551" cy="276999"/>
              </a:xfrm>
              <a:prstGeom prst="rect">
                <a:avLst/>
              </a:prstGeom>
              <a:blipFill rotWithShape="0">
                <a:blip r:embed="rId1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231549" y="6000642"/>
                <a:ext cx="3025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</a:t>
                </a:r>
                <a:r>
                  <a:rPr lang="en-US" altLang="zh-CN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549" y="6000642"/>
                <a:ext cx="3025517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2616" t="-101316" b="-1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3182" y="6158050"/>
                <a:ext cx="45589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seems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enough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charset="0"/>
                      </a:rPr>
                      <m:t>𝑑𝑡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enough),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keeps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constant.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true?</a:t>
                </a:r>
                <a:endPara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2" y="6158050"/>
                <a:ext cx="4558980" cy="707886"/>
              </a:xfrm>
              <a:prstGeom prst="rect">
                <a:avLst/>
              </a:prstGeom>
              <a:blipFill rotWithShape="0">
                <a:blip r:embed="rId14"/>
                <a:stretch>
                  <a:fillRect l="-1337" t="-4310" r="-1471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206071" y="2530783"/>
            <a:ext cx="914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4940313" y="2397890"/>
            <a:ext cx="556247" cy="2966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0" y="298768"/>
                <a:ext cx="9187259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Problem: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the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method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800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en-US" sz="2800" b="1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p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𝝉</m:t>
                        </m:r>
                      </m:den>
                    </m:f>
                  </m:oMath>
                </a14:m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)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doesn’t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work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well</a:t>
                </a:r>
                <a:endParaRPr lang="zh-CN" altLang="en-US" sz="2800" b="1" i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8768"/>
                <a:ext cx="9187259" cy="532966"/>
              </a:xfrm>
              <a:prstGeom prst="rect">
                <a:avLst/>
              </a:prstGeom>
              <a:blipFill rotWithShape="0">
                <a:blip r:embed="rId15"/>
                <a:stretch>
                  <a:fillRect l="-1327" t="-11494" b="-29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" t="3243" r="7167"/>
          <a:stretch/>
        </p:blipFill>
        <p:spPr>
          <a:xfrm>
            <a:off x="583788" y="4342882"/>
            <a:ext cx="2596291" cy="18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06" y="1060664"/>
            <a:ext cx="5445262" cy="4355426"/>
          </a:xfrm>
          <a:prstGeom prst="rect">
            <a:avLst/>
          </a:prstGeom>
        </p:spPr>
      </p:pic>
      <p:sp>
        <p:nvSpPr>
          <p:cNvPr id="17" name="幻灯片编号占位符 16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4E7673-833C-4E2C-AC1A-09C15B5583B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-2" y="843434"/>
            <a:ext cx="6339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Problem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convective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diffusivity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case: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80321" y="5470721"/>
                <a:ext cx="79302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In log-scale figure,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seems to keep increasing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𝑡h𝑟𝑒𝑠h𝑜𝑙𝑑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really exist?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𝑡h𝑟𝑒𝑠h𝑜𝑙𝑑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5470721"/>
                <a:ext cx="7930279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076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0" y="298768"/>
                <a:ext cx="9187259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Problem: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the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method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800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en-US" sz="2800" b="1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p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𝝉</m:t>
                        </m:r>
                      </m:den>
                    </m:f>
                  </m:oMath>
                </a14:m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)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doesn’t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work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well</a:t>
                </a:r>
                <a:endParaRPr lang="zh-CN" altLang="en-US" sz="2800" b="1" i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8768"/>
                <a:ext cx="9187259" cy="532966"/>
              </a:xfrm>
              <a:prstGeom prst="rect">
                <a:avLst/>
              </a:prstGeom>
              <a:blipFill rotWithShape="0">
                <a:blip r:embed="rId5"/>
                <a:stretch>
                  <a:fillRect l="-1327" t="-11494" b="-29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4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654" y="916886"/>
            <a:ext cx="4322591" cy="2880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3517" y="853201"/>
            <a:ext cx="504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Problem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2,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pure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diffusive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case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(1D):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33512" y="1485472"/>
            <a:ext cx="4538488" cy="1970336"/>
            <a:chOff x="111910" y="1707401"/>
            <a:chExt cx="4538488" cy="1970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392753" y="2487375"/>
                  <a:ext cx="3304687" cy="697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is-IS" altLang="zh-CN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𝑑𝑥</m:t>
                            </m:r>
                          </m:e>
                        </m:d>
                        <m:r>
                          <a:rPr kumimoji="1" lang="en-US" altLang="zh-CN" sz="2000" i="1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bg-BG" altLang="zh-CN" sz="20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bg-BG" altLang="zh-C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kumimoji="1" lang="bg-BG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kumimoji="1" lang="zh-CN" altLang="en-US" sz="20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000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is-IS" altLang="zh-CN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000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bg-BG" altLang="zh-CN" sz="20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1" lang="bg-BG" altLang="zh-CN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is-IS" altLang="zh-CN" sz="200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sz="2000" b="0" i="1" smtClean="0">
                                                <a:latin typeface="Cambria Math" charset="0"/>
                                              </a:rPr>
                                              <m:t>𝑑𝑥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zh-CN" sz="20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1" lang="en-US" altLang="zh-CN" sz="2000" i="1">
                                        <a:latin typeface="Cambria Math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20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20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753" y="2487375"/>
                  <a:ext cx="3304687" cy="6976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111910" y="1707401"/>
                  <a:ext cx="45384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000" dirty="0"/>
                    <a:t>When diffusion coefficient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𝑑</m:t>
                          </m:r>
                        </m:e>
                        <m:sup>
                          <m:r>
                            <a:rPr kumimoji="1" lang="en-US" altLang="zh-CN" sz="2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i="1">
                          <a:latin typeface="Cambria Math" charset="0"/>
                        </a:rPr>
                        <m:t>/2</m:t>
                      </m:r>
                      <m:r>
                        <a:rPr kumimoji="1" lang="en-US" altLang="zh-CN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𝜏</m:t>
                      </m:r>
                    </m:oMath>
                  </a14:m>
                  <a:r>
                    <a:rPr kumimoji="1" lang="en-US" altLang="zh-CN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,</a:t>
                  </a:r>
                  <a:r>
                    <a:rPr kumimoji="1" lang="zh-CN" alt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 </a:t>
                  </a:r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Step</a:t>
                  </a:r>
                  <a:r>
                    <a: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length</a:t>
                  </a:r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dx</a:t>
                  </a:r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obeys</a:t>
                  </a:r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Gaussian</a:t>
                  </a:r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distribution:</a:t>
                  </a:r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10" y="1707401"/>
                  <a:ext cx="4538488" cy="7078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42" t="-6034" r="-2685" b="-14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113518" y="3212673"/>
                  <a:ext cx="2239459" cy="465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w</a:t>
                  </a:r>
                  <a:r>
                    <a:rPr kumimoji="1" lang="en-US" altLang="zh-CN" sz="20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here</a:t>
                  </a:r>
                  <a:r>
                    <a:rPr kumimoji="1" lang="zh-CN" altLang="en-US" sz="20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zh-CN" alt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kumimoji="1" lang="en-US" altLang="zh-CN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𝑑𝑡</m:t>
                          </m:r>
                        </m:e>
                      </m:rad>
                    </m:oMath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18" y="3212673"/>
                  <a:ext cx="2239459" cy="46506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97" t="-42105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5866" y="3703769"/>
                <a:ext cx="3618641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en-US" altLang="zh-CN" sz="2000" dirty="0">
                    <a:ea typeface="Times New Roman" charset="0"/>
                    <a:cs typeface="Times New Roman" charset="0"/>
                  </a:rPr>
                  <a:t>S</a:t>
                </a:r>
                <a:r>
                  <a:rPr kumimoji="1" lang="en-US" altLang="zh-CN" sz="2000" b="0" dirty="0" smtClean="0">
                    <a:ea typeface="Times New Roman" charset="0"/>
                    <a:cs typeface="Times New Roman" charset="0"/>
                  </a:rPr>
                  <a:t>can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𝑑𝑡</m:t>
                    </m:r>
                  </m:oMath>
                </a14:m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𝑑</m:t>
                    </m:r>
                  </m:oMath>
                </a14:m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to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get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𝑠𝑖𝑚𝑢𝑙𝑎𝑡𝑖𝑜𝑛</m:t>
                        </m:r>
                      </m:sub>
                    </m:sSub>
                  </m:oMath>
                </a14:m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Theoretically,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when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𝑑𝑡</m:t>
                    </m:r>
                  </m:oMath>
                </a14:m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is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small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enough,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𝑑𝑡</m:t>
                    </m:r>
                  </m:oMath>
                </a14:m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and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𝑑</m:t>
                    </m:r>
                  </m:oMath>
                </a14:m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don’t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affect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𝑠𝑖𝑚𝑢𝑙𝑎𝑡𝑖𝑜𝑛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any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more,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and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𝑠𝑖𝑚𝑢𝑙𝑎𝑡𝑖𝑜𝑛</m:t>
                        </m:r>
                      </m:sub>
                    </m:sSub>
                    <m:r>
                      <a:rPr kumimoji="1" lang="is-I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zh-CN" alt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kumimoji="1" lang="zh-CN" alt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However,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the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simulation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results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show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that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both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𝑑𝑡</m:t>
                    </m:r>
                  </m:oMath>
                </a14:m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and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𝑑</m:t>
                    </m:r>
                  </m:oMath>
                </a14:m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have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strong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effect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on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𝑠𝑖𝑚𝑢𝑙𝑎𝑡𝑖𝑜𝑛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,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and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𝑠𝑖𝑚𝑢𝑙𝑎𝑡𝑖𝑜𝑛</m:t>
                        </m:r>
                      </m:sub>
                    </m:sSub>
                    <m:r>
                      <a:rPr kumimoji="1" lang="zh-CN" alt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is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greater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than</a:t>
                </a:r>
                <a:r>
                  <a:rPr kumimoji="1" lang="zh-CN" alt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6" y="3703769"/>
                <a:ext cx="3618641" cy="3170099"/>
              </a:xfrm>
              <a:prstGeom prst="rect">
                <a:avLst/>
              </a:prstGeom>
              <a:blipFill rotWithShape="0">
                <a:blip r:embed="rId7"/>
                <a:stretch>
                  <a:fillRect l="-1684" t="-1346" r="-185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7" r="7913"/>
          <a:stretch/>
        </p:blipFill>
        <p:spPr>
          <a:xfrm>
            <a:off x="3695242" y="4052972"/>
            <a:ext cx="2673758" cy="277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6" r="5853"/>
          <a:stretch/>
        </p:blipFill>
        <p:spPr>
          <a:xfrm>
            <a:off x="6402097" y="4084681"/>
            <a:ext cx="2741903" cy="2772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6040" y="3386872"/>
            <a:ext cx="522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Howard C. </a:t>
            </a:r>
            <a:r>
              <a:rPr lang="en-US" altLang="zh-CN" sz="1400" dirty="0" smtClean="0"/>
              <a:t>Berg,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Random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Walks,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Princeton University Press, </a:t>
            </a:r>
            <a:r>
              <a:rPr lang="en-US" altLang="zh-CN" sz="1400" dirty="0" smtClean="0"/>
              <a:t>1993</a:t>
            </a:r>
            <a:r>
              <a:rPr lang="zh-CN" altLang="en-US" sz="1400" dirty="0" smtClean="0"/>
              <a:t> </a:t>
            </a:r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0" y="298768"/>
                <a:ext cx="9187259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Problem: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the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method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800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en-US" sz="2800" b="1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p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𝝉</m:t>
                        </m:r>
                      </m:den>
                    </m:f>
                  </m:oMath>
                </a14:m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)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doesn’t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work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arial" charset="0"/>
                  </a:rPr>
                  <a:t>well</a:t>
                </a:r>
                <a:endParaRPr lang="zh-CN" altLang="en-US" sz="2800" b="1" i="1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8768"/>
                <a:ext cx="9187259" cy="532966"/>
              </a:xfrm>
              <a:prstGeom prst="rect">
                <a:avLst/>
              </a:prstGeom>
              <a:blipFill rotWithShape="0">
                <a:blip r:embed="rId10"/>
                <a:stretch>
                  <a:fillRect l="-1327" t="-11494" b="-29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1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3"/>
          <a:stretch/>
        </p:blipFill>
        <p:spPr>
          <a:xfrm>
            <a:off x="3791637" y="3572809"/>
            <a:ext cx="2588655" cy="280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5"/>
          <a:stretch/>
        </p:blipFill>
        <p:spPr>
          <a:xfrm>
            <a:off x="6441418" y="3572809"/>
            <a:ext cx="2649877" cy="2808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183" y="886928"/>
            <a:ext cx="394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pure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diffusive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case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(1D):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62953" y="1680262"/>
            <a:ext cx="3049719" cy="1094984"/>
            <a:chOff x="313934" y="2594055"/>
            <a:chExt cx="3109576" cy="1094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392753" y="2594055"/>
                  <a:ext cx="3030757" cy="6279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is-I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𝑑𝑥</m:t>
                            </m:r>
                          </m:e>
                        </m:d>
                        <m:r>
                          <a:rPr kumimoji="1" lang="en-US" altLang="zh-CN" i="1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bg-BG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bg-BG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kumimoji="1" lang="bg-BG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kumimoji="1"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is-I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bg-BG" altLang="zh-CN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1" lang="bg-BG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is-IS" altLang="zh-CN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b="0" i="1" smtClean="0">
                                                <a:latin typeface="Cambria Math" charset="0"/>
                                              </a:rPr>
                                              <m:t>𝑑𝑥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753" y="2594055"/>
                  <a:ext cx="3030757" cy="62799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13934" y="3261293"/>
                  <a:ext cx="2072044" cy="4277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>
                      <a:latin typeface="Times New Roman" charset="0"/>
                      <a:ea typeface="Times New Roman" charset="0"/>
                      <a:cs typeface="Times New Roman" charset="0"/>
                    </a:rPr>
                    <a:t>w</a:t>
                  </a:r>
                  <a:r>
                    <a:rPr kumimoji="1" lang="en-US" altLang="zh-CN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here</a:t>
                  </a:r>
                  <a:r>
                    <a:rPr kumimoji="1" lang="zh-CN" alt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zh-CN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𝑑𝑡</m:t>
                          </m:r>
                        </m:e>
                      </m:rad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934" y="3261293"/>
                  <a:ext cx="2072044" cy="4277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95" t="-41429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13517" y="1340778"/>
                <a:ext cx="3178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𝑑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CN" i="1">
                        <a:latin typeface="Cambria Math" charset="0"/>
                      </a:rPr>
                      <m:t>/2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set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1</m:t>
                    </m:r>
                  </m:oMath>
                </a14:m>
                <a:endParaRPr kumimoji="1" lang="zh-CN" alt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7" y="1340778"/>
                <a:ext cx="3178324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下箭头 18"/>
          <p:cNvSpPr/>
          <p:nvPr/>
        </p:nvSpPr>
        <p:spPr>
          <a:xfrm>
            <a:off x="1651667" y="2798214"/>
            <a:ext cx="284480" cy="183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-30480" y="2932771"/>
                <a:ext cx="427749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At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interval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</m:oMath>
                </a14:m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get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mean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square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displacement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(MSD)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by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averaging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square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displacement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different</a:t>
                </a:r>
                <a:r>
                  <a: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particles 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different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origins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kumimoji="1" lang="en-US" altLang="zh-CN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zh-CN" alt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kumimoji="1" lang="zh-CN" alt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kumimoji="1" lang="zh-CN" alt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pt-BR" altLang="zh-CN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kumimoji="1" lang="is-IS" altLang="zh-CN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+∆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kumimoji="1" lang="is-IS" altLang="zh-CN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" y="2932771"/>
                <a:ext cx="4277492" cy="1631216"/>
              </a:xfrm>
              <a:prstGeom prst="rect">
                <a:avLst/>
              </a:prstGeom>
              <a:blipFill rotWithShape="0">
                <a:blip r:embed="rId8"/>
                <a:stretch>
                  <a:fillRect l="-1140" t="-1866" r="-1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" y="4543164"/>
                <a:ext cx="3683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Get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MSD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different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intervals,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calculating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diffusion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coefficient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according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to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𝑠𝑖𝑚𝑢𝑙𝑎𝑡𝑖𝑜𝑛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/</m:t>
                    </m:r>
                    <m:d>
                      <m:dPr>
                        <m:ctrlPr>
                          <a:rPr kumimoji="1" lang="is-I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kumimoji="1"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543164"/>
                <a:ext cx="3683852" cy="1200329"/>
              </a:xfrm>
              <a:prstGeom prst="rect">
                <a:avLst/>
              </a:prstGeom>
              <a:blipFill rotWithShape="0">
                <a:blip r:embed="rId9"/>
                <a:stretch>
                  <a:fillRect l="-1325" t="-2538" r="-1325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下箭头 22"/>
          <p:cNvSpPr/>
          <p:nvPr/>
        </p:nvSpPr>
        <p:spPr>
          <a:xfrm>
            <a:off x="1696275" y="4446010"/>
            <a:ext cx="284480" cy="183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0" y="5749997"/>
                <a:ext cx="40530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en-US" altLang="zh-CN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Results:</a:t>
                </a:r>
                <a:r>
                  <a:rPr kumimoji="1" lang="zh-CN" altLang="en-US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different</a:t>
                </a:r>
                <a:r>
                  <a:rPr kumimoji="1" lang="en-US" altLang="zh-CN" dirty="0" smtClean="0"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𝑑𝑡</m:t>
                    </m:r>
                  </m:oMath>
                </a14:m>
                <a:r>
                  <a: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and</a:t>
                </a:r>
                <a:r>
                  <a: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𝑑</m:t>
                    </m:r>
                  </m:oMath>
                </a14:m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don’t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𝑠𝑖𝑚𝑢𝑙𝑎𝑡𝑖𝑜𝑛</m:t>
                        </m:r>
                      </m:sub>
                    </m:sSub>
                  </m:oMath>
                </a14:m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too much,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𝑠𝑖𝑚𝑢𝑙𝑎𝑡𝑖𝑜𝑛</m:t>
                        </m:r>
                      </m:sub>
                    </m:sSub>
                  </m:oMath>
                </a14:m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very close to the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which</a:t>
                </a:r>
                <a:r>
                  <a: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indicates</a:t>
                </a:r>
                <a:r>
                  <a: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this</a:t>
                </a:r>
                <a:r>
                  <a: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method</a:t>
                </a:r>
                <a:r>
                  <a: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is</a:t>
                </a:r>
                <a:r>
                  <a: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more</a:t>
                </a:r>
                <a:r>
                  <a: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reliable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kumimoji="1"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49997"/>
                <a:ext cx="4053059" cy="1200329"/>
              </a:xfrm>
              <a:prstGeom prst="rect">
                <a:avLst/>
              </a:prstGeom>
              <a:blipFill rotWithShape="0">
                <a:blip r:embed="rId10"/>
                <a:stretch>
                  <a:fillRect l="-1203" t="-3046" r="-1203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0" y="111243"/>
            <a:ext cx="374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arial" charset="0"/>
              </a:rPr>
              <a:t>Another 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 charset="0"/>
              </a:rPr>
              <a:t>method</a:t>
            </a:r>
            <a:endParaRPr lang="zh-CN" altLang="en-US" sz="36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7" t="7184" r="6500"/>
          <a:stretch/>
        </p:blipFill>
        <p:spPr>
          <a:xfrm>
            <a:off x="4456192" y="689257"/>
            <a:ext cx="4493867" cy="3060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941457" y="6398837"/>
            <a:ext cx="5358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Keffer</a:t>
            </a:r>
            <a:r>
              <a:rPr lang="en-US" altLang="zh-CN" sz="1200" dirty="0"/>
              <a:t>, The Working </a:t>
            </a:r>
            <a:r>
              <a:rPr lang="en-US" altLang="zh-CN" sz="1200" dirty="0" smtClean="0"/>
              <a:t>Man‘s </a:t>
            </a:r>
            <a:r>
              <a:rPr lang="en-US" altLang="zh-CN" sz="1200" dirty="0"/>
              <a:t>Guide to Obtaining Self Diffusion Coefﬁcients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Molecular </a:t>
            </a:r>
            <a:r>
              <a:rPr lang="en-US" altLang="zh-CN" sz="1200" dirty="0"/>
              <a:t>Dynamics Simulations, University of Tennessee, Knoxville, Online, 2001</a:t>
            </a:r>
            <a:r>
              <a:rPr lang="en-US" altLang="zh-CN" sz="1200" dirty="0" smtClean="0"/>
              <a:t>.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834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09C1-434E-1F42-99EF-2F05BC10C33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0" y="111243"/>
            <a:ext cx="374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00"/>
                </a:solidFill>
                <a:latin typeface="arial" charset="0"/>
              </a:rPr>
              <a:t>Another method</a:t>
            </a:r>
            <a:endParaRPr lang="zh-CN" altLang="en-US" sz="36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05182" y="886928"/>
            <a:ext cx="458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convective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diffusivity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case (1D):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5182" y="1523765"/>
                <a:ext cx="5139622" cy="4835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methods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MSD;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cells that particles have moved through;</a:t>
                </a:r>
                <a:endParaRPr lang="en-US" altLang="zh-CN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zh-CN" altLang="en-US" sz="24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obtained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methods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results: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doesn’t have significant effect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increases along with </a:t>
                </a:r>
                <a:r>
                  <a:rPr lang="en-US" altLang="zh-CN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However,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little (about 20%) smaller </a:t>
                </a:r>
                <a:r>
                  <a:rPr lang="en-US" altLang="zh-CN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 theoretical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2" y="1523765"/>
                <a:ext cx="5139622" cy="4835491"/>
              </a:xfrm>
              <a:prstGeom prst="rect">
                <a:avLst/>
              </a:prstGeom>
              <a:blipFill rotWithShape="0">
                <a:blip r:embed="rId2"/>
                <a:stretch>
                  <a:fillRect l="-1542" t="-1009" r="-949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6452" b="16666"/>
          <a:stretch/>
        </p:blipFill>
        <p:spPr>
          <a:xfrm>
            <a:off x="5102011" y="3878703"/>
            <a:ext cx="4041989" cy="288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4" b="16444"/>
          <a:stretch/>
        </p:blipFill>
        <p:spPr>
          <a:xfrm>
            <a:off x="5102011" y="965360"/>
            <a:ext cx="4032014" cy="288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4503" y="2906334"/>
            <a:ext cx="370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Rosenbluth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et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al., 1987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Phys</a:t>
            </a:r>
            <a:r>
              <a:rPr lang="en-US" altLang="zh-CN" sz="1400" dirty="0"/>
              <a:t>. </a:t>
            </a:r>
            <a:r>
              <a:rPr lang="en-US" altLang="zh-CN" sz="1400" dirty="0" smtClean="0"/>
              <a:t>Fluids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30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2636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839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4E7673-833C-4E2C-AC1A-09C15B5583B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0" y="1108063"/>
                <a:ext cx="8316437" cy="6047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new progresses are made on the relationship between cell size, cell number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some problems are found in the method to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new method, which is calculating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according to MSD, is tried. This method seems to be more reliable, but there are still some problems left.</a:t>
                </a:r>
              </a:p>
              <a:p>
                <a:pPr marL="457200" indent="-457200" algn="just">
                  <a:spcAft>
                    <a:spcPts val="60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Problems I met:</a:t>
                </a:r>
              </a:p>
              <a:p>
                <a:pPr marL="914400" lvl="1" indent="-4572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smaller than theory results with the new method.</a:t>
                </a:r>
              </a:p>
              <a:p>
                <a:pPr marL="914400" lvl="1" indent="-4572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2D/3D case, how to count the cells that particles move through?</a:t>
                </a:r>
              </a:p>
              <a:p>
                <a:pPr marL="914400" lvl="1" indent="-4572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Inside the gap, how do particles move?</a:t>
                </a:r>
              </a:p>
              <a:p>
                <a:pPr marL="914400" lvl="1" indent="-4572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marL="457200" indent="-4572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u"/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8063"/>
                <a:ext cx="8316437" cy="6047809"/>
              </a:xfrm>
              <a:prstGeom prst="rect">
                <a:avLst/>
              </a:prstGeom>
              <a:blipFill rotWithShape="0">
                <a:blip r:embed="rId2"/>
                <a:stretch>
                  <a:fillRect l="-1246" t="-1109" r="-2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0" y="111243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00"/>
                </a:solidFill>
                <a:latin typeface="arial" charset="0"/>
              </a:rPr>
              <a:t>Summary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831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1243"/>
            <a:ext cx="1774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00"/>
                </a:solidFill>
                <a:latin typeface="arial" charset="0"/>
              </a:rPr>
              <a:t>Outline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3100" y="1393512"/>
            <a:ext cx="63631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Background</a:t>
            </a:r>
            <a:r>
              <a:rPr lang="zh-CN" alt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original</a:t>
            </a:r>
            <a:r>
              <a:rPr lang="zh-CN" alt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lang="zh-CN" alt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progress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Problems</a:t>
            </a:r>
            <a:r>
              <a:rPr lang="zh-CN" alt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another</a:t>
            </a:r>
            <a:r>
              <a:rPr lang="zh-CN" alt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method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Summary and future plan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4E7673-833C-4E2C-AC1A-09C15B5583B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9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120" y="1004799"/>
            <a:ext cx="8710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particles transport between non-overlapping cells is an important topic in fusion plasma.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120" y="2076218"/>
            <a:ext cx="8644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case: particles can transport directly from cell to cell while streaming along wandering filed lines.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3930" y="4345750"/>
            <a:ext cx="8206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Non-overlapping case (cells sit at near overlap):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is a synergy of motion due cells and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kicks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148358" y="5241126"/>
            <a:ext cx="3034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of transport over gap is random kicks (ambient diffusion): collision,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micro-turbulence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641843" y="2803515"/>
            <a:ext cx="4636965" cy="1507740"/>
            <a:chOff x="641843" y="2383388"/>
            <a:chExt cx="5616575" cy="1826267"/>
          </a:xfrm>
        </p:grpSpPr>
        <p:grpSp>
          <p:nvGrpSpPr>
            <p:cNvPr id="29" name="组合 28"/>
            <p:cNvGrpSpPr/>
            <p:nvPr/>
          </p:nvGrpSpPr>
          <p:grpSpPr>
            <a:xfrm>
              <a:off x="858418" y="2409655"/>
              <a:ext cx="5400000" cy="1800000"/>
              <a:chOff x="1175656" y="1185565"/>
              <a:chExt cx="5400000" cy="2378729"/>
            </a:xfrm>
          </p:grpSpPr>
          <p:cxnSp>
            <p:nvCxnSpPr>
              <p:cNvPr id="33" name="直接箭头连接符 32"/>
              <p:cNvCxnSpPr/>
              <p:nvPr/>
            </p:nvCxnSpPr>
            <p:spPr>
              <a:xfrm flipV="1">
                <a:off x="1175656" y="3564294"/>
                <a:ext cx="540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 flipH="1" flipV="1">
                <a:off x="1175657" y="1746436"/>
                <a:ext cx="0" cy="180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组合 34"/>
              <p:cNvGrpSpPr/>
              <p:nvPr/>
            </p:nvGrpSpPr>
            <p:grpSpPr>
              <a:xfrm>
                <a:off x="1357675" y="1185565"/>
                <a:ext cx="4340861" cy="2187742"/>
                <a:chOff x="1357675" y="1185565"/>
                <a:chExt cx="4340861" cy="2187742"/>
              </a:xfrm>
            </p:grpSpPr>
            <p:sp>
              <p:nvSpPr>
                <p:cNvPr id="37" name="椭圆 36"/>
                <p:cNvSpPr/>
                <p:nvPr/>
              </p:nvSpPr>
              <p:spPr>
                <a:xfrm rot="793751">
                  <a:off x="1357675" y="1185565"/>
                  <a:ext cx="1168136" cy="8229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 rot="793751">
                  <a:off x="2136084" y="1513316"/>
                  <a:ext cx="1168136" cy="8229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 rot="793751">
                  <a:off x="4530400" y="2550347"/>
                  <a:ext cx="1168136" cy="8229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 rot="793751">
                  <a:off x="3698541" y="2190473"/>
                  <a:ext cx="1168136" cy="8229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 rot="793751">
                  <a:off x="2866683" y="1828433"/>
                  <a:ext cx="1168136" cy="8229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6" name="任意多边形 35"/>
              <p:cNvSpPr/>
              <p:nvPr/>
            </p:nvSpPr>
            <p:spPr>
              <a:xfrm>
                <a:off x="1511559" y="1492898"/>
                <a:ext cx="3918857" cy="1772816"/>
              </a:xfrm>
              <a:custGeom>
                <a:avLst/>
                <a:gdLst>
                  <a:gd name="connsiteX0" fmla="*/ 0 w 3918857"/>
                  <a:gd name="connsiteY0" fmla="*/ 0 h 1772816"/>
                  <a:gd name="connsiteX1" fmla="*/ 149290 w 3918857"/>
                  <a:gd name="connsiteY1" fmla="*/ 335902 h 1772816"/>
                  <a:gd name="connsiteX2" fmla="*/ 522514 w 3918857"/>
                  <a:gd name="connsiteY2" fmla="*/ 410547 h 1772816"/>
                  <a:gd name="connsiteX3" fmla="*/ 821094 w 3918857"/>
                  <a:gd name="connsiteY3" fmla="*/ 298580 h 1772816"/>
                  <a:gd name="connsiteX4" fmla="*/ 1119674 w 3918857"/>
                  <a:gd name="connsiteY4" fmla="*/ 111967 h 1772816"/>
                  <a:gd name="connsiteX5" fmla="*/ 1436914 w 3918857"/>
                  <a:gd name="connsiteY5" fmla="*/ 223935 h 1772816"/>
                  <a:gd name="connsiteX6" fmla="*/ 1623527 w 3918857"/>
                  <a:gd name="connsiteY6" fmla="*/ 429208 h 1772816"/>
                  <a:gd name="connsiteX7" fmla="*/ 1567543 w 3918857"/>
                  <a:gd name="connsiteY7" fmla="*/ 615820 h 1772816"/>
                  <a:gd name="connsiteX8" fmla="*/ 1586204 w 3918857"/>
                  <a:gd name="connsiteY8" fmla="*/ 933061 h 1772816"/>
                  <a:gd name="connsiteX9" fmla="*/ 1922106 w 3918857"/>
                  <a:gd name="connsiteY9" fmla="*/ 1063690 h 1772816"/>
                  <a:gd name="connsiteX10" fmla="*/ 2164702 w 3918857"/>
                  <a:gd name="connsiteY10" fmla="*/ 1063690 h 1772816"/>
                  <a:gd name="connsiteX11" fmla="*/ 2388637 w 3918857"/>
                  <a:gd name="connsiteY11" fmla="*/ 951722 h 1772816"/>
                  <a:gd name="connsiteX12" fmla="*/ 2705878 w 3918857"/>
                  <a:gd name="connsiteY12" fmla="*/ 802433 h 1772816"/>
                  <a:gd name="connsiteX13" fmla="*/ 3041780 w 3918857"/>
                  <a:gd name="connsiteY13" fmla="*/ 877078 h 1772816"/>
                  <a:gd name="connsiteX14" fmla="*/ 3172408 w 3918857"/>
                  <a:gd name="connsiteY14" fmla="*/ 1045029 h 1772816"/>
                  <a:gd name="connsiteX15" fmla="*/ 3209731 w 3918857"/>
                  <a:gd name="connsiteY15" fmla="*/ 1231641 h 1772816"/>
                  <a:gd name="connsiteX16" fmla="*/ 3209731 w 3918857"/>
                  <a:gd name="connsiteY16" fmla="*/ 1548882 h 1772816"/>
                  <a:gd name="connsiteX17" fmla="*/ 3396343 w 3918857"/>
                  <a:gd name="connsiteY17" fmla="*/ 1716833 h 1772816"/>
                  <a:gd name="connsiteX18" fmla="*/ 3638939 w 3918857"/>
                  <a:gd name="connsiteY18" fmla="*/ 1772816 h 1772816"/>
                  <a:gd name="connsiteX19" fmla="*/ 3918857 w 3918857"/>
                  <a:gd name="connsiteY19" fmla="*/ 1716833 h 1772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18857" h="1772816">
                    <a:moveTo>
                      <a:pt x="0" y="0"/>
                    </a:moveTo>
                    <a:cubicBezTo>
                      <a:pt x="31102" y="133739"/>
                      <a:pt x="62204" y="267478"/>
                      <a:pt x="149290" y="335902"/>
                    </a:cubicBezTo>
                    <a:cubicBezTo>
                      <a:pt x="236376" y="404327"/>
                      <a:pt x="410547" y="416767"/>
                      <a:pt x="522514" y="410547"/>
                    </a:cubicBezTo>
                    <a:cubicBezTo>
                      <a:pt x="634481" y="404327"/>
                      <a:pt x="721567" y="348343"/>
                      <a:pt x="821094" y="298580"/>
                    </a:cubicBezTo>
                    <a:cubicBezTo>
                      <a:pt x="920621" y="248817"/>
                      <a:pt x="1017037" y="124408"/>
                      <a:pt x="1119674" y="111967"/>
                    </a:cubicBezTo>
                    <a:cubicBezTo>
                      <a:pt x="1222311" y="99526"/>
                      <a:pt x="1352939" y="171062"/>
                      <a:pt x="1436914" y="223935"/>
                    </a:cubicBezTo>
                    <a:cubicBezTo>
                      <a:pt x="1520890" y="276809"/>
                      <a:pt x="1601756" y="363894"/>
                      <a:pt x="1623527" y="429208"/>
                    </a:cubicBezTo>
                    <a:cubicBezTo>
                      <a:pt x="1645299" y="494522"/>
                      <a:pt x="1573763" y="531845"/>
                      <a:pt x="1567543" y="615820"/>
                    </a:cubicBezTo>
                    <a:cubicBezTo>
                      <a:pt x="1561323" y="699795"/>
                      <a:pt x="1527110" y="858416"/>
                      <a:pt x="1586204" y="933061"/>
                    </a:cubicBezTo>
                    <a:cubicBezTo>
                      <a:pt x="1645298" y="1007706"/>
                      <a:pt x="1825690" y="1041918"/>
                      <a:pt x="1922106" y="1063690"/>
                    </a:cubicBezTo>
                    <a:cubicBezTo>
                      <a:pt x="2018522" y="1085462"/>
                      <a:pt x="2086947" y="1082351"/>
                      <a:pt x="2164702" y="1063690"/>
                    </a:cubicBezTo>
                    <a:cubicBezTo>
                      <a:pt x="2242457" y="1045029"/>
                      <a:pt x="2298441" y="995265"/>
                      <a:pt x="2388637" y="951722"/>
                    </a:cubicBezTo>
                    <a:cubicBezTo>
                      <a:pt x="2478833" y="908179"/>
                      <a:pt x="2597021" y="814874"/>
                      <a:pt x="2705878" y="802433"/>
                    </a:cubicBezTo>
                    <a:cubicBezTo>
                      <a:pt x="2814735" y="789992"/>
                      <a:pt x="2964025" y="836645"/>
                      <a:pt x="3041780" y="877078"/>
                    </a:cubicBezTo>
                    <a:cubicBezTo>
                      <a:pt x="3119535" y="917511"/>
                      <a:pt x="3144416" y="985935"/>
                      <a:pt x="3172408" y="1045029"/>
                    </a:cubicBezTo>
                    <a:cubicBezTo>
                      <a:pt x="3200400" y="1104123"/>
                      <a:pt x="3203511" y="1147666"/>
                      <a:pt x="3209731" y="1231641"/>
                    </a:cubicBezTo>
                    <a:cubicBezTo>
                      <a:pt x="3215951" y="1315616"/>
                      <a:pt x="3178629" y="1468017"/>
                      <a:pt x="3209731" y="1548882"/>
                    </a:cubicBezTo>
                    <a:cubicBezTo>
                      <a:pt x="3240833" y="1629747"/>
                      <a:pt x="3324808" y="1679511"/>
                      <a:pt x="3396343" y="1716833"/>
                    </a:cubicBezTo>
                    <a:cubicBezTo>
                      <a:pt x="3467878" y="1754155"/>
                      <a:pt x="3551853" y="1772816"/>
                      <a:pt x="3638939" y="1772816"/>
                    </a:cubicBezTo>
                    <a:cubicBezTo>
                      <a:pt x="3726025" y="1772816"/>
                      <a:pt x="3822441" y="1744824"/>
                      <a:pt x="3918857" y="1716833"/>
                    </a:cubicBezTo>
                  </a:path>
                </a:pathLst>
              </a:custGeom>
              <a:noFill/>
              <a:ln w="28575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641843" y="2383388"/>
              <a:ext cx="552477" cy="4895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kern="100" dirty="0">
                  <a:effectLst/>
                  <a:ea typeface="宋体" charset="-122"/>
                  <a:cs typeface="Times New Roman" charset="0"/>
                </a:rPr>
                <a:t>(a)</a:t>
              </a:r>
              <a:endParaRPr lang="zh-CN" sz="1100" kern="100" dirty="0">
                <a:effectLst/>
                <a:ea typeface="宋体" charset="-122"/>
                <a:cs typeface="Times New Roman" charset="0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570268" y="5226106"/>
            <a:ext cx="4866788" cy="1594814"/>
            <a:chOff x="570267" y="4822284"/>
            <a:chExt cx="5729771" cy="2003412"/>
          </a:xfrm>
        </p:grpSpPr>
        <p:grpSp>
          <p:nvGrpSpPr>
            <p:cNvPr id="20" name="组合 19"/>
            <p:cNvGrpSpPr/>
            <p:nvPr/>
          </p:nvGrpSpPr>
          <p:grpSpPr>
            <a:xfrm>
              <a:off x="900038" y="4822284"/>
              <a:ext cx="5400000" cy="2003412"/>
              <a:chOff x="489496" y="4728979"/>
              <a:chExt cx="5400000" cy="2003412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677209" y="5594952"/>
                <a:ext cx="1543207" cy="889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Motion due cell</a:t>
                </a:r>
                <a:endParaRPr lang="zh-CN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203804" y="6229771"/>
                <a:ext cx="1713614" cy="502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Small gap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489496" y="4728979"/>
                <a:ext cx="5400000" cy="1980000"/>
                <a:chOff x="1175656" y="1032228"/>
                <a:chExt cx="5400000" cy="2532066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1175656" y="1372175"/>
                  <a:ext cx="5400000" cy="2192119"/>
                  <a:chOff x="1175656" y="1372175"/>
                  <a:chExt cx="5400000" cy="2192119"/>
                </a:xfrm>
              </p:grpSpPr>
              <p:cxnSp>
                <p:nvCxnSpPr>
                  <p:cNvPr id="46" name="直接箭头连接符 45"/>
                  <p:cNvCxnSpPr/>
                  <p:nvPr/>
                </p:nvCxnSpPr>
                <p:spPr>
                  <a:xfrm flipV="1">
                    <a:off x="1175656" y="3564294"/>
                    <a:ext cx="5400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箭头连接符 46"/>
                  <p:cNvCxnSpPr/>
                  <p:nvPr/>
                </p:nvCxnSpPr>
                <p:spPr>
                  <a:xfrm flipH="1" flipV="1">
                    <a:off x="1175657" y="1746436"/>
                    <a:ext cx="0" cy="18000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1357675" y="1372175"/>
                    <a:ext cx="4978161" cy="2066506"/>
                    <a:chOff x="1357675" y="1372175"/>
                    <a:chExt cx="4978161" cy="2066506"/>
                  </a:xfrm>
                </p:grpSpPr>
                <p:sp>
                  <p:nvSpPr>
                    <p:cNvPr id="49" name="椭圆 48"/>
                    <p:cNvSpPr/>
                    <p:nvPr/>
                  </p:nvSpPr>
                  <p:spPr>
                    <a:xfrm rot="793751">
                      <a:off x="1357675" y="1372175"/>
                      <a:ext cx="1168136" cy="82296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椭圆 49"/>
                    <p:cNvSpPr/>
                    <p:nvPr/>
                  </p:nvSpPr>
                  <p:spPr>
                    <a:xfrm rot="793751">
                      <a:off x="2571962" y="1808811"/>
                      <a:ext cx="1168136" cy="82296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/>
                    <p:cNvSpPr/>
                    <p:nvPr/>
                  </p:nvSpPr>
                  <p:spPr>
                    <a:xfrm rot="793751">
                      <a:off x="5167700" y="2615721"/>
                      <a:ext cx="1168136" cy="82296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/>
                    <p:cNvSpPr/>
                    <p:nvPr/>
                  </p:nvSpPr>
                  <p:spPr>
                    <a:xfrm rot="793751">
                      <a:off x="3823567" y="2258596"/>
                      <a:ext cx="1168136" cy="82296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53" name="组合 52"/>
                    <p:cNvGrpSpPr/>
                    <p:nvPr/>
                  </p:nvGrpSpPr>
                  <p:grpSpPr>
                    <a:xfrm>
                      <a:off x="1455744" y="1441654"/>
                      <a:ext cx="975108" cy="705772"/>
                      <a:chOff x="1455744" y="1441654"/>
                      <a:chExt cx="975108" cy="705772"/>
                    </a:xfrm>
                  </p:grpSpPr>
                  <p:sp>
                    <p:nvSpPr>
                      <p:cNvPr id="54" name="弧形 53"/>
                      <p:cNvSpPr/>
                      <p:nvPr/>
                    </p:nvSpPr>
                    <p:spPr>
                      <a:xfrm rot="5956789" flipH="1">
                        <a:off x="1599744" y="1297654"/>
                        <a:ext cx="684000" cy="972000"/>
                      </a:xfrm>
                      <a:prstGeom prst="arc">
                        <a:avLst>
                          <a:gd name="adj1" fmla="val 16200000"/>
                          <a:gd name="adj2" fmla="val 5344240"/>
                        </a:avLst>
                      </a:prstGeom>
                      <a:ln w="25400">
                        <a:solidFill>
                          <a:schemeClr val="accent6">
                            <a:lumMod val="75000"/>
                          </a:schemeClr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" name="弧形 54"/>
                      <p:cNvSpPr/>
                      <p:nvPr/>
                    </p:nvSpPr>
                    <p:spPr>
                      <a:xfrm rot="16764883" flipH="1">
                        <a:off x="1602852" y="1319426"/>
                        <a:ext cx="684000" cy="972000"/>
                      </a:xfrm>
                      <a:prstGeom prst="arc">
                        <a:avLst>
                          <a:gd name="adj1" fmla="val 16200000"/>
                          <a:gd name="adj2" fmla="val 5344240"/>
                        </a:avLst>
                      </a:prstGeom>
                      <a:ln w="25400">
                        <a:solidFill>
                          <a:schemeClr val="accent6">
                            <a:lumMod val="75000"/>
                          </a:schemeClr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cxnSp>
              <p:nvCxnSpPr>
                <p:cNvPr id="44" name="直接箭头连接符 43"/>
                <p:cNvCxnSpPr/>
                <p:nvPr/>
              </p:nvCxnSpPr>
              <p:spPr>
                <a:xfrm>
                  <a:off x="2278758" y="2031021"/>
                  <a:ext cx="546265" cy="176424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本框 44"/>
                <p:cNvSpPr txBox="1"/>
                <p:nvPr/>
              </p:nvSpPr>
              <p:spPr>
                <a:xfrm>
                  <a:off x="2422949" y="1032228"/>
                  <a:ext cx="42659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 smtClean="0">
                      <a:solidFill>
                        <a:srgbClr val="FF0000"/>
                      </a:solidFill>
                    </a:rPr>
                    <a:t>?</a:t>
                  </a:r>
                  <a:endParaRPr lang="zh-CN" altLang="en-US" sz="36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8" name="直接箭头连接符 57"/>
              <p:cNvCxnSpPr/>
              <p:nvPr/>
            </p:nvCxnSpPr>
            <p:spPr>
              <a:xfrm flipV="1">
                <a:off x="2952284" y="5755409"/>
                <a:ext cx="255998" cy="51476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 flipV="1">
                <a:off x="2824767" y="5665214"/>
                <a:ext cx="255998" cy="51476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/>
            <p:cNvSpPr txBox="1"/>
            <p:nvPr/>
          </p:nvSpPr>
          <p:spPr>
            <a:xfrm>
              <a:off x="570267" y="4948216"/>
              <a:ext cx="572296" cy="4895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600" kern="100" dirty="0" smtClean="0">
                  <a:effectLst/>
                  <a:ea typeface="宋体" charset="-122"/>
                  <a:cs typeface="Times New Roman" charset="0"/>
                </a:rPr>
                <a:t>(</a:t>
              </a:r>
              <a:r>
                <a:rPr lang="en-US" sz="1600" kern="100" dirty="0">
                  <a:ea typeface="宋体" charset="-122"/>
                  <a:cs typeface="Times New Roman" charset="0"/>
                </a:rPr>
                <a:t>b)</a:t>
              </a:r>
              <a:endParaRPr lang="zh-CN" sz="1600" kern="100" dirty="0">
                <a:ea typeface="宋体" charset="-122"/>
                <a:cs typeface="Times New Roman" charset="0"/>
              </a:endParaRPr>
            </a:p>
          </p:txBody>
        </p:sp>
      </p:grp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4E7673-833C-4E2C-AC1A-09C15B5583B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111243"/>
            <a:ext cx="7263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Background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and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original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results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61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7272" y="1057588"/>
            <a:ext cx="5720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relates to classic problem studied by Taylor,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Moffat,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Rosenbluth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, which discusses the laminar convective flows under the condition of infinite Kubo number.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6586" y="3152795"/>
            <a:ext cx="86055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convective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transport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equivalent to the transport by magnetic cells.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arge Kubo number means strong scattering and long correlation.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27456" y="5779651"/>
            <a:ext cx="6592895" cy="1058806"/>
            <a:chOff x="-897510" y="2347661"/>
            <a:chExt cx="6592895" cy="1058806"/>
          </a:xfrm>
        </p:grpSpPr>
        <p:grpSp>
          <p:nvGrpSpPr>
            <p:cNvPr id="14" name="组合 13"/>
            <p:cNvGrpSpPr/>
            <p:nvPr/>
          </p:nvGrpSpPr>
          <p:grpSpPr>
            <a:xfrm>
              <a:off x="-897510" y="2347661"/>
              <a:ext cx="6592895" cy="1058806"/>
              <a:chOff x="-804512" y="2994370"/>
              <a:chExt cx="7988920" cy="105880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884943" y="3061892"/>
                <a:ext cx="1749204" cy="7473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572019" y="3354789"/>
                <a:ext cx="16123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Large </a:t>
                </a:r>
                <a:r>
                  <a:rPr lang="en-US" altLang="zh-CN" sz="2000" dirty="0" err="1" smtClean="0"/>
                  <a:t>ku</a:t>
                </a:r>
                <a:endParaRPr lang="en-US" altLang="zh-CN" sz="2000" dirty="0" smtClean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-804512" y="3469670"/>
                <a:ext cx="1804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Small Ku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794727" y="3061892"/>
                <a:ext cx="1749203" cy="7473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曲线连接符 19"/>
              <p:cNvCxnSpPr/>
              <p:nvPr/>
            </p:nvCxnSpPr>
            <p:spPr>
              <a:xfrm rot="19860000">
                <a:off x="4245301" y="2994370"/>
                <a:ext cx="959704" cy="828000"/>
              </a:xfrm>
              <a:prstGeom prst="curvedConnector3">
                <a:avLst>
                  <a:gd name="adj1" fmla="val -492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1248415" y="3214174"/>
                <a:ext cx="268858" cy="1903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956397" y="3587951"/>
                <a:ext cx="304800" cy="12982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V="1">
                <a:off x="1608631" y="3481167"/>
                <a:ext cx="25040" cy="2252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077211" y="3413583"/>
                <a:ext cx="83145" cy="2208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5361746" y="3558886"/>
                <a:ext cx="146907" cy="28325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1994067" y="3717778"/>
                <a:ext cx="83145" cy="24872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510419" y="3653066"/>
                <a:ext cx="11967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kick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5" name="曲线连接符 14"/>
            <p:cNvCxnSpPr/>
            <p:nvPr/>
          </p:nvCxnSpPr>
          <p:spPr>
            <a:xfrm rot="19860000">
              <a:off x="870978" y="2371864"/>
              <a:ext cx="792000" cy="828000"/>
            </a:xfrm>
            <a:prstGeom prst="curvedConnector3">
              <a:avLst>
                <a:gd name="adj1" fmla="val -49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5942531" y="605473"/>
            <a:ext cx="2820469" cy="2650932"/>
            <a:chOff x="5728995" y="1"/>
            <a:chExt cx="3415005" cy="3209731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/>
            <a:srcRect l="15262" t="4081" r="16285" b="1963"/>
            <a:stretch/>
          </p:blipFill>
          <p:spPr>
            <a:xfrm>
              <a:off x="5728995" y="1"/>
              <a:ext cx="3415005" cy="3209731"/>
            </a:xfrm>
            <a:prstGeom prst="rect">
              <a:avLst/>
            </a:prstGeom>
          </p:spPr>
        </p:pic>
        <p:cxnSp>
          <p:nvCxnSpPr>
            <p:cNvPr id="38" name="直接箭头连接符 37"/>
            <p:cNvCxnSpPr/>
            <p:nvPr/>
          </p:nvCxnSpPr>
          <p:spPr>
            <a:xfrm>
              <a:off x="6375171" y="1937289"/>
              <a:ext cx="54549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6484249" y="148891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?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4E7673-833C-4E2C-AC1A-09C15B5583B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314668" y="3824773"/>
            <a:ext cx="7334714" cy="1526155"/>
            <a:chOff x="1314668" y="3824773"/>
            <a:chExt cx="7334714" cy="1526155"/>
          </a:xfrm>
        </p:grpSpPr>
        <p:grpSp>
          <p:nvGrpSpPr>
            <p:cNvPr id="2" name="组合 1"/>
            <p:cNvGrpSpPr/>
            <p:nvPr/>
          </p:nvGrpSpPr>
          <p:grpSpPr>
            <a:xfrm>
              <a:off x="2960560" y="3824773"/>
              <a:ext cx="3939182" cy="1139006"/>
              <a:chOff x="2960560" y="3748573"/>
              <a:chExt cx="3939182" cy="1139006"/>
            </a:xfrm>
          </p:grpSpPr>
          <p:cxnSp>
            <p:nvCxnSpPr>
              <p:cNvPr id="31" name="直接箭头连接符 30"/>
              <p:cNvCxnSpPr/>
              <p:nvPr/>
            </p:nvCxnSpPr>
            <p:spPr>
              <a:xfrm flipV="1">
                <a:off x="4222463" y="4315952"/>
                <a:ext cx="104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 flipV="1">
                <a:off x="4214892" y="4887579"/>
                <a:ext cx="104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>
                <a:off x="2960560" y="3748573"/>
                <a:ext cx="14887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Fluid case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5410953" y="3748573"/>
                <a:ext cx="14887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MHD case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314668" y="4192097"/>
              <a:ext cx="7334714" cy="1158831"/>
              <a:chOff x="1314668" y="4192097"/>
              <a:chExt cx="7334714" cy="11588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/>
                  <p:cNvSpPr/>
                  <p:nvPr/>
                </p:nvSpPr>
                <p:spPr>
                  <a:xfrm>
                    <a:off x="2646220" y="4192097"/>
                    <a:ext cx="1490729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zh-CN" alt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" name="矩形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6220" y="4192097"/>
                    <a:ext cx="1490729" cy="40011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6923" r="-16735" b="-1692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/>
                  <p:cNvSpPr/>
                  <p:nvPr/>
                </p:nvSpPr>
                <p:spPr>
                  <a:xfrm>
                    <a:off x="5399842" y="4192844"/>
                    <a:ext cx="1656800" cy="4464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zh-CN" alt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5" name="矩形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9842" y="4192844"/>
                    <a:ext cx="1656800" cy="44640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5074" b="-1506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/>
                  <p:cNvSpPr/>
                  <p:nvPr/>
                </p:nvSpPr>
                <p:spPr>
                  <a:xfrm>
                    <a:off x="1314668" y="4632661"/>
                    <a:ext cx="2821350" cy="6775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7" name="矩形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4668" y="4632661"/>
                    <a:ext cx="2821350" cy="67755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5361622" y="4621498"/>
                    <a:ext cx="3287760" cy="7294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1622" y="4621498"/>
                    <a:ext cx="3287760" cy="72943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2" name="矩形 41"/>
          <p:cNvSpPr/>
          <p:nvPr/>
        </p:nvSpPr>
        <p:spPr>
          <a:xfrm>
            <a:off x="0" y="111243"/>
            <a:ext cx="7263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Background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and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original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results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750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-3486" y="5091134"/>
            <a:ext cx="5997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work was under the condition of near-overlapping cells and regular pattern. How about the transport under the condition of multiple sizes and irregular pattern?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308718" y="4936144"/>
            <a:ext cx="2785962" cy="1879641"/>
            <a:chOff x="1903083" y="5177395"/>
            <a:chExt cx="4681728" cy="1590539"/>
          </a:xfrm>
        </p:grpSpPr>
        <p:sp>
          <p:nvSpPr>
            <p:cNvPr id="13" name="矩形 12"/>
            <p:cNvSpPr/>
            <p:nvPr/>
          </p:nvSpPr>
          <p:spPr>
            <a:xfrm>
              <a:off x="1903083" y="5177395"/>
              <a:ext cx="4681728" cy="159053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75395" y="5383300"/>
              <a:ext cx="804672" cy="472757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089359" y="5910545"/>
              <a:ext cx="1296750" cy="747317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974025" y="5796055"/>
              <a:ext cx="369156" cy="356382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853291" y="6377724"/>
              <a:ext cx="487680" cy="3222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43182" y="6002231"/>
              <a:ext cx="1089486" cy="705972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280267" y="5265703"/>
              <a:ext cx="1103376" cy="85605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43181" y="5323298"/>
              <a:ext cx="851742" cy="472757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21400" y="3189344"/>
            <a:ext cx="2448000" cy="969579"/>
            <a:chOff x="5570070" y="2863995"/>
            <a:chExt cx="3000267" cy="1029031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5570070" y="2908847"/>
              <a:ext cx="0" cy="802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570337" y="2863995"/>
              <a:ext cx="0" cy="802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678556" y="3471829"/>
              <a:ext cx="279901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6953665" y="3369806"/>
              <a:ext cx="335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0070C0"/>
                  </a:solidFill>
                </a:rPr>
                <a:t>L</a:t>
              </a:r>
              <a:endParaRPr lang="zh-CN" altLang="en-US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4E7673-833C-4E2C-AC1A-09C15B5583B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37" name="组合 35"/>
          <p:cNvGrpSpPr/>
          <p:nvPr/>
        </p:nvGrpSpPr>
        <p:grpSpPr>
          <a:xfrm>
            <a:off x="5942531" y="605473"/>
            <a:ext cx="2820469" cy="2650932"/>
            <a:chOff x="5728995" y="1"/>
            <a:chExt cx="3415005" cy="3209731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3"/>
            <a:srcRect l="15262" t="4081" r="16285" b="1963"/>
            <a:stretch/>
          </p:blipFill>
          <p:spPr>
            <a:xfrm>
              <a:off x="5728995" y="1"/>
              <a:ext cx="3415005" cy="3209731"/>
            </a:xfrm>
            <a:prstGeom prst="rect">
              <a:avLst/>
            </a:prstGeom>
          </p:spPr>
        </p:pic>
        <p:cxnSp>
          <p:nvCxnSpPr>
            <p:cNvPr id="40" name="直接箭头连接符 37"/>
            <p:cNvCxnSpPr/>
            <p:nvPr/>
          </p:nvCxnSpPr>
          <p:spPr>
            <a:xfrm>
              <a:off x="6375171" y="1937289"/>
              <a:ext cx="54549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6484249" y="148891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?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904096" y="275058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dirty="0"/>
          </a:p>
        </p:txBody>
      </p:sp>
      <p:grpSp>
        <p:nvGrpSpPr>
          <p:cNvPr id="58" name="组合 57"/>
          <p:cNvGrpSpPr/>
          <p:nvPr/>
        </p:nvGrpSpPr>
        <p:grpSpPr>
          <a:xfrm>
            <a:off x="120088" y="901897"/>
            <a:ext cx="5229152" cy="840732"/>
            <a:chOff x="120088" y="901897"/>
            <a:chExt cx="5229152" cy="840732"/>
          </a:xfrm>
        </p:grpSpPr>
        <p:sp>
          <p:nvSpPr>
            <p:cNvPr id="29" name="矩形 28"/>
            <p:cNvSpPr/>
            <p:nvPr/>
          </p:nvSpPr>
          <p:spPr>
            <a:xfrm>
              <a:off x="120088" y="901897"/>
              <a:ext cx="52291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Definition of effective diffusion coefficient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D*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499166" y="1237234"/>
                  <a:ext cx="2147832" cy="5053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zh-CN" alt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𝑐𝑜𝑛𝑓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166" y="1237234"/>
                  <a:ext cx="2147832" cy="5053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/>
          <p:cNvGrpSpPr/>
          <p:nvPr/>
        </p:nvGrpSpPr>
        <p:grpSpPr>
          <a:xfrm>
            <a:off x="6713966" y="2811006"/>
            <a:ext cx="648000" cy="672048"/>
            <a:chOff x="5570070" y="2863995"/>
            <a:chExt cx="3000267" cy="847098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5570070" y="2908847"/>
              <a:ext cx="0" cy="802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570337" y="2863995"/>
              <a:ext cx="0" cy="802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5678556" y="3277734"/>
              <a:ext cx="279901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530294" y="3224236"/>
              <a:ext cx="1073466" cy="391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solidFill>
                    <a:srgbClr val="0070C0"/>
                  </a:solidFill>
                </a:rPr>
                <a:t>d</a:t>
              </a:r>
              <a:endParaRPr lang="zh-CN" altLang="en-US" sz="1200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20088" y="1818845"/>
            <a:ext cx="5798236" cy="2730649"/>
            <a:chOff x="120088" y="1026365"/>
            <a:chExt cx="5798236" cy="2730649"/>
          </a:xfrm>
        </p:grpSpPr>
        <p:grpSp>
          <p:nvGrpSpPr>
            <p:cNvPr id="23" name="组合 22"/>
            <p:cNvGrpSpPr/>
            <p:nvPr/>
          </p:nvGrpSpPr>
          <p:grpSpPr>
            <a:xfrm>
              <a:off x="120088" y="1026365"/>
              <a:ext cx="5399047" cy="1200329"/>
              <a:chOff x="120088" y="1026365"/>
              <a:chExt cx="5399047" cy="1200329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20088" y="1026365"/>
                <a:ext cx="53990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key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solve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convective flow problem is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boundary layers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packing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fraction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/>
                  <p:cNvSpPr/>
                  <p:nvPr/>
                </p:nvSpPr>
                <p:spPr>
                  <a:xfrm>
                    <a:off x="1788803" y="1745504"/>
                    <a:ext cx="137281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zh-CN" altLang="en-US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num>
                            <m:den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矩形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8803" y="1745504"/>
                    <a:ext cx="1372812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442" t="-123684" r="-46903" b="-192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组合 5"/>
            <p:cNvGrpSpPr/>
            <p:nvPr/>
          </p:nvGrpSpPr>
          <p:grpSpPr>
            <a:xfrm>
              <a:off x="794734" y="3291950"/>
              <a:ext cx="5123590" cy="465064"/>
              <a:chOff x="1163909" y="2753262"/>
              <a:chExt cx="5123590" cy="465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3431909" y="2753262"/>
                    <a:ext cx="2855590" cy="46506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zh-CN" alt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zh-CN" altLang="en-US" sz="2000" i="1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zh-CN" alt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000" i="1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𝑃𝑒</m:t>
                                  </m:r>
                                </m:e>
                              </m:rad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1909" y="2753262"/>
                    <a:ext cx="2855590" cy="46506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90789" r="-7249" b="-15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1163909" y="2789245"/>
                    <a:ext cx="141083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3909" y="2789245"/>
                    <a:ext cx="1410835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右箭头 35"/>
              <p:cNvSpPr/>
              <p:nvPr/>
            </p:nvSpPr>
            <p:spPr>
              <a:xfrm>
                <a:off x="2837884" y="2853726"/>
                <a:ext cx="635686" cy="2998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94734" y="2255140"/>
              <a:ext cx="3968411" cy="424492"/>
              <a:chOff x="794734" y="2255140"/>
              <a:chExt cx="3968411" cy="4244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/>
                  <p:cNvSpPr/>
                  <p:nvPr/>
                </p:nvSpPr>
                <p:spPr>
                  <a:xfrm>
                    <a:off x="1929685" y="2261813"/>
                    <a:ext cx="128496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" name="矩形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9685" y="2261813"/>
                    <a:ext cx="1284967" cy="4001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51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矩形 53"/>
              <p:cNvSpPr/>
              <p:nvPr/>
            </p:nvSpPr>
            <p:spPr>
              <a:xfrm>
                <a:off x="794734" y="2279522"/>
                <a:ext cx="103599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矩形 54"/>
                  <p:cNvSpPr/>
                  <p:nvPr/>
                </p:nvSpPr>
                <p:spPr>
                  <a:xfrm>
                    <a:off x="3229777" y="2255140"/>
                    <a:ext cx="15333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5" name="矩形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777" y="2255140"/>
                    <a:ext cx="1533368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51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/>
            <p:cNvGrpSpPr/>
            <p:nvPr/>
          </p:nvGrpSpPr>
          <p:grpSpPr>
            <a:xfrm>
              <a:off x="1196931" y="2764711"/>
              <a:ext cx="4265534" cy="400110"/>
              <a:chOff x="1196931" y="2764711"/>
              <a:chExt cx="4265534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矩形 55"/>
                  <p:cNvSpPr/>
                  <p:nvPr/>
                </p:nvSpPr>
                <p:spPr>
                  <a:xfrm>
                    <a:off x="3136957" y="2765974"/>
                    <a:ext cx="23255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zh-CN" altLang="en-U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/</a:t>
                    </a:r>
                    <a:r>
                      <a:rPr lang="zh-CN" altLang="en-U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6" name="矩形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6957" y="2765974"/>
                    <a:ext cx="2325508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矩形 56"/>
              <p:cNvSpPr/>
              <p:nvPr/>
            </p:nvSpPr>
            <p:spPr>
              <a:xfrm>
                <a:off x="1196931" y="2764711"/>
                <a:ext cx="200588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Peclet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number: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9" name="文本框 58"/>
          <p:cNvSpPr txBox="1"/>
          <p:nvPr/>
        </p:nvSpPr>
        <p:spPr>
          <a:xfrm>
            <a:off x="192645" y="4620842"/>
            <a:ext cx="144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660115" y="4636998"/>
                <a:ext cx="3095847" cy="410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𝑃𝑒</m:t>
                          </m:r>
                        </m:e>
                      </m:rad>
                      <m:sSub>
                        <m:sSub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15" y="4636998"/>
                <a:ext cx="3095847" cy="41043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511592" y="4147720"/>
            <a:ext cx="258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N. </a:t>
            </a:r>
            <a:r>
              <a:rPr lang="en-US" altLang="zh-CN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Rosenbluth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Phys. Fluids 30, 2636 (1987)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111243"/>
            <a:ext cx="7263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Background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and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original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results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345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50" y="3998418"/>
            <a:ext cx="3983827" cy="284646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8" y="4419648"/>
            <a:ext cx="2443148" cy="24431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07452" y="829893"/>
            <a:ext cx="2323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magnetic cells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1896872" y="1214186"/>
            <a:ext cx="351923" cy="3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24051" y="380993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-t/τ dependence of </a:t>
            </a:r>
            <a:r>
              <a:rPr lang="en-US" altLang="zh-CN" sz="2400" dirty="0" err="1" smtClean="0"/>
              <a:t>ln</a:t>
            </a:r>
            <a:r>
              <a:rPr lang="en-US" altLang="zh-CN" sz="2400" dirty="0" smtClean="0"/>
              <a:t>(N/N0)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48965" y="2606602"/>
            <a:ext cx="344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Peclet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 condition: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82000" y="6489700"/>
            <a:ext cx="762000" cy="365125"/>
          </a:xfrm>
          <a:prstGeom prst="rect">
            <a:avLst/>
          </a:prstGeom>
        </p:spPr>
        <p:txBody>
          <a:bodyPr/>
          <a:lstStyle/>
          <a:p>
            <a:fld id="{2A4E7673-833C-4E2C-AC1A-09C15B5583B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596095" y="1348794"/>
            <a:ext cx="3837840" cy="1213467"/>
            <a:chOff x="596095" y="1348794"/>
            <a:chExt cx="3837840" cy="1213467"/>
          </a:xfrm>
        </p:grpSpPr>
        <p:grpSp>
          <p:nvGrpSpPr>
            <p:cNvPr id="34" name="组合 33"/>
            <p:cNvGrpSpPr/>
            <p:nvPr/>
          </p:nvGrpSpPr>
          <p:grpSpPr>
            <a:xfrm>
              <a:off x="2578309" y="1841480"/>
              <a:ext cx="1855626" cy="646331"/>
              <a:chOff x="2578309" y="1676380"/>
              <a:chExt cx="1855626" cy="646331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578309" y="1896778"/>
                <a:ext cx="324000" cy="324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箭头连接符 27"/>
              <p:cNvCxnSpPr>
                <a:endCxn id="22" idx="6"/>
              </p:cNvCxnSpPr>
              <p:nvPr/>
            </p:nvCxnSpPr>
            <p:spPr>
              <a:xfrm flipH="1">
                <a:off x="2902309" y="1935446"/>
                <a:ext cx="347401" cy="12333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3240705" y="1676380"/>
                <a:ext cx="11932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Random force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596095" y="1348794"/>
                  <a:ext cx="2977931" cy="6656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  <m:f>
                          <m:f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95" y="1348794"/>
                  <a:ext cx="2977931" cy="6656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164378" y="1896694"/>
                  <a:ext cx="1765227" cy="665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  <m:f>
                          <m:f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378" y="1896694"/>
                  <a:ext cx="1765227" cy="66556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/>
          <p:cNvGrpSpPr/>
          <p:nvPr/>
        </p:nvGrpSpPr>
        <p:grpSpPr>
          <a:xfrm>
            <a:off x="164852" y="2917348"/>
            <a:ext cx="4028350" cy="1544239"/>
            <a:chOff x="164852" y="2917348"/>
            <a:chExt cx="4028350" cy="1544239"/>
          </a:xfrm>
        </p:grpSpPr>
        <p:sp>
          <p:nvSpPr>
            <p:cNvPr id="16" name="下箭头 15"/>
            <p:cNvSpPr/>
            <p:nvPr/>
          </p:nvSpPr>
          <p:spPr>
            <a:xfrm>
              <a:off x="1720911" y="3445081"/>
              <a:ext cx="351923" cy="324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2877314" y="3287707"/>
              <a:ext cx="39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164852" y="2917348"/>
                  <a:ext cx="2783839" cy="7146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zh-CN" alt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∥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zh-CN" alt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den>
                        </m:f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≫1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52" y="2917348"/>
                  <a:ext cx="2783839" cy="71468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279555" y="3078349"/>
                  <a:ext cx="913647" cy="375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≫</m:t>
                        </m:r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555" y="3078349"/>
                  <a:ext cx="913647" cy="37523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2667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871537" y="3697949"/>
                  <a:ext cx="20639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37" y="3697949"/>
                  <a:ext cx="206396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116667" r="-18879" b="-18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1321811" y="4092255"/>
                  <a:ext cx="12564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811" y="4092255"/>
                  <a:ext cx="1256498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114754" r="-38835" b="-1770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矩形 30"/>
          <p:cNvSpPr/>
          <p:nvPr/>
        </p:nvSpPr>
        <p:spPr>
          <a:xfrm>
            <a:off x="0" y="111243"/>
            <a:ext cx="7263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Background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and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original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results</a:t>
            </a:r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574215" y="1792880"/>
            <a:ext cx="279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Video: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it’s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big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email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2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8" y="1601089"/>
            <a:ext cx="4320000" cy="4320000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4E7673-833C-4E2C-AC1A-09C15B5583B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1701" y="1017313"/>
            <a:ext cx="840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Rosenbluth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(gap width ~ 0)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2001" y="5821850"/>
            <a:ext cx="8406217" cy="955243"/>
            <a:chOff x="502001" y="6207858"/>
            <a:chExt cx="8406217" cy="955243"/>
          </a:xfrm>
        </p:grpSpPr>
        <p:sp>
          <p:nvSpPr>
            <p:cNvPr id="9" name="文本框 8"/>
            <p:cNvSpPr txBox="1"/>
            <p:nvPr/>
          </p:nvSpPr>
          <p:spPr>
            <a:xfrm>
              <a:off x="502001" y="6301327"/>
              <a:ext cx="840621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and theory fit well at </a:t>
              </a:r>
              <a:r>
                <a:rPr lang="en-US" altLang="zh-CN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Rosenbluth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condition.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829898" y="6207858"/>
                  <a:ext cx="2545505" cy="4344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0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00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𝑃𝑒</m:t>
                            </m:r>
                          </m:e>
                        </m:rad>
                        <m:sSub>
                          <m:sSubPr>
                            <m:ctrlPr>
                              <a:rPr lang="en-US" altLang="zh-CN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∝</m:t>
                        </m:r>
                        <m:sSup>
                          <m:sSupPr>
                            <m:ctrlPr>
                              <a:rPr lang="en-US" altLang="zh-CN" sz="20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𝑃𝑒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898" y="6207858"/>
                  <a:ext cx="2545505" cy="43441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72" y="1624662"/>
            <a:ext cx="4320000" cy="4320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111243"/>
            <a:ext cx="7263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Background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and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original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results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069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4E7673-833C-4E2C-AC1A-09C15B5583B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31701" y="1017313"/>
                <a:ext cx="8406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1: Scan of gap width (size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=cell width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/gap width)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01" y="1017313"/>
                <a:ext cx="840621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8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56783" y="5559574"/>
                <a:ext cx="878721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zh-CN" altLang="en-US" sz="20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increases along with the increase of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&lt;80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zh-CN" altLang="en-US" sz="2000" i="1">
                            <a:latin typeface="Cambria Math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decreases significantly when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decreases.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&lt;30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zh-CN" altLang="en-US" sz="2000" i="1">
                            <a:latin typeface="Cambria Math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almost same at different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indicating gap diffusion is dominant.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" y="5559574"/>
                <a:ext cx="8787217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625"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1" y="1657835"/>
            <a:ext cx="3960000" cy="39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3"/>
          <a:stretch/>
        </p:blipFill>
        <p:spPr>
          <a:xfrm>
            <a:off x="4134480" y="1527104"/>
            <a:ext cx="4897226" cy="396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11243"/>
            <a:ext cx="3236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New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progress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668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4E7673-833C-4E2C-AC1A-09C15B5583B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1701" y="1017313"/>
            <a:ext cx="840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2: Scan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number at fixed ratio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978"/>
            <a:ext cx="3960000" cy="39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1"/>
          <a:stretch/>
        </p:blipFill>
        <p:spPr>
          <a:xfrm>
            <a:off x="4132856" y="1430851"/>
            <a:ext cx="4770516" cy="39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56783" y="5804389"/>
                <a:ext cx="87872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zh-CN" altLang="en-US" sz="2000" i="1">
                            <a:latin typeface="Cambria Math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000" i="1"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decreases along with the increase of cell number.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" y="5804389"/>
                <a:ext cx="8787217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625" t="-55172" b="-28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0" y="111243"/>
            <a:ext cx="3236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arial" charset="0"/>
              </a:rPr>
              <a:t>New</a:t>
            </a:r>
            <a:r>
              <a:rPr lang="zh-CN" altLang="en-US" sz="36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3600" b="1">
                <a:solidFill>
                  <a:srgbClr val="000000"/>
                </a:solidFill>
                <a:latin typeface="arial" charset="0"/>
              </a:rPr>
              <a:t>progress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2535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D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FE2"/>
      </a:accent5>
      <a:accent6>
        <a:srgbClr val="2D2D8A"/>
      </a:accent6>
      <a:hlink>
        <a:srgbClr val="009999"/>
      </a:hlink>
      <a:folHlink>
        <a:srgbClr val="99CC00"/>
      </a:folHlink>
    </a:clrScheme>
    <a:fontScheme name="タイトル &amp; サブタイトル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タイトル &amp; サブタイトル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3" id="{B89B507E-EB49-8E47-BA24-419B766E53E3}" vid="{1CD891AA-769B-224E-80C5-4DD3E2A4A63F}"/>
    </a:ext>
  </a:extLst>
</a:theme>
</file>

<file path=ppt/theme/theme10.xml><?xml version="1.0" encoding="utf-8"?>
<a:theme xmlns:a="http://schemas.openxmlformats.org/drawingml/2006/main" name="タイトル（中央）">
  <a:themeElements>
    <a:clrScheme name="タイトル（中央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タイトル（中央）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タイトル（中央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タイトル &amp; 箇条書き（左）">
  <a:themeElements>
    <a:clrScheme name="タイトル &amp; 箇条書き（左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タイトル &amp; 箇条書き（左）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タイトル &amp; 箇条書き（左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タイトル &amp; 箇条書き（2 段組み）">
  <a:themeElements>
    <a:clrScheme name="タイトル &amp; 箇条書き（2 段組み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タイトル &amp; 箇条書き（2 段組み）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タイトル &amp; 箇条書き（2 段組み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タイトル &amp; 箇条書き（右）">
  <a:themeElements>
    <a:clrScheme name="タイトル &amp; 箇条書き（右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タイトル &amp; 箇条書き（右）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タイトル &amp; 箇条書き（右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タイトル、箇条書き、画像">
  <a:themeElements>
    <a:clrScheme name="タイトル、箇条書き、画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タイトル、箇条書き、画像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タイトル、箇条書き、画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主题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8" id="{495B69CE-1A77-4D4E-BD85-85D36BC50823}" vid="{B8B6E75C-016C-054A-ABE6-E5A79C8216AE}"/>
    </a:ext>
  </a:extLst>
</a:theme>
</file>

<file path=ppt/theme/theme1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タイトル &amp; 箇条書き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D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FE2"/>
      </a:accent5>
      <a:accent6>
        <a:srgbClr val="2D2D8A"/>
      </a:accent6>
      <a:hlink>
        <a:srgbClr val="009999"/>
      </a:hlink>
      <a:folHlink>
        <a:srgbClr val="99CC00"/>
      </a:folHlink>
    </a:clrScheme>
    <a:fontScheme name="タイトル &amp; 箇条書き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タイトル &amp; 箇条書き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空白">
  <a:themeElements>
    <a:clrScheme name="空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箇条書き">
  <a:themeElements>
    <a:clrScheme name="箇条書き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箇条書き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箇条書き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画像（横長）">
  <a:themeElements>
    <a:clrScheme name="画像（横長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画像（横長）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画像（横長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画像（横長、反射）">
  <a:themeElements>
    <a:clrScheme name="画像（横長、反射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画像（横長、反射）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画像（横長、反射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画像（縦長）">
  <a:themeElements>
    <a:clrScheme name="画像（縦長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画像（縦長）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画像（縦長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画像（縦長、反射）">
  <a:themeElements>
    <a:clrScheme name="画像（縦長、反射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画像（縦長、反射）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画像（縦長、反射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タイトル（上）">
  <a:themeElements>
    <a:clrScheme name="タイトル（上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タイトル（上）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タイトル（上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5589</TotalTime>
  <Words>1945</Words>
  <Application>Microsoft Macintosh PowerPoint</Application>
  <PresentationFormat>全屏显示(4:3)</PresentationFormat>
  <Paragraphs>176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15</vt:i4>
      </vt:variant>
    </vt:vector>
  </HeadingPairs>
  <TitlesOfParts>
    <vt:vector size="44" baseType="lpstr">
      <vt:lpstr>Calibri</vt:lpstr>
      <vt:lpstr>Calibri Light</vt:lpstr>
      <vt:lpstr>Cambria Math</vt:lpstr>
      <vt:lpstr>Gill Sans</vt:lpstr>
      <vt:lpstr>Times New Roman</vt:lpstr>
      <vt:lpstr>Wingdings</vt:lpstr>
      <vt:lpstr>ヒラギノ角ゴ ProN W3</vt:lpstr>
      <vt:lpstr>等线</vt:lpstr>
      <vt:lpstr>等线 Light</vt:lpstr>
      <vt:lpstr>宋体</vt:lpstr>
      <vt:lpstr>游ゴシック</vt:lpstr>
      <vt:lpstr>游ゴシック Light</vt:lpstr>
      <vt:lpstr>Arial</vt:lpstr>
      <vt:lpstr>Arial</vt:lpstr>
      <vt:lpstr>主题3</vt:lpstr>
      <vt:lpstr>タイトル &amp; 箇条書き</vt:lpstr>
      <vt:lpstr>空白</vt:lpstr>
      <vt:lpstr>箇条書き</vt:lpstr>
      <vt:lpstr>画像（横長）</vt:lpstr>
      <vt:lpstr>画像（横長、反射）</vt:lpstr>
      <vt:lpstr>画像（縦長）</vt:lpstr>
      <vt:lpstr>画像（縦長、反射）</vt:lpstr>
      <vt:lpstr>タイトル（上）</vt:lpstr>
      <vt:lpstr>タイトル（中央）</vt:lpstr>
      <vt:lpstr>タイトル &amp; 箇条書き（左）</vt:lpstr>
      <vt:lpstr>タイトル &amp; 箇条書き（2 段組み）</vt:lpstr>
      <vt:lpstr>タイトル &amp; 箇条書き（右）</vt:lpstr>
      <vt:lpstr>タイトル、箇条書き、画像</vt:lpstr>
      <vt:lpstr>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SWIP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张博宇</dc:creator>
  <cp:lastModifiedBy>张 博宇</cp:lastModifiedBy>
  <cp:revision>116</cp:revision>
  <dcterms:created xsi:type="dcterms:W3CDTF">2017-12-14T01:59:53Z</dcterms:created>
  <dcterms:modified xsi:type="dcterms:W3CDTF">2019-07-02T10:12:32Z</dcterms:modified>
</cp:coreProperties>
</file>