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8" r:id="rId31"/>
    <p:sldId id="277"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32"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3" r:id="rId87"/>
    <p:sldId id="334" r:id="rId88"/>
    <p:sldId id="335" r:id="rId89"/>
    <p:sldId id="336" r:id="rId90"/>
    <p:sldId id="338" r:id="rId91"/>
  </p:sldIdLst>
  <p:sldSz cx="10080625" cy="7559675"/>
  <p:notesSz cx="7559675" cy="10691813"/>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14="http://schemas.microsoft.com/office/powerpoint/2010/main" xmlns:pr="smNativeData" dt="1547587721" val="944" revOS="4"/>
      <pr:smFileRevision xmlns="" xmlns:p14="http://schemas.microsoft.com/office/powerpoint/2010/main" xmlns:pr="smNativeData" dt="1547587721" val="101"/>
      <pr:guideOptions xmlns="" xmlns:p14="http://schemas.microsoft.com/office/powerpoint/2010/main" xmlns:pr="smNativeData" dt="1547587721" snapToBorders="1"/>
    </p:ext>
  </p:extLst>
</p:presentationPr>
</file>

<file path=ppt/tableStyles.xml><?xml version="1.0" encoding="utf-8"?>
<a:tblStyleLst xmlns:a="http://schemas.openxmlformats.org/drawingml/2006/main" def="{5C22544A-7EE6-4342-B048-85BDC9FD1C3A}">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6" d="100"/>
          <a:sy n="106" d="100"/>
        </p:scale>
        <p:origin x="1206"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23166"/>
    </p:cViewPr>
  </p:sorterViewPr>
  <p:notesViewPr>
    <p:cSldViewPr snapToGrid="0">
      <p:cViewPr>
        <p:scale>
          <a:sx n="104" d="100"/>
          <a:sy n="104" d="100"/>
        </p:scale>
        <p:origin x="1351" y="231"/>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tableStyles" Target="tableStyle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AK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b7pw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QkPA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P7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7KHd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Ai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u1C7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GMFp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OC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endParaRP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6" name="PlaceHolder 5"/>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7" name="PlaceHolder 6"/>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
        <p:nvSpPr>
          <p:cNvPr id="8" name="PlaceHolder 7"/>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CUAABAAAAAmAAAACAAAAD0PAAAAAAAA"/>
              </a:ext>
            </a:extLst>
          </p:cNvSpPr>
          <p:nvPr>
            <p:ph type="body"/>
          </p:nvPr>
        </p:nvSpPr>
        <p:spPr>
          <a:xfrm>
            <a:off x="504190" y="1768475"/>
            <a:ext cx="4426585" cy="4383405"/>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4" name="PlaceHolder 3"/>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charset="2"/>
              <a:buChar char=""/>
              <a:defRPr lang="ja-JP"/>
            </a:pPr>
            <a:r>
              <a:t>アウトラインテキストの書式を編集するにはクリックします。</a:t>
            </a:r>
          </a:p>
          <a:p>
            <a:pPr marL="864235" lvl="1" indent="-323850">
              <a:spcBef>
                <a:spcPts val="1130"/>
              </a:spcBef>
              <a:buClrTx/>
              <a:buSzPts val="2100"/>
              <a:buFont typeface="Symbol" pitchFamily="1" charset="2"/>
              <a:buChar char=""/>
              <a:defRPr lang="ja-JP"/>
            </a:pPr>
            <a:r>
              <a:t>2レベル目のアウトライン</a:t>
            </a:r>
          </a:p>
          <a:p>
            <a:pPr marL="1296035" lvl="2" indent="-288290">
              <a:spcBef>
                <a:spcPts val="850"/>
              </a:spcBef>
              <a:buClrTx/>
              <a:buSzPts val="1260"/>
              <a:buFont typeface="Wingdings" charset="2"/>
              <a:buChar char=""/>
              <a:defRPr lang="ja-JP"/>
            </a:pPr>
            <a:r>
              <a:t>3レベル目のアウトライン</a:t>
            </a:r>
          </a:p>
          <a:p>
            <a:pPr marL="1727835" lvl="3" indent="-215900">
              <a:spcBef>
                <a:spcPts val="565"/>
              </a:spcBef>
              <a:buClrTx/>
              <a:buSzPts val="2100"/>
              <a:buFont typeface="Symbol" pitchFamily="1" charset="2"/>
              <a:buChar char=""/>
              <a:defRPr lang="ja-JP"/>
            </a:pPr>
            <a:r>
              <a:t>4レベル目のアウトライン</a:t>
            </a:r>
          </a:p>
          <a:p>
            <a:pPr marL="2160270" lvl="4" indent="-215900">
              <a:spcBef>
                <a:spcPts val="280"/>
              </a:spcBef>
              <a:buClrTx/>
              <a:buSzPts val="1260"/>
              <a:buFont typeface="Wingdings" charset="2"/>
              <a:buChar char=""/>
              <a:defRPr lang="ja-JP"/>
            </a:pPr>
            <a:r>
              <a:t>5レベル目のアウトライン</a:t>
            </a:r>
          </a:p>
          <a:p>
            <a:pPr marL="2592070" lvl="5" indent="-215900">
              <a:spcBef>
                <a:spcPts val="280"/>
              </a:spcBef>
              <a:buClrTx/>
              <a:buSzPts val="1260"/>
              <a:buFont typeface="Wingdings" charset="2"/>
              <a:buChar char=""/>
              <a:defRPr lang="ja-JP"/>
            </a:pPr>
            <a:r>
              <a:t>6レベル目のアウトライン</a:t>
            </a:r>
          </a:p>
          <a:p>
            <a:pPr marL="3023870" lvl="6" indent="-215900">
              <a:spcBef>
                <a:spcPts val="280"/>
              </a:spcBef>
              <a:buClrTx/>
              <a:buSzPts val="1260"/>
              <a:buFont typeface="Wingdings" charset="2"/>
              <a:buChar char=""/>
              <a:defRPr lang="ja-JP"/>
            </a:pPr>
            <a:r>
              <a:t>7レベル目のアウトライン</a:t>
            </a:r>
          </a:p>
        </p:txBody>
      </p:sp>
      <p:sp>
        <p:nvSpPr>
          <p:cNvPr id="5" name="PlaceHolder 4"/>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810"/>
        <a:buFont typeface="Wingdings" charset="2"/>
        <a:buChar char=""/>
        <a:tabLst/>
        <a:defRPr lang="ja-JP" sz="1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900"/>
        <a:buFont typeface="Wingdings" charset="2"/>
        <a:buChar char=""/>
        <a:tabLst/>
        <a:defRPr lang="ja-JP" sz="20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CUAABAAAAAmAAAACAAAAD0PAAAAAAAA"/>
              </a:ext>
            </a:extLst>
          </p:cNvSpPr>
          <p:nvPr>
            <p:ph type="body"/>
          </p:nvPr>
        </p:nvSpPr>
        <p:spPr>
          <a:xfrm>
            <a:off x="504190" y="1768475"/>
            <a:ext cx="9071610"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titleStyle>
    <p:bodyStyle>
      <a:lvl1pPr marL="431800" marR="0" indent="-323850" algn="l" defTabSz="914400">
        <a:lnSpc>
          <a:spcPct val="90000"/>
        </a:lnSpc>
        <a:spcBef>
          <a:spcPts val="1415"/>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2pPr>
      <a:lvl3pPr marL="1296035" marR="0" indent="-288290" algn="l" defTabSz="914400">
        <a:lnSpc>
          <a:spcPct val="90000"/>
        </a:lnSpc>
        <a:spcBef>
          <a:spcPts val="85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latin typeface="Arial" pitchFamily="2" charset="0"/>
          <a:ea typeface="DejaVu Sans" charset="0"/>
          <a:cs typeface="DejaVu Sans" charset="0"/>
        </a:defRPr>
      </a:lvl4pPr>
      <a:lvl5pPr marL="21602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5pPr>
      <a:lvl6pPr marL="25920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6pPr>
      <a:lvl7pPr marL="3023870" marR="0" indent="-215900" algn="l" defTabSz="914400">
        <a:lnSpc>
          <a:spcPct val="90000"/>
        </a:lnSpc>
        <a:spcBef>
          <a:spcPts val="280"/>
        </a:spcBef>
        <a:spcAft>
          <a:spcPts val="0"/>
        </a:spcAft>
        <a:buClrTx/>
        <a:buSzPts val="1260"/>
        <a:buFont typeface="Wingdings" charset="2"/>
        <a:buChar char=""/>
        <a:tabLst/>
        <a:defRPr lang="ja-JP" sz="2800" b="0" i="0" u="none" strike="noStrike" kern="1" spc="0" baseline="0">
          <a:solidFill>
            <a:srgbClr val="000000"/>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support/developer/PowerCLI/" TargetMode="Externa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hyperlink" Target="http://www.microsoft.com/en-us/download/details.aspx?id=30653" TargetMode="Externa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1.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Getconfig チュートリアル</a:t>
            </a:r>
            <a:endParaRPr lang="en-US" sz="4000"/>
          </a:p>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検査PC編</a:t>
            </a:r>
            <a:endParaRPr lang="en-US" sz="4000"/>
          </a:p>
        </p:txBody>
      </p:sp>
    </p:spTree>
  </p:cSld>
  <p:clrMapOvr>
    <a:masterClrMapping/>
  </p:clrMapOvr>
  <p:timing>
    <p:tnLst>
      <p:par>
        <p:cTn id="1" dur="indefinite" restart="never" nodeType="tmRoot">
          <p:childTnLst>
            <p:par>
              <p:cTn id="2"/>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パッケージインストール</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ABHwAAECoAABAAAAAmAAAACAAAAP//////////"/>
              </a:ext>
            </a:extLst>
          </p:cNvSpPr>
          <p:nvPr/>
        </p:nvSpPr>
        <p:spPr>
          <a:xfrm>
            <a:off x="504190" y="2455545"/>
            <a:ext cx="4535805" cy="4382135"/>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Java関連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JDK1.8 (64bit)</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Gradle(ビルドツール)</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Git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git.install(Git)</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TortoiseGit(Git GUIクライアント)</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WinSCP(SCPクライアント)</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UTF-8対応したユーティリティ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notepad++(テキストエディタ)</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7-zip(zipアーカイバ)</a:t>
            </a:r>
            <a:endParaRPr lang="en-US" sz="2000"/>
          </a:p>
        </p:txBody>
      </p:sp>
      <p:sp>
        <p:nvSpPr>
          <p:cNvPr id="4"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Unix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UnxUtils(Unix コマンドユーティリティ)</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VMware 関連</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VMware vSphere Client</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その他</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Google Chrome(Webブラウザ確認用)</a:t>
            </a:r>
            <a:endParaRPr lang="en-US" sz="2000"/>
          </a:p>
        </p:txBody>
      </p:sp>
      <p:sp>
        <p:nvSpPr>
          <p:cNvPr id="5" name="CustomShape 4"/>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Q0AABAAAAAmAAAACAAAAP//////////"/>
              </a:ext>
            </a:extLst>
          </p:cNvSpPr>
          <p:nvPr/>
        </p:nvSpPr>
        <p:spPr>
          <a:xfrm>
            <a:off x="850900" y="1656080"/>
            <a:ext cx="8795385" cy="53911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以下のパッケージをインストールします</a:t>
            </a:r>
            <a:endParaRPr lang="en-US" sz="2800"/>
          </a:p>
        </p:txBody>
      </p:sp>
    </p:spTree>
  </p:cSld>
  <p:clrMapOvr>
    <a:masterClrMapping/>
  </p:clrMapOvr>
  <p:timing>
    <p:tnLst>
      <p:par>
        <p:cTn id="1" dur="indefinite" restart="never" nodeType="tmRoot">
          <p:childTnLst>
            <p:par>
              <p:cTn id="2"/>
            </p:par>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パッケージインストール1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Windows 版パッケージ管理ツール Chocolatey を用いて、各種ソフトウェアをインストールします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500" u="sng">
                <a:solidFill>
                  <a:srgbClr val="000000"/>
                </a:solidFill>
                <a:uFill>
                  <a:solidFill>
                    <a:srgbClr val="FFFFFF"/>
                  </a:solidFill>
                </a:uFill>
                <a:latin typeface="Meiryo UI" pitchFamily="3" charset="-128"/>
                <a:ea typeface="Meiryo UI" pitchFamily="3" charset="-128"/>
                <a:cs typeface="DejaVu Sans" charset="0"/>
              </a:rPr>
              <a:t>iex</a:t>
            </a:r>
            <a:r>
              <a:rPr lang="en-US" sz="1600" u="sng">
                <a:solidFill>
                  <a:srgbClr val="000000"/>
                </a:solidFill>
                <a:uFill>
                  <a:solidFill>
                    <a:srgbClr val="FFFFFF"/>
                  </a:solidFill>
                </a:uFill>
                <a:latin typeface="Meiryo UI" pitchFamily="3" charset="-128"/>
                <a:ea typeface="Meiryo UI" pitchFamily="3" charset="-128"/>
                <a:cs typeface="DejaVu Sans" charset="0"/>
              </a:rPr>
              <a:t> ((New-Object </a:t>
            </a:r>
            <a:r>
              <a:rPr lang="en-US" u="sng">
                <a:solidFill>
                  <a:srgbClr val="000000"/>
                </a:solidFill>
                <a:uFill>
                  <a:solidFill>
                    <a:srgbClr val="FFFFFF"/>
                  </a:solidFill>
                </a:uFill>
                <a:latin typeface="Meiryo UI" pitchFamily="3" charset="-128"/>
                <a:ea typeface="Meiryo UI" pitchFamily="3" charset="-128"/>
                <a:cs typeface="DejaVu Sans" charset="0"/>
              </a:rPr>
              <a:t>System.Net.WebClient).DownloadString('https://chocolatey.org/install.ps1'))</a:t>
            </a:r>
            <a:endParaRPr lang="en-US"/>
          </a:p>
        </p:txBody>
      </p:sp>
      <p:pic>
        <p:nvPicPr>
          <p:cNvPr id="4" name="図 20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MbAAAQAAAAJgAAAAgAAAD//////////w=="/>
              </a:ext>
            </a:extLst>
          </p:cNvPicPr>
          <p:nvPr/>
        </p:nvPicPr>
        <p:blipFill>
          <a:blip r:embed="rId2"/>
          <a:stretch>
            <a:fillRect/>
          </a:stretch>
        </p:blipFill>
        <p:spPr>
          <a:xfrm>
            <a:off x="286385" y="3002915"/>
            <a:ext cx="9512935" cy="153035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iIAABAAAAAmAAAACAAAAP//////////"/>
              </a:ext>
            </a:extLst>
          </p:cNvSpPr>
          <p:nvPr/>
        </p:nvSpPr>
        <p:spPr>
          <a:xfrm>
            <a:off x="504190" y="4758055"/>
            <a:ext cx="9069705" cy="86169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以下 Chocolatey コマンドで各種ソフトウェアをインストールします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u="sng">
                <a:solidFill>
                  <a:srgbClr val="000000"/>
                </a:solidFill>
                <a:uFill>
                  <a:solidFill>
                    <a:srgbClr val="FFFFFF"/>
                  </a:solidFill>
                </a:uFill>
                <a:latin typeface="Meiryo UI" pitchFamily="3" charset="-128"/>
                <a:ea typeface="Meiryo UI" pitchFamily="3" charset="-128"/>
                <a:cs typeface="DejaVu Sans" charset="0"/>
              </a:rPr>
              <a:t>choco install -y unxutils winscp 7zip notepadplusplus.install jdk8 gradle TortoiseGit git.install GoogleChrome vmwarevsphereclient</a:t>
            </a:r>
            <a:endParaRPr lang="en-US"/>
          </a:p>
          <a:p>
            <a:pPr>
              <a:lnSpc>
                <a:spcPct val="100000"/>
              </a:lnSpc>
              <a:defRPr lang="ja-JP">
                <a:latin typeface="Arial" pitchFamily="2" charset="0"/>
                <a:ea typeface="DejaVu Sans" charset="0"/>
                <a:cs typeface="DejaVu Sans" charset="0"/>
              </a:defRPr>
            </a:pPr>
            <a:endParaRPr lang="en-US"/>
          </a:p>
        </p:txBody>
      </p:sp>
      <p:pic>
        <p:nvPicPr>
          <p:cNvPr id="6" name="図 209"/>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DwAAMwrAAAQAAAAJgAAAAgAAAD//////////w=="/>
              </a:ext>
            </a:extLst>
          </p:cNvPicPr>
          <p:nvPr/>
        </p:nvPicPr>
        <p:blipFill>
          <a:blip r:embed="rId3"/>
          <a:stretch>
            <a:fillRect/>
          </a:stretch>
        </p:blipFill>
        <p:spPr>
          <a:xfrm>
            <a:off x="291465" y="5760085"/>
            <a:ext cx="9502775" cy="135953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32ビット版Java導入済み環境の注意点</a:t>
            </a:r>
            <a:endParaRPr lang="en-US" sz="40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Java環境は 64ビット版が必要となりますが、32ビット版Java がインストール済み環境の場合、chocolatey の64ビット版 Java のインストールがスキップする問題があります。</a:t>
            </a:r>
            <a:endParaRPr lang="en-US" sz="2000"/>
          </a:p>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その場合は以下コマンドで、64ビット版 Java を指定してインストールしてください。</a:t>
            </a:r>
            <a:endParaRPr lang="en-US" sz="2000"/>
          </a:p>
          <a:p>
            <a:pPr>
              <a:lnSpc>
                <a:spcPct val="100000"/>
              </a:lnSpc>
              <a:defRPr lang="ja-JP">
                <a:latin typeface="Arial" pitchFamily="2" charset="0"/>
                <a:ea typeface="DejaVu Sans" charset="0"/>
                <a:cs typeface="DejaVu Sans" charset="0"/>
              </a:defRPr>
            </a:pP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choco install jdk8 -params "x64=true"</a:t>
            </a:r>
            <a:endParaRPr lang="en-US" sz="2000"/>
          </a:p>
          <a:p>
            <a:pPr>
              <a:lnSpc>
                <a:spcPct val="100000"/>
              </a:lnSpc>
              <a:defRPr lang="ja-JP">
                <a:latin typeface="Arial" pitchFamily="2" charset="0"/>
                <a:ea typeface="DejaVu Sans" charset="0"/>
                <a:cs typeface="DejaVu Sans" charset="0"/>
              </a:defRPr>
            </a:pP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java -version を実行し、出力メッセージに64-bitの記述があることを確認します</a:t>
            </a:r>
            <a:endParaRPr lang="en-US" sz="2000"/>
          </a:p>
        </p:txBody>
      </p:sp>
      <p:pic>
        <p:nvPicPr>
          <p:cNvPr id="4" name="図 215"/>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DEAAP0hAAAQAAAAJgAAAAgAAAD//////////w=="/>
              </a:ext>
            </a:extLst>
          </p:cNvPicPr>
          <p:nvPr/>
        </p:nvPicPr>
        <p:blipFill>
          <a:blip r:embed="rId2"/>
          <a:stretch>
            <a:fillRect/>
          </a:stretch>
        </p:blipFill>
        <p:spPr>
          <a:xfrm>
            <a:off x="720090" y="4032250"/>
            <a:ext cx="7296150" cy="149288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パッケージのインストール2</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Office 製品がない場合は、以下コマンドで、Libre Office をインストールします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u="sng">
                <a:solidFill>
                  <a:srgbClr val="000000"/>
                </a:solidFill>
                <a:uFill>
                  <a:solidFill>
                    <a:srgbClr val="FFFFFF"/>
                  </a:solidFill>
                </a:uFill>
                <a:latin typeface="Meiryo UI" pitchFamily="3" charset="-128"/>
                <a:ea typeface="Meiryo UI" pitchFamily="3" charset="-128"/>
                <a:cs typeface="DejaVu Sans" charset="0"/>
              </a:rPr>
              <a:t>choco install -y libreoffice-oldstable</a:t>
            </a:r>
            <a:endParaRPr lang="en-US" sz="2000"/>
          </a:p>
        </p:txBody>
      </p:sp>
      <p:pic>
        <p:nvPicPr>
          <p:cNvPr id="4" name="図 212"/>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hoT1y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cXAAAQAAAAJgAAAAgAAAD//////////w=="/>
              </a:ext>
            </a:extLst>
          </p:cNvPicPr>
          <p:nvPr/>
        </p:nvPicPr>
        <p:blipFill>
          <a:blip r:embed="rId2"/>
          <a:stretch>
            <a:fillRect/>
          </a:stretch>
        </p:blipFill>
        <p:spPr>
          <a:xfrm>
            <a:off x="317500" y="2535555"/>
            <a:ext cx="9494520" cy="135001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PowerCLIインストール</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2SgAAAAAAAAmAAAACAAAAP//////////"/>
              </a:ext>
            </a:extLst>
          </p:cNvSpPr>
          <p:nvPr/>
        </p:nvSpPr>
        <p:spPr>
          <a:xfrm>
            <a:off x="504190" y="1656080"/>
            <a:ext cx="8997950" cy="498411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VMware社</a:t>
            </a:r>
            <a:r>
              <a:rPr lang="en-US" sz="2400" dirty="0">
                <a:solidFill>
                  <a:srgbClr val="000000"/>
                </a:solidFill>
                <a:latin typeface="Meiryo UI" pitchFamily="3" charset="-128"/>
                <a:ea typeface="Meiryo UI" pitchFamily="3" charset="-128"/>
                <a:cs typeface="DejaVu Sans" charset="0"/>
              </a:rPr>
              <a:t> </a:t>
            </a:r>
            <a:r>
              <a:rPr lang="en-US" sz="2400" dirty="0" err="1">
                <a:solidFill>
                  <a:srgbClr val="000000"/>
                </a:solidFill>
                <a:latin typeface="Meiryo UI" pitchFamily="3" charset="-128"/>
                <a:ea typeface="Meiryo UI" pitchFamily="3" charset="-128"/>
                <a:cs typeface="DejaVu Sans" charset="0"/>
              </a:rPr>
              <a:t>PowerCLI</a:t>
            </a:r>
            <a:r>
              <a:rPr lang="en-US" sz="2400" dirty="0">
                <a:solidFill>
                  <a:srgbClr val="000000"/>
                </a:solidFill>
                <a:latin typeface="Meiryo UI" pitchFamily="3" charset="-128"/>
                <a:ea typeface="Meiryo UI" pitchFamily="3" charset="-128"/>
                <a:cs typeface="DejaVu Sans" charset="0"/>
              </a:rPr>
              <a:t> </a:t>
            </a:r>
            <a:r>
              <a:rPr lang="en-US" sz="2400" dirty="0" err="1">
                <a:solidFill>
                  <a:srgbClr val="000000"/>
                </a:solidFill>
                <a:latin typeface="Meiryo UI" pitchFamily="3" charset="-128"/>
                <a:ea typeface="Meiryo UI" pitchFamily="3" charset="-128"/>
                <a:cs typeface="DejaVu Sans" charset="0"/>
              </a:rPr>
              <a:t>モジュールをインストールします</a:t>
            </a:r>
            <a:r>
              <a:rPr lang="en-US" sz="2400" dirty="0">
                <a:solidFill>
                  <a:srgbClr val="000000"/>
                </a:solidFill>
                <a:latin typeface="Meiryo UI" pitchFamily="3" charset="-128"/>
                <a:ea typeface="Meiryo UI" pitchFamily="3" charset="-128"/>
                <a:cs typeface="DejaVu Sans" charset="0"/>
              </a:rPr>
              <a:t> </a:t>
            </a:r>
            <a:endParaRPr lang="en-US" sz="2400" dirty="0"/>
          </a:p>
          <a:p>
            <a:pPr marL="864235" lvl="1" indent="-321310">
              <a:lnSpc>
                <a:spcPct val="100000"/>
              </a:lnSpc>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charset="0"/>
                <a:hlinkClick r:id="rId2"/>
              </a:defRPr>
            </a:pPr>
            <a:r>
              <a:rPr lang="en-US" dirty="0">
                <a:hlinkClick r:id="rId2"/>
              </a:rPr>
              <a:t>https://www.vmware.com/support/developer/PowerCLI/</a:t>
            </a:r>
          </a:p>
          <a:p>
            <a:pPr marL="431800" lvl="2"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以下のChcolateyコマンドでインストールします</a:t>
            </a:r>
            <a:r>
              <a:rPr dirty="0"/>
              <a:t/>
            </a:r>
            <a:br>
              <a:rPr dirty="0"/>
            </a:br>
            <a:r>
              <a:rPr dirty="0"/>
              <a:t/>
            </a:r>
            <a:br>
              <a:rPr dirty="0"/>
            </a:br>
            <a:r>
              <a:rPr lang="en-US" sz="2000" dirty="0" err="1"/>
              <a:t>choco</a:t>
            </a:r>
            <a:r>
              <a:rPr lang="en-US" sz="2000" dirty="0"/>
              <a:t> install -y </a:t>
            </a:r>
            <a:r>
              <a:rPr lang="en-US" sz="2000" dirty="0" err="1"/>
              <a:t>vmware-powercli-psmodule</a:t>
            </a:r>
            <a:r>
              <a:rPr lang="en-US" sz="2000" dirty="0"/>
              <a:t> --version 6.5.4.7155375</a:t>
            </a:r>
          </a:p>
          <a:p>
            <a:pPr marL="864235" indent="-321310">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charset="0"/>
                <a:hlinkClick r:id="rId2"/>
              </a:defRPr>
            </a:pPr>
            <a:endParaRPr lang="en-US" dirty="0">
              <a:hlinkClick r:id="rId2"/>
            </a:endParaRPr>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dirty="0">
                <a:solidFill>
                  <a:srgbClr val="000000"/>
                </a:solidFill>
                <a:latin typeface="Meiryo UI" pitchFamily="3" charset="-128"/>
                <a:ea typeface="Meiryo UI" pitchFamily="3" charset="-128"/>
                <a:cs typeface="DejaVu Sans" charset="0"/>
              </a:rPr>
              <a:t>2018/2/17から </a:t>
            </a:r>
            <a:r>
              <a:rPr lang="en-US" sz="2200" dirty="0" err="1">
                <a:solidFill>
                  <a:srgbClr val="000000"/>
                </a:solidFill>
                <a:latin typeface="Meiryo UI" pitchFamily="3" charset="-128"/>
                <a:ea typeface="Meiryo UI" pitchFamily="3" charset="-128"/>
                <a:cs typeface="DejaVu Sans" charset="0"/>
              </a:rPr>
              <a:t>Chocolatey</a:t>
            </a:r>
            <a:r>
              <a:rPr lang="en-US" sz="2200" dirty="0">
                <a:solidFill>
                  <a:srgbClr val="000000"/>
                </a:solidFill>
                <a:latin typeface="Meiryo UI" pitchFamily="3" charset="-128"/>
                <a:ea typeface="Meiryo UI" pitchFamily="3" charset="-128"/>
                <a:cs typeface="DejaVu Sans" charset="0"/>
              </a:rPr>
              <a:t> は、 VMware </a:t>
            </a:r>
            <a:r>
              <a:rPr lang="en-US" sz="2200" dirty="0" err="1">
                <a:solidFill>
                  <a:srgbClr val="000000"/>
                </a:solidFill>
                <a:latin typeface="Meiryo UI" pitchFamily="3" charset="-128"/>
                <a:ea typeface="Meiryo UI" pitchFamily="3" charset="-128"/>
                <a:cs typeface="DejaVu Sans" charset="0"/>
              </a:rPr>
              <a:t>PowerCLI</a:t>
            </a:r>
            <a:r>
              <a:rPr lang="en-US" sz="2200" dirty="0">
                <a:solidFill>
                  <a:srgbClr val="000000"/>
                </a:solidFill>
                <a:latin typeface="Meiryo UI" pitchFamily="3" charset="-128"/>
                <a:ea typeface="Meiryo UI" pitchFamily="3" charset="-128"/>
                <a:cs typeface="DejaVu Sans" charset="0"/>
              </a:rPr>
              <a:t> </a:t>
            </a:r>
            <a:r>
              <a:rPr lang="en-US" sz="2200" dirty="0" err="1">
                <a:solidFill>
                  <a:srgbClr val="000000"/>
                </a:solidFill>
                <a:latin typeface="Meiryo UI" pitchFamily="3" charset="-128"/>
                <a:ea typeface="Meiryo UI" pitchFamily="3" charset="-128"/>
                <a:cs typeface="DejaVu Sans" charset="0"/>
              </a:rPr>
              <a:t>をサポートするようになりました</a:t>
            </a:r>
            <a:endParaRPr lang="en-US" sz="2200" dirty="0">
              <a:solidFill>
                <a:srgbClr val="000000"/>
              </a:solidFill>
              <a:latin typeface="Meiryo UI" pitchFamily="3" charset="-128"/>
              <a:ea typeface="Meiryo UI" pitchFamily="3" charset="-128"/>
              <a:cs typeface="DejaVu Sans" charset="0"/>
            </a:endParaRPr>
          </a:p>
          <a:p>
            <a:pPr marL="864235" lvl="1" indent="-321310">
              <a:lnSpc>
                <a:spcPct val="100000"/>
              </a:lnSpc>
              <a:buClrTx/>
              <a:buFont typeface="Symbol" pitchFamily="1" charset="2"/>
              <a:buChar char=""/>
              <a:defRPr lang="en-US" sz="2200">
                <a:solidFill>
                  <a:srgbClr val="000000"/>
                </a:solidFill>
                <a:latin typeface="Meiryo UI" pitchFamily="3" charset="-128"/>
                <a:ea typeface="Meiryo UI" pitchFamily="3" charset="-128"/>
                <a:cs typeface="DejaVu Sans" charset="0"/>
              </a:defRPr>
            </a:pPr>
            <a:r>
              <a:rPr dirty="0" smtClean="0"/>
              <a:t>バージョンは</a:t>
            </a:r>
            <a:r>
              <a:rPr dirty="0"/>
              <a:t>chocolateyパッケージサイトから6.xの最新版を選んでください</a:t>
            </a:r>
            <a:br>
              <a:rPr dirty="0"/>
            </a:br>
            <a:r>
              <a:rPr lang="en-US" sz="2000" dirty="0"/>
              <a:t>https://chocolatey.org/packages/vmware-powercli-psmodule/</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dirty="0" err="1">
                <a:solidFill>
                  <a:srgbClr val="000000"/>
                </a:solidFill>
                <a:latin typeface="Meiryo UI" pitchFamily="3" charset="-128"/>
                <a:ea typeface="Meiryo UI" pitchFamily="3" charset="-128"/>
                <a:cs typeface="DejaVu Sans" charset="0"/>
              </a:rPr>
              <a:t>OSの再起動</a:t>
            </a:r>
            <a:endParaRPr lang="en-US" sz="2400" dirty="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dirty="0" err="1">
                <a:solidFill>
                  <a:srgbClr val="000000"/>
                </a:solidFill>
                <a:latin typeface="Meiryo UI" pitchFamily="3" charset="-128"/>
                <a:ea typeface="Meiryo UI" pitchFamily="3" charset="-128"/>
                <a:cs typeface="DejaVu Sans" charset="0"/>
              </a:rPr>
              <a:t>一旦、ここでOSを再起動します</a:t>
            </a:r>
            <a:endParaRPr lang="en-US" sz="2200" dirty="0"/>
          </a:p>
        </p:txBody>
      </p:sp>
    </p:spTree>
  </p:cSld>
  <p:clrMapOvr>
    <a:masterClrMapping/>
  </p:clrMapOvr>
  <p:timing>
    <p:tnLst>
      <p:par>
        <p:cTn id="1" dur="indefinite" restart="never" nodeType="tmRoot">
          <p:childTnLst>
            <p:par>
              <p:cTn id="2"/>
            </p:par>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ダウンロードサイトからバイナリモジュール gradle-server-acceptance-0.1.x.zip をダウンロードして、c:\ の直下にコピーします</a:t>
            </a:r>
            <a:endParaRPr lang="en-US" sz="2200"/>
          </a:p>
        </p:txBody>
      </p:sp>
      <p:pic>
        <p:nvPicPr>
          <p:cNvPr id="4" name="図 21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YZAAAQAAAAJgAAAAgAAAD//////////w=="/>
              </a:ext>
            </a:extLst>
          </p:cNvPicPr>
          <p:nvPr/>
        </p:nvPicPr>
        <p:blipFill>
          <a:blip r:embed="rId2"/>
          <a:stretch>
            <a:fillRect/>
          </a:stretch>
        </p:blipFill>
        <p:spPr>
          <a:xfrm>
            <a:off x="860425" y="2419350"/>
            <a:ext cx="5166995" cy="1689100"/>
          </a:xfrm>
          <a:prstGeom prst="rect">
            <a:avLst/>
          </a:prstGeom>
          <a:noFill/>
          <a:ln>
            <a:noFill/>
          </a:ln>
          <a:effectLst/>
        </p:spPr>
      </p:pic>
      <p:pic>
        <p:nvPicPr>
          <p:cNvPr id="5" name="図 218"/>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gnAAAQAAAAJgAAAAgAAAD//////////w=="/>
              </a:ext>
            </a:extLst>
          </p:cNvPicPr>
          <p:nvPr/>
        </p:nvPicPr>
        <p:blipFill>
          <a:blip r:embed="rId3"/>
          <a:stretch>
            <a:fillRect/>
          </a:stretch>
        </p:blipFill>
        <p:spPr>
          <a:xfrm>
            <a:off x="875030" y="5184140"/>
            <a:ext cx="4708525" cy="1160780"/>
          </a:xfrm>
          <a:prstGeom prst="rect">
            <a:avLst/>
          </a:prstGeom>
          <a:noFill/>
          <a:ln>
            <a:noFill/>
          </a:ln>
          <a:effectLst/>
        </p:spPr>
      </p:pic>
      <p:sp>
        <p:nvSpPr>
          <p:cNvPr id="6"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エクスプローラを起動して、ダウンロードしたファイルを選択し、 右クリックで 7-zip メニューを開いて「展開」を選択します。</a:t>
            </a:r>
            <a:endParaRPr lang="en-US" sz="2200"/>
          </a:p>
        </p:txBody>
      </p:sp>
    </p:spTree>
  </p:cSld>
  <p:clrMapOvr>
    <a:masterClrMapping/>
  </p:clrMapOvr>
  <p:timing>
    <p:tnLst>
      <p:par>
        <p:cTn id="1" dur="indefinite" restart="never" nodeType="tmRoot">
          <p:childTnLst>
            <p:par>
              <p:cTn id="2"/>
            </p:par>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Q8AABAAAAAmAAAACAAAAP//////////"/>
              </a:ext>
            </a:extLst>
          </p:cNvSpPr>
          <p:nvPr/>
        </p:nvSpPr>
        <p:spPr>
          <a:xfrm>
            <a:off x="504190" y="1367790"/>
            <a:ext cx="9069705" cy="118046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c:\を展開先に指定して、解凍します。</a:t>
            </a:r>
            <a:endParaRPr lang="en-US" sz="2400"/>
          </a:p>
        </p:txBody>
      </p:sp>
      <p:sp>
        <p:nvSpPr>
          <p:cNvPr id="4"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c:\server-acceptance ディレクトリが作成されます。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バージョンアップをする場合は、一旦、既存の c:\server-acceptance ディレクトリを、 c:\server-acceptance-1.14など、別名に退避してから実行してください</a:t>
            </a:r>
            <a:endParaRPr lang="en-US" sz="2000"/>
          </a:p>
        </p:txBody>
      </p:sp>
      <p:pic>
        <p:nvPicPr>
          <p:cNvPr id="5" name="図 223"/>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6yAAADoaAAAQAAAAJgAAAAgAAAD//////////w=="/>
              </a:ext>
            </a:extLst>
          </p:cNvPicPr>
          <p:nvPr/>
        </p:nvPicPr>
        <p:blipFill>
          <a:blip r:embed="rId2"/>
          <a:stretch>
            <a:fillRect/>
          </a:stretch>
        </p:blipFill>
        <p:spPr>
          <a:xfrm>
            <a:off x="909955" y="1860550"/>
            <a:ext cx="4441190" cy="2402840"/>
          </a:xfrm>
          <a:prstGeom prst="rect">
            <a:avLst/>
          </a:prstGeom>
          <a:noFill/>
          <a:ln>
            <a:noFill/>
          </a:ln>
          <a:effectLst/>
        </p:spPr>
      </p:pic>
      <p:sp>
        <p:nvSpPr>
          <p:cNvPr id="6"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Q8AABAAAAAmAAAACAAAAP//////////"/>
              </a:ext>
            </a:extLst>
          </p:cNvSpPr>
          <p:nvPr/>
        </p:nvSpPr>
        <p:spPr>
          <a:xfrm>
            <a:off x="1009015" y="2190750"/>
            <a:ext cx="2877820" cy="357505"/>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Getconfigインストール２</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実行パス環境変数に本ディレクトリを追加します</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コントロールパネルを開いて、「システム」、「システムの詳細設定」を選択します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「環境変数」をクリックします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システムの環境変数のリストから、Path を選択して、「編集」をクリックします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値の先頭に c:\server-acceptance; を追加して、パスを追加します</a:t>
            </a:r>
            <a:endParaRPr lang="en-US" sz="2000"/>
          </a:p>
          <a:p>
            <a:pPr>
              <a:lnSpc>
                <a:spcPct val="100000"/>
              </a:lnSpc>
              <a:defRPr lang="ja-JP">
                <a:latin typeface="Arial" pitchFamily="2" charset="0"/>
                <a:ea typeface="DejaVu Sans" charset="0"/>
                <a:cs typeface="DejaVu Sans" charset="0"/>
              </a:defRPr>
            </a:pPr>
            <a:endParaRPr lang="en-US" sz="2000"/>
          </a:p>
        </p:txBody>
      </p:sp>
      <p:pic>
        <p:nvPicPr>
          <p:cNvPr id="4" name="図 22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ctAAAQAAAAJgAAAAgAAAD//////////w=="/>
              </a:ext>
            </a:extLst>
          </p:cNvPicPr>
          <p:nvPr/>
        </p:nvPicPr>
        <p:blipFill>
          <a:blip r:embed="rId2"/>
          <a:stretch>
            <a:fillRect/>
          </a:stretch>
        </p:blipFill>
        <p:spPr>
          <a:xfrm>
            <a:off x="1363980" y="3601085"/>
            <a:ext cx="3496945" cy="3850640"/>
          </a:xfrm>
          <a:prstGeom prst="rect">
            <a:avLst/>
          </a:prstGeom>
          <a:noFill/>
          <a:ln>
            <a:noFill/>
          </a:ln>
          <a:effectLst/>
        </p:spPr>
      </p:pic>
      <p:pic>
        <p:nvPicPr>
          <p:cNvPr id="5" name="図 228"/>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cfAAAQAAAAJgAAAAgAAAD//////////w=="/>
              </a:ext>
            </a:extLst>
          </p:cNvPicPr>
          <p:nvPr/>
        </p:nvPicPr>
        <p:blipFill>
          <a:blip r:embed="rId3"/>
          <a:stretch>
            <a:fillRect/>
          </a:stretch>
        </p:blipFill>
        <p:spPr>
          <a:xfrm>
            <a:off x="5363845" y="3601085"/>
            <a:ext cx="3709035" cy="1564640"/>
          </a:xfrm>
          <a:prstGeom prst="rect">
            <a:avLst/>
          </a:prstGeom>
          <a:noFill/>
          <a:ln>
            <a:noFill/>
          </a:ln>
          <a:effectLst/>
        </p:spPr>
      </p:pic>
      <p:sp>
        <p:nvSpPr>
          <p:cNvPr id="6" name="CustomShape 3"/>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1MAAAAx0AABAAAAAmAAAACAAAAP//////////"/>
              </a:ext>
            </a:extLst>
          </p:cNvSpPr>
          <p:nvPr/>
        </p:nvSpPr>
        <p:spPr>
          <a:xfrm>
            <a:off x="6480175" y="4358005"/>
            <a:ext cx="143764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Getconfigインストール３</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PowerShellを管理者ユーザで開き、”getconfig -h”を実行して以下のヘルプメッセージがでることを確認します</a:t>
            </a:r>
            <a:endParaRPr lang="en-US" sz="2400"/>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EkAAAQAAAAJgAAAAgAAAD//////////w=="/>
              </a:ext>
            </a:extLst>
          </p:cNvPicPr>
          <p:nvPr/>
        </p:nvPicPr>
        <p:blipFill>
          <a:blip r:embed="rId2"/>
          <a:stretch>
            <a:fillRect/>
          </a:stretch>
        </p:blipFill>
        <p:spPr>
          <a:xfrm>
            <a:off x="861060" y="2459990"/>
            <a:ext cx="8034020" cy="3423285"/>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各サーバの検査</a:t>
            </a:r>
            <a:endParaRPr lang="en-US" sz="4400"/>
          </a:p>
        </p:txBody>
      </p:sp>
    </p:spTree>
  </p:cSld>
  <p:clrMapOvr>
    <a:masterClrMapping/>
  </p:clrMapOvr>
  <p:timing>
    <p:tnLst>
      <p:par>
        <p:cTn id="1" dur="indefinite" restart="never" nodeType="tmRoot">
          <p:childTnLst>
            <p:par>
              <p:cTn id="2"/>
            </p:par>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目次</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S0AAAAAAAAmAAAACAAAAP//////////"/>
              </a:ext>
            </a:extLst>
          </p:cNvSpPr>
          <p:nvPr/>
        </p:nvSpPr>
        <p:spPr>
          <a:xfrm>
            <a:off x="504190" y="1769110"/>
            <a:ext cx="9069705" cy="561022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検査用PCのセットアップ</a:t>
            </a:r>
            <a:endParaRPr lang="en-US" sz="32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各サーバの検査</a:t>
            </a:r>
            <a:endParaRPr lang="en-US" sz="32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Linux</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Windows</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HP iLO</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富士通 Primergy</a:t>
            </a:r>
            <a:endParaRPr lang="en-US" sz="2800"/>
          </a:p>
          <a:p>
            <a:pPr marL="8642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SPARC Solaris</a:t>
            </a:r>
            <a:endParaRPr lang="en-US" sz="28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VM</a:t>
            </a:r>
            <a:endParaRPr lang="en-US" sz="2800"/>
          </a:p>
          <a:p>
            <a:pPr marL="407035"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その他</a:t>
            </a:r>
            <a:endParaRPr lang="en-US" sz="28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ドライラン予行演習モードについて</a:t>
            </a:r>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検査結果のRedmine登録について</a:t>
            </a:r>
          </a:p>
        </p:txBody>
      </p:sp>
    </p:spTree>
  </p:cSld>
  <p:clrMapOvr>
    <a:masterClrMapping/>
  </p:clrMapOvr>
  <p:timing>
    <p:tnLst>
      <p:par>
        <p:cTn id="1" dur="indefinite" restart="never" nodeType="tmRoot">
          <p:childTnLst>
            <p:par>
              <p:cTn id="2"/>
            </p:par>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各サーバの検査</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0Q0AABAAAAAmAAAACAAAAP//////////"/>
              </a:ext>
            </a:extLst>
          </p:cNvSpPr>
          <p:nvPr/>
        </p:nvSpPr>
        <p:spPr>
          <a:xfrm>
            <a:off x="504190" y="1769110"/>
            <a:ext cx="9069705" cy="4768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以下サーバの構成情報の収集／検査を行います</a:t>
            </a:r>
            <a:endParaRPr lang="en-US" sz="2800"/>
          </a:p>
        </p:txBody>
      </p:sp>
      <p:graphicFrame>
        <p:nvGraphicFramePr>
          <p:cNvPr id="4" name="表 3"/>
          <p:cNvGraphicFramePr>
            <a:graphicFrameLocks noGrp="1"/>
          </p:cNvGraphicFramePr>
          <p:nvPr>
            <p:extLst>
              <p:ext uri="{D42A27DB-BD31-4B8C-83A1-F6EECF244321}">
                <p14:modId xmlns:p14="http://schemas.microsoft.com/office/powerpoint/2010/main" val="2447800955"/>
              </p:ext>
            </p:extLst>
          </p:nvPr>
        </p:nvGraphicFramePr>
        <p:xfrm>
          <a:off x="747395" y="2330450"/>
          <a:ext cx="8827135" cy="3360420"/>
        </p:xfrm>
        <a:graphic>
          <a:graphicData uri="http://schemas.openxmlformats.org/drawingml/2006/table">
            <a:tbl>
              <a:tblPr>
                <a:noFill/>
              </a:tblPr>
              <a:tblGrid>
                <a:gridCol w="685165"/>
                <a:gridCol w="2651125"/>
                <a:gridCol w="1398905"/>
                <a:gridCol w="2045970"/>
                <a:gridCol w="2045970"/>
              </a:tblGrid>
              <a:tr h="373380">
                <a:tc>
                  <a:txBody>
                    <a:bodyPr/>
                    <a:lstStyle/>
                    <a:p>
                      <a:pPr algn="ct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defRPr lang="ja-JP"/>
                      </a:pPr>
                      <a:endParaRPr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algn="ctr">
                        <a:defRPr lang="ja-JP" b="1">
                          <a:latin typeface="ＭＳ Ｐゴシック" pitchFamily="3" charset="-128"/>
                          <a:ea typeface="ＭＳ Ｐゴシック" pitchFamily="3" charset="-128"/>
                          <a:cs typeface="ＭＳ Ｐゴシック" pitchFamily="3" charset="-128"/>
                        </a:defRPr>
                      </a:pPr>
                      <a:r>
                        <a:rPr dirty="0"/>
                        <a:t>プラットフォーム</a:t>
                      </a:r>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a:p>
                  </a:txBody>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charset="0"/>
                        </a:rPr>
                        <a:t>#</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サポートOS</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err="1">
                          <a:solidFill>
                            <a:srgbClr val="000000"/>
                          </a:solidFill>
                          <a:latin typeface="ＭＳ Ｐゴシック" pitchFamily="3" charset="-128"/>
                          <a:ea typeface="ＭＳ Ｐゴシック" pitchFamily="3" charset="-128"/>
                          <a:cs typeface="DejaVu Sans" charset="0"/>
                        </a:rPr>
                        <a:t>OS設定</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b="1" dirty="0">
                          <a:solidFill>
                            <a:srgbClr val="000000"/>
                          </a:solidFill>
                          <a:latin typeface="ＭＳ Ｐゴシック" pitchFamily="3" charset="-128"/>
                          <a:ea typeface="ＭＳ Ｐゴシック" pitchFamily="3" charset="-128"/>
                          <a:cs typeface="DejaVu Sans" charset="0"/>
                        </a:rPr>
                        <a:t>HW/</a:t>
                      </a:r>
                      <a:r>
                        <a:rPr lang="en-US" b="1" dirty="0" err="1">
                          <a:solidFill>
                            <a:srgbClr val="000000"/>
                          </a:solidFill>
                          <a:latin typeface="ＭＳ Ｐゴシック" pitchFamily="3" charset="-128"/>
                          <a:ea typeface="ＭＳ Ｐゴシック" pitchFamily="3" charset="-128"/>
                          <a:cs typeface="DejaVu Sans" charset="0"/>
                        </a:rPr>
                        <a:t>リソース設定</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1</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HP Proliant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RHEL Linux</a:t>
                      </a:r>
                      <a:endParaRPr lang="en-US" dirty="0"/>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Linux</a:t>
                      </a:r>
                      <a:endParaRPr lang="en-US"/>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iLO</a:t>
                      </a:r>
                      <a:endParaRPr lang="en-US"/>
                    </a:p>
                  </a:txBody>
                  <a:tcPr marL="9525" marR="-635" marT="9525" marB="-635">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2</a:t>
                      </a:r>
                      <a:endParaRPr lang="en-US"/>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iLO</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3</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富士通</a:t>
                      </a:r>
                      <a:r>
                        <a:rPr lang="en-US" dirty="0">
                          <a:solidFill>
                            <a:srgbClr val="000000"/>
                          </a:solidFill>
                          <a:latin typeface="ＭＳ Ｐゴシック" pitchFamily="3" charset="-128"/>
                          <a:ea typeface="ＭＳ Ｐゴシック" pitchFamily="3" charset="-128"/>
                          <a:cs typeface="DejaVu Sans" charset="0"/>
                        </a:rPr>
                        <a:t> </a:t>
                      </a:r>
                      <a:r>
                        <a:rPr lang="en-US" dirty="0" err="1">
                          <a:solidFill>
                            <a:srgbClr val="000000"/>
                          </a:solidFill>
                          <a:latin typeface="ＭＳ Ｐゴシック" pitchFamily="3" charset="-128"/>
                          <a:ea typeface="ＭＳ Ｐゴシック" pitchFamily="3" charset="-128"/>
                          <a:cs typeface="DejaVu Sans" charset="0"/>
                        </a:rPr>
                        <a:t>Primergy</a:t>
                      </a:r>
                      <a:r>
                        <a:rPr lang="en-US" dirty="0">
                          <a:solidFill>
                            <a:srgbClr val="000000"/>
                          </a:solidFill>
                          <a:latin typeface="ＭＳ Ｐゴシック" pitchFamily="3" charset="-128"/>
                          <a:ea typeface="ＭＳ Ｐゴシック" pitchFamily="3" charset="-128"/>
                          <a:cs typeface="DejaVu Sans" charset="0"/>
                        </a:rPr>
                        <a:t>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RHEL Linux</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Linux</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Primergy</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4</a:t>
                      </a:r>
                      <a:endParaRPr lang="en-US"/>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err="1">
                          <a:solidFill>
                            <a:srgbClr val="000000"/>
                          </a:solidFill>
                          <a:latin typeface="ＭＳ Ｐゴシック" pitchFamily="3" charset="-128"/>
                          <a:ea typeface="ＭＳ Ｐゴシック" pitchFamily="3" charset="-128"/>
                          <a:cs typeface="DejaVu Sans" charset="0"/>
                        </a:rPr>
                        <a:t>Primergy</a:t>
                      </a:r>
                      <a:endParaRPr lang="en-US" dirty="0"/>
                    </a:p>
                  </a:txBody>
                  <a:tcPr marL="9525" marR="-635" marT="9525" marB="-635">
                    <a:lnL>
                      <a:noFill/>
                    </a:lnL>
                    <a:lnR>
                      <a:noFill/>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5</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SPARC Solaris </a:t>
                      </a:r>
                      <a:r>
                        <a:rPr lang="en-US" dirty="0" err="1">
                          <a:solidFill>
                            <a:srgbClr val="000000"/>
                          </a:solidFill>
                          <a:latin typeface="ＭＳ Ｐゴシック" pitchFamily="3" charset="-128"/>
                          <a:ea typeface="ＭＳ Ｐゴシック" pitchFamily="3" charset="-128"/>
                          <a:cs typeface="DejaVu Sans" charset="0"/>
                        </a:rPr>
                        <a:t>サーバ</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Solaris</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Solaris</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XSCF</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6</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VM</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RHEL Linux</a:t>
                      </a:r>
                      <a:endParaRPr lang="en-US"/>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gridSpan="2">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Linux</a:t>
                      </a:r>
                      <a:r>
                        <a:rPr lang="en-US" dirty="0"/>
                        <a:t> +</a:t>
                      </a:r>
                      <a:r>
                        <a:rPr lang="en-US" dirty="0">
                          <a:solidFill>
                            <a:srgbClr val="000000"/>
                          </a:solidFill>
                          <a:latin typeface="ＭＳ Ｐゴシック" pitchFamily="3" charset="-128"/>
                          <a:ea typeface="ＭＳ Ｐゴシック" pitchFamily="3" charset="-128"/>
                          <a:cs typeface="DejaVu Sans" charset="0"/>
                        </a:rPr>
                        <a:t> vCenter</a:t>
                      </a:r>
                      <a:endParaRPr lang="en-US" dirty="0"/>
                    </a:p>
                  </a:txBody>
                  <a:tcPr marL="9525" marR="-635" marT="9525" marB="-635">
                    <a:lnL>
                      <a:noFill/>
                    </a:lnL>
                    <a:lnR>
                      <a:noFill/>
                    </a:lnR>
                    <a:lnT w="12700" cap="flat" cmpd="sng" algn="ctr">
                      <a:solidFill>
                        <a:schemeClr val="bg1">
                          <a:lumMod val="65000"/>
                        </a:schemeClr>
                      </a:solidFill>
                      <a:prstDash val="solid"/>
                      <a:round/>
                      <a:headEnd type="none" w="med" len="med"/>
                      <a:tailEnd type="none" w="med" len="med"/>
                    </a:lnT>
                    <a:lnB>
                      <a:noFill/>
                    </a:lnB>
                    <a:lnTlToBr>
                      <a:noFill/>
                    </a:lnTlToBr>
                    <a:lnBlToTr>
                      <a:noFill/>
                    </a:lnBlToTr>
                    <a:noFill/>
                  </a:tcPr>
                </a:tc>
                <a:tc hMerge="1">
                  <a:txBody>
                    <a:bodyPr/>
                    <a:lstStyle/>
                    <a:p>
                      <a:endParaRPr/>
                    </a:p>
                  </a:txBody>
                  <a:tcPr/>
                </a:tc>
                <a:extLst>
                  <a:ext uri="smNativeData">
                    <pr:rowheight xmlns:p14="http://schemas.microsoft.com/office/powerpoint/2010/main" xmlns="" xmlns:pr="smNativeData" dt="1547587721" type="min" val="373380"/>
                  </a:ext>
                </a:extLst>
              </a:tr>
              <a:tr h="373380">
                <a:tc>
                  <a:txBody>
                    <a:bodyPr/>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7</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a:buNone/>
                        <a:defRPr lang="ja-JP"/>
                      </a:pPr>
                      <a:endParaRPr/>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charset="0"/>
                        </a:rPr>
                        <a:t>Windows</a:t>
                      </a:r>
                      <a:endParaRPr lang="en-US"/>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a:lnSpc>
                          <a:spcPct val="100000"/>
                        </a:lnSpc>
                        <a:buNone/>
                        <a:defRPr lang="ja-JP"/>
                      </a:pPr>
                      <a:r>
                        <a:rPr lang="en-US" dirty="0">
                          <a:solidFill>
                            <a:srgbClr val="000000"/>
                          </a:solidFill>
                          <a:latin typeface="ＭＳ Ｐゴシック" pitchFamily="3" charset="-128"/>
                          <a:ea typeface="ＭＳ Ｐゴシック" pitchFamily="3" charset="-128"/>
                          <a:cs typeface="DejaVu Sans" charset="0"/>
                        </a:rPr>
                        <a:t>Windows</a:t>
                      </a:r>
                      <a:r>
                        <a:rPr lang="en-US" dirty="0"/>
                        <a:t> + </a:t>
                      </a:r>
                      <a:r>
                        <a:rPr lang="en-US" dirty="0">
                          <a:solidFill>
                            <a:srgbClr val="000000"/>
                          </a:solidFill>
                          <a:latin typeface="ＭＳ Ｐゴシック" pitchFamily="3" charset="-128"/>
                          <a:ea typeface="ＭＳ Ｐゴシック" pitchFamily="3" charset="-128"/>
                          <a:cs typeface="DejaVu Sans" charset="0"/>
                        </a:rPr>
                        <a:t>vCenter</a:t>
                      </a:r>
                      <a:endParaRPr lang="en-US" dirty="0"/>
                    </a:p>
                  </a:txBody>
                  <a:tcPr marL="9525" marR="-635" marT="9525" marB="-635">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a:p>
                  </a:txBody>
                  <a:tcPr/>
                </a:tc>
                <a:extLst>
                  <a:ext uri="smNativeData">
                    <pr:rowheight xmlns:p14="http://schemas.microsoft.com/office/powerpoint/2010/main" xmlns="" xmlns:pr="smNativeData" dt="1547587721" type="min" val="373380"/>
                  </a:ext>
                </a:extLst>
              </a:tr>
            </a:tbl>
          </a:graphicData>
        </a:graphic>
      </p:graphicFrame>
      <p:sp>
        <p:nvSpPr>
          <p:cNvPr id="5"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AYAAGQkAADaOgAAYy0AABAAAAAmAAAACAAAAP//////////"/>
              </a:ext>
            </a:extLst>
          </p:cNvSpPr>
          <p:nvPr/>
        </p:nvSpPr>
        <p:spPr>
          <a:xfrm>
            <a:off x="995680" y="5915660"/>
            <a:ext cx="8571230" cy="1462405"/>
          </a:xfrm>
          <a:prstGeom prst="rect">
            <a:avLst/>
          </a:prstGeom>
          <a:noFill/>
          <a:ln>
            <a:noFill/>
          </a:ln>
          <a:effectLst/>
        </p:spPr>
        <p:txBody>
          <a:bodyPr vert="horz" wrap="square" lIns="91440" tIns="45720" rIns="91440" bIns="45720"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「OS設定」、「HW/リソース設定」の列が使用するテンプレートとなり、プラットフォームごとに組み合わせて実行します。次ページより、各プラットフォームの順にその手順を記します。</a:t>
            </a:r>
            <a:endParaRPr lang="en-US"/>
          </a:p>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No.1～No.5のオンプレミスサーバの場合、OS設定の検査、HW/リソース設定の検査を順に実行します。No.6～No.7 のVMの場合、OS設定の検査に vCenter の検査が含まれるため、OS設定の検査のみ実行します。</a:t>
            </a:r>
            <a:endParaRPr lang="en-US"/>
          </a:p>
        </p:txBody>
      </p:sp>
    </p:spTree>
  </p:cSld>
  <p:clrMapOvr>
    <a:masterClrMapping/>
  </p:clrMapOvr>
  <p:timing>
    <p:tnLst>
      <p:par>
        <p:cTn id="1" dur="indefinite" restart="never" nodeType="tmRoot">
          <p:childTnLst>
            <p:par>
              <p:cTn id="2"/>
            </p:par>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検査の流れ</a:t>
            </a:r>
            <a:endParaRPr lang="en-US" sz="4800"/>
          </a:p>
        </p:txBody>
      </p:sp>
      <p:sp>
        <p:nvSpPr>
          <p:cNvPr id="3" name="CustomShape 2"/>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PIQAAHQ0AABAAAAAmAAAACAAAAP//////////"/>
              </a:ext>
            </a:extLst>
          </p:cNvSpPr>
          <p:nvPr/>
        </p:nvSpPr>
        <p:spPr>
          <a:xfrm>
            <a:off x="1798955" y="173545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プロジェクトの作成</a:t>
            </a:r>
            <a:endParaRPr lang="en-US" sz="2000"/>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PIQAAOhIAABAAAAAmAAAACAAAAP//////////"/>
              </a:ext>
            </a:extLst>
          </p:cNvSpPr>
          <p:nvPr/>
        </p:nvSpPr>
        <p:spPr>
          <a:xfrm>
            <a:off x="1798955" y="2567305"/>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各プラットフォームの検査</a:t>
            </a:r>
            <a:endParaRPr lang="en-US" sz="2000"/>
          </a:p>
        </p:txBody>
      </p:sp>
      <p:sp>
        <p:nvSpPr>
          <p:cNvPr id="5" name="CustomShape 4"/>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sJAAAeRYAABAAAAAmAAAACAAAAP//////////"/>
              </a:ext>
            </a:extLst>
          </p:cNvSpPr>
          <p:nvPr/>
        </p:nvSpPr>
        <p:spPr>
          <a:xfrm>
            <a:off x="2223770" y="325691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検査シナリオの編集</a:t>
            </a:r>
            <a:endParaRPr lang="en-US" sz="2000"/>
          </a:p>
        </p:txBody>
      </p:sp>
      <p:sp>
        <p:nvSpPr>
          <p:cNvPr id="6" name="CustomShape 5"/>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VNAAAZxoAABAAAAAmAAAACAAAAP//////////"/>
              </a:ext>
            </a:extLst>
          </p:cNvSpPr>
          <p:nvPr/>
        </p:nvSpPr>
        <p:spPr>
          <a:xfrm>
            <a:off x="2647950" y="3896360"/>
            <a:ext cx="5818505"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Excelシート「検査対象」、「テンプレート」編集</a:t>
            </a:r>
            <a:endParaRPr lang="en-US" sz="2000"/>
          </a:p>
        </p:txBody>
      </p:sp>
      <p:sp>
        <p:nvSpPr>
          <p:cNvPr id="7" name="CustomShape 6"/>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VNAAATR4AABAAAAAmAAAACAAAAP//////////"/>
              </a:ext>
            </a:extLst>
          </p:cNvSpPr>
          <p:nvPr/>
        </p:nvSpPr>
        <p:spPr>
          <a:xfrm>
            <a:off x="2647950" y="4529455"/>
            <a:ext cx="5818505"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設定ファイル「config.groovy」の接続アカウント設定</a:t>
            </a:r>
            <a:endParaRPr lang="en-US" sz="2000"/>
          </a:p>
        </p:txBody>
      </p:sp>
      <p:sp>
        <p:nvSpPr>
          <p:cNvPr id="8" name="CustomShape 7"/>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sJAAAASMAABAAAAAmAAAACAAAAP//////////"/>
              </a:ext>
            </a:extLst>
          </p:cNvSpPr>
          <p:nvPr/>
        </p:nvSpPr>
        <p:spPr>
          <a:xfrm>
            <a:off x="2223770" y="5294630"/>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検査実行</a:t>
            </a:r>
            <a:endParaRPr lang="en-US" sz="2000"/>
          </a:p>
        </p:txBody>
      </p:sp>
      <p:sp>
        <p:nvSpPr>
          <p:cNvPr id="9" name="CustomShape 8"/>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sJAAA4CYAABAAAAAmAAAACAAAAP//////////"/>
              </a:ext>
            </a:extLst>
          </p:cNvSpPr>
          <p:nvPr/>
        </p:nvSpPr>
        <p:spPr>
          <a:xfrm>
            <a:off x="2223770" y="5923280"/>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検査結果のコミット</a:t>
            </a:r>
            <a:endParaRPr lang="en-US" sz="2000"/>
          </a:p>
        </p:txBody>
      </p:sp>
      <p:sp>
        <p:nvSpPr>
          <p:cNvPr id="10" name="Line 9"/>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B0NAABLEAAAuQ8AABAAAAAmAAAACAAAAP//////////"/>
              </a:ext>
            </a:extLst>
          </p:cNvSpPr>
          <p:nvPr/>
        </p:nvSpPr>
        <p:spPr>
          <a:xfrm flipH="1">
            <a:off x="2647950" y="2131695"/>
            <a:ext cx="635" cy="424180"/>
          </a:xfrm>
          <a:prstGeom prst="line">
            <a:avLst/>
          </a:prstGeom>
          <a:noFill/>
          <a:ln w="12700" cap="flat" cmpd="sng" algn="ctr">
            <a:solidFill>
              <a:schemeClr val="tx1"/>
            </a:solidFill>
            <a:prstDash val="solid"/>
            <a:headEnd type="none"/>
            <a:tailEnd type="stealth" w="lg" len="lg"/>
          </a:ln>
          <a:effectLst/>
        </p:spPr>
      </p:sp>
      <p:sp>
        <p:nvSpPr>
          <p:cNvPr id="11" name="Line 10"/>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gHj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CsSAABLEAAACBQAABAAAAAmAAAACAAAAP//////////"/>
              </a:ext>
            </a:extLst>
          </p:cNvSpPr>
          <p:nvPr/>
        </p:nvSpPr>
        <p:spPr>
          <a:xfrm flipH="1">
            <a:off x="2647950" y="2953385"/>
            <a:ext cx="635" cy="302895"/>
          </a:xfrm>
          <a:prstGeom prst="line">
            <a:avLst/>
          </a:prstGeom>
          <a:noFill/>
          <a:ln w="12700" cap="flat" cmpd="sng" algn="ctr">
            <a:solidFill>
              <a:schemeClr val="tx1"/>
            </a:solidFill>
            <a:prstDash val="solid"/>
            <a:headEnd type="none"/>
            <a:tailEnd type="stealth" w="lg" len="lg"/>
          </a:ln>
          <a:effectLst/>
        </p:spPr>
      </p:sp>
      <p:sp>
        <p:nvSpPr>
          <p:cNvPr id="12" name="Line 11"/>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G9A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Line 12"/>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Line 13"/>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Line 14"/>
          <p:cNvSpPr>
            <a:extLst>
              <a:ext uri="smNativeData">
                <pr:smNativeData xmlns="" xmlns:p14="http://schemas.microsoft.com/office/powerpoint/2010/main"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CustomShape 15"/>
          <p:cNvSpPr>
            <a:extLst>
              <a:ext uri="smNativeData">
                <pr:smNativeData xmlns="" xmlns:p14="http://schemas.microsoft.com/office/powerpoint/2010/main"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igAABAAAAAmAAAACAAAAP//////////"/>
              </a:ext>
            </a:extLst>
          </p:cNvSpPr>
          <p:nvPr/>
        </p:nvSpPr>
        <p:spPr>
          <a:xfrm>
            <a:off x="1435735" y="2753360"/>
            <a:ext cx="1864995" cy="3775710"/>
          </a:xfrm>
          <a:custGeom>
            <a:avLst/>
            <a:gdLst/>
            <a:ahLst/>
            <a:cxnLst/>
            <a:rect l="0" t="0" r="1864995" b="3775710"/>
            <a:pathLst>
              <a:path w="1864995" h="3775710">
                <a:moveTo>
                  <a:pt x="1864995" y="3593897"/>
                </a:moveTo>
                <a:lnTo>
                  <a:pt x="1864995" y="3775710"/>
                </a:lnTo>
                <a:lnTo>
                  <a:pt x="0" y="3775710"/>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childTnLst>
            <p:par>
              <p:cTn id="2"/>
            </p:par>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プロジェクトの作成</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RQAABAAAAAmAAAACAAAAP//////////"/>
              </a:ext>
            </a:extLst>
          </p:cNvSpPr>
          <p:nvPr/>
        </p:nvSpPr>
        <p:spPr>
          <a:xfrm>
            <a:off x="503555" y="1769110"/>
            <a:ext cx="9255125" cy="161226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はじめに検査用プロジェクトを作成します</a:t>
            </a:r>
            <a:endParaRPr lang="en-US" sz="16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PowerShellを開き、 「getconfig -g &lt;プロジェクトホーム&gt;」で指定したディレクトリにプロジェクトを作成します</a:t>
            </a:r>
            <a:endParaRPr lang="en-US" sz="16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ここでは、c:\users\administrator\の下に test1というプロジェクトを作成します</a:t>
            </a:r>
            <a:r>
              <a:t/>
            </a:r>
            <a:br/>
            <a:r>
              <a:t/>
            </a:r>
            <a:br/>
            <a:r>
              <a:rPr lang="en-US" sz="1600">
                <a:solidFill>
                  <a:srgbClr val="000000"/>
                </a:solidFill>
                <a:latin typeface="Meiryo UI" pitchFamily="3" charset="-128"/>
                <a:ea typeface="Meiryo UI" pitchFamily="3" charset="-128"/>
                <a:cs typeface="DejaVu Sans" charset="0"/>
              </a:rPr>
              <a:t>cd c:\users\administrator</a:t>
            </a:r>
            <a:r>
              <a:t/>
            </a:r>
            <a:br/>
            <a:r>
              <a:rPr lang="en-US" sz="1600">
                <a:solidFill>
                  <a:srgbClr val="000000"/>
                </a:solidFill>
                <a:latin typeface="Meiryo UI" pitchFamily="3" charset="-128"/>
                <a:ea typeface="Meiryo UI" pitchFamily="3" charset="-128"/>
                <a:cs typeface="DejaVu Sans" charset="0"/>
              </a:rPr>
              <a:t>getconfig -g test1</a:t>
            </a:r>
            <a:endParaRPr lang="en-US" sz="1600"/>
          </a:p>
          <a:p>
            <a:pPr>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23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vBz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AFQAA0DcAAKgsAAAQAAAAJgAAAAgAAAD//////////w=="/>
              </a:ext>
            </a:extLst>
          </p:cNvPicPr>
          <p:nvPr/>
        </p:nvPicPr>
        <p:blipFill>
          <a:blip r:embed="rId2"/>
          <a:stretch>
            <a:fillRect/>
          </a:stretch>
        </p:blipFill>
        <p:spPr>
          <a:xfrm>
            <a:off x="995680" y="3413760"/>
            <a:ext cx="8077200" cy="38455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予行演習モードについて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hsAAAAAAAAmAAAACAAAAP//////////"/>
              </a:ext>
            </a:extLst>
          </p:cNvSpPr>
          <p:nvPr/>
        </p:nvSpPr>
        <p:spPr>
          <a:xfrm>
            <a:off x="504190" y="1769110"/>
            <a:ext cx="9069705" cy="275082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オプションで、 “-d” オプションを追加すると予行演習(DryRun)モードを実行します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予行演習モードを使用すると、検査対象へのアクセスをせずに、保存済みの収集ログから再検査を行います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始めて検査を実行する場合は、まず予行演習モードデモ用のサンプルで一連の動作を確認してください</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本書では、予行演習モードの動作を中心に手順を説明します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予行演習モードの検査用プロジェクトを作成は、「-gd &lt;プロジェクトホーム&gt;」オプションを使用します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PowerShellを開き、 「getconfig -gd &lt;プロジェクトホーム&gt;」で指定したディレクトリにプロジェクトを作成します</a:t>
            </a:r>
            <a:endParaRPr lang="en-US" sz="1600"/>
          </a:p>
          <a:p>
            <a:pPr marL="431800" indent="-321310">
              <a:lnSpc>
                <a:spcPct val="100000"/>
              </a:lnSpc>
              <a:buClrTx/>
              <a:buFont typeface="Wingdings" charset="2"/>
              <a:buChar char=""/>
              <a:defRPr lang="en-US">
                <a:latin typeface="Arial" pitchFamily="2" charset="0"/>
                <a:ea typeface="DejaVu Sans" charset="0"/>
                <a:cs typeface="DejaVu Sans" charset="0"/>
              </a:defRPr>
            </a:pPr>
            <a:r>
              <a:t/>
            </a:r>
            <a:br/>
            <a:r>
              <a:rPr lang="en-US" sz="1600">
                <a:solidFill>
                  <a:srgbClr val="000000"/>
                </a:solidFill>
                <a:latin typeface="Meiryo UI" pitchFamily="3" charset="-128"/>
                <a:ea typeface="Meiryo UI" pitchFamily="3" charset="-128"/>
                <a:cs typeface="DejaVu Sans" charset="0"/>
              </a:rPr>
              <a:t>cd c:\users\administrator</a:t>
            </a:r>
            <a:r>
              <a:t/>
            </a:r>
            <a:br/>
            <a:r>
              <a:rPr lang="en-US" sz="1600">
                <a:solidFill>
                  <a:srgbClr val="000000"/>
                </a:solidFill>
                <a:latin typeface="Meiryo UI" pitchFamily="3" charset="-128"/>
                <a:ea typeface="Meiryo UI" pitchFamily="3" charset="-128"/>
                <a:cs typeface="DejaVu Sans" charset="0"/>
              </a:rPr>
              <a:t>getconfig -gd test1</a:t>
            </a:r>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childTnLst>
            <p:par>
              <p:cTn id="2"/>
            </p:par>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a:t>
            </a:r>
            <a:endParaRPr lang="en-US" sz="4400"/>
          </a:p>
        </p:txBody>
      </p:sp>
    </p:spTree>
  </p:cSld>
  <p:clrMapOvr>
    <a:masterClrMapping/>
  </p:clrMapOvr>
  <p:timing>
    <p:tnLst>
      <p:par>
        <p:cTn id="1" dur="indefinite" restart="never" nodeType="tmRoot">
          <p:childTnLst>
            <p:par>
              <p:cTn id="2"/>
            </p:par>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hQAABAAAAAmAAAACAAAAP//////////"/>
              </a:ext>
            </a:extLst>
          </p:cNvSpPr>
          <p:nvPr/>
        </p:nvSpPr>
        <p:spPr>
          <a:xfrm>
            <a:off x="504190" y="1769110"/>
            <a:ext cx="9288780" cy="160274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プロジェクトディレクトリに移動し、「サーバチェックシート.xlsx」を開いて編集します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シート「検査対象」の入力列に 検査対象の Linux サーバの情報を設定します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予行演習モードで実行する場合は、本設定のまま検査を実行してください</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実機で検査する場合は、次ページからの各項目を設定してください</a:t>
            </a: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q6B+F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kkAAAQAAAAJgAAAAgAAAD//////////w=="/>
              </a:ext>
            </a:extLst>
          </p:cNvPicPr>
          <p:nvPr/>
        </p:nvPicPr>
        <p:blipFill>
          <a:blip r:embed="rId2"/>
          <a:srcRect r="34930"/>
          <a:stretch>
            <a:fillRect/>
          </a:stretch>
        </p:blipFill>
        <p:spPr>
          <a:xfrm>
            <a:off x="992505" y="3707765"/>
            <a:ext cx="8574405" cy="223139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AP///wgAAAAAAAAAAAAAAAAAAAAAAAAAAAAAAAAAAAAAZAAAAAEAAABAAAAAAAAAAAAAAAAAAAAAAAAAAAAAAAAAAAAAAAAAAAAAAAAAAAAAAAAAAAAAAAAAAAAAAAAAAAAAAAAAAAAAAAAAAAAAAAAAAAAAAAAAAAAAAAAAAAAAFAAAADwAAAABAAAAAAAAAMBQTQ0o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MBQTQZ/f38A7uzhA8zMzADAwP8Af39/AAAAAAAAAAAAAAAAAAAAAAAAAAAAIQAAABgAAAAUAAAAFAQAABscAAA9PAAAFCAAABAAAAAmAAAACAAAAP//////////"/>
              </a:ext>
            </a:extLst>
          </p:cNvSpPr>
          <p:nvPr/>
        </p:nvSpPr>
        <p:spPr>
          <a:xfrm>
            <a:off x="662940" y="4568825"/>
            <a:ext cx="9129395" cy="645795"/>
          </a:xfrm>
          <a:prstGeom prst="rect">
            <a:avLst/>
          </a:prstGeom>
          <a:noFill/>
          <a:ln w="25400" cap="flat" cmpd="sng" algn="ctr">
            <a:solidFill>
              <a:schemeClr val="accent2"/>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Linux検査対象シート入力2</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SUAABAAAAAmAAAACAAAAP//////////"/>
              </a:ext>
            </a:extLst>
          </p:cNvSpPr>
          <p:nvPr/>
        </p:nvSpPr>
        <p:spPr>
          <a:xfrm>
            <a:off x="504190" y="1769110"/>
            <a:ext cx="9288780" cy="44011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以下は、必須入力項目となります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「検査ドメイン」	”Linux”を入力してください</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「対象サーバ」	検査対象のホスト名を入力</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「IPアドレス」	検査対象のIPアドレスを入力</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「ユーザID」	後述する config.groovy 設定ファイル内のOSアカウントIDを入力</a:t>
            </a:r>
            <a:r>
              <a:t/>
            </a:r>
            <a:br/>
            <a:r>
              <a:rPr lang="en-US">
                <a:solidFill>
                  <a:srgbClr val="000000"/>
                </a:solidFill>
                <a:latin typeface="Meiryo UI" pitchFamily="3" charset="-128"/>
                <a:ea typeface="DejaVu Sans" charset="0"/>
                <a:cs typeface="DejaVu Sans" charset="0"/>
              </a:rPr>
              <a:t> </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以下は、オプション入力項目となり、未記入の場合は処理をスキップします　　</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「テンプレートID」	テンプレートシートのテンプレートIDを入力</a:t>
            </a:r>
            <a:endParaRPr lang="en-US"/>
          </a:p>
          <a:p>
            <a:pPr marL="889000" lvl="1" indent="-321310">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「エイリアス名」	vCenterで定義したマシン名を入力。オンプレの場合は未記入</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「比較対象」	検証結果の比較をする場合の比較対象ホスト名を入力</a:t>
            </a:r>
            <a:endParaRPr lang="en-US"/>
          </a:p>
          <a:p>
            <a:pPr marL="567055">
              <a:lnSpc>
                <a:spcPct val="100000"/>
              </a:lnSpc>
              <a:defRPr lang="ja-JP">
                <a:latin typeface="Arial" pitchFamily="2" charset="0"/>
                <a:ea typeface="DejaVu Sans" charset="0"/>
                <a:cs typeface="DejaVu Sans" charset="0"/>
              </a:defRPr>
            </a:pPr>
            <a:endParaRPr lang="en-US"/>
          </a:p>
          <a:p>
            <a:pPr marL="567055">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(注意) </a:t>
            </a:r>
            <a:r>
              <a:t/>
            </a:r>
            <a:br/>
            <a:r>
              <a:rPr lang="en-US">
                <a:solidFill>
                  <a:srgbClr val="000000"/>
                </a:solidFill>
                <a:latin typeface="Meiryo UI" pitchFamily="3" charset="-128"/>
                <a:ea typeface="Meiryo UI" pitchFamily="3" charset="-128"/>
                <a:cs typeface="DejaVu Sans" charset="0"/>
              </a:rPr>
              <a:t>「エイリアス名」はサーバが VM の場合の設定で、 vCenter で定義したマシン名の入力となります。オンプレの場合は未記入にして下さい。「エイリアス名」に記入がある場合のみ、 vCenter サーバに接続し、VM構成情報を収集します。未記入の場合、vCenter のアクセスは</a:t>
            </a:r>
            <a:r>
              <a:rPr lang="ja-JP">
                <a:solidFill>
                  <a:srgbClr val="000000"/>
                </a:solidFill>
                <a:latin typeface="Meiryo UI" pitchFamily="3" charset="-128"/>
                <a:ea typeface="Meiryo UI" pitchFamily="3" charset="-128"/>
                <a:cs typeface="DejaVu Sans" charset="0"/>
              </a:rPr>
              <a:t>せずに、</a:t>
            </a:r>
            <a:r>
              <a:rPr lang="en-US">
                <a:solidFill>
                  <a:srgbClr val="000000"/>
                </a:solidFill>
                <a:latin typeface="Meiryo UI" pitchFamily="3" charset="-128"/>
                <a:ea typeface="Meiryo UI" pitchFamily="3" charset="-128"/>
                <a:cs typeface="DejaVu Sans" charset="0"/>
              </a:rPr>
              <a:t>VM</a:t>
            </a:r>
            <a:r>
              <a:rPr lang="ja-JP">
                <a:solidFill>
                  <a:srgbClr val="000000"/>
                </a:solidFill>
                <a:latin typeface="Meiryo UI" pitchFamily="3" charset="-128"/>
                <a:ea typeface="Meiryo UI" pitchFamily="3" charset="-128"/>
                <a:cs typeface="DejaVu Sans" charset="0"/>
              </a:rPr>
              <a:t>の検査を実行</a:t>
            </a:r>
            <a:r>
              <a:rPr lang="en-US">
                <a:solidFill>
                  <a:srgbClr val="000000"/>
                </a:solidFill>
                <a:latin typeface="Meiryo UI" pitchFamily="3" charset="-128"/>
                <a:ea typeface="Meiryo UI" pitchFamily="3" charset="-128"/>
                <a:cs typeface="DejaVu Sans" charset="0"/>
              </a:rPr>
              <a:t>しません</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childTnLst>
            <p:par>
              <p:cTn id="2"/>
            </p:par>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Linux検査対象シート入力3</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CwAABAAAAAmAAAACAAAAP//////////"/>
              </a:ext>
            </a:extLst>
          </p:cNvSpPr>
          <p:nvPr/>
        </p:nvSpPr>
        <p:spPr>
          <a:xfrm>
            <a:off x="504190" y="1768475"/>
            <a:ext cx="9070975" cy="542988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以下は検査対象サーバ固有の設定項目になります</a:t>
            </a:r>
            <a:endParaRPr lang="en-US" sz="2200"/>
          </a:p>
          <a:p>
            <a:pPr marL="566420">
              <a:lnSpc>
                <a:spcPct val="100000"/>
              </a:lnSpc>
              <a:defRPr lang="ja-JP">
                <a:latin typeface="Arial" pitchFamily="2" charset="0"/>
                <a:ea typeface="DejaVu Sans" charset="0"/>
                <a:cs typeface="DejaVu Sans" charset="0"/>
              </a:defRPr>
            </a:pP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OS設定チェック用</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「特定パスワード」	</a:t>
            </a:r>
            <a:r>
              <a:t/>
            </a:r>
            <a:br/>
            <a:r>
              <a:rPr lang="en-US">
                <a:solidFill>
                  <a:srgbClr val="000000"/>
                </a:solidFill>
                <a:latin typeface="Meiryo UI" pitchFamily="3" charset="-128"/>
                <a:ea typeface="Meiryo UI" pitchFamily="3" charset="-128"/>
                <a:cs typeface="DejaVu Sans" charset="0"/>
              </a:rPr>
              <a:t>OSアカウントで特定のパスワード設定が必要な場合はパスワードを入力</a:t>
            </a:r>
            <a:r>
              <a:t/>
            </a:r>
            <a:br/>
            <a:r>
              <a:rPr lang="en-US">
                <a:solidFill>
                  <a:srgbClr val="000000"/>
                </a:solidFill>
                <a:latin typeface="Meiryo UI" pitchFamily="3" charset="-128"/>
                <a:ea typeface="Meiryo UI" pitchFamily="3" charset="-128"/>
                <a:cs typeface="DejaVu Sans" charset="0"/>
              </a:rPr>
              <a:t>未記入の場合はconfig\config.groovy の値が反映</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「CPU数」、「メモリ[MB]」</a:t>
            </a:r>
            <a:r>
              <a:t/>
            </a:r>
            <a:br/>
            <a:r>
              <a:rPr lang="en-US">
                <a:solidFill>
                  <a:srgbClr val="000000"/>
                </a:solidFill>
                <a:latin typeface="Meiryo UI" pitchFamily="3" charset="-128"/>
                <a:ea typeface="Meiryo UI" pitchFamily="3" charset="-128"/>
                <a:cs typeface="DejaVu Sans" charset="0"/>
              </a:rPr>
              <a:t>CPU数、搭載メモリ量のチェックが必要な場合は値を入力してください</a:t>
            </a:r>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2</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3</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4</a:t>
            </a:r>
            <a:r>
              <a:rPr lang="ja-JP">
                <a:solidFill>
                  <a:srgbClr val="000000"/>
                </a:solidFill>
                <a:latin typeface="Meiryo UI" pitchFamily="3" charset="-128"/>
                <a:ea typeface="Meiryo UI" pitchFamily="3" charset="-128"/>
                <a:cs typeface="DejaVu Sans" charset="0"/>
              </a:rPr>
              <a:t>」、「</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a:t>
            </a:r>
            <a:r>
              <a:rPr lang="en-US">
                <a:solidFill>
                  <a:srgbClr val="000000"/>
                </a:solidFill>
                <a:latin typeface="Meiryo UI" pitchFamily="3" charset="-128"/>
                <a:ea typeface="Meiryo UI" pitchFamily="3" charset="-128"/>
                <a:cs typeface="DejaVu Sans" charset="0"/>
              </a:rPr>
              <a:t>5</a:t>
            </a:r>
            <a:r>
              <a:rPr lang="ja-JP">
                <a:solidFill>
                  <a:srgbClr val="000000"/>
                </a:solidFill>
                <a:latin typeface="Meiryo UI" pitchFamily="3" charset="-128"/>
                <a:ea typeface="Meiryo UI" pitchFamily="3" charset="-128"/>
                <a:cs typeface="DejaVu Sans" charset="0"/>
              </a:rPr>
              <a:t>」</a:t>
            </a:r>
            <a:r>
              <a:t/>
            </a:r>
            <a:br/>
            <a:r>
              <a:rPr lang="ja-JP">
                <a:solidFill>
                  <a:srgbClr val="000000"/>
                </a:solidFill>
                <a:latin typeface="Meiryo UI" pitchFamily="3" charset="-128"/>
                <a:ea typeface="Meiryo UI" pitchFamily="3" charset="-128"/>
                <a:cs typeface="DejaVu Sans" charset="0"/>
              </a:rPr>
              <a:t>各ネットワーク</a:t>
            </a:r>
            <a:r>
              <a:rPr lang="en-US">
                <a:solidFill>
                  <a:srgbClr val="000000"/>
                </a:solidFill>
                <a:latin typeface="Meiryo UI" pitchFamily="3" charset="-128"/>
                <a:ea typeface="Meiryo UI" pitchFamily="3" charset="-128"/>
                <a:cs typeface="DejaVu Sans" charset="0"/>
              </a:rPr>
              <a:t>I/F</a:t>
            </a:r>
            <a:r>
              <a:rPr lang="ja-JP">
                <a:solidFill>
                  <a:srgbClr val="000000"/>
                </a:solidFill>
                <a:latin typeface="Meiryo UI" pitchFamily="3" charset="-128"/>
                <a:ea typeface="Meiryo UI" pitchFamily="3" charset="-128"/>
                <a:cs typeface="DejaVu Sans" charset="0"/>
              </a:rPr>
              <a:t>の</a:t>
            </a:r>
            <a:r>
              <a:rPr lang="en-US">
                <a:solidFill>
                  <a:srgbClr val="000000"/>
                </a:solidFill>
                <a:latin typeface="Meiryo UI" pitchFamily="3" charset="-128"/>
                <a:ea typeface="Meiryo UI" pitchFamily="3" charset="-128"/>
                <a:cs typeface="DejaVu Sans" charset="0"/>
              </a:rPr>
              <a:t>IP</a:t>
            </a:r>
            <a:r>
              <a:rPr lang="ja-JP">
                <a:solidFill>
                  <a:srgbClr val="000000"/>
                </a:solidFill>
                <a:latin typeface="Meiryo UI" pitchFamily="3" charset="-128"/>
                <a:ea typeface="Meiryo UI" pitchFamily="3" charset="-128"/>
                <a:cs typeface="DejaVu Sans" charset="0"/>
              </a:rPr>
              <a:t>アドレスを順に入力してください</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VM設定(vCenter設定)チェック用</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「ESXiホスト」</a:t>
            </a:r>
            <a:r>
              <a:t/>
            </a:r>
            <a:br/>
            <a:r>
              <a:rPr lang="en-US">
                <a:solidFill>
                  <a:srgbClr val="000000"/>
                </a:solidFill>
                <a:latin typeface="Meiryo UI" pitchFamily="3" charset="-128"/>
                <a:ea typeface="Meiryo UI" pitchFamily="3" charset="-128"/>
                <a:cs typeface="DejaVu Sans" charset="0"/>
              </a:rPr>
              <a:t>ESXiホスト名の検索キーワード</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「HDDタイプ」</a:t>
            </a:r>
            <a:r>
              <a:t/>
            </a:r>
            <a:br/>
            <a:r>
              <a:rPr lang="en-US">
                <a:solidFill>
                  <a:srgbClr val="000000"/>
                </a:solidFill>
                <a:latin typeface="Meiryo UI" pitchFamily="3" charset="-128"/>
                <a:ea typeface="Meiryo UI" pitchFamily="3" charset="-128"/>
                <a:cs typeface="DejaVu Sans" charset="0"/>
              </a:rPr>
              <a:t>ストレージタイプ(Thick,Thin)の検索キーワード</a:t>
            </a:r>
            <a:endParaRPr lang="en-US"/>
          </a:p>
          <a:p>
            <a:pPr marL="1321435" lvl="2"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「CPU数」、「メモリ[GB]」</a:t>
            </a:r>
            <a:r>
              <a:t/>
            </a:r>
            <a:br/>
            <a:r>
              <a:rPr lang="en-US">
                <a:solidFill>
                  <a:srgbClr val="000000"/>
                </a:solidFill>
                <a:latin typeface="Meiryo UI" pitchFamily="3" charset="-128"/>
                <a:ea typeface="Meiryo UI" pitchFamily="3" charset="-128"/>
                <a:cs typeface="DejaVu Sans" charset="0"/>
              </a:rPr>
              <a:t>リソース割当ての値</a:t>
            </a:r>
            <a:endParaRPr lang="en-US"/>
          </a:p>
          <a:p>
            <a:pPr marL="83820">
              <a:lnSpc>
                <a:spcPct val="100000"/>
              </a:lnSpc>
              <a:defRPr lang="ja-JP">
                <a:latin typeface="Arial" pitchFamily="2" charset="0"/>
                <a:ea typeface="DejaVu Sans" charset="0"/>
                <a:cs typeface="DejaVu Sans" charset="0"/>
              </a:defRPr>
            </a:pPr>
            <a:endParaRPr lang="en-US"/>
          </a:p>
          <a:p>
            <a:pPr marL="83820">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(注意)本値が空白の場合、次ページのテンプレート(Linux)の設定値が有効になります</a:t>
            </a:r>
            <a:endParaRPr lang="en-US"/>
          </a:p>
        </p:txBody>
      </p:sp>
    </p:spTree>
  </p:cSld>
  <p:clrMapOvr>
    <a:masterClrMapping/>
  </p:clrMapOvr>
  <p:timing>
    <p:tnLst>
      <p:par>
        <p:cTn id="1" dur="indefinite" restart="never" nodeType="tmRoot">
          <p:childTnLst>
            <p:par>
              <p:cTn id="2"/>
            </p:par>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テンプレート(Linux)シート入力1</a:t>
            </a:r>
            <a:endParaRPr lang="en-US" sz="36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exoAABAAAAAmAAAACAAAAP//////////"/>
              </a:ext>
            </a:extLst>
          </p:cNvSpPr>
          <p:nvPr/>
        </p:nvSpPr>
        <p:spPr>
          <a:xfrm>
            <a:off x="504190" y="1769110"/>
            <a:ext cx="9326245" cy="253555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設定値とインベントリの比較用のシート「テンプレート(Linux)」を編集します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シート名のカッコ内の名前が、テンプレートIDとなり、前述の検査対象シートのテンプレートID列にIDを指定します。空白の場合は設定値とインベントリの比較を行いません</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シート内の1,2行目がキー項目で、1行目がプラットフォーム名、2行目がメトリック名となり、本値をキーにシート「チェックシート(Linux)」の関連項目と値の比較をします</a:t>
            </a:r>
            <a:endParaRPr lang="en-US"/>
          </a:p>
          <a:p>
            <a:pPr marL="4318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単一値の比較の場合、先頭行(3行目)に値を指定します。複数値の比較の場合、3行目以降に順に値を設定します</a:t>
            </a:r>
            <a:endParaRPr lang="en-US"/>
          </a:p>
          <a:p>
            <a:pPr marL="4318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値の設定がない項目は比較を行いません</a:t>
            </a: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TwAAEIrAAAQAAAAJgAAAAgAAAD//////////w=="/>
              </a:ext>
            </a:extLst>
          </p:cNvPicPr>
          <p:nvPr/>
        </p:nvPicPr>
        <p:blipFill>
          <a:blip r:embed="rId2"/>
          <a:stretch>
            <a:fillRect/>
          </a:stretch>
        </p:blipFill>
        <p:spPr>
          <a:xfrm>
            <a:off x="499110" y="4161790"/>
            <a:ext cx="9402445" cy="287020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テンプレート(Linux)シート入力2</a:t>
            </a:r>
            <a:endParaRPr lang="en-US" sz="36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AwAABAAAAAmAAAACAAAAP//////////"/>
              </a:ext>
            </a:extLst>
          </p:cNvSpPr>
          <p:nvPr/>
        </p:nvSpPr>
        <p:spPr>
          <a:xfrm>
            <a:off x="504190" y="1769110"/>
            <a:ext cx="9288780" cy="31115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数値チェックの場合は数値を入力します。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文字列のチェックの場合はキーワードを入力します。中間一致検索でキーワード検索をします。</a:t>
            </a:r>
            <a:endParaRPr lang="en-US"/>
          </a:p>
          <a:p>
            <a:pPr marL="5670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画像2"/>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TPPrN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hQAAOYTAAAQAAAAJgAAAAgAAAD//////////w=="/>
              </a:ext>
            </a:extLst>
          </p:cNvPicPr>
          <p:nvPr/>
        </p:nvPicPr>
        <p:blipFill>
          <a:blip r:embed="rId2"/>
          <a:stretch>
            <a:fillRect/>
          </a:stretch>
        </p:blipFill>
        <p:spPr>
          <a:xfrm>
            <a:off x="876935" y="2511425"/>
            <a:ext cx="2494915" cy="723265"/>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複数値のチェックの場合は3行目以降の複数行にキー、値の形式で順に入力します。</a:t>
            </a:r>
            <a:r>
              <a:t/>
            </a:r>
            <a:br/>
            <a:r>
              <a:rPr lang="en-US">
                <a:solidFill>
                  <a:srgbClr val="000000"/>
                </a:solidFill>
                <a:latin typeface="Meiryo UI" pitchFamily="3" charset="-128"/>
                <a:ea typeface="Meiryo UI" pitchFamily="3" charset="-128"/>
                <a:cs typeface="DejaVu Sans" charset="0"/>
              </a:rPr>
              <a:t>「メトリック名:k」がキー、「メトリック名:v」が値となります。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キーの有無をチェックし、存在する場合はその値をキーワード検索します。キーワード検索は中間一致検索です。</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6" name="図 44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r1WU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kHwAA/A8AACgoAAAQAAAAJgAAAAgAAAD//////////w=="/>
              </a:ext>
            </a:extLst>
          </p:cNvPicPr>
          <p:nvPr/>
        </p:nvPicPr>
        <p:blipFill>
          <a:blip r:embed="rId3"/>
          <a:stretch>
            <a:fillRect/>
          </a:stretch>
        </p:blipFill>
        <p:spPr>
          <a:xfrm>
            <a:off x="864235" y="5184140"/>
            <a:ext cx="1734185" cy="13436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dirty="0" err="1">
                <a:solidFill>
                  <a:srgbClr val="000000"/>
                </a:solidFill>
                <a:latin typeface="Meiryo UI" pitchFamily="3" charset="-128"/>
                <a:ea typeface="Meiryo UI" pitchFamily="3" charset="-128"/>
                <a:cs typeface="DejaVu Sans" charset="0"/>
              </a:rPr>
              <a:t>検査PC</a:t>
            </a:r>
            <a:r>
              <a:rPr lang="en-US" sz="4400" dirty="0" err="1" smtClean="0">
                <a:solidFill>
                  <a:srgbClr val="000000"/>
                </a:solidFill>
                <a:latin typeface="Meiryo UI" pitchFamily="3" charset="-128"/>
                <a:ea typeface="Meiryo UI" pitchFamily="3" charset="-128"/>
                <a:cs typeface="DejaVu Sans" charset="0"/>
              </a:rPr>
              <a:t>のセットアップ</a:t>
            </a:r>
            <a:r>
              <a:rPr lang="en-US" sz="4400" dirty="0" smtClean="0">
                <a:solidFill>
                  <a:srgbClr val="000000"/>
                </a:solidFill>
                <a:latin typeface="Meiryo UI" pitchFamily="3" charset="-128"/>
                <a:ea typeface="Meiryo UI" pitchFamily="3" charset="-128"/>
                <a:cs typeface="DejaVu Sans" charset="0"/>
              </a:rPr>
              <a:t> </a:t>
            </a:r>
            <a:r>
              <a:rPr lang="en-US" sz="2400" dirty="0" smtClean="0">
                <a:solidFill>
                  <a:srgbClr val="000000"/>
                </a:solidFill>
                <a:latin typeface="Meiryo UI" pitchFamily="3" charset="-128"/>
                <a:ea typeface="Meiryo UI" pitchFamily="3" charset="-128"/>
                <a:cs typeface="DejaVu Sans" charset="0"/>
              </a:rPr>
              <a:t>rev.2</a:t>
            </a:r>
            <a:endParaRPr lang="en-US" sz="4400" dirty="0"/>
          </a:p>
        </p:txBody>
      </p:sp>
    </p:spTree>
  </p:cSld>
  <p:clrMapOvr>
    <a:masterClrMapping/>
  </p:clrMapOvr>
  <p:timing>
    <p:tnLst>
      <p:par>
        <p:cTn id="1" dur="indefinite" restart="never" nodeType="tmRoot">
          <p:childTnLst>
            <p:par>
              <p:cTn id="2"/>
            </p:par>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テンプレート(Linux)シート入力3</a:t>
            </a:r>
            <a:endParaRPr lang="en-US" sz="36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Q0AABAAAAAmAAAACAAAAP//////////"/>
              </a:ext>
            </a:extLst>
          </p:cNvSpPr>
          <p:nvPr/>
        </p:nvSpPr>
        <p:spPr>
          <a:xfrm>
            <a:off x="504190" y="1768475"/>
            <a:ext cx="9070975" cy="38354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「項目名:k」の項目しかない場合、キーの有無のみチェックします</a:t>
            </a:r>
            <a:endParaRPr lang="en-US" sz="2200"/>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AQC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0dAADmOgAAUiQAABAAAAAmAAAACAAAAP//////////"/>
              </a:ext>
            </a:extLst>
          </p:cNvSpPr>
          <p:nvPr/>
        </p:nvSpPr>
        <p:spPr>
          <a:xfrm>
            <a:off x="504190" y="4824095"/>
            <a:ext cx="9070340" cy="108013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テンプレートエンジンの書式を用いて、シート「検査対象」の値をテンプレートに埋め込むことができます。以下例の「${ip}」は、「検査対象」シートの ip列の値に置換します</a:t>
            </a:r>
            <a:endParaRPr lang="en-US" sz="2200"/>
          </a:p>
        </p:txBody>
      </p:sp>
      <p:pic>
        <p:nvPicPr>
          <p:cNvPr id="6" name="図 452"/>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OQkAAAAAAABkAAAAZAAAAAAAAAAjAAAABAAAAGQAAAAXAAAAFAAAAAAAAAAAAAAA/38AAP9/AAAAAAAACQAAAAQAAACknL1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CvJAAAgxEAANkrAAAQAAAAJgAAAAgAAAD//////////w=="/>
              </a:ext>
            </a:extLst>
          </p:cNvPicPr>
          <p:nvPr/>
        </p:nvPicPr>
        <p:blipFill>
          <a:blip r:embed="rId3"/>
          <a:srcRect b="23610"/>
          <a:stretch>
            <a:fillRect/>
          </a:stretch>
        </p:blipFill>
        <p:spPr>
          <a:xfrm>
            <a:off x="1007745" y="5963285"/>
            <a:ext cx="1838960" cy="1164590"/>
          </a:xfrm>
          <a:prstGeom prst="rect">
            <a:avLst/>
          </a:prstGeom>
          <a:noFill/>
          <a:ln>
            <a:noFill/>
          </a:ln>
          <a:effectLst/>
        </p:spPr>
      </p:pic>
      <p:sp>
        <p:nvSpPr>
          <p:cNvPr id="7" name="TextShape 4"/>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dhIAAGsnAAAeKgAAwSkAABAAAAAmAAAACAAAAP//////////"/>
              </a:ext>
            </a:extLst>
          </p:cNvSpPr>
          <p:nvPr/>
        </p:nvSpPr>
        <p:spPr>
          <a:xfrm>
            <a:off x="3001010" y="6407785"/>
            <a:ext cx="3845560" cy="379730"/>
          </a:xfrm>
          <a:prstGeom prst="rect">
            <a:avLst/>
          </a:prstGeom>
          <a:noFill/>
          <a:ln>
            <a:noFill/>
          </a:ln>
          <a:effectLst/>
        </p:spPr>
        <p:txBody>
          <a:bodyPr vert="horz" wrap="square" lIns="90170" tIns="45085" rIns="90170" bIns="45085" numCol="1" anchor="t"/>
          <a:lstStyle/>
          <a:p>
            <a:pPr>
              <a:defRPr lang="ja-JP"/>
            </a:pPr>
            <a:r>
              <a:rPr lang="en-US">
                <a:latin typeface="Meiryo UI" pitchFamily="3" charset="-128"/>
                <a:ea typeface="DejaVu Sans" charset="0"/>
                <a:cs typeface="DejaVu Sans" charset="0"/>
              </a:rPr>
              <a:t>←検査対象のip列(IPアドレス)に置換</a:t>
            </a:r>
          </a:p>
        </p:txBody>
      </p:sp>
    </p:spTree>
  </p:cSld>
  <p:clrMapOvr>
    <a:masterClrMapping/>
  </p:clrMapOvr>
  <p:timing>
    <p:tnLst>
      <p:par>
        <p:cTn id="1" dur="indefinite" restart="never" nodeType="tmRoot">
          <p:childTnLst>
            <p:par>
              <p:cTn id="2"/>
            </p:par>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config\config.groovyの編集</a:t>
            </a:r>
            <a:endParaRPr lang="en-US" sz="36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notepad++など、UTF-8に対応したエディタでプロジェクトホーム\configの下にある設定ファイル config.groovy を開いてください</a:t>
            </a:r>
            <a:endParaRPr lang="en-US" sz="2000"/>
          </a:p>
        </p:txBody>
      </p:sp>
      <p:pic>
        <p:nvPicPr>
          <p:cNvPr id="4" name="図 25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lhZmH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wZAAAQAAAAJgAAAAgAAAD//////////w=="/>
              </a:ext>
            </a:extLst>
          </p:cNvPicPr>
          <p:nvPr/>
        </p:nvPicPr>
        <p:blipFill>
          <a:blip r:embed="rId2"/>
          <a:stretch>
            <a:fillRect/>
          </a:stretch>
        </p:blipFill>
        <p:spPr>
          <a:xfrm>
            <a:off x="1036320" y="2592070"/>
            <a:ext cx="4685665" cy="151003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config\config.groovyの編集</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9KQAAyBwAABAAAAAmAAAACAAAAP//////////"/>
              </a:ext>
            </a:extLst>
          </p:cNvSpPr>
          <p:nvPr/>
        </p:nvSpPr>
        <p:spPr>
          <a:xfrm>
            <a:off x="864235" y="2115185"/>
            <a:ext cx="5880100" cy="25634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 vCenter接続情報</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account.vCenter.Test.server   = '192.168.10.100'</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account.vCenter.Test.user     = 'test_user'</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account.vCenter.Test.password = 'P@ssword'</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 Linux 接続情報</a:t>
            </a:r>
            <a:endParaRPr lang="en-US" sz="1300"/>
          </a:p>
          <a:p>
            <a:pPr>
              <a:lnSpc>
                <a:spcPct val="100000"/>
              </a:lnSpc>
              <a:defRPr lang="ja-JP">
                <a:latin typeface="Arial" pitchFamily="2" charset="0"/>
                <a:ea typeface="DejaVu Sans" charset="0"/>
                <a:cs typeface="DejaVu Sans" charset="0"/>
              </a:defRPr>
            </a:pP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account.Linux.Test.user      = 'someuser'</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account.Linux.Test.password  = 'P@ssword'</a:t>
            </a:r>
            <a:endParaRPr lang="en-US" sz="1300"/>
          </a:p>
          <a:p>
            <a:pPr>
              <a:lnSpc>
                <a:spcPct val="100000"/>
              </a:lnSpc>
              <a:defRPr lang="ja-JP">
                <a:latin typeface="Arial" pitchFamily="2" charset="0"/>
                <a:ea typeface="DejaVu Sans" charset="0"/>
                <a:cs typeface="DejaVu Sans" charset="0"/>
              </a:defRPr>
            </a:pPr>
            <a:r>
              <a:rPr lang="en-US" sz="1300">
                <a:solidFill>
                  <a:srgbClr val="000000"/>
                </a:solidFill>
                <a:latin typeface="Meiryo UI" pitchFamily="3" charset="-128"/>
                <a:ea typeface="Meiryo UI" pitchFamily="3" charset="-128"/>
                <a:cs typeface="DejaVu Sans" charset="0"/>
              </a:rPr>
              <a:t>account.Linux.Test.work_dir  = '/tmp/gradle_test'</a:t>
            </a:r>
            <a:endParaRPr lang="en-US" sz="1300"/>
          </a:p>
          <a:p>
            <a:pPr>
              <a:lnSpc>
                <a:spcPct val="100000"/>
              </a:lnSpc>
              <a:defRPr lang="ja-JP">
                <a:latin typeface="Arial" pitchFamily="2" charset="0"/>
                <a:ea typeface="DejaVu Sans" charset="0"/>
                <a:cs typeface="DejaVu Sans" charset="0"/>
              </a:defRPr>
            </a:pPr>
            <a:endParaRPr lang="en-US" sz="1300"/>
          </a:p>
        </p:txBody>
      </p:sp>
      <p:sp>
        <p:nvSpPr>
          <p:cNvPr id="5" name="CustomShape 4"/>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VMの場合、vCenter接続アカウントを入力します</a:t>
            </a:r>
            <a:endParaRPr lang="en-US"/>
          </a:p>
        </p:txBody>
      </p:sp>
      <p:sp>
        <p:nvSpPr>
          <p:cNvPr id="6" name="CustomShape 5"/>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DOgAAyxgAABAAAAAmAAAACAAAAP//////////"/>
              </a:ext>
            </a:extLst>
          </p:cNvSpPr>
          <p:nvPr/>
        </p:nvSpPr>
        <p:spPr>
          <a:xfrm>
            <a:off x="6983730" y="335915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Linux接続アカウントを入力します</a:t>
            </a:r>
            <a:endParaRPr lang="en-US"/>
          </a:p>
        </p:txBody>
      </p:sp>
      <p:sp>
        <p:nvSpPr>
          <p:cNvPr id="7" name="CustomShape 6"/>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アカウントIDについて</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各サーバで接続アカウント情報が異なる場合は、アカウントIDを変えて複数アカウント情報を設定してください。シート「検査対象」の” account_id”で指定します</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account.vCenter.、account.Linux.の後の文字列がアカウントIDとなります</a:t>
            </a:r>
            <a:endParaRPr lang="en-US"/>
          </a:p>
        </p:txBody>
      </p:sp>
    </p:spTree>
  </p:cSld>
  <p:clrMapOvr>
    <a:masterClrMapping/>
  </p:clrMapOvr>
  <p:timing>
    <p:tnLst>
      <p:par>
        <p:cTn id="1" dur="indefinite" restart="never" nodeType="tmRoot">
          <p:childTnLst>
            <p:par>
              <p:cTn id="2"/>
            </p:par>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Linux検査実行1</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「-d」 オプションを追加して、予行演習モードで実行します</a:t>
            </a:r>
            <a:r>
              <a:t/>
            </a:r>
            <a:br/>
            <a:r>
              <a:t/>
            </a:r>
            <a:br/>
            <a:r>
              <a:rPr lang="en-US">
                <a:solidFill>
                  <a:srgbClr val="000000"/>
                </a:solidFill>
                <a:latin typeface="Meiryo UI" pitchFamily="3" charset="-128"/>
                <a:ea typeface="Meiryo UI" pitchFamily="3" charset="-128"/>
                <a:cs typeface="DejaVu Sans" charset="0"/>
              </a:rPr>
              <a:t>&gt; getconfig</a:t>
            </a:r>
            <a:r>
              <a:t/>
            </a:r>
            <a:br/>
            <a:r>
              <a:rPr lang="en-US">
                <a:solidFill>
                  <a:srgbClr val="000000"/>
                </a:solidFill>
                <a:latin typeface="Meiryo UI" pitchFamily="3" charset="-128"/>
                <a:ea typeface="Meiryo UI" pitchFamily="3" charset="-128"/>
                <a:cs typeface="DejaVu Sans" charset="0"/>
              </a:rPr>
              <a:t># </a:t>
            </a:r>
            <a:r>
              <a:rPr lang="ja-JP">
                <a:solidFill>
                  <a:srgbClr val="000000"/>
                </a:solidFill>
                <a:latin typeface="Meiryo UI" pitchFamily="3" charset="-128"/>
                <a:ea typeface="Meiryo UI" pitchFamily="3" charset="-128"/>
                <a:cs typeface="DejaVu Sans" charset="0"/>
              </a:rPr>
              <a:t>予行演習モードの場合は「</a:t>
            </a:r>
            <a:r>
              <a:rPr lang="en-US">
                <a:solidFill>
                  <a:srgbClr val="000000"/>
                </a:solidFill>
                <a:latin typeface="Meiryo UI" pitchFamily="3" charset="-128"/>
                <a:ea typeface="Meiryo UI" pitchFamily="3" charset="-128"/>
                <a:cs typeface="DejaVu Sans" charset="0"/>
              </a:rPr>
              <a:t>-d</a:t>
            </a:r>
            <a:r>
              <a:rPr lang="ja-JP">
                <a:solidFill>
                  <a:srgbClr val="000000"/>
                </a:solidFill>
                <a:latin typeface="Meiryo UI" pitchFamily="3" charset="-128"/>
                <a:ea typeface="Meiryo UI" pitchFamily="3" charset="-128"/>
                <a:cs typeface="DejaVu Sans" charset="0"/>
              </a:rPr>
              <a:t>」オプションを付加</a:t>
            </a:r>
            <a:r>
              <a:t/>
            </a:r>
            <a:br/>
            <a:r>
              <a:rPr lang="en-US">
                <a:solidFill>
                  <a:srgbClr val="000000"/>
                </a:solidFill>
                <a:latin typeface="Meiryo UI" pitchFamily="3" charset="-128"/>
                <a:ea typeface="Meiryo UI" pitchFamily="3" charset="-128"/>
                <a:cs typeface="DejaVu Sans" charset="0"/>
              </a:rPr>
              <a:t>&gt; getconfig -d</a:t>
            </a:r>
            <a:endParaRPr lang="en-US"/>
          </a:p>
        </p:txBody>
      </p:sp>
      <p:pic>
        <p:nvPicPr>
          <p:cNvPr id="4" name="図 2"/>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VVW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CMFQAAqzcAAN0sAAAQAAAAJgAAAAgAAAD//////////w=="/>
              </a:ext>
            </a:extLst>
          </p:cNvPicPr>
          <p:nvPr/>
        </p:nvPicPr>
        <p:blipFill>
          <a:blip r:embed="rId2"/>
          <a:stretch>
            <a:fillRect/>
          </a:stretch>
        </p:blipFill>
        <p:spPr>
          <a:xfrm>
            <a:off x="1030605" y="3502660"/>
            <a:ext cx="8018780" cy="379031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Linux検査実行2</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4" name="図 265"/>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rb7q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SoAAFYcAAAQAAAAJgAAAAgAAAD//////////w=="/>
              </a:ext>
            </a:extLst>
          </p:cNvPicPr>
          <p:nvPr/>
        </p:nvPicPr>
        <p:blipFill>
          <a:blip r:embed="rId2"/>
          <a:stretch>
            <a:fillRect/>
          </a:stretch>
        </p:blipFill>
        <p:spPr>
          <a:xfrm>
            <a:off x="822325" y="2448560"/>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Linux検査結果の確認1</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シート「検査レポート」が検査結果のサマリとなります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検査結果の代表値、値の比較の検査成績、エラーメッセージを記載します</a:t>
            </a:r>
            <a:endParaRPr lang="en-US"/>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GinR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Linux検査結果の確認2</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シート「エラーレポート」は値の比較でエラーとなったメトリックのリストを記載します</a:t>
            </a:r>
            <a:endParaRPr lang="en-US"/>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fb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TYAAFAjAAAQAAAAJgAAAAgAAAD//////////w=="/>
              </a:ext>
            </a:extLst>
          </p:cNvPicPr>
          <p:nvPr/>
        </p:nvPicPr>
        <p:blipFill>
          <a:blip r:embed="rId2"/>
          <a:stretch>
            <a:fillRect/>
          </a:stretch>
        </p:blipFill>
        <p:spPr>
          <a:xfrm>
            <a:off x="645795" y="2397125"/>
            <a:ext cx="8257540" cy="3343275"/>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Linux検査結果の確認3</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シート「チェックシート(Linux)」は各メトリックのリストを記載します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横軸が検査対象となります</a:t>
            </a:r>
            <a:endParaRPr lang="en-US"/>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W0P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TwAAPUlAAAQAAAAJgAAAAgAAAD//////////w=="/>
              </a:ext>
            </a:extLst>
          </p:cNvPicPr>
          <p:nvPr/>
        </p:nvPicPr>
        <p:blipFill>
          <a:blip r:embed="rId2"/>
          <a:stretch>
            <a:fillRect/>
          </a:stretch>
        </p:blipFill>
        <p:spPr>
          <a:xfrm>
            <a:off x="334010" y="2602230"/>
            <a:ext cx="9575165" cy="3568065"/>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Linux検査結果の確認4</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シート「テンプレート(Windows)」よりも後にある、シートがデバイスの検査結果となります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ディスク構成など複数レコードからなる結果を記載します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シート名は「{プラットフォーム}_{メトリック}」という命名ルールとなり、以下は「vCenter_datastore」の結果サンプルとなります</a:t>
            </a:r>
            <a:endParaRPr lang="en-US"/>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VAo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kFAAD7EgAAkC4AAKgYAAAQAAAAJgAAAAgAAAD//////////w=="/>
              </a:ext>
            </a:extLst>
          </p:cNvPicPr>
          <p:nvPr/>
        </p:nvPicPr>
        <p:blipFill>
          <a:blip r:embed="rId2"/>
          <a:stretch>
            <a:fillRect/>
          </a:stretch>
        </p:blipFill>
        <p:spPr>
          <a:xfrm>
            <a:off x="950595" y="3085465"/>
            <a:ext cx="6618605" cy="922655"/>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800">
                <a:solidFill>
                  <a:srgbClr val="000000"/>
                </a:solidFill>
                <a:latin typeface="Meiryo UI" pitchFamily="3" charset="-128"/>
                <a:ea typeface="Meiryo UI" pitchFamily="3" charset="-128"/>
                <a:cs typeface="DejaVu Sans" charset="0"/>
              </a:rPr>
              <a:t>Linux検査コミット</a:t>
            </a:r>
            <a:endParaRPr lang="en-US" sz="48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LxUAABAAAAAmAAAACAAAAP//////////"/>
              </a:ext>
            </a:extLst>
          </p:cNvSpPr>
          <p:nvPr/>
        </p:nvSpPr>
        <p:spPr>
          <a:xfrm>
            <a:off x="504190" y="1757680"/>
            <a:ext cx="9070975" cy="16859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local”でプロジェクトディレクトリ下のローカルデータベースに検査結果を保存します</a:t>
            </a:r>
            <a:r>
              <a:t/>
            </a:r>
            <a:br/>
            <a:r>
              <a:rPr lang="en-US">
                <a:solidFill>
                  <a:srgbClr val="000000"/>
                </a:solidFill>
                <a:latin typeface="Meiryo UI" pitchFamily="3" charset="-128"/>
                <a:ea typeface="Meiryo UI" pitchFamily="3" charset="-128"/>
                <a:cs typeface="DejaVu Sans" charset="0"/>
              </a:rPr>
              <a:t>&gt; getconfig -u local</a:t>
            </a:r>
            <a:r>
              <a:t/>
            </a:r>
            <a:br/>
            <a:r>
              <a:t/>
            </a:r>
            <a:br/>
            <a:r>
              <a:rPr lang="en-US">
                <a:solidFill>
                  <a:srgbClr val="000000"/>
                </a:solidFill>
                <a:latin typeface="Meiryo UI" pitchFamily="3" charset="-128"/>
                <a:ea typeface="Meiryo UI" pitchFamily="3" charset="-128"/>
                <a:cs typeface="DejaVu Sans" charset="0"/>
              </a:rPr>
              <a:t>(注意) 実行後、保存したローカルデータベースから、DryRun 予行演習モードの実行が可能になります。</a:t>
            </a:r>
            <a:endParaRPr lang="en-US"/>
          </a:p>
        </p:txBody>
      </p:sp>
      <p:pic>
        <p:nvPicPr>
          <p:cNvPr id="4" name="図 263"/>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VrG8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AzQAAAoeAAAQAAAAJgAAAAgAAAD//////////w=="/>
              </a:ext>
            </a:extLst>
          </p:cNvPicPr>
          <p:nvPr/>
        </p:nvPicPr>
        <p:blipFill>
          <a:blip r:embed="rId2"/>
          <a:stretch>
            <a:fillRect/>
          </a:stretch>
        </p:blipFill>
        <p:spPr>
          <a:xfrm>
            <a:off x="1004570" y="3731260"/>
            <a:ext cx="7450455" cy="115189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システム要件</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1yUAABAAAAAmAAAACAAAAP//////////"/>
              </a:ext>
            </a:extLst>
          </p:cNvSpPr>
          <p:nvPr/>
        </p:nvSpPr>
        <p:spPr>
          <a:xfrm>
            <a:off x="504190" y="1769110"/>
            <a:ext cx="9069705" cy="438213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3200">
                <a:solidFill>
                  <a:srgbClr val="000000"/>
                </a:solidFill>
                <a:latin typeface="Meiryo UI" pitchFamily="3" charset="-128"/>
                <a:ea typeface="Meiryo UI" pitchFamily="3" charset="-128"/>
                <a:cs typeface="DejaVu Sans" charset="0"/>
              </a:rPr>
              <a:t>システム要件</a:t>
            </a:r>
            <a:endParaRPr lang="en-US" sz="3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800">
                <a:solidFill>
                  <a:srgbClr val="000000"/>
                </a:solidFill>
                <a:latin typeface="Meiryo UI" pitchFamily="3" charset="-128"/>
                <a:ea typeface="Meiryo UI" pitchFamily="3" charset="-128"/>
                <a:cs typeface="DejaVu Sans" charset="0"/>
              </a:rPr>
              <a:t>Windows 7 64bit、Windows Server 2012 R2以上のPCが必要です</a:t>
            </a:r>
            <a:endParaRPr lang="en-US" sz="28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CPU 1 Core以上</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Memory 4 GB以上</a:t>
            </a:r>
            <a:endParaRPr lang="en-US" sz="24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Disk 100 GB以上</a:t>
            </a:r>
            <a:endParaRPr lang="en-US" sz="2400"/>
          </a:p>
          <a:p>
            <a:pPr>
              <a:lnSpc>
                <a:spcPct val="100000"/>
              </a:lnSpc>
              <a:defRPr lang="ja-JP">
                <a:latin typeface="Arial" pitchFamily="2" charset="0"/>
                <a:ea typeface="DejaVu Sans" charset="0"/>
                <a:cs typeface="DejaVu Sans" charset="0"/>
              </a:defRPr>
            </a:pPr>
            <a:endParaRPr lang="en-US" sz="2400"/>
          </a:p>
        </p:txBody>
      </p:sp>
    </p:spTree>
  </p:cSld>
  <p:clrMapOvr>
    <a:masterClrMapping/>
  </p:clrMapOvr>
  <p:timing>
    <p:tnLst>
      <p:par>
        <p:cTn id="1" dur="indefinite" restart="never" nodeType="tmRoot">
          <p:childTnLst>
            <p:par>
              <p:cTn id="2"/>
            </p:par>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a:t>
            </a:r>
            <a:endParaRPr lang="en-US" sz="4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3600">
                <a:solidFill>
                  <a:srgbClr val="000000"/>
                </a:solidFill>
                <a:latin typeface="Meiryo UI" pitchFamily="3" charset="-128"/>
                <a:ea typeface="Meiryo UI" pitchFamily="3" charset="-128"/>
                <a:cs typeface="DejaVu Sans" charset="0"/>
              </a:rPr>
              <a:t>検査対象Windowsサーバ側の準備について</a:t>
            </a:r>
            <a:endParaRPr lang="en-US" sz="36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次ページより、検査対象側 Windows サーバにアクセスするための事前設定手順を記します。</a:t>
            </a:r>
            <a:endParaRPr lang="en-US"/>
          </a:p>
          <a:p>
            <a:pPr marL="109855">
              <a:lnSpc>
                <a:spcPct val="100000"/>
              </a:lnSpc>
              <a:defRPr lang="ja-JP">
                <a:latin typeface="Arial" pitchFamily="2" charset="0"/>
                <a:ea typeface="DejaVu Sans" charset="0"/>
                <a:cs typeface="DejaVu Sans" charset="0"/>
              </a:defRPr>
            </a:pPr>
            <a:r>
              <a:t/>
            </a:r>
            <a:br/>
            <a:r>
              <a:rPr lang="en-US" sz="1600">
                <a:solidFill>
                  <a:srgbClr val="000000"/>
                </a:solidFill>
                <a:latin typeface="Meiryo UI" pitchFamily="3" charset="-128"/>
                <a:ea typeface="Meiryo UI" pitchFamily="3" charset="-128"/>
                <a:cs typeface="DejaVu Sans" charset="0"/>
              </a:rPr>
              <a:t>（注意）</a:t>
            </a:r>
            <a:r>
              <a:rPr lang="en-US">
                <a:solidFill>
                  <a:srgbClr val="000000"/>
                </a:solidFill>
                <a:latin typeface="Meiryo UI" pitchFamily="3" charset="-128"/>
                <a:ea typeface="Meiryo UI" pitchFamily="3" charset="-128"/>
                <a:cs typeface="DejaVu Sans" charset="0"/>
              </a:rPr>
              <a:t>前述の Linux サーバの予行演習モードのデモシナリオでは、下記シートの行の 「win2012」が Windows サーバの検査となり、設定手順、検査結果の確認手順は Linux と同様となります。ここでは、Windows固有の設定手順について記します</a:t>
            </a:r>
            <a:endParaRPr lang="en-US"/>
          </a:p>
          <a:p>
            <a:pPr marL="1098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図 3"/>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ywL0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AnAAAQAAAAJgAAAAgAAAD//////////w=="/>
              </a:ext>
            </a:extLst>
          </p:cNvPicPr>
          <p:nvPr/>
        </p:nvPicPr>
        <p:blipFill>
          <a:blip r:embed="rId2"/>
          <a:srcRect r="34930"/>
          <a:stretch>
            <a:fillRect/>
          </a:stretch>
        </p:blipFill>
        <p:spPr>
          <a:xfrm>
            <a:off x="720090" y="4067810"/>
            <a:ext cx="8846820" cy="230251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QAAAA0AAAAAkAAAAEgAAACQAAAASAAAAAAAAAAAAAAAAAAAAAEAAABQAAAAhbacS3FV1T8AAAAAAADwv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9LSAAt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9LSAB/f38AAAAAAsvLywDAwP8Af39/AAAAAAAAAAAAAAAAAAAAAAAAAAAAIQAAABgAAAAUAAAAiwMAAPcgAAA+PAAASSIAABAAAAAmAAAACAAAAP//////////"/>
              </a:ext>
            </a:extLst>
          </p:cNvSpPr>
          <p:nvPr/>
        </p:nvSpPr>
        <p:spPr>
          <a:xfrm>
            <a:off x="575945" y="5358765"/>
            <a:ext cx="9217025" cy="214630"/>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検査対象Windowsサーバ側の準備1</a:t>
            </a:r>
            <a:endParaRPr lang="en-US" sz="4400"/>
          </a:p>
        </p:txBody>
      </p:sp>
      <p:sp>
        <p:nvSpPr>
          <p:cNvPr id="3" name="CustomShape 2"/>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パブリックネットワークの場合の構成変更</a:t>
            </a:r>
            <a:endParaRPr lang="en-US" sz="2400"/>
          </a:p>
          <a:p>
            <a:pPr marL="673100" lvl="1" indent="-21399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ネットワーク構成がパブリックネットワークの場合、「検査PCセットアップ – 事前準備4」のページの手順を参考に、ネットワークの変更をします</a:t>
            </a:r>
            <a:endParaRPr lang="en-US" sz="24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確認用コマンド</a:t>
            </a:r>
            <a:endParaRPr lang="en-US" sz="2000"/>
          </a:p>
          <a:p>
            <a:pPr marL="8642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Get-NetConnectionProfile -IPv4Connectivity Internet</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設定用コマンド</a:t>
            </a:r>
            <a:endParaRPr lang="en-US" sz="2000"/>
          </a:p>
          <a:p>
            <a:pPr marL="8642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Set-NetConnectionProfile -InterfaceAlias (Get-NetConnectionProfile -IPv4Connectivity Internet).InterfaceAlias -NetworkCategory Private</a:t>
            </a: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WinRM リモート管理設定</a:t>
            </a:r>
            <a:endParaRPr lang="en-US" sz="2400"/>
          </a:p>
          <a:p>
            <a:pPr marL="647700" lvl="2"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管理者でPowerShell を開いて、以下コマンドを実行します</a:t>
            </a:r>
            <a:endParaRPr lang="en-US" sz="2000"/>
          </a:p>
          <a:p>
            <a:pPr marL="6483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 quickconfig</a:t>
            </a:r>
            <a:endParaRPr lang="en-US" sz="2000"/>
          </a:p>
          <a:p>
            <a:pPr marL="647700" lvl="2"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本設定は以下設定を行います</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WinRM用のservice起動設定</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WinRM用のLisner作成</a:t>
            </a:r>
            <a:endParaRPr lang="en-US" sz="2000"/>
          </a:p>
          <a:p>
            <a:pPr marL="864235" lvl="3"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WinRM用のファイヤーウォールの設定</a:t>
            </a:r>
            <a:endParaRPr lang="en-US" sz="2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一時的な設定変更で検査をする場合</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CIAABAAAAAmAAAACAAAAP//////////"/>
              </a:ext>
            </a:extLst>
          </p:cNvSpPr>
          <p:nvPr/>
        </p:nvSpPr>
        <p:spPr>
          <a:xfrm>
            <a:off x="404495" y="233362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ファイヤーウォール許可設定</a:t>
            </a:r>
            <a:endParaRPr lang="en-US" sz="24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から以下のコマンドでファイヤーウォールの無効化設定をします</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ファイアウォール無効化</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Get-NetFirewallProfile | Set-NetFirewallProfile -Enabled false</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検査終了後、基に戻す場合は以下コマンドで有効化設定をします</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ファイアウォール有効化</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Get-NetFirewallProfile | Set-NetFirewallProfile -Enabled true</a:t>
            </a:r>
            <a:endParaRPr lang="en-US"/>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許可設定をしないと、getconfig 実行時に、”Get-WmiObject : RPC サーバーを利用できません” というエラーが発生します</a:t>
            </a:r>
            <a:endParaRPr lang="en-US" sz="2400"/>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nOgAAegwAABAAAAAmAAAACAAAAP//////////"/>
              </a:ext>
            </a:extLst>
          </p:cNvSpPr>
          <p:nvPr/>
        </p:nvSpPr>
        <p:spPr>
          <a:xfrm>
            <a:off x="360045" y="1656080"/>
            <a:ext cx="9215120" cy="372110"/>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前頁の設定はサーバ運用開始後の検査も想定した恒久的な設定となりますが、一時的に検査作業時のみ設定をする場合、 Windows 環境で以下の設定変更をします</a:t>
            </a:r>
            <a:endParaRPr lang="en-US" sz="20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検査対象Windowsサーバ側の準備2</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h4AABAAAAAmAAAACAAAAP//////////"/>
              </a:ext>
            </a:extLst>
          </p:cNvSpPr>
          <p:nvPr/>
        </p:nvSpPr>
        <p:spPr>
          <a:xfrm>
            <a:off x="504190" y="176847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リモートアクセス許可の有効化</a:t>
            </a:r>
            <a:endParaRPr lang="en-US" sz="22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Windows Server 2012 より前のOSでは、PowerShell のリモートアクセス許可が無効化されている場合があります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Windows Server 2012 R2 以上の場合、リモートアクセス許可の既定値は有効化です</a:t>
            </a:r>
            <a:endParaRPr lang="en-US" sz="16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その場合、PowerShellを管理者権限で実行して、PowerShell コンソールから以下のコマンドで有効化します</a:t>
            </a: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Enable-PSRemoting</a:t>
            </a:r>
            <a:endParaRPr lang="en-US" sz="2000"/>
          </a:p>
          <a:p>
            <a:pPr>
              <a:lnSpc>
                <a:spcPct val="100000"/>
              </a:lnSpc>
              <a:defRPr lang="ja-JP">
                <a:latin typeface="Arial" pitchFamily="2" charset="0"/>
                <a:ea typeface="DejaVu Sans" charset="0"/>
                <a:cs typeface="DejaVu Sans" charset="0"/>
              </a:defRPr>
            </a:pP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また、「認識されないネットワーク」があり、Publicとして設定されている場合、以下のオプションを 追加して有効化を試してください</a:t>
            </a: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Enable-PSRemoting -SkipNetworkProfileCheck</a:t>
            </a:r>
            <a:endParaRPr lang="en-US" sz="2000"/>
          </a:p>
          <a:p>
            <a:pPr>
              <a:lnSpc>
                <a:spcPct val="100000"/>
              </a:lnSpc>
              <a:defRPr lang="ja-JP">
                <a:latin typeface="Arial" pitchFamily="2" charset="0"/>
                <a:ea typeface="DejaVu Sans" charset="0"/>
                <a:cs typeface="DejaVu Sans" charset="0"/>
              </a:defRPr>
            </a:pPr>
            <a:endParaRPr lang="en-US" sz="2000"/>
          </a:p>
          <a:p>
            <a:pPr marL="864235" lvl="1" indent="-323215">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2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Windows検査シート入力</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プロジェクトディレクトリに移動し、「サーバチェックシート.xlsx」を編集します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シート「検査対象」の入力列に 検査対象の Windows サーバの情報を設定します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はじめに「検査ドメイン」を”Windows”と入力してください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各項目の入力手順はLinux検査と同じとなります</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config\config.groovyの編集</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notepad++などでconfig\config.groovy を開き、以下の行の接続アカウント情報を編集します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RsAABAAAAAmAAAACAAAAP//////////"/>
              </a:ext>
            </a:extLst>
          </p:cNvSpPr>
          <p:nvPr/>
        </p:nvSpPr>
        <p:spPr>
          <a:xfrm>
            <a:off x="864235" y="2115185"/>
            <a:ext cx="6896735" cy="23863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vCenter接続情報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account.vCenter.Test.server   = '192.168.10.100'</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account.vCenter.Test.user     = 'test_user'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account.vCenter.Test.password = 'P@ssword'</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Windows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account.Windows.Test.user     = 'administrator'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account.Windows.Test.password = 'P@ssword'</a:t>
            </a:r>
            <a:endParaRPr lang="en-US" sz="1400"/>
          </a:p>
          <a:p>
            <a:pPr>
              <a:lnSpc>
                <a:spcPct val="100000"/>
              </a:lnSpc>
              <a:defRPr lang="ja-JP">
                <a:latin typeface="Arial" pitchFamily="2" charset="0"/>
                <a:ea typeface="DejaVu Sans" charset="0"/>
                <a:cs typeface="DejaVu Sans" charset="0"/>
              </a:defRPr>
            </a:pPr>
            <a:endParaRPr lang="en-US" sz="1400"/>
          </a:p>
        </p:txBody>
      </p:sp>
      <p:sp>
        <p:nvSpPr>
          <p:cNvPr id="5" name="CustomShape 4"/>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VMの場合、vCenter接続アカウントを入力します</a:t>
            </a:r>
            <a:endParaRPr lang="en-US"/>
          </a:p>
        </p:txBody>
      </p:sp>
      <p:sp>
        <p:nvSpPr>
          <p:cNvPr id="6" name="CustomShape 5"/>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DOgAA6RcAABAAAAAmAAAACAAAAP//////////"/>
              </a:ext>
            </a:extLst>
          </p:cNvSpPr>
          <p:nvPr/>
        </p:nvSpPr>
        <p:spPr>
          <a:xfrm>
            <a:off x="6983730" y="3215005"/>
            <a:ext cx="2446655" cy="6718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Windows接続アカウントを入力します</a:t>
            </a:r>
            <a:endParaRPr lang="en-US"/>
          </a:p>
        </p:txBody>
      </p:sp>
      <p:sp>
        <p:nvSpPr>
          <p:cNvPr id="7" name="CustomShape 6"/>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Ky0AABAAAAAmAAAACAAAAP//////////"/>
              </a:ext>
            </a:extLst>
          </p:cNvSpPr>
          <p:nvPr/>
        </p:nvSpPr>
        <p:spPr>
          <a:xfrm>
            <a:off x="504190" y="5471795"/>
            <a:ext cx="9070975" cy="187071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アカウントID,Windowsログオンテストの入力手順は、Linuxと同様です</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Windows検査実行</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t/>
            </a:r>
            <a:br/>
            <a:r>
              <a:rPr lang="en-US">
                <a:solidFill>
                  <a:srgbClr val="000000"/>
                </a:solidFill>
                <a:latin typeface="Meiryo UI" pitchFamily="3" charset="-128"/>
                <a:ea typeface="Meiryo UI" pitchFamily="3" charset="-128"/>
                <a:cs typeface="DejaVu Sans" charset="0"/>
              </a:rPr>
              <a:t>&gt; getconfig</a:t>
            </a:r>
            <a:r>
              <a:t/>
            </a:r>
            <a:br/>
            <a:r>
              <a:rPr lang="en-US">
                <a:solidFill>
                  <a:srgbClr val="000000"/>
                </a:solidFill>
                <a:latin typeface="Meiryo UI" pitchFamily="3" charset="-128"/>
                <a:ea typeface="Meiryo UI" pitchFamily="3" charset="-128"/>
                <a:cs typeface="DejaVu Sans" charset="0"/>
              </a:rPr>
              <a:t># </a:t>
            </a:r>
            <a:r>
              <a:rPr lang="ja-JP">
                <a:solidFill>
                  <a:srgbClr val="000000"/>
                </a:solidFill>
                <a:latin typeface="Meiryo UI" pitchFamily="3" charset="-128"/>
                <a:ea typeface="Meiryo UI" pitchFamily="3" charset="-128"/>
                <a:cs typeface="DejaVu Sans" charset="0"/>
              </a:rPr>
              <a:t>予行演習モードの場合は「</a:t>
            </a:r>
            <a:r>
              <a:rPr lang="en-US">
                <a:solidFill>
                  <a:srgbClr val="000000"/>
                </a:solidFill>
                <a:latin typeface="Meiryo UI" pitchFamily="3" charset="-128"/>
                <a:ea typeface="Meiryo UI" pitchFamily="3" charset="-128"/>
                <a:cs typeface="DejaVu Sans" charset="0"/>
              </a:rPr>
              <a:t>-d</a:t>
            </a:r>
            <a:r>
              <a:rPr lang="ja-JP">
                <a:solidFill>
                  <a:srgbClr val="000000"/>
                </a:solidFill>
                <a:latin typeface="Meiryo UI" pitchFamily="3" charset="-128"/>
                <a:ea typeface="Meiryo UI" pitchFamily="3" charset="-128"/>
                <a:cs typeface="DejaVu Sans" charset="0"/>
              </a:rPr>
              <a:t>」オプションを付加</a:t>
            </a:r>
            <a:r>
              <a:t/>
            </a:r>
            <a:br/>
            <a:r>
              <a:rPr lang="en-US">
                <a:solidFill>
                  <a:srgbClr val="000000"/>
                </a:solidFill>
                <a:latin typeface="Meiryo UI" pitchFamily="3" charset="-128"/>
                <a:ea typeface="Meiryo UI" pitchFamily="3" charset="-128"/>
                <a:cs typeface="DejaVu Sans" charset="0"/>
              </a:rPr>
              <a:t>&gt; getconfig -d</a:t>
            </a:r>
            <a:endParaRPr lang="en-US"/>
          </a:p>
          <a:p>
            <a:pPr marL="431800" indent="-323215">
              <a:lnSpc>
                <a:spcPct val="100000"/>
              </a:lnSpc>
              <a:buClr>
                <a:srgbClr val="000000"/>
              </a:buClr>
              <a:buFont typeface="Wingdings" charset="2"/>
              <a:buChar char=""/>
              <a:defRPr lang="ja-JP">
                <a:latin typeface="Arial" pitchFamily="2" charset="0"/>
                <a:ea typeface="DejaVu Sans" charset="0"/>
                <a:cs typeface="DejaVu Sans" charset="0"/>
              </a:defRPr>
            </a:pPr>
            <a:endParaRPr lang="en-US"/>
          </a:p>
        </p:txBody>
      </p:sp>
      <p:pic>
        <p:nvPicPr>
          <p:cNvPr id="4" name="図 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Gz6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AUFAAAujgAAKAtAAAQAAAAJgAAAAgAAAD//////////w=="/>
              </a:ext>
            </a:extLst>
          </p:cNvPicPr>
          <p:nvPr/>
        </p:nvPicPr>
        <p:blipFill>
          <a:blip r:embed="rId2"/>
          <a:stretch>
            <a:fillRect/>
          </a:stretch>
        </p:blipFill>
        <p:spPr>
          <a:xfrm>
            <a:off x="859155" y="3263900"/>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Windows検査結果確認とコミット</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endParaRPr lang="en-US"/>
          </a:p>
        </p:txBody>
      </p:sp>
      <p:pic>
        <p:nvPicPr>
          <p:cNvPr id="4" name="図 29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3yEo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jMAANonAAAQAAAAJgAAAAgAAAD//////////w=="/>
              </a:ext>
            </a:extLst>
          </p:cNvPicPr>
          <p:nvPr/>
        </p:nvPicPr>
        <p:blipFill>
          <a:blip r:embed="rId2"/>
          <a:stretch>
            <a:fillRect/>
          </a:stretch>
        </p:blipFill>
        <p:spPr>
          <a:xfrm>
            <a:off x="864235" y="5326380"/>
            <a:ext cx="7450455" cy="115189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6" name="図 293"/>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xLi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の検査</a:t>
            </a:r>
            <a:endParaRPr lang="en-US" sz="4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事前準備１</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hUAABAAAAAmAAAACAAAAP//////////"/>
              </a:ext>
            </a:extLst>
          </p:cNvSpPr>
          <p:nvPr/>
        </p:nvSpPr>
        <p:spPr>
          <a:xfrm>
            <a:off x="504190" y="1372870"/>
            <a:ext cx="9069705" cy="204470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ネットワークプロキシーの設定</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InternetExploler を開いて、「インターネットオプション設定」を選択。 「接続」、「LAN設定」を選択し、プロキシーサーバの欄にプロキシーのアドレス、ポート番号を入力</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検査対象の vCenter アドレスのプロキシー除外設定</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「詳細設定」を選択し、「プロキシーの設定除外」の欄に、検査対象の vCenter のアドレスを追加</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4" name="図 18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CAAAMEqAAAQAAAAJgAAAAgAAAD//////////w=="/>
              </a:ext>
            </a:extLst>
          </p:cNvPicPr>
          <p:nvPr/>
        </p:nvPicPr>
        <p:blipFill>
          <a:blip r:embed="rId2"/>
          <a:stretch>
            <a:fillRect/>
          </a:stretch>
        </p:blipFill>
        <p:spPr>
          <a:xfrm>
            <a:off x="1007745" y="3275330"/>
            <a:ext cx="4217035" cy="3674745"/>
          </a:xfrm>
          <a:prstGeom prst="rect">
            <a:avLst/>
          </a:prstGeom>
          <a:noFill/>
          <a:ln>
            <a:noFill/>
          </a:ln>
          <a:effectLst/>
        </p:spPr>
      </p:pic>
      <p:pic>
        <p:nvPicPr>
          <p:cNvPr id="5" name="図 188"/>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DYAAMEqAAAQAAAAJgAAAAgAAAD//////////w=="/>
              </a:ext>
            </a:extLst>
          </p:cNvPicPr>
          <p:nvPr/>
        </p:nvPicPr>
        <p:blipFill>
          <a:blip r:embed="rId3"/>
          <a:stretch>
            <a:fillRect/>
          </a:stretch>
        </p:blipFill>
        <p:spPr>
          <a:xfrm>
            <a:off x="5471795" y="3281680"/>
            <a:ext cx="3415665" cy="3668395"/>
          </a:xfrm>
          <a:prstGeom prst="rect">
            <a:avLst/>
          </a:prstGeom>
          <a:noFill/>
          <a:ln>
            <a:noFill/>
          </a:ln>
          <a:effectLst/>
        </p:spPr>
      </p:pic>
      <p:sp>
        <p:nvSpPr>
          <p:cNvPr id="6" name="CustomShape 3"/>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eGgAAcSUAABAAAAAmAAAACAAAAP//////////"/>
              </a:ext>
            </a:extLst>
          </p:cNvSpPr>
          <p:nvPr/>
        </p:nvSpPr>
        <p:spPr>
          <a:xfrm>
            <a:off x="1367790" y="5727700"/>
            <a:ext cx="2877820"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par>
              <p:cTn id="2"/>
            </p:par>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の検査について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R0AABAAAAAmAAAACAAAAP//////////"/>
              </a:ext>
            </a:extLst>
          </p:cNvSpPr>
          <p:nvPr/>
        </p:nvSpPr>
        <p:spPr>
          <a:xfrm>
            <a:off x="504190" y="1769110"/>
            <a:ext cx="9069705" cy="296608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HP Proliantサーバの場合、HP iLO 管理インタフェース経由でHW構成情報を採取します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本作業は前述の Linux、Windows検査実行後に行います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.\template\HP_iLO がシナリオ保存ディレクトリとなり、本ディレクトリ下のExcel シート、設定ファイルを編集します</a:t>
            </a:r>
            <a:r>
              <a:t/>
            </a:r>
            <a:br/>
            <a:r>
              <a:rPr lang="en-US">
                <a:solidFill>
                  <a:srgbClr val="000000"/>
                </a:solidFill>
                <a:latin typeface="Meiryo UI" pitchFamily="3" charset="-128"/>
                <a:ea typeface="DejaVu Sans" charset="0"/>
                <a:cs typeface="DejaVu Sans" charset="0"/>
              </a:rPr>
              <a:t> </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a:t>
            </a:r>
            <a:r>
              <a:rPr lang="ja-JP" sz="4400">
                <a:solidFill>
                  <a:srgbClr val="000000"/>
                </a:solidFill>
                <a:latin typeface="Meiryo UI" pitchFamily="3" charset="-128"/>
                <a:ea typeface="Meiryo UI" pitchFamily="3" charset="-128"/>
                <a:cs typeface="DejaVu Sans" charset="0"/>
              </a:rPr>
              <a:t>の事前準備</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WysAABAAAAAmAAAACAAAAP//////////"/>
              </a:ext>
            </a:extLst>
          </p:cNvSpPr>
          <p:nvPr/>
        </p:nvSpPr>
        <p:spPr>
          <a:xfrm>
            <a:off x="504190" y="2422653"/>
            <a:ext cx="9069705" cy="472479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HPE</a:t>
            </a:r>
            <a:r>
              <a:rPr lang="ja-JP" sz="2000" dirty="0">
                <a:solidFill>
                  <a:srgbClr val="000000"/>
                </a:solidFill>
                <a:latin typeface="Meiryo UI" pitchFamily="3" charset="-128"/>
                <a:ea typeface="Meiryo UI" pitchFamily="3" charset="-128"/>
                <a:cs typeface="DejaVu Sans" charset="0"/>
              </a:rPr>
              <a:t>社製「</a:t>
            </a:r>
            <a:r>
              <a:rPr lang="en-US" sz="2000" dirty="0">
                <a:solidFill>
                  <a:srgbClr val="000000"/>
                </a:solidFill>
                <a:latin typeface="Meiryo UI" pitchFamily="3" charset="-128"/>
                <a:ea typeface="Meiryo UI" pitchFamily="3" charset="-128"/>
                <a:cs typeface="DejaVu Sans" charset="0"/>
              </a:rPr>
              <a:t>Scripting Tools for Windows PowerShell</a:t>
            </a:r>
            <a:r>
              <a:rPr lang="ja-JP" sz="2000" dirty="0">
                <a:solidFill>
                  <a:srgbClr val="000000"/>
                </a:solidFill>
                <a:latin typeface="Meiryo UI" pitchFamily="3" charset="-128"/>
                <a:ea typeface="Meiryo UI" pitchFamily="3" charset="-128"/>
                <a:cs typeface="DejaVu Sans" charset="0"/>
              </a:rPr>
              <a:t>」をインストールして、</a:t>
            </a:r>
            <a:r>
              <a:rPr lang="en-US" sz="2000" dirty="0">
                <a:solidFill>
                  <a:srgbClr val="000000"/>
                </a:solidFill>
                <a:latin typeface="Meiryo UI" pitchFamily="3" charset="-128"/>
                <a:ea typeface="Meiryo UI" pitchFamily="3" charset="-128"/>
                <a:cs typeface="DejaVu Sans" charset="0"/>
              </a:rPr>
              <a:t>PowerShell</a:t>
            </a:r>
            <a:r>
              <a:rPr lang="ja-JP" sz="2000" dirty="0">
                <a:solidFill>
                  <a:srgbClr val="000000"/>
                </a:solidFill>
                <a:latin typeface="Meiryo UI" pitchFamily="3" charset="-128"/>
                <a:ea typeface="Meiryo UI" pitchFamily="3" charset="-128"/>
                <a:cs typeface="DejaVu Sans" charset="0"/>
              </a:rPr>
              <a:t>経由で </a:t>
            </a:r>
            <a:r>
              <a:rPr lang="en-US" sz="2000" dirty="0" err="1">
                <a:solidFill>
                  <a:srgbClr val="000000"/>
                </a:solidFill>
                <a:latin typeface="Meiryo UI" pitchFamily="3" charset="-128"/>
                <a:ea typeface="Meiryo UI" pitchFamily="3" charset="-128"/>
                <a:cs typeface="DejaVu Sans" charset="0"/>
              </a:rPr>
              <a:t>iLO</a:t>
            </a:r>
            <a:r>
              <a:rPr lang="ja-JP" sz="2000" dirty="0">
                <a:solidFill>
                  <a:srgbClr val="000000"/>
                </a:solidFill>
                <a:latin typeface="Meiryo UI" pitchFamily="3" charset="-128"/>
                <a:ea typeface="Meiryo UI" pitchFamily="3" charset="-128"/>
                <a:cs typeface="DejaVu Sans" charset="0"/>
              </a:rPr>
              <a:t>の構成情報を収集します。</a:t>
            </a:r>
          </a:p>
          <a:p>
            <a:pPr marL="431800" indent="-321310">
              <a:lnSpc>
                <a:spcPct val="100000"/>
              </a:lnSpc>
              <a:buClrTx/>
              <a:buFont typeface="Wingdings" charset="2"/>
              <a:buChar char=""/>
              <a:defRPr lang="ja-JP">
                <a:latin typeface="Arial" pitchFamily="2" charset="0"/>
                <a:ea typeface="DejaVu Sans" charset="0"/>
                <a:cs typeface="DejaVu Sans" charset="0"/>
              </a:defRPr>
            </a:pPr>
            <a:r>
              <a:rPr lang="ja-JP" sz="2000" dirty="0">
                <a:solidFill>
                  <a:srgbClr val="000000"/>
                </a:solidFill>
                <a:latin typeface="Meiryo UI" pitchFamily="3" charset="-128"/>
                <a:ea typeface="Meiryo UI" pitchFamily="3" charset="-128"/>
                <a:cs typeface="DejaVu Sans" charset="0"/>
              </a:rPr>
              <a:t>以下</a:t>
            </a:r>
            <a:r>
              <a:rPr lang="en-US" sz="2000" dirty="0">
                <a:solidFill>
                  <a:srgbClr val="000000"/>
                </a:solidFill>
                <a:latin typeface="Meiryo UI" pitchFamily="3" charset="-128"/>
                <a:ea typeface="Meiryo UI" pitchFamily="3" charset="-128"/>
                <a:cs typeface="DejaVu Sans" charset="0"/>
              </a:rPr>
              <a:t>URL</a:t>
            </a:r>
            <a:r>
              <a:rPr lang="ja-JP" sz="2000" dirty="0">
                <a:solidFill>
                  <a:srgbClr val="000000"/>
                </a:solidFill>
                <a:latin typeface="Meiryo UI" pitchFamily="3" charset="-128"/>
                <a:ea typeface="Meiryo UI" pitchFamily="3" charset="-128"/>
                <a:cs typeface="DejaVu Sans" charset="0"/>
              </a:rPr>
              <a:t>からダウンロードして、インストールしてください。</a:t>
            </a:r>
            <a:r>
              <a:rPr dirty="0"/>
              <a:t/>
            </a:r>
            <a:br>
              <a:rPr dirty="0"/>
            </a:br>
            <a:r>
              <a:rPr lang="en-US" dirty="0">
                <a:solidFill>
                  <a:srgbClr val="000000"/>
                </a:solidFill>
                <a:latin typeface="Meiryo UI" pitchFamily="3" charset="-128"/>
                <a:ea typeface="Meiryo UI" pitchFamily="3" charset="-128"/>
                <a:cs typeface="DejaVu Sans" charset="0"/>
              </a:rPr>
              <a:t>https://www.hpe.com/us/en/product-catalog/detail/pip.5440657.html</a:t>
            </a:r>
            <a:endParaRPr lang="en-US" sz="2000" dirty="0">
              <a:solidFill>
                <a:srgbClr val="000000"/>
              </a:solidFill>
              <a:latin typeface="Meiryo UI" pitchFamily="3" charset="-128"/>
              <a:ea typeface="Meiryo UI" pitchFamily="3" charset="-128"/>
              <a:cs typeface="DejaVu Sans" charset="0"/>
            </a:endParaRPr>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HPE</a:t>
            </a:r>
            <a:r>
              <a:rPr lang="ja-JP" sz="2000" dirty="0">
                <a:solidFill>
                  <a:srgbClr val="000000"/>
                </a:solidFill>
                <a:latin typeface="Meiryo UI" pitchFamily="3" charset="-128"/>
                <a:ea typeface="Meiryo UI" pitchFamily="3" charset="-128"/>
                <a:cs typeface="DejaVu Sans" charset="0"/>
              </a:rPr>
              <a:t>社ライブラリバージョンの注意点</a:t>
            </a:r>
          </a:p>
          <a:p>
            <a:pPr marL="889000" lvl="1" indent="-321310">
              <a:buClrTx/>
              <a:buFont typeface="Wingdings" charset="2"/>
              <a:buChar char=""/>
              <a:defRPr lang="ja-JP">
                <a:latin typeface="Arial" pitchFamily="2" charset="0"/>
                <a:ea typeface="DejaVu Sans" charset="0"/>
                <a:cs typeface="DejaVu Sans" charset="0"/>
              </a:defRPr>
            </a:pPr>
            <a:r>
              <a:rPr lang="ja-JP" sz="2000" dirty="0">
                <a:solidFill>
                  <a:srgbClr val="000000"/>
                </a:solidFill>
                <a:latin typeface="Meiryo UI" pitchFamily="3" charset="-128"/>
                <a:ea typeface="Meiryo UI" pitchFamily="3" charset="-128"/>
                <a:cs typeface="DejaVu Sans" charset="0"/>
              </a:rPr>
              <a:t>ライブラリ最新バージョンの </a:t>
            </a:r>
            <a:r>
              <a:rPr lang="en-US" sz="2000" dirty="0">
                <a:solidFill>
                  <a:srgbClr val="000000"/>
                </a:solidFill>
                <a:latin typeface="Meiryo UI" pitchFamily="3" charset="-128"/>
                <a:ea typeface="Meiryo UI" pitchFamily="3" charset="-128"/>
                <a:cs typeface="DejaVu Sans" charset="0"/>
              </a:rPr>
              <a:t>2.0 </a:t>
            </a:r>
            <a:r>
              <a:rPr lang="ja-JP" sz="2000" dirty="0">
                <a:solidFill>
                  <a:srgbClr val="000000"/>
                </a:solidFill>
                <a:latin typeface="Meiryo UI" pitchFamily="3" charset="-128"/>
                <a:ea typeface="Meiryo UI" pitchFamily="3" charset="-128"/>
                <a:cs typeface="DejaVu Sans" charset="0"/>
              </a:rPr>
              <a:t>では </a:t>
            </a:r>
            <a:r>
              <a:rPr lang="en-US" sz="2000" dirty="0">
                <a:solidFill>
                  <a:srgbClr val="000000"/>
                </a:solidFill>
                <a:latin typeface="Meiryo UI" pitchFamily="3" charset="-128"/>
                <a:ea typeface="Meiryo UI" pitchFamily="3" charset="-128"/>
                <a:cs typeface="DejaVu Sans" charset="0"/>
              </a:rPr>
              <a:t>API </a:t>
            </a:r>
            <a:r>
              <a:rPr lang="ja-JP" sz="2000" dirty="0">
                <a:solidFill>
                  <a:srgbClr val="000000"/>
                </a:solidFill>
                <a:latin typeface="Meiryo UI" pitchFamily="3" charset="-128"/>
                <a:ea typeface="Meiryo UI" pitchFamily="3" charset="-128"/>
                <a:cs typeface="DejaVu Sans" charset="0"/>
              </a:rPr>
              <a:t>の仕様変更により、動作しません。</a:t>
            </a:r>
          </a:p>
          <a:p>
            <a:pPr marL="1346200" lvl="2" indent="-321310">
              <a:buClrTx/>
              <a:buFont typeface="Wingdings" charset="2"/>
              <a:buChar char=""/>
              <a:defRPr lang="ja-JP">
                <a:latin typeface="Arial" pitchFamily="2" charset="0"/>
                <a:ea typeface="DejaVu Sans" charset="0"/>
                <a:cs typeface="DejaVu Sans" charset="0"/>
              </a:defRPr>
            </a:pPr>
            <a:r>
              <a:rPr lang="ja-JP" sz="2000" dirty="0">
                <a:solidFill>
                  <a:srgbClr val="000000"/>
                </a:solidFill>
                <a:latin typeface="Meiryo UI" pitchFamily="3" charset="-128"/>
                <a:ea typeface="Meiryo UI" pitchFamily="3" charset="-128"/>
                <a:cs typeface="DejaVu Sans" charset="0"/>
              </a:rPr>
              <a:t>以下の バージョン </a:t>
            </a:r>
            <a:r>
              <a:rPr lang="en-US" sz="2000" dirty="0">
                <a:solidFill>
                  <a:srgbClr val="000000"/>
                </a:solidFill>
                <a:latin typeface="Meiryo UI" pitchFamily="3" charset="-128"/>
                <a:ea typeface="Meiryo UI" pitchFamily="3" charset="-128"/>
                <a:cs typeface="DejaVu Sans" charset="0"/>
              </a:rPr>
              <a:t>1.4.0.2 </a:t>
            </a:r>
            <a:r>
              <a:rPr lang="ja-JP" sz="2000" dirty="0">
                <a:solidFill>
                  <a:srgbClr val="000000"/>
                </a:solidFill>
                <a:latin typeface="Meiryo UI" pitchFamily="3" charset="-128"/>
                <a:ea typeface="Meiryo UI" pitchFamily="3" charset="-128"/>
                <a:cs typeface="DejaVu Sans" charset="0"/>
              </a:rPr>
              <a:t>をインストールしてください。</a:t>
            </a:r>
          </a:p>
          <a:p>
            <a:pPr marL="1803400" lvl="3" indent="-321310">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Type:   Utility – Tools</a:t>
            </a:r>
          </a:p>
          <a:p>
            <a:pPr marL="1803400" lvl="3" indent="-321310">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Version:    1.4.0.2(7 Mar 2017)</a:t>
            </a:r>
          </a:p>
          <a:p>
            <a:pPr marL="1803400" lvl="3" indent="-321310">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Microsoft Windows 10 (64-bit)</a:t>
            </a:r>
          </a:p>
          <a:p>
            <a:pPr marL="1803400" lvl="3" indent="-321310">
              <a:buClrTx/>
              <a:buFont typeface="Wingdings" charset="2"/>
              <a:buChar char=""/>
              <a:defRPr lang="ja-JP">
                <a:latin typeface="Arial" pitchFamily="2" charset="0"/>
                <a:ea typeface="DejaVu Sans" charset="0"/>
                <a:cs typeface="DejaVu Sans" charset="0"/>
              </a:defRPr>
            </a:pPr>
            <a:r>
              <a:rPr lang="en-US" sz="2000" dirty="0">
                <a:solidFill>
                  <a:srgbClr val="000000"/>
                </a:solidFill>
                <a:latin typeface="Meiryo UI" pitchFamily="3" charset="-128"/>
                <a:ea typeface="Meiryo UI" pitchFamily="3" charset="-128"/>
                <a:cs typeface="DejaVu Sans" charset="0"/>
              </a:rPr>
              <a:t>File name:  HPiLOCmdlets-x64.exe (1.1 MB)</a:t>
            </a:r>
          </a:p>
          <a:p>
            <a:pPr marL="889000" lvl="1" indent="-321310">
              <a:buClrTx/>
              <a:buFont typeface="Wingdings" charset="2"/>
              <a:buChar char=""/>
              <a:defRPr lang="ja-JP">
                <a:latin typeface="Arial" pitchFamily="2" charset="0"/>
                <a:ea typeface="DejaVu Sans" charset="0"/>
                <a:cs typeface="DejaVu Sans" charset="0"/>
              </a:defRPr>
            </a:pPr>
            <a:r>
              <a:rPr lang="ja-JP" sz="2000" dirty="0">
                <a:solidFill>
                  <a:srgbClr val="000000"/>
                </a:solidFill>
                <a:latin typeface="Meiryo UI" pitchFamily="3" charset="-128"/>
                <a:ea typeface="Meiryo UI" pitchFamily="3" charset="-128"/>
                <a:cs typeface="DejaVu Sans" charset="0"/>
              </a:rPr>
              <a:t>複数のバージョンの上記ライブラリをインストールすると、インストールパスが正しく認識されない場合があります。その場合は以下の既定のインストールディレクトリをパスに追加してください。</a:t>
            </a:r>
            <a:r>
              <a:rPr dirty="0"/>
              <a:t/>
            </a:r>
            <a:br>
              <a:rPr dirty="0"/>
            </a:br>
            <a:r>
              <a:rPr lang="en-US" sz="1600" dirty="0">
                <a:solidFill>
                  <a:srgbClr val="000000"/>
                </a:solidFill>
                <a:latin typeface="Meiryo UI" pitchFamily="3" charset="-128"/>
                <a:ea typeface="Meiryo UI" pitchFamily="3" charset="-128"/>
                <a:cs typeface="DejaVu Sans" charset="0"/>
              </a:rPr>
              <a:t>$</a:t>
            </a:r>
            <a:r>
              <a:rPr lang="en-US" sz="1600" dirty="0" err="1">
                <a:solidFill>
                  <a:srgbClr val="000000"/>
                </a:solidFill>
                <a:latin typeface="Meiryo UI" pitchFamily="3" charset="-128"/>
                <a:ea typeface="Meiryo UI" pitchFamily="3" charset="-128"/>
                <a:cs typeface="DejaVu Sans" charset="0"/>
              </a:rPr>
              <a:t>Env:PSModulePath</a:t>
            </a:r>
            <a:r>
              <a:rPr lang="en-US" sz="1600" dirty="0">
                <a:solidFill>
                  <a:srgbClr val="000000"/>
                </a:solidFill>
                <a:latin typeface="Meiryo UI" pitchFamily="3" charset="-128"/>
                <a:ea typeface="Meiryo UI" pitchFamily="3" charset="-128"/>
                <a:cs typeface="DejaVu Sans" charset="0"/>
              </a:rPr>
              <a:t> = $</a:t>
            </a:r>
            <a:r>
              <a:rPr lang="en-US" sz="1600" dirty="0" err="1">
                <a:solidFill>
                  <a:srgbClr val="000000"/>
                </a:solidFill>
                <a:latin typeface="Meiryo UI" pitchFamily="3" charset="-128"/>
                <a:ea typeface="Meiryo UI" pitchFamily="3" charset="-128"/>
                <a:cs typeface="DejaVu Sans" charset="0"/>
              </a:rPr>
              <a:t>Env:PSModulePath</a:t>
            </a:r>
            <a:r>
              <a:rPr lang="en-US" sz="1600" dirty="0">
                <a:solidFill>
                  <a:srgbClr val="000000"/>
                </a:solidFill>
                <a:latin typeface="Meiryo UI" pitchFamily="3" charset="-128"/>
                <a:ea typeface="Meiryo UI" pitchFamily="3" charset="-128"/>
                <a:cs typeface="DejaVu Sans" charset="0"/>
              </a:rPr>
              <a:t> + ";C:\Program Files\Hewlett-Packard\PowerShell\Modules\</a:t>
            </a:r>
            <a:r>
              <a:rPr lang="en-US" sz="1600" dirty="0" err="1">
                <a:solidFill>
                  <a:srgbClr val="000000"/>
                </a:solidFill>
                <a:latin typeface="Meiryo UI" pitchFamily="3" charset="-128"/>
                <a:ea typeface="Meiryo UI" pitchFamily="3" charset="-128"/>
                <a:cs typeface="DejaVu Sans" charset="0"/>
              </a:rPr>
              <a:t>HPiLOCmdlets</a:t>
            </a:r>
            <a:r>
              <a:rPr lang="en-US" sz="1600" dirty="0">
                <a:solidFill>
                  <a:srgbClr val="000000"/>
                </a:solidFill>
                <a:latin typeface="Meiryo UI" pitchFamily="3" charset="-128"/>
                <a:ea typeface="Meiryo UI" pitchFamily="3" charset="-128"/>
                <a:cs typeface="DejaVu Sans" charset="0"/>
              </a:rPr>
              <a:t>"</a:t>
            </a:r>
            <a:endParaRPr lang="en-US" sz="2000" dirty="0">
              <a:solidFill>
                <a:srgbClr val="000000"/>
              </a:solidFill>
              <a:latin typeface="Meiryo UI" pitchFamily="3" charset="-128"/>
              <a:ea typeface="Meiryo UI" pitchFamily="3" charset="-128"/>
              <a:cs typeface="DejaVu Sans" charset="0"/>
            </a:endParaRPr>
          </a:p>
          <a:p>
            <a:pPr marL="109855">
              <a:lnSpc>
                <a:spcPct val="100000"/>
              </a:lnSpc>
              <a:defRPr lang="ja-JP">
                <a:latin typeface="Arial" pitchFamily="2" charset="0"/>
                <a:ea typeface="DejaVu Sans" charset="0"/>
                <a:cs typeface="DejaVu Sans" charset="0"/>
              </a:defRPr>
            </a:pPr>
            <a:endParaRPr lang="en-US" dirty="0"/>
          </a:p>
        </p:txBody>
      </p:sp>
      <p:sp>
        <p:nvSpPr>
          <p:cNvPr id="4" name="正方形/長方形 3"/>
          <p:cNvSpPr/>
          <p:nvPr/>
        </p:nvSpPr>
        <p:spPr>
          <a:xfrm>
            <a:off x="546227" y="1387986"/>
            <a:ext cx="888748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0490">
              <a:defRPr lang="ja-JP">
                <a:latin typeface="Arial" pitchFamily="2" charset="0"/>
                <a:ea typeface="DejaVu Sans" charset="0"/>
                <a:cs typeface="DejaVu Sans" charset="0"/>
              </a:defRPr>
            </a:pPr>
            <a:r>
              <a:rPr lang="en-US" altLang="ja-JP" dirty="0"/>
              <a:t>Getconfig </a:t>
            </a:r>
            <a:r>
              <a:rPr lang="en-US" altLang="ja-JP" dirty="0" smtClean="0"/>
              <a:t>V2.8</a:t>
            </a:r>
            <a:r>
              <a:rPr lang="ja-JP" altLang="en-US" dirty="0"/>
              <a:t>から、</a:t>
            </a:r>
            <a:r>
              <a:rPr lang="en-US" altLang="ja-JP" dirty="0"/>
              <a:t>HP </a:t>
            </a:r>
            <a:r>
              <a:rPr lang="en-US" altLang="ja-JP" dirty="0" err="1"/>
              <a:t>iLO</a:t>
            </a:r>
            <a:r>
              <a:rPr lang="ja-JP" altLang="en-US" dirty="0"/>
              <a:t>のインベントリ収集シナリオを</a:t>
            </a:r>
            <a:r>
              <a:rPr lang="en-US" altLang="ja-JP" dirty="0"/>
              <a:t>REST API</a:t>
            </a:r>
            <a:r>
              <a:rPr lang="ja-JP" altLang="en-US" dirty="0"/>
              <a:t>に変更したため</a:t>
            </a:r>
            <a:r>
              <a:rPr lang="ja-JP" altLang="en-US" dirty="0" smtClean="0"/>
              <a:t>、</a:t>
            </a:r>
            <a:r>
              <a:rPr lang="ja-JP" altLang="ja-JP" dirty="0">
                <a:solidFill>
                  <a:srgbClr val="000000"/>
                </a:solidFill>
                <a:latin typeface="Meiryo UI" pitchFamily="3" charset="-128"/>
                <a:ea typeface="Meiryo UI" pitchFamily="3" charset="-128"/>
                <a:cs typeface="DejaVu Sans" charset="0"/>
              </a:rPr>
              <a:t> 「</a:t>
            </a:r>
            <a:r>
              <a:rPr lang="en-US" altLang="ja-JP" dirty="0">
                <a:solidFill>
                  <a:srgbClr val="000000"/>
                </a:solidFill>
                <a:latin typeface="Meiryo UI" pitchFamily="3" charset="-128"/>
                <a:ea typeface="Meiryo UI" pitchFamily="3" charset="-128"/>
                <a:cs typeface="DejaVu Sans" charset="0"/>
              </a:rPr>
              <a:t>Scripting Tools for Windows PowerShell</a:t>
            </a:r>
            <a:r>
              <a:rPr lang="ja-JP" altLang="ja-JP" dirty="0">
                <a:solidFill>
                  <a:srgbClr val="000000"/>
                </a:solidFill>
                <a:latin typeface="Meiryo UI" pitchFamily="3" charset="-128"/>
                <a:ea typeface="Meiryo UI" pitchFamily="3" charset="-128"/>
                <a:cs typeface="DejaVu Sans" charset="0"/>
              </a:rPr>
              <a:t>」</a:t>
            </a:r>
            <a:r>
              <a:rPr lang="ja-JP" altLang="en-US" dirty="0" smtClean="0"/>
              <a:t>は不要になりました。</a:t>
            </a:r>
            <a:r>
              <a:rPr lang="en-US" altLang="ja-JP" dirty="0" smtClean="0"/>
              <a:t>V2.7</a:t>
            </a:r>
            <a:r>
              <a:rPr lang="ja-JP" altLang="en-US" dirty="0" smtClean="0"/>
              <a:t>より古いバージョンの場合は以下、ライブラリをインストールしてください</a:t>
            </a:r>
            <a:endParaRPr lang="en-US" altLang="ja-JP"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検査シート入力</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プロジェクトディレクトリに移動し、「.\template\HP_iLO\iLOチェックシート.xlsx」を編集します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はじめに「検査ドメイン」に”iLO”を入力してください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 検査と同じとなります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「対象サーバ」の入力は、Linux 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config.groovyの編集</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notepad++などで「.\template\HP_iLO\config_ilo.groovy」 を開き、以下の行の接続アカウント情報を編集します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iLO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account.iLO.Test.user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account.iLO.Test.password  = 'guest000'</a:t>
            </a:r>
            <a:endParaRPr lang="en-US" sz="1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HP iLO 検査実行</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tBMAABAAAAAmAAAACAAAAP//////////"/>
              </a:ext>
            </a:extLst>
          </p:cNvSpPr>
          <p:nvPr/>
        </p:nvSpPr>
        <p:spPr>
          <a:xfrm>
            <a:off x="504190" y="1768475"/>
            <a:ext cx="9359900" cy="143446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 を開いて、プロジェクトディレクトリに移動して、 getconfig を実行します</a:t>
            </a:r>
            <a:r>
              <a:t/>
            </a:r>
            <a:br/>
            <a:r>
              <a:t/>
            </a:r>
            <a:br/>
            <a:r>
              <a:rPr lang="en-US" sz="1600">
                <a:solidFill>
                  <a:srgbClr val="000000"/>
                </a:solidFill>
                <a:latin typeface="Meiryo UI" pitchFamily="3" charset="-128"/>
                <a:ea typeface="Meiryo UI" pitchFamily="3" charset="-128"/>
                <a:cs typeface="DejaVu Sans" charset="0"/>
              </a:rPr>
              <a:t>-c オプションで、config ファイルを指定します</a:t>
            </a:r>
            <a:r>
              <a:t/>
            </a:r>
            <a:br/>
            <a:r>
              <a:rPr lang="en-US"/>
              <a:t>&gt; </a:t>
            </a:r>
            <a:r>
              <a:rPr lang="en-US">
                <a:solidFill>
                  <a:srgbClr val="000000"/>
                </a:solidFill>
                <a:latin typeface="Meiryo UI" pitchFamily="3" charset="-128"/>
                <a:ea typeface="Meiryo UI" pitchFamily="3" charset="-128"/>
                <a:cs typeface="DejaVu Sans" charset="0"/>
              </a:rPr>
              <a:t>getconfig –c .\template\HP_iLO\config_ilo.groovy</a:t>
            </a:r>
            <a:r>
              <a:t/>
            </a:r>
            <a:br/>
            <a:r>
              <a:t/>
            </a:r>
            <a:br/>
            <a:r>
              <a:rPr lang="ja-JP">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オプション</a:t>
            </a:r>
            <a:r>
              <a:rPr lang="ja-JP" sz="1600">
                <a:solidFill>
                  <a:srgbClr val="000000"/>
                </a:solidFill>
                <a:latin typeface="Meiryo UI" pitchFamily="3" charset="-128"/>
                <a:ea typeface="Meiryo UI" pitchFamily="3" charset="-128"/>
                <a:cs typeface="Meiryo UI" pitchFamily="3" charset="-128"/>
              </a:rPr>
              <a:t>を付加</a:t>
            </a:r>
            <a:r>
              <a:rPr lang="en-US" sz="1600">
                <a:solidFill>
                  <a:srgbClr val="000000"/>
                </a:solidFill>
                <a:latin typeface="Meiryo UI" pitchFamily="3" charset="-128"/>
                <a:ea typeface="Meiryo UI" pitchFamily="3" charset="-128"/>
                <a:cs typeface="Meiryo UI" pitchFamily="3" charset="-128"/>
              </a:rPr>
              <a:t>します</a:t>
            </a:r>
            <a:r>
              <a:t/>
            </a:r>
            <a:br/>
            <a:r>
              <a:rPr lang="en-US"/>
              <a:t>&gt; </a:t>
            </a:r>
            <a:r>
              <a:rPr lang="en-US" sz="1600">
                <a:solidFill>
                  <a:srgbClr val="000000"/>
                </a:solidFill>
                <a:latin typeface="Meiryo UI" pitchFamily="3" charset="-128"/>
                <a:ea typeface="Meiryo UI" pitchFamily="3" charset="-128"/>
                <a:cs typeface="DejaVu Sans" charset="0"/>
              </a:rPr>
              <a:t>getconfig -c .\template\HP_iLO\config_ilo.groovy -d</a:t>
            </a:r>
            <a:r>
              <a:t/>
            </a:r>
            <a:b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306"/>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Klvew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jIAAAnjQAADknAAAQAAAAJgAAAAgAAAD//////////w=="/>
              </a:ext>
            </a:extLst>
          </p:cNvPicPr>
          <p:nvPr/>
        </p:nvPicPr>
        <p:blipFill>
          <a:blip r:embed="rId2"/>
          <a:stretch>
            <a:fillRect/>
          </a:stretch>
        </p:blipFill>
        <p:spPr>
          <a:xfrm>
            <a:off x="864235" y="5224145"/>
            <a:ext cx="7689215" cy="115189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A4YAACuPAAAyRsAABAAAAAmAAAACAAAAP//////////"/>
              </a:ext>
            </a:extLst>
          </p:cNvSpPr>
          <p:nvPr/>
        </p:nvSpPr>
        <p:spPr>
          <a:xfrm>
            <a:off x="504190" y="3910330"/>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 build の下に生成されたExcel検査結果を確認します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sz="1600">
                <a:solidFill>
                  <a:srgbClr val="000000"/>
                </a:solidFill>
                <a:latin typeface="Meiryo UI" pitchFamily="3" charset="-128"/>
                <a:ea typeface="Meiryo UI" pitchFamily="3" charset="-128"/>
                <a:cs typeface="DejaVu Sans" charset="0"/>
              </a:rPr>
              <a:t>getconfig -c .\template\HP_iLO\config_ilo.groovy -u local</a:t>
            </a:r>
            <a:endParaRPr lang="en-US" sz="1600"/>
          </a:p>
          <a:p>
            <a:pPr marL="109220">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MYLAADoOgAA0BUAABAAAAAmAAAACAAAAP//////////"/>
              </a:ext>
            </a:extLst>
          </p:cNvSpPr>
          <p:nvPr/>
        </p:nvSpPr>
        <p:spPr>
          <a:xfrm>
            <a:off x="504190" y="1913890"/>
            <a:ext cx="9071610" cy="1631950"/>
          </a:xfrm>
          <a:prstGeom prst="rect">
            <a:avLst/>
          </a:prstGeom>
          <a:noFill/>
          <a:ln>
            <a:noFill/>
          </a:ln>
          <a:effectLst/>
        </p:spPr>
        <p:txBody>
          <a:bodyPr vert="horz" wrap="square" lIns="0" tIns="0" rIns="0" bIns="0" numCol="1" anchor="t"/>
          <a:lstStyle/>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charset="0"/>
              </a:rPr>
              <a:t>事前に、Linux、Windows の検査シナリオを実行し、getconfig -u localで実行結果をローカル保存した場合、「検査レポート」シートに保存した実行結果のマージをします</a:t>
            </a:r>
            <a:endParaRPr lang="ja-JP" sz="2000">
              <a:solidFill>
                <a:srgbClr val="000000"/>
              </a:solidFill>
            </a:endParaRPr>
          </a:p>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charset="0"/>
              </a:rPr>
              <a:t> 以下例では、検査対象「ostrich」のOS検査結果とHW検査結果をマージした結果となります</a:t>
            </a:r>
            <a:endParaRPr lang="ja-JP" sz="2000">
              <a:solidFill>
                <a:srgbClr val="000000"/>
              </a:solidFill>
            </a:endParaRPr>
          </a:p>
        </p:txBody>
      </p:sp>
      <p:sp>
        <p:nvSpPr>
          <p:cNvPr id="3" name="TextShape 2"/>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P//////////"/>
              </a:ext>
            </a:extLst>
          </p:cNvSpPr>
          <p:nvPr/>
        </p:nvSpPr>
        <p:spPr>
          <a:xfrm>
            <a:off x="504190" y="301625"/>
            <a:ext cx="9071610" cy="1261745"/>
          </a:xfrm>
          <a:prstGeom prst="rect">
            <a:avLst/>
          </a:prstGeom>
          <a:noFill/>
          <a:ln>
            <a:noFill/>
          </a:ln>
          <a:effectLst/>
        </p:spPr>
        <p:txBody>
          <a:bodyPr vert="horz" wrap="square" lIns="0" tIns="0" rIns="0" bIns="0" numCol="1" anchor="ctr"/>
          <a:lstStyle/>
          <a:p>
            <a:pPr algn="ctr">
              <a:lnSpc>
                <a:spcPct val="90000"/>
              </a:lnSpc>
              <a:defRPr lang="ja-JP"/>
            </a:pPr>
            <a:r>
              <a:rPr lang="ja-JP" sz="3600">
                <a:solidFill>
                  <a:srgbClr val="000000"/>
                </a:solidFill>
                <a:latin typeface="Meiryo UI" pitchFamily="3" charset="-128"/>
                <a:ea typeface="Meiryo UI" pitchFamily="3" charset="-128"/>
                <a:cs typeface="DejaVu Sans" charset="0"/>
              </a:rPr>
              <a:t>OS検査結果とHW検査結果のマージについて</a:t>
            </a:r>
            <a:endParaRPr lang="ja-JP" sz="3600">
              <a:solidFill>
                <a:srgbClr val="000000"/>
              </a:solidFill>
            </a:endParaRPr>
          </a:p>
        </p:txBody>
      </p:sp>
      <p:pic>
        <p:nvPicPr>
          <p:cNvPr id="4" name="画像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0ne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DsAAOUeAAAQAAAAJgAAAAgAAAD//////////w=="/>
              </a:ext>
            </a:extLst>
          </p:cNvPicPr>
          <p:nvPr/>
        </p:nvPicPr>
        <p:blipFill>
          <a:blip r:embed="rId2"/>
          <a:stretch>
            <a:fillRect/>
          </a:stretch>
        </p:blipFill>
        <p:spPr>
          <a:xfrm>
            <a:off x="144145" y="3546475"/>
            <a:ext cx="9581515" cy="147574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vtS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yg0AAIUgAAC2KAAAhiAAABAAAAAmAAAACAAAAP//////////"/>
              </a:ext>
            </a:extLst>
          </p:cNvSpPr>
          <p:nvPr/>
        </p:nvSpPr>
        <p:spPr>
          <a:xfrm>
            <a:off x="2241550" y="5286375"/>
            <a:ext cx="4376420" cy="635"/>
          </a:xfrm>
          <a:custGeom>
            <a:avLst/>
            <a:gdLst/>
            <a:ahLst/>
            <a:cxnLst/>
            <a:rect l="0" t="0" r="4376420" b="635"/>
            <a:pathLst>
              <a:path w="4376420" h="635">
                <a:moveTo>
                  <a:pt x="0" y="0"/>
                </a:moveTo>
                <a:lnTo>
                  <a:pt x="4376420" y="0"/>
                </a:lnTo>
              </a:path>
            </a:pathLst>
          </a:custGeom>
          <a:noFill/>
          <a:ln w="9525" cap="flat" cmpd="sng" algn="ctr">
            <a:solidFill>
              <a:srgbClr val="4A7EBB"/>
            </a:solidFill>
            <a:prstDash val="solid"/>
            <a:headEnd type="triangle" w="med" len="med"/>
            <a:tailEnd type="triangle" w="med" len="med"/>
          </a:ln>
          <a:effectLst/>
        </p:spPr>
      </p:sp>
      <p:sp>
        <p:nvSpPr>
          <p:cNvPr id="6" name="CustomShape 4"/>
          <p:cNvSpPr>
            <a:extLst>
              <a:ext uri="smNativeData">
                <pr:smNativeData xmlns="" xmlns:p14="http://schemas.microsoft.com/office/powerpoint/2010/main"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ABE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KCkAAIUgAAADLgAAhiAAABAAAAAmAAAACAAAAP//////////"/>
              </a:ext>
            </a:extLst>
          </p:cNvSpPr>
          <p:nvPr/>
        </p:nvSpPr>
        <p:spPr>
          <a:xfrm>
            <a:off x="6690360" y="5286375"/>
            <a:ext cx="789305" cy="635"/>
          </a:xfrm>
          <a:custGeom>
            <a:avLst/>
            <a:gdLst/>
            <a:ahLst/>
            <a:cxnLst/>
            <a:rect l="0" t="0" r="789305" b="635"/>
            <a:pathLst>
              <a:path w="789305" h="635">
                <a:moveTo>
                  <a:pt x="0" y="0"/>
                </a:moveTo>
                <a:lnTo>
                  <a:pt x="789305" y="0"/>
                </a:lnTo>
              </a:path>
            </a:pathLst>
          </a:custGeom>
          <a:noFill/>
          <a:ln w="9525" cap="flat" cmpd="sng" algn="ctr">
            <a:solidFill>
              <a:srgbClr val="4A7EBB"/>
            </a:solidFill>
            <a:prstDash val="solid"/>
            <a:headEnd type="triangle" w="med" len="med"/>
            <a:tailEnd type="triangle" w="med" len="med"/>
          </a:ln>
          <a:effectLst/>
        </p:spPr>
      </p:sp>
      <p:sp>
        <p:nvSpPr>
          <p:cNvPr id="7" name="CustomShape 5"/>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BcAAGghAADXHwAApiMAABAgAAAmAAAACAAAAP//////////"/>
              </a:ext>
            </a:extLst>
          </p:cNvSpPr>
          <p:nvPr/>
        </p:nvSpPr>
        <p:spPr>
          <a:xfrm>
            <a:off x="3761740" y="5430520"/>
            <a:ext cx="141414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OS検査結果</a:t>
            </a:r>
            <a:endParaRPr lang="en-US"/>
          </a:p>
        </p:txBody>
      </p:sp>
      <p:sp>
        <p:nvSpPr>
          <p:cNvPr id="8" name="CustomShape 6"/>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CcAAGghAABjMAAApiMAABAgAAAmAAAACAAAAP//////////"/>
              </a:ext>
            </a:extLst>
          </p:cNvSpPr>
          <p:nvPr/>
        </p:nvSpPr>
        <p:spPr>
          <a:xfrm>
            <a:off x="6372860" y="5430520"/>
            <a:ext cx="149288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HW検査結果</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富士通Primergyの検査</a:t>
            </a:r>
            <a:endParaRPr lang="en-US" sz="4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富士通Primergyの検査について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富士通Primergyサーバの場合、HW設定の収集用にiRMC管理インタフェース経由で情報採取を行います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前ページの OS 情報の検査実行後、 HW 構成情報の検査を行います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.\template\FJ_Primergy 下がシナリオ保存ディレクトリで、本ディレクトリ下のExcel シート、設定ファイルを編集して検査を実行します</a:t>
            </a:r>
            <a:endParaRPr lang="en-US" sz="20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富士通 Primergy 検査シート入力</a:t>
            </a:r>
            <a:endParaRPr lang="en-US" sz="40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プロジェクトディレクトリに移動し、「.\template\FJ_Primergy\PRIMERGYチェックシート.xlsx」を編集します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「対象サーバ」の入力は、OS検査と同じホスト名を入力してください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000">
                <a:solidFill>
                  <a:srgbClr val="000000"/>
                </a:solidFill>
                <a:latin typeface="Meiryo UI" pitchFamily="3" charset="-128"/>
                <a:ea typeface="Meiryo UI" pitchFamily="3" charset="-128"/>
                <a:cs typeface="DejaVu Sans" charset="0"/>
              </a:rPr>
              <a:t>富士通 Primergy config.groovyの編集</a:t>
            </a:r>
            <a:endParaRPr lang="en-US" sz="40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notepad++などで「.\template\FJ_Primergy\config_primergy.groovy」 を開き、以下の行の接続アカウント情報を編集します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Primergy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account.Primergy.Test.user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account.Primergy.Test.password  = 'guest000'</a:t>
            </a:r>
            <a:endParaRPr 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事前準備２</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NbY1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B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SSL証明書のインストール(社外 SSL Webアクセスの制限がある場合)</a:t>
            </a:r>
            <a:endParaRPr lang="en-US" sz="24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 (社内利用既定を参照してください)</a:t>
            </a:r>
            <a:endParaRPr lang="en-US" sz="22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400">
                <a:solidFill>
                  <a:srgbClr val="000000"/>
                </a:solidFill>
                <a:latin typeface="Meiryo UI" pitchFamily="3" charset="-128"/>
                <a:ea typeface="Meiryo UI" pitchFamily="3" charset="-128"/>
                <a:cs typeface="DejaVu Sans" charset="0"/>
              </a:rPr>
              <a:t>PowerShellのインストール</a:t>
            </a:r>
            <a:endParaRPr lang="en-US" sz="24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OSが以下のバージョンの場合、PowerShellの追加インストールが必要となります</a:t>
            </a:r>
            <a:endParaRPr lang="en-US" sz="22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 7、Windows Server 2008 R2、Windows Server 2012</a:t>
            </a:r>
            <a:endParaRPr lang="en-US"/>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以下サイトからインストールしてください</a:t>
            </a:r>
            <a:endParaRPr lang="en-US" sz="22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Microsoft .NET Framework 4.5のインストール</a:t>
            </a:r>
            <a:endParaRPr lang="en-US"/>
          </a:p>
          <a:p>
            <a:pPr marL="1727835" lvl="3" indent="-213360">
              <a:lnSpc>
                <a:spcPct val="100000"/>
              </a:lnSpc>
              <a:buClr>
                <a:srgbClr val="000000"/>
              </a:buClr>
              <a:buFont typeface="Symbol" pitchFamily="1" charset="2"/>
              <a:buChar char=""/>
              <a:defRPr lang="ja-JP">
                <a:latin typeface="Arial" pitchFamily="2" charset="0"/>
                <a:ea typeface="DejaVu Sans" charset="0"/>
                <a:cs typeface="DejaVu Sans" charset="0"/>
              </a:defRPr>
            </a:pPr>
            <a:r>
              <a:rPr lang="en-US" sz="1500" u="sng">
                <a:solidFill>
                  <a:srgbClr val="0000FF"/>
                </a:solidFill>
                <a:uFill>
                  <a:solidFill>
                    <a:srgbClr val="FFFFFF"/>
                  </a:solidFill>
                </a:uFill>
                <a:latin typeface="Meiryo UI" pitchFamily="3" charset="-128"/>
                <a:ea typeface="Meiryo UI" pitchFamily="3" charset="-128"/>
                <a:cs typeface="DejaVu Sans" charset="0"/>
                <a:hlinkClick r:id="rId2"/>
              </a:rPr>
              <a:t>http://www.microsoft.com/en-us/download/details.aspx?id=30653</a:t>
            </a:r>
            <a:endParaRPr lang="en-US" sz="15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Windows Management Framework 5.0 (WFM 5.0) のインストール</a:t>
            </a:r>
            <a:endParaRPr lang="en-US"/>
          </a:p>
          <a:p>
            <a:pPr marL="1727835" lvl="3" indent="-213360">
              <a:lnSpc>
                <a:spcPct val="100000"/>
              </a:lnSpc>
              <a:buClr>
                <a:srgbClr val="000000"/>
              </a:buClr>
              <a:buFont typeface="Symbol" pitchFamily="1" charset="2"/>
              <a:buChar char=""/>
              <a:defRPr lang="ja-JP">
                <a:latin typeface="Arial" pitchFamily="2" charset="0"/>
                <a:ea typeface="DejaVu Sans" charset="0"/>
                <a:cs typeface="DejaVu Sans" charset="0"/>
              </a:defRPr>
            </a:pPr>
            <a:r>
              <a:rPr lang="en-US" sz="1500" u="sng">
                <a:solidFill>
                  <a:srgbClr val="0000FF"/>
                </a:solidFill>
                <a:uFill>
                  <a:solidFill>
                    <a:srgbClr val="FFFFFF"/>
                  </a:solidFill>
                </a:uFill>
                <a:latin typeface="Meiryo UI" pitchFamily="3" charset="-128"/>
                <a:ea typeface="Meiryo UI" pitchFamily="3" charset="-128"/>
                <a:cs typeface="DejaVu Sans" charset="0"/>
                <a:hlinkClick r:id="rId3"/>
              </a:rPr>
              <a:t>https://www.microsoft.com/en-us/download/details.aspx?id=50395</a:t>
            </a:r>
            <a:endParaRPr lang="en-US" sz="1500"/>
          </a:p>
          <a:p>
            <a:pPr marL="1727835" lvl="3" indent="-213360">
              <a:lnSpc>
                <a:spcPct val="100000"/>
              </a:lnSpc>
              <a:buClrTx/>
              <a:buFont typeface="Symbol" pitchFamily="1" charset="2"/>
              <a:buChar char=""/>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 </a:t>
            </a:r>
            <a:endParaRPr lang="en-US" sz="1500"/>
          </a:p>
          <a:p>
            <a:pPr>
              <a:lnSpc>
                <a:spcPct val="100000"/>
              </a:lnSpc>
              <a:defRPr lang="ja-JP">
                <a:latin typeface="Arial" pitchFamily="2" charset="0"/>
                <a:ea typeface="DejaVu Sans" charset="0"/>
                <a:cs typeface="DejaVu Sans" charset="0"/>
              </a:defRPr>
            </a:pPr>
            <a:endParaRPr lang="en-US" sz="1500"/>
          </a:p>
          <a:p>
            <a:pPr>
              <a:lnSpc>
                <a:spcPct val="100000"/>
              </a:lnSpc>
              <a:defRPr lang="ja-JP">
                <a:latin typeface="Arial" pitchFamily="2" charset="0"/>
                <a:ea typeface="DejaVu Sans" charset="0"/>
                <a:cs typeface="DejaVu Sans" charset="0"/>
              </a:defRPr>
            </a:pPr>
            <a:endParaRPr lang="en-US" sz="1500"/>
          </a:p>
        </p:txBody>
      </p:sp>
    </p:spTree>
  </p:cSld>
  <p:clrMapOvr>
    <a:masterClrMapping/>
  </p:clrMapOvr>
  <p:timing>
    <p:tnLst>
      <p:par>
        <p:cTn id="1" dur="indefinite" restart="never" nodeType="tmRoot">
          <p:childTnLst>
            <p:par>
              <p:cTn id="2"/>
            </p:par>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富士通 Primergy 検査実行</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BYAABAAAAAmAAAACAAAAP//////////"/>
              </a:ext>
            </a:extLst>
          </p:cNvSpPr>
          <p:nvPr/>
        </p:nvSpPr>
        <p:spPr>
          <a:xfrm>
            <a:off x="504190" y="1768475"/>
            <a:ext cx="9359900" cy="19653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 を開いて、プロジェクトディレクトリに移動して、 getconfig を実行します</a:t>
            </a:r>
            <a:r>
              <a:t/>
            </a:r>
            <a:br/>
            <a:r>
              <a:t/>
            </a:r>
            <a:br/>
            <a:r>
              <a:rPr lang="en-US" sz="1600">
                <a:solidFill>
                  <a:srgbClr val="000000"/>
                </a:solidFill>
                <a:latin typeface="Meiryo UI" pitchFamily="3" charset="-128"/>
                <a:ea typeface="Meiryo UI" pitchFamily="3" charset="-128"/>
                <a:cs typeface="DejaVu Sans" charset="0"/>
              </a:rPr>
              <a:t>-c オプションで、config ファイルを指定します</a:t>
            </a:r>
            <a:r>
              <a:t/>
            </a:r>
            <a:br/>
            <a:r>
              <a:rPr lang="en-US" sz="1600">
                <a:latin typeface="Meiryo UI" pitchFamily="3" charset="-128"/>
                <a:ea typeface="Meiryo UI" pitchFamily="3" charset="-128"/>
                <a:cs typeface="Meiryo UI" pitchFamily="3" charset="-128"/>
              </a:rPr>
              <a:t>&gt; </a:t>
            </a:r>
            <a:r>
              <a:rPr lang="en-US" sz="1600">
                <a:solidFill>
                  <a:srgbClr val="000000"/>
                </a:solidFill>
                <a:latin typeface="Meiryo UI" pitchFamily="3" charset="-128"/>
                <a:ea typeface="Meiryo UI" pitchFamily="3" charset="-128"/>
                <a:cs typeface="Meiryo UI" pitchFamily="3" charset="-128"/>
              </a:rPr>
              <a:t>getconfig -c .\template\FJ_Primergy\config_primergy.groovy</a:t>
            </a:r>
            <a:r>
              <a:t/>
            </a:r>
            <a:br/>
            <a:r>
              <a:t/>
            </a:r>
            <a:br/>
            <a:r>
              <a:rPr lang="ja-JP" sz="1600">
                <a:solidFill>
                  <a:srgbClr val="000000"/>
                </a:solidFill>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a:t>
            </a:r>
            <a:r>
              <a:rPr lang="ja-JP" sz="1600">
                <a:solidFill>
                  <a:srgbClr val="000000"/>
                </a:solidFill>
                <a:latin typeface="Meiryo UI" pitchFamily="3" charset="-128"/>
                <a:ea typeface="Meiryo UI" pitchFamily="3" charset="-128"/>
                <a:cs typeface="Meiryo UI" pitchFamily="3" charset="-128"/>
              </a:rPr>
              <a:t>オプションを付加します</a:t>
            </a:r>
            <a:r>
              <a:t/>
            </a:r>
            <a:br/>
            <a:r>
              <a:rPr lang="en-US" sz="1600">
                <a:solidFill>
                  <a:srgbClr val="000000"/>
                </a:solidFill>
                <a:latin typeface="Meiryo UI" pitchFamily="3" charset="-128"/>
                <a:ea typeface="Meiryo UI" pitchFamily="3" charset="-128"/>
                <a:cs typeface="Meiryo UI" pitchFamily="3" charset="-128"/>
              </a:rPr>
              <a:t>&gt; getconfig -c .\template\FJ_Primergy\config_primergy.groovy -d</a:t>
            </a:r>
            <a:r>
              <a:t/>
            </a:r>
            <a:br/>
            <a:r>
              <a:t/>
            </a:r>
            <a:br/>
            <a:r>
              <a:t/>
            </a:r>
            <a:br/>
            <a:r>
              <a:rPr lang="en-US" sz="1600">
                <a:solidFill>
                  <a:srgbClr val="000000"/>
                </a:solidFill>
                <a:latin typeface="Meiryo UI" pitchFamily="3" charset="-128"/>
                <a:ea typeface="DejaVu Sans" charset="0"/>
                <a:cs typeface="DejaVu Sans" charset="0"/>
              </a:rPr>
              <a:t> </a:t>
            </a:r>
            <a:endParaRPr lang="en-US" sz="1600"/>
          </a:p>
        </p:txBody>
      </p:sp>
      <p:pic>
        <p:nvPicPr>
          <p:cNvPr id="4" name="図 306"/>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tEmz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AIAAAnjQAABYnAAAQAAAAJgAAAAgAAAD//////////w=="/>
              </a:ext>
            </a:extLst>
          </p:cNvPicPr>
          <p:nvPr/>
        </p:nvPicPr>
        <p:blipFill>
          <a:blip r:embed="rId2"/>
          <a:stretch>
            <a:fillRect/>
          </a:stretch>
        </p:blipFill>
        <p:spPr>
          <a:xfrm>
            <a:off x="864235" y="5201920"/>
            <a:ext cx="7689215" cy="115189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8YAACuPAAAGhwAABAAAAAmAAAACAAAAP//////////"/>
              </a:ext>
            </a:extLst>
          </p:cNvSpPr>
          <p:nvPr/>
        </p:nvSpPr>
        <p:spPr>
          <a:xfrm>
            <a:off x="504190" y="396176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 build の下に生成されたExcel検査結果を開いて結果を確認します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sz="1600">
                <a:solidFill>
                  <a:srgbClr val="000000"/>
                </a:solidFill>
                <a:latin typeface="Meiryo UI" pitchFamily="3" charset="-128"/>
                <a:ea typeface="Meiryo UI" pitchFamily="3" charset="-128"/>
                <a:cs typeface="DejaVu Sans" charset="0"/>
              </a:rPr>
              <a:t>getconfig -c .\template\FJ_Primergy\config_primergy.groovy -u local</a:t>
            </a:r>
            <a:endParaRPr lang="en-US" sz="1600"/>
          </a:p>
          <a:p>
            <a:pPr>
              <a:lnSpc>
                <a:spcPct val="100000"/>
              </a:lnSpc>
              <a:defRPr lang="ja-JP">
                <a:latin typeface="Arial" pitchFamily="2" charset="0"/>
                <a:ea typeface="DejaVu Sans" charset="0"/>
                <a:cs typeface="DejaVu Sans" charset="0"/>
              </a:defRPr>
            </a:pPr>
            <a:endParaRPr lang="en-US" sz="1600"/>
          </a:p>
          <a:p>
            <a:pPr marL="109220">
              <a:lnSpc>
                <a:spcPct val="100000"/>
              </a:lnSpc>
              <a:defRPr lang="ja-JP">
                <a:latin typeface="Arial" pitchFamily="2" charset="0"/>
                <a:ea typeface="DejaVu Sans" charset="0"/>
                <a:cs typeface="DejaVu Sans" charset="0"/>
              </a:defRPr>
            </a:pPr>
            <a:endParaRPr lang="en-US" sz="1600"/>
          </a:p>
          <a:p>
            <a:pPr>
              <a:lnSpc>
                <a:spcPct val="100000"/>
              </a:lnSpc>
              <a:defRPr lang="ja-JP">
                <a:latin typeface="Arial" pitchFamily="2" charset="0"/>
                <a:ea typeface="DejaVu Sans" charset="0"/>
                <a:cs typeface="DejaVu Sans" charset="0"/>
              </a:defRPr>
            </a:pPr>
            <a:endParaRPr lang="en-US" sz="1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Solarisの検査</a:t>
            </a:r>
            <a:endParaRPr lang="en-US" sz="44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Solaris検査シート入力</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uiIAABAAAAAmAAAACAAAAP//////////"/>
              </a:ext>
            </a:extLst>
          </p:cNvSpPr>
          <p:nvPr/>
        </p:nvSpPr>
        <p:spPr>
          <a:xfrm>
            <a:off x="504190" y="1769110"/>
            <a:ext cx="9069705" cy="387604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SPARC Solaris用の検査シナリオは、「.\template\Solaris」の下に保存しており、以下2つの検査シートがあります</a:t>
            </a:r>
            <a:endParaRPr lang="en-US" sz="2000"/>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template/Solaris/Solarisチェックシート.xlsx	OS検査用</a:t>
            </a:r>
            <a:endParaRPr lang="en-US" sz="2000"/>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template/Solaris/XSCFチェックシート.xlsx	HW検査用</a:t>
            </a:r>
            <a:r>
              <a:t/>
            </a:r>
            <a:br/>
            <a:r>
              <a:rPr lang="en-US" sz="2000">
                <a:solidFill>
                  <a:srgbClr val="000000"/>
                </a:solidFill>
                <a:latin typeface="Meiryo UI" pitchFamily="3" charset="-128"/>
                <a:ea typeface="DejaVu Sans" charset="0"/>
                <a:cs typeface="DejaVu Sans" charset="0"/>
              </a:rPr>
              <a:t> </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初めに、「.\template\Solaris\Solarisチェックシート.xlsx」を編集します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シート「検査対象」を選択し、検査対象サーバの情報を入力します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「検査ドメイン」に”Solaris”を入力してください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各項目の入力手順はLinux検査と同じとなります</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config.groovyの編集</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notepad++などで「.\template\Solaris\config_solaris.groovy」 を開き、以下の行の接続アカウント情報を編集します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KIQAAAHNgAAnhYAABAAAAAmAAAACAAAAP//////////"/>
              </a:ext>
            </a:extLst>
          </p:cNvSpPr>
          <p:nvPr/>
        </p:nvSpPr>
        <p:spPr>
          <a:xfrm>
            <a:off x="864235" y="2703830"/>
            <a:ext cx="7918450" cy="97282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Solaris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account.Solaris.Test.user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account.Solaris.Test.password  = 'guest000'</a:t>
            </a:r>
            <a:endParaRPr lang="en-US" sz="1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Solaris検査実行1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8JAADnOgAA2QwAABAAAAAmAAAACAAAAP//////////"/>
              </a:ext>
            </a:extLst>
          </p:cNvSpPr>
          <p:nvPr/>
        </p:nvSpPr>
        <p:spPr>
          <a:xfrm>
            <a:off x="504190" y="14827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t/>
            </a:r>
            <a:br/>
            <a:r>
              <a:rPr lang="en-US" sz="1600">
                <a:solidFill>
                  <a:srgbClr val="000000"/>
                </a:solidFill>
                <a:latin typeface="Meiryo UI" pitchFamily="3" charset="-128"/>
                <a:ea typeface="Meiryo UI" pitchFamily="3" charset="-128"/>
                <a:cs typeface="DejaVu Sans" charset="0"/>
              </a:rPr>
              <a:t> -c オプションで、config ファイルを指定します</a:t>
            </a:r>
            <a:r>
              <a:t/>
            </a:r>
            <a:br/>
            <a:r>
              <a:t/>
            </a:r>
            <a:br/>
            <a:r>
              <a:rPr lang="en-US" sz="1600"/>
              <a:t>&gt; </a:t>
            </a:r>
            <a:r>
              <a:rPr lang="en-US" sz="1600">
                <a:solidFill>
                  <a:srgbClr val="000000"/>
                </a:solidFill>
                <a:latin typeface="Meiryo UI" pitchFamily="3" charset="-128"/>
                <a:ea typeface="Meiryo UI" pitchFamily="3" charset="-128"/>
                <a:cs typeface="DejaVu Sans" charset="0"/>
              </a:rPr>
              <a:t>getconfig -c .\template\Solaris\config_solaris.groovy</a:t>
            </a:r>
            <a:r>
              <a:t/>
            </a:r>
            <a:br/>
            <a:r>
              <a:t/>
            </a:r>
            <a:br/>
            <a:r>
              <a:rPr lang="ja-JP" sz="1600">
                <a:solidFill>
                  <a:srgbClr val="000000"/>
                </a:solidFill>
                <a:latin typeface="Meiryo UI" pitchFamily="3" charset="-128"/>
                <a:ea typeface="Meiryo UI" pitchFamily="3" charset="-128"/>
                <a:cs typeface="DejaVu Sans" charset="0"/>
              </a:rPr>
              <a:t>予行演習モードで実行する場合、</a:t>
            </a:r>
            <a:r>
              <a:rPr lang="en-US" sz="1600">
                <a:solidFill>
                  <a:srgbClr val="000000"/>
                </a:solidFill>
                <a:latin typeface="Meiryo UI" pitchFamily="3" charset="-128"/>
                <a:ea typeface="Meiryo UI" pitchFamily="3" charset="-128"/>
                <a:cs typeface="DejaVu Sans" charset="0"/>
              </a:rPr>
              <a:t>-d </a:t>
            </a:r>
            <a:r>
              <a:rPr lang="ja-JP" sz="1600">
                <a:solidFill>
                  <a:srgbClr val="000000"/>
                </a:solidFill>
                <a:latin typeface="Meiryo UI" pitchFamily="3" charset="-128"/>
                <a:ea typeface="Meiryo UI" pitchFamily="3" charset="-128"/>
                <a:cs typeface="DejaVu Sans" charset="0"/>
              </a:rPr>
              <a:t>オプションを付加します</a:t>
            </a:r>
            <a:r>
              <a:t/>
            </a:r>
            <a:br/>
            <a:r>
              <a:t/>
            </a:r>
            <a:br/>
            <a:r>
              <a:rPr lang="en-US" sz="1600"/>
              <a:t>&gt; </a:t>
            </a:r>
            <a:r>
              <a:rPr lang="en-US" sz="1600">
                <a:solidFill>
                  <a:srgbClr val="000000"/>
                </a:solidFill>
                <a:latin typeface="Meiryo UI" pitchFamily="3" charset="-128"/>
                <a:ea typeface="Meiryo UI" pitchFamily="3" charset="-128"/>
                <a:cs typeface="DejaVu Sans" charset="0"/>
              </a:rPr>
              <a:t>getconfig -c .\template\Solaris\config_solaris.groovy –d</a:t>
            </a:r>
            <a:r>
              <a:t/>
            </a:r>
            <a:br/>
            <a:endParaRPr lang="en-US" sz="1600"/>
          </a:p>
        </p:txBody>
      </p:sp>
      <p:pic>
        <p:nvPicPr>
          <p:cNvPr id="4" name="図 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Dt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0FwAAXzgAANUsAAAQAAAAJgAAAAgAAAD//////////w=="/>
              </a:ext>
            </a:extLst>
          </p:cNvPicPr>
          <p:nvPr/>
        </p:nvPicPr>
        <p:blipFill>
          <a:blip r:embed="rId2"/>
          <a:stretch>
            <a:fillRect/>
          </a:stretch>
        </p:blipFill>
        <p:spPr>
          <a:xfrm>
            <a:off x="916305" y="3812540"/>
            <a:ext cx="8247380" cy="3475355"/>
          </a:xfrm>
          <a:prstGeom prst="rect">
            <a:avLst/>
          </a:prstGeom>
          <a:noFill/>
          <a:ln>
            <a:noFill/>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Solaris検査実行2</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t/>
            </a:r>
            <a:br/>
            <a:r>
              <a:rPr lang="en-US">
                <a:solidFill>
                  <a:srgbClr val="000000"/>
                </a:solidFill>
                <a:latin typeface="Meiryo UI" pitchFamily="3" charset="-128"/>
                <a:ea typeface="Meiryo UI" pitchFamily="3" charset="-128"/>
                <a:cs typeface="DejaVu Sans" charset="0"/>
              </a:rPr>
              <a:t>getconfig -c .\template\Solaris\config_solaris.groovy -u local</a:t>
            </a:r>
            <a:endParaRPr lang="en-US"/>
          </a:p>
        </p:txBody>
      </p:sp>
      <p:pic>
        <p:nvPicPr>
          <p:cNvPr id="4" name="図 306"/>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4vo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jMAACosAAAQAAAAJgAAAAgAAAD//////////w=="/>
              </a:ext>
            </a:extLst>
          </p:cNvPicPr>
          <p:nvPr/>
        </p:nvPicPr>
        <p:blipFill>
          <a:blip r:embed="rId2"/>
          <a:stretch>
            <a:fillRect/>
          </a:stretch>
        </p:blipFill>
        <p:spPr>
          <a:xfrm>
            <a:off x="864235" y="6027420"/>
            <a:ext cx="7450455" cy="1151890"/>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6" name="図 308"/>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JHR6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XSCF検査シート入力</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プロジェクトディレクトリに移動し、「.\template\Solaris\XSCFチェックシート.xlsx」を編集します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シート「検査対象」の入力列に 検査対象のSPARC XSCFインターフェースの情報を入力します</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はじめに「検査ドメイン」に”XSCF”を入力してください</a:t>
            </a:r>
            <a:endParaRPr lang="en-US" sz="2000"/>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各項目の入力手順はSPARC Solaris 検査と同じとなります</a:t>
            </a:r>
            <a:r>
              <a:t/>
            </a:r>
            <a:br/>
            <a:r>
              <a:rPr lang="en-US" sz="2000">
                <a:solidFill>
                  <a:srgbClr val="000000"/>
                </a:solidFill>
                <a:latin typeface="Meiryo UI" pitchFamily="3" charset="-128"/>
                <a:ea typeface="DejaVu Sans" charset="0"/>
                <a:cs typeface="DejaVu Sans" charset="0"/>
              </a:rPr>
              <a:t> </a:t>
            </a:r>
            <a:endParaRPr lang="en-US" sz="2000"/>
          </a:p>
          <a:p>
            <a:pPr marL="10985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(注意) 「対象サーバ」の入力は、前頁のSPARC Solaris 検査と同じホスト名を入力してください</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 config.groovyの編集</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notepad++などで「.\template\Solaris\xscf_config.groovy」 を開き、以下の行の接続アカウント情報を編集します</a:t>
            </a:r>
            <a:endParaRPr lang="en-US"/>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 XSCF 接続情報</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account.XSCF.Test.user      = 'guest‘</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account.XSCF.Test.password  = 'guest000'</a:t>
            </a:r>
            <a:endParaRPr lang="en-US" sz="14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SPARC XSCF検査実行</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sIAACuPAAApgwAABAAAAAmAAAACAAAAP//////////"/>
              </a:ext>
            </a:extLst>
          </p:cNvSpPr>
          <p:nvPr/>
        </p:nvSpPr>
        <p:spPr>
          <a:xfrm>
            <a:off x="504190" y="1449705"/>
            <a:ext cx="9359900" cy="606425"/>
          </a:xfrm>
          <a:prstGeom prst="rect">
            <a:avLst/>
          </a:prstGeom>
          <a:noFill/>
          <a:ln>
            <a:noFill/>
          </a:ln>
          <a:effectLst/>
        </p:spPr>
        <p:txBody>
          <a:bodyPr vert="horz" wrap="square" lIns="0" tIns="0" rIns="0" bIns="0" numCol="1" anchor="t"/>
          <a:lstStyle/>
          <a:p>
            <a:pPr marL="431800" indent="-323215">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PowerShellを開いて、プロジェクトディレクトリに移動して、getconfig を実行します</a:t>
            </a:r>
            <a:r>
              <a:t/>
            </a:r>
            <a:br/>
            <a:r>
              <a:rPr lang="en-US" sz="1600">
                <a:solidFill>
                  <a:srgbClr val="000000"/>
                </a:solidFill>
                <a:latin typeface="Meiryo UI" pitchFamily="3" charset="-128"/>
                <a:ea typeface="Meiryo UI" pitchFamily="3" charset="-128"/>
                <a:cs typeface="DejaVu Sans" charset="0"/>
              </a:rPr>
              <a:t> -c オプションで、config ファイルを指定します</a:t>
            </a:r>
            <a:r>
              <a:t/>
            </a:r>
            <a:br/>
            <a:r>
              <a:t/>
            </a:r>
            <a:br/>
            <a:r>
              <a:rPr lang="en-US" sz="1600">
                <a:solidFill>
                  <a:srgbClr val="000000"/>
                </a:solidFill>
                <a:latin typeface="Meiryo UI" pitchFamily="3" charset="-128"/>
                <a:ea typeface="Meiryo UI" pitchFamily="3" charset="-128"/>
                <a:cs typeface="DejaVu Sans" charset="0"/>
              </a:rPr>
              <a:t>getconfig -c .\template\Solaris\config_xscf.groovy</a:t>
            </a:r>
            <a:r>
              <a:t/>
            </a:r>
            <a:br/>
            <a:r>
              <a:rPr lang="ja-JP" sz="1600">
                <a:solidFill>
                  <a:srgbClr val="000000"/>
                </a:solidFill>
                <a:latin typeface="Meiryo UI" pitchFamily="3" charset="-128"/>
                <a:ea typeface="Meiryo UI" pitchFamily="3" charset="-128"/>
                <a:cs typeface="DejaVu Sans" charset="0"/>
              </a:rPr>
              <a:t>予行演習モードで実行する場合は</a:t>
            </a:r>
            <a:r>
              <a:rPr lang="en-US" sz="1600">
                <a:solidFill>
                  <a:srgbClr val="000000"/>
                </a:solidFill>
                <a:latin typeface="Meiryo UI" pitchFamily="3" charset="-128"/>
                <a:ea typeface="Meiryo UI" pitchFamily="3" charset="-128"/>
                <a:cs typeface="DejaVu Sans" charset="0"/>
              </a:rPr>
              <a:t>-d</a:t>
            </a:r>
            <a:r>
              <a:rPr lang="ja-JP" sz="1600">
                <a:solidFill>
                  <a:srgbClr val="000000"/>
                </a:solidFill>
                <a:latin typeface="Meiryo UI" pitchFamily="3" charset="-128"/>
                <a:ea typeface="Meiryo UI" pitchFamily="3" charset="-128"/>
                <a:cs typeface="DejaVu Sans" charset="0"/>
              </a:rPr>
              <a:t>オプションを付加します</a:t>
            </a:r>
            <a:r>
              <a:t/>
            </a:r>
            <a:br/>
            <a:r>
              <a:rPr lang="en-US" sz="1600">
                <a:solidFill>
                  <a:srgbClr val="000000"/>
                </a:solidFill>
                <a:latin typeface="Meiryo UI" pitchFamily="3" charset="-128"/>
                <a:ea typeface="Meiryo UI" pitchFamily="3" charset="-128"/>
                <a:cs typeface="DejaVu Sans" charset="0"/>
              </a:rPr>
              <a:t>getconfig -c .\template\Solaris\config_xscf.groovy -d</a:t>
            </a:r>
            <a:endParaRPr lang="en-US" sz="1600"/>
          </a:p>
          <a:p>
            <a:pPr marL="431800" indent="-323215">
              <a:lnSpc>
                <a:spcPct val="100000"/>
              </a:lnSpc>
              <a:buClr>
                <a:srgbClr val="000000"/>
              </a:buClr>
              <a:buFont typeface="Wingdings" charset="2"/>
              <a:buChar char=""/>
              <a:defRPr lang="ja-JP">
                <a:latin typeface="Arial" pitchFamily="2" charset="0"/>
                <a:ea typeface="DejaVu Sans" charset="0"/>
                <a:cs typeface="DejaVu Sans" charset="0"/>
              </a:defRPr>
            </a:pPr>
            <a:endParaRPr lang="en-US" sz="1600"/>
          </a:p>
        </p:txBody>
      </p:sp>
      <p:sp>
        <p:nvSpPr>
          <p:cNvPr id="4"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uPAAAciYAABAAAAAmAAAACAAAAP//////////"/>
              </a:ext>
            </a:extLst>
          </p:cNvSpPr>
          <p:nvPr/>
        </p:nvSpPr>
        <p:spPr>
          <a:xfrm>
            <a:off x="504190" y="5644515"/>
            <a:ext cx="9359900" cy="60515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Excel検査結果の確認ができたら”getconfig -u local”でローカルデータベースに検査結果を登録します</a:t>
            </a:r>
            <a:r>
              <a:t/>
            </a:r>
            <a:br/>
            <a:r>
              <a:rPr lang="en-US" sz="1600">
                <a:solidFill>
                  <a:srgbClr val="000000"/>
                </a:solidFill>
                <a:latin typeface="Meiryo UI" pitchFamily="3" charset="-128"/>
                <a:ea typeface="Meiryo UI" pitchFamily="3" charset="-128"/>
                <a:cs typeface="DejaVu Sans" charset="0"/>
              </a:rPr>
              <a:t>getconfig -c .\template\Solaris\config_xscf.groovy -u local</a:t>
            </a:r>
            <a:endParaRPr lang="en-US" sz="1600"/>
          </a:p>
        </p:txBody>
      </p:sp>
      <p:pic>
        <p:nvPicPr>
          <p:cNvPr id="5" name="図 306"/>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0qSF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4tAAAQAAAAJgAAAAgAAAD//////////w=="/>
              </a:ext>
            </a:extLst>
          </p:cNvPicPr>
          <p:nvPr/>
        </p:nvPicPr>
        <p:blipFill>
          <a:blip r:embed="rId2"/>
          <a:stretch>
            <a:fillRect/>
          </a:stretch>
        </p:blipFill>
        <p:spPr>
          <a:xfrm>
            <a:off x="864235" y="6314440"/>
            <a:ext cx="7689215" cy="1151890"/>
          </a:xfrm>
          <a:prstGeom prst="rect">
            <a:avLst/>
          </a:prstGeom>
          <a:noFill/>
          <a:ln>
            <a:noFill/>
          </a:ln>
          <a:effectLst/>
        </p:spPr>
      </p:pic>
      <p:sp>
        <p:nvSpPr>
          <p:cNvPr id="6" name="CustomShape 4"/>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SAACuPAAAThYAABAAAAAmAAAACAAAAP//////////"/>
              </a:ext>
            </a:extLst>
          </p:cNvSpPr>
          <p:nvPr/>
        </p:nvSpPr>
        <p:spPr>
          <a:xfrm>
            <a:off x="504190" y="301942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sz="1600"/>
          </a:p>
        </p:txBody>
      </p:sp>
      <p:pic>
        <p:nvPicPr>
          <p:cNvPr id="7" name="図 308"/>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yU8eQ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NFQAAQCsAAFMiAAAQAAAAJgAAAAgAAAD//////////w=="/>
              </a:ext>
            </a:extLst>
          </p:cNvPicPr>
          <p:nvPr/>
        </p:nvPicPr>
        <p:blipFill>
          <a:blip r:embed="rId3"/>
          <a:stretch>
            <a:fillRect/>
          </a:stretch>
        </p:blipFill>
        <p:spPr>
          <a:xfrm>
            <a:off x="822325" y="3422015"/>
            <a:ext cx="6208395" cy="2157730"/>
          </a:xfrm>
          <a:prstGeom prst="rect">
            <a:avLst/>
          </a:prstGeom>
          <a:noFill/>
          <a:ln>
            <a:noFill/>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VMサーバの検査</a:t>
            </a:r>
            <a:endParaRPr lang="en-US" sz="4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事前準備３</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PowerShell実行権限の変更</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PowerShell スクリプトの実行許可設定をします</a:t>
            </a:r>
            <a:endParaRPr lang="en-US" sz="20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管理者ユーザでPowerShellを起動し、以下コマンドを実行して、現在の設定を確認します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Get-ExecutionPolicy</a:t>
            </a: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195"/>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EbAAAQAAAAJgAAAAgAAAD//////////w=="/>
              </a:ext>
            </a:extLst>
          </p:cNvPicPr>
          <p:nvPr/>
        </p:nvPicPr>
        <p:blipFill>
          <a:blip r:embed="rId2"/>
          <a:stretch>
            <a:fillRect/>
          </a:stretch>
        </p:blipFill>
        <p:spPr>
          <a:xfrm>
            <a:off x="1347470" y="3220720"/>
            <a:ext cx="7399020" cy="1169035"/>
          </a:xfrm>
          <a:prstGeom prst="rect">
            <a:avLst/>
          </a:prstGeom>
          <a:noFill/>
          <a:ln>
            <a:noFill/>
          </a:ln>
          <a:effectLst/>
        </p:spPr>
      </p:pic>
      <p:sp>
        <p:nvSpPr>
          <p:cNvPr id="5"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pp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SEAABAAAAAmAAAACAAAAP//////////"/>
              </a:ext>
            </a:extLst>
          </p:cNvSpPr>
          <p:nvPr/>
        </p:nvSpPr>
        <p:spPr>
          <a:xfrm>
            <a:off x="504190" y="4535805"/>
            <a:ext cx="9069705" cy="933450"/>
          </a:xfrm>
          <a:prstGeom prst="rect">
            <a:avLst/>
          </a:prstGeom>
          <a:noFill/>
          <a:ln>
            <a:noFill/>
          </a:ln>
          <a:effectLst/>
        </p:spPr>
        <p:txBody>
          <a:bodyPr vert="horz" wrap="square" lIns="0" tIns="0" rIns="0" bIns="0" numCol="1" anchor="t"/>
          <a:lstStyle/>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上記確認結果が、Restricted、AllSignedの場合は、以下コマンドで RemoteSigned に 設定変更してください。確認メッセージは全て既定値を指定してください</a:t>
            </a:r>
            <a:endParaRPr lang="en-US"/>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Set-ExecutionPolicy RemoteSigned</a:t>
            </a:r>
            <a:endParaRPr lang="en-US" sz="1600"/>
          </a:p>
        </p:txBody>
      </p:sp>
      <p:pic>
        <p:nvPicPr>
          <p:cNvPr id="6" name="図 197"/>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TYAANUtAAAQAAAAJgAAAAgAAAD//////////w=="/>
              </a:ext>
            </a:extLst>
          </p:cNvPicPr>
          <p:nvPr/>
        </p:nvPicPr>
        <p:blipFill>
          <a:blip r:embed="rId3"/>
          <a:stretch>
            <a:fillRect/>
          </a:stretch>
        </p:blipFill>
        <p:spPr>
          <a:xfrm>
            <a:off x="1354455" y="5471795"/>
            <a:ext cx="7426960" cy="19786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VMサーバの検査について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VMサーバ検査は、前述のLinux、Windows 検査シナリオを使用し、基本的な手順は同様となります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ここでは、VMサーバ固有の設定を以下に記します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「サーバチェックシート.xlsx」の「エイリアス名」</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vCenter で定義したマシン名を入力します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本値が未記入の場合は、オンプレミスサーバとみなし、VM構成情報の収集は実行しません</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VM検査エラー発生時の対処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A8AABAAAAAmAAAACAAAAP//////////"/>
              </a:ext>
            </a:extLst>
          </p:cNvSpPr>
          <p:nvPr/>
        </p:nvSpPr>
        <p:spPr>
          <a:xfrm>
            <a:off x="504190" y="1768475"/>
            <a:ext cx="9070975" cy="67754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getconfig 実行中にエラーメッセージが発生した場合、config\config.groovy のdebugパラメータをtrueに変更して、原因調査を行います</a:t>
            </a:r>
            <a:endParaRPr lang="en-US" sz="2000"/>
          </a:p>
        </p:txBody>
      </p:sp>
      <p:sp>
        <p:nvSpPr>
          <p:cNvPr id="4" name="CustomShape 3"/>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BMAABAAAAAmAAAACAAAAP//////////"/>
              </a:ext>
            </a:extLst>
          </p:cNvSpPr>
          <p:nvPr/>
        </p:nvSpPr>
        <p:spPr>
          <a:xfrm>
            <a:off x="791845" y="2592070"/>
            <a:ext cx="5615305" cy="64643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 コマンド採取のデバッグモード</a:t>
            </a:r>
            <a:endParaRPr lang="en-US" sz="1500"/>
          </a:p>
          <a:p>
            <a:pPr>
              <a:lnSpc>
                <a:spcPct val="100000"/>
              </a:lnSpc>
              <a:defRPr lang="ja-JP">
                <a:latin typeface="Arial" pitchFamily="2" charset="0"/>
                <a:ea typeface="DejaVu Sans" charset="0"/>
                <a:cs typeface="DejaVu Sans" charset="0"/>
              </a:defRPr>
            </a:pPr>
            <a:r>
              <a:rPr lang="en-US" sz="1500">
                <a:solidFill>
                  <a:srgbClr val="000000"/>
                </a:solidFill>
                <a:latin typeface="Meiryo UI" pitchFamily="3" charset="-128"/>
                <a:ea typeface="Meiryo UI" pitchFamily="3" charset="-128"/>
                <a:cs typeface="DejaVu Sans" charset="0"/>
              </a:rPr>
              <a:t>test.vCenter.debug   = true</a:t>
            </a:r>
            <a:endParaRPr lang="en-US" sz="1500"/>
          </a:p>
        </p:txBody>
      </p:sp>
      <p:sp>
        <p:nvSpPr>
          <p:cNvPr id="5" name="CustomShape 4"/>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変更後、再度、getconfig を実行し、実行中の以下の[command]メッセージを確認します</a:t>
            </a:r>
            <a:endParaRPr lang="en-US" sz="1600"/>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sz="1600">
                <a:solidFill>
                  <a:srgbClr val="000000"/>
                </a:solidFill>
                <a:latin typeface="Meiryo UI" pitchFamily="3" charset="-128"/>
                <a:ea typeface="Meiryo UI" pitchFamily="3" charset="-128"/>
                <a:cs typeface="DejaVu Sans" charset="0"/>
              </a:rPr>
              <a:t>PowerShellから[command]下のコマンドを実行して、コマンド単体の原因調査を行います</a:t>
            </a:r>
            <a:endParaRPr lang="en-US" sz="1600"/>
          </a:p>
        </p:txBody>
      </p:sp>
      <p:sp>
        <p:nvSpPr>
          <p:cNvPr id="6" name="CustomShape 5"/>
          <p:cNvSpPr>
            <a:extLst>
              <a:ext uri="smNativeData">
                <pr:smNativeData xmlns="" xmlns:p14="http://schemas.microsoft.com/office/powerpoint/2010/main"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HygAABAAAAAmAAAACAAAAP//////////"/>
              </a:ext>
            </a:extLst>
          </p:cNvSpPr>
          <p:nvPr/>
        </p:nvSpPr>
        <p:spPr>
          <a:xfrm>
            <a:off x="791845" y="4175760"/>
            <a:ext cx="7847330" cy="234632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[command]</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powershell -NonInteractive ./build/log/Linux/ostrich/vCenter/get_vCenter_spec.ps1</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-log_dir './build/log/Linux/ostrich/vCenter'</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-server 'ostrich' -vm 'ostrich'</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-user 'xxxxxxx' -password 'xxxxxxxx'</a:t>
            </a: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-vcenter 'xxx.xxx.xxx.xxx'</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[output]</a:t>
            </a:r>
            <a:endParaRPr lang="en-US" sz="1400"/>
          </a:p>
          <a:p>
            <a:pPr>
              <a:lnSpc>
                <a:spcPct val="100000"/>
              </a:lnSpc>
              <a:defRPr lang="ja-JP">
                <a:latin typeface="Arial" pitchFamily="2" charset="0"/>
                <a:ea typeface="DejaVu Sans" charset="0"/>
                <a:cs typeface="DejaVu Sans" charset="0"/>
              </a:defRPr>
            </a:pPr>
            <a:endParaRPr lang="en-US" sz="1400"/>
          </a:p>
          <a:p>
            <a:pPr>
              <a:lnSpc>
                <a:spcPct val="100000"/>
              </a:lnSpc>
              <a:defRPr lang="ja-JP">
                <a:latin typeface="Arial" pitchFamily="2" charset="0"/>
                <a:ea typeface="DejaVu Sans" charset="0"/>
                <a:cs typeface="DejaVu Sans" charset="0"/>
              </a:defRPr>
            </a:pPr>
            <a:r>
              <a:rPr lang="en-US" sz="1400">
                <a:solidFill>
                  <a:srgbClr val="000000"/>
                </a:solidFill>
                <a:latin typeface="Meiryo UI" pitchFamily="3" charset="-128"/>
                <a:ea typeface="Meiryo UI" pitchFamily="3" charset="-128"/>
                <a:cs typeface="DejaVu Sans" charset="0"/>
              </a:rPr>
              <a:t>04:58:05 ERROR j.c.t.I.a.InfraTestSpec - [PowershellTest] Powershell script faild.</a:t>
            </a:r>
            <a:endParaRPr lang="en-US" sz="14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a:t>
            </a:r>
            <a:endParaRPr lang="en-US" sz="440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他の検査シナリオの実行1</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Configファイル”.\template\Zabbix\config_zabbix.groovy” を編集します</a:t>
            </a:r>
            <a:endParaRPr lang="en-US"/>
          </a:p>
        </p:txBody>
      </p:sp>
      <p:sp>
        <p:nvSpPr>
          <p:cNvPr id="4"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template 下の検査シートと設定ファイルを編集します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プロジェクトディレクトリ下に展開された検査シート(ここでは、.\template\Zabbix\Zabbix監視設定チェックシート.xlsx)を開きます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編集手順については、同ディレクトリ下にある各検査シナリオのReadme.mdを参照してください</a:t>
            </a:r>
            <a:endParaRPr lang="en-US"/>
          </a:p>
          <a:p>
            <a:pPr>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pic>
        <p:nvPicPr>
          <p:cNvPr id="5" name="図 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wkRG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CcAAPkeAAAQAAAAJgAAAAgAAAD//////////w=="/>
              </a:ext>
            </a:extLst>
          </p:cNvPicPr>
          <p:nvPr/>
        </p:nvPicPr>
        <p:blipFill>
          <a:blip r:embed="rId2"/>
          <a:stretch>
            <a:fillRect/>
          </a:stretch>
        </p:blipFill>
        <p:spPr>
          <a:xfrm>
            <a:off x="1007745" y="3065780"/>
            <a:ext cx="5479415" cy="1969135"/>
          </a:xfrm>
          <a:prstGeom prst="rect">
            <a:avLst/>
          </a:prstGeom>
          <a:noFill/>
          <a:ln>
            <a:noFill/>
          </a:ln>
          <a:effectLst/>
        </p:spPr>
      </p:pic>
      <p:sp>
        <p:nvSpPr>
          <p:cNvPr id="6"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1042670" y="5694680"/>
            <a:ext cx="8317230"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lnSpc>
                <a:spcPct val="100000"/>
              </a:lnSpc>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cs typeface="DejaVu Sans" charset="0"/>
              </a:rPr>
              <a:t>// </a:t>
            </a:r>
            <a:r>
              <a:rPr lang="en-US" sz="1400" dirty="0" err="1">
                <a:solidFill>
                  <a:srgbClr val="000000"/>
                </a:solidFill>
                <a:latin typeface="Meiryo UI" pitchFamily="3" charset="-128"/>
                <a:ea typeface="Meiryo UI" pitchFamily="3" charset="-128"/>
                <a:cs typeface="DejaVu Sans" charset="0"/>
              </a:rPr>
              <a:t>Zabbix接続情報</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account.Zabbix.Test.server</a:t>
            </a:r>
            <a:r>
              <a:rPr lang="en-US" sz="1400" dirty="0">
                <a:solidFill>
                  <a:srgbClr val="000000"/>
                </a:solidFill>
                <a:latin typeface="Meiryo UI" pitchFamily="3" charset="-128"/>
                <a:ea typeface="Meiryo UI" pitchFamily="3" charset="-128"/>
                <a:cs typeface="DejaVu Sans" charset="0"/>
              </a:rPr>
              <a:t>   = '192.168.0.20'</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account.Zabbix.Test.user</a:t>
            </a:r>
            <a:r>
              <a:rPr lang="en-US" sz="1400" dirty="0">
                <a:solidFill>
                  <a:srgbClr val="000000"/>
                </a:solidFill>
                <a:latin typeface="Meiryo UI" pitchFamily="3" charset="-128"/>
                <a:ea typeface="Meiryo UI" pitchFamily="3" charset="-128"/>
                <a:cs typeface="DejaVu Sans" charset="0"/>
              </a:rPr>
              <a:t>     = 'Admin'</a:t>
            </a:r>
            <a:endParaRPr lang="en-US" sz="1400" dirty="0"/>
          </a:p>
          <a:p>
            <a:pPr>
              <a:lnSpc>
                <a:spcPct val="100000"/>
              </a:lnSpc>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cs typeface="DejaVu Sans" charset="0"/>
              </a:rPr>
              <a:t>account.Zabbix.Test.password</a:t>
            </a:r>
            <a:r>
              <a:rPr lang="en-US" sz="1400" dirty="0">
                <a:solidFill>
                  <a:srgbClr val="000000"/>
                </a:solidFill>
                <a:latin typeface="Meiryo UI" pitchFamily="3" charset="-128"/>
                <a:ea typeface="Meiryo UI" pitchFamily="3" charset="-128"/>
                <a:cs typeface="DejaVu Sans" charset="0"/>
              </a:rPr>
              <a:t> = '</a:t>
            </a:r>
            <a:r>
              <a:rPr lang="en-US" sz="1400" dirty="0" err="1">
                <a:solidFill>
                  <a:srgbClr val="000000"/>
                </a:solidFill>
                <a:latin typeface="Meiryo UI" pitchFamily="3" charset="-128"/>
                <a:ea typeface="Meiryo UI" pitchFamily="3" charset="-128"/>
                <a:cs typeface="DejaVu Sans" charset="0"/>
              </a:rPr>
              <a:t>zabbix</a:t>
            </a:r>
            <a:r>
              <a:rPr lang="en-US" sz="1400" dirty="0">
                <a:solidFill>
                  <a:srgbClr val="000000"/>
                </a:solidFill>
                <a:latin typeface="Meiryo UI" pitchFamily="3" charset="-128"/>
                <a:ea typeface="Meiryo UI" pitchFamily="3" charset="-128"/>
                <a:cs typeface="DejaVu Sans" charset="0"/>
              </a:rPr>
              <a:t>'</a:t>
            </a:r>
            <a:endParaRPr lang="en-US" sz="1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他の検査シナリオの実行2</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-c オプションで設定ファイルを指定して、検査を実行します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-c .\template\Zabbix\config_zabbix.groovy -d</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実行後、プロジェクトディレクトリ下のbuildの下に生成されたExcel検査結果を開いて結果を確認します</a:t>
            </a:r>
            <a:endParaRPr lang="en-US"/>
          </a:p>
        </p:txBody>
      </p:sp>
      <p:pic>
        <p:nvPicPr>
          <p:cNvPr id="4" name="図 1"/>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3uu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TkAAIcoAAAQAAAAJgAAAAgAAAD//////////w=="/>
              </a:ext>
            </a:extLst>
          </p:cNvPicPr>
          <p:nvPr/>
        </p:nvPicPr>
        <p:blipFill>
          <a:blip r:embed="rId2"/>
          <a:stretch>
            <a:fillRect/>
          </a:stretch>
        </p:blipFill>
        <p:spPr>
          <a:xfrm>
            <a:off x="974725" y="2915920"/>
            <a:ext cx="8421370" cy="3672205"/>
          </a:xfrm>
          <a:prstGeom prst="rect">
            <a:avLst/>
          </a:prstGeom>
          <a:noFill/>
          <a:ln>
            <a:noFill/>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ドライラン予行演習モード</a:t>
            </a:r>
            <a:endParaRPr lang="en-US" sz="440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ドライランモードについて</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10"/>
            <a:ext cx="9069705" cy="36664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getconfig実行オプションで、 “-d” オプションを追加します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本モードは検査対象へのアクセスをせずに、保存済みの収集ログから再検査を行います</a:t>
            </a: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一部の検査対象を絞り込んで検査結果を作成したい場合などに使用します</a:t>
            </a:r>
            <a:endParaRPr lang="en-US"/>
          </a:p>
          <a:p>
            <a:pPr>
              <a:lnSpc>
                <a:spcPct val="100000"/>
              </a:lnSpc>
              <a:defRPr lang="ja-JP">
                <a:latin typeface="Arial" pitchFamily="2" charset="0"/>
                <a:ea typeface="DejaVu Sans" charset="0"/>
                <a:cs typeface="DejaVu Sans" charset="0"/>
              </a:defRPr>
            </a:pPr>
            <a:endParaRPr lang="en-US"/>
          </a:p>
          <a:p>
            <a:pPr marL="431800"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ドライランモードの準備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はじめに全検査対象の検査を実行します</a:t>
            </a:r>
            <a:endParaRPr lang="en-US"/>
          </a:p>
          <a:p>
            <a:pPr marL="889000" lvl="1" indent="-321310">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–u local」コマンドで検査ログをローカルディスクに保存します</a:t>
            </a:r>
            <a:endParaRPr lang="en-US"/>
          </a:p>
          <a:p>
            <a:pPr marL="567055">
              <a:lnSpc>
                <a:spcPct val="100000"/>
              </a:lnSpc>
              <a:defRPr lang="ja-JP">
                <a:latin typeface="Arial" pitchFamily="2" charset="0"/>
                <a:ea typeface="DejaVu Sans" charset="0"/>
                <a:cs typeface="DejaVu Sans" charset="0"/>
              </a:defRPr>
            </a:pPr>
            <a:endParaRPr lang="en-US"/>
          </a:p>
          <a:p>
            <a:pPr marL="567055">
              <a:lnSpc>
                <a:spcPct val="100000"/>
              </a:lnSpc>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以上でドライランモードでの実行が可能となります</a:t>
            </a:r>
            <a:endParaRPr lang="en-US"/>
          </a:p>
          <a:p>
            <a:pPr marL="567055">
              <a:lnSpc>
                <a:spcPct val="100000"/>
              </a:lnSpc>
              <a:defRPr lang="ja-JP">
                <a:latin typeface="Arial" pitchFamily="2" charset="0"/>
                <a:ea typeface="DejaVu Sans" charset="0"/>
                <a:cs typeface="DejaVu Sans" charset="0"/>
              </a:defRPr>
            </a:pPr>
            <a:endParaRPr lang="en-US"/>
          </a:p>
          <a:p>
            <a:pPr>
              <a:lnSpc>
                <a:spcPct val="100000"/>
              </a:lnSpc>
              <a:defRPr lang="ja-JP">
                <a:latin typeface="Arial" pitchFamily="2" charset="0"/>
                <a:ea typeface="DejaVu Sans" charset="0"/>
                <a:cs typeface="DejaVu Sans" charset="0"/>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ドライランモードの実行</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dirty="0" err="1">
                <a:solidFill>
                  <a:srgbClr val="000000"/>
                </a:solidFill>
                <a:latin typeface="Meiryo UI" pitchFamily="3" charset="-128"/>
                <a:ea typeface="Meiryo UI" pitchFamily="3" charset="-128"/>
                <a:cs typeface="DejaVu Sans" charset="0"/>
              </a:rPr>
              <a:t>getconfig</a:t>
            </a:r>
            <a:r>
              <a:rPr lang="en-US" dirty="0">
                <a:solidFill>
                  <a:srgbClr val="000000"/>
                </a:solidFill>
                <a:latin typeface="Meiryo UI" pitchFamily="3" charset="-128"/>
                <a:ea typeface="Meiryo UI" pitchFamily="3" charset="-128"/>
                <a:cs typeface="DejaVu Sans" charset="0"/>
              </a:rPr>
              <a:t> </a:t>
            </a:r>
            <a:r>
              <a:rPr lang="en-US" dirty="0" err="1">
                <a:solidFill>
                  <a:srgbClr val="000000"/>
                </a:solidFill>
                <a:latin typeface="Meiryo UI" pitchFamily="3" charset="-128"/>
                <a:ea typeface="Meiryo UI" pitchFamily="3" charset="-128"/>
                <a:cs typeface="DejaVu Sans" charset="0"/>
              </a:rPr>
              <a:t>で検査を実行したら</a:t>
            </a:r>
            <a:r>
              <a:rPr lang="en-US" dirty="0">
                <a:solidFill>
                  <a:srgbClr val="000000"/>
                </a:solidFill>
                <a:latin typeface="Meiryo UI" pitchFamily="3" charset="-128"/>
                <a:ea typeface="Meiryo UI" pitchFamily="3" charset="-128"/>
                <a:cs typeface="DejaVu Sans" charset="0"/>
              </a:rPr>
              <a:t> </a:t>
            </a:r>
            <a:r>
              <a:rPr lang="en-US" dirty="0" err="1">
                <a:solidFill>
                  <a:srgbClr val="000000"/>
                </a:solidFill>
                <a:latin typeface="Meiryo UI" pitchFamily="3" charset="-128"/>
                <a:ea typeface="Meiryo UI" pitchFamily="3" charset="-128"/>
                <a:cs typeface="DejaVu Sans" charset="0"/>
              </a:rPr>
              <a:t>getconfig</a:t>
            </a:r>
            <a:r>
              <a:rPr lang="en-US" dirty="0">
                <a:solidFill>
                  <a:srgbClr val="000000"/>
                </a:solidFill>
                <a:latin typeface="Meiryo UI" pitchFamily="3" charset="-128"/>
                <a:ea typeface="Meiryo UI" pitchFamily="3" charset="-128"/>
                <a:cs typeface="DejaVu Sans" charset="0"/>
              </a:rPr>
              <a:t> -u local </a:t>
            </a:r>
            <a:r>
              <a:rPr lang="en-US" dirty="0" err="1">
                <a:solidFill>
                  <a:srgbClr val="000000"/>
                </a:solidFill>
                <a:latin typeface="Meiryo UI" pitchFamily="3" charset="-128"/>
                <a:ea typeface="Meiryo UI" pitchFamily="3" charset="-128"/>
                <a:cs typeface="DejaVu Sans" charset="0"/>
              </a:rPr>
              <a:t>でローカルディレクトリに検査結果をコピーします</a:t>
            </a:r>
            <a:endParaRPr lang="en-US" dirty="0"/>
          </a:p>
        </p:txBody>
      </p:sp>
      <p:sp>
        <p:nvSpPr>
          <p:cNvPr id="4" name="CustomShape 3"/>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getconfig -d オプションで、予行演習モードで実行します</a:t>
            </a:r>
            <a:endParaRPr lang="en-US"/>
          </a:p>
          <a:p>
            <a:pPr marL="431800" indent="-323215">
              <a:lnSpc>
                <a:spcPct val="100000"/>
              </a:lnSpc>
              <a:buClrTx/>
              <a:buFont typeface="Wingdings" charset="2"/>
              <a:buChar char=""/>
              <a:defRPr lang="ja-JP">
                <a:latin typeface="Arial" pitchFamily="2" charset="0"/>
                <a:ea typeface="DejaVu Sans" charset="0"/>
                <a:cs typeface="DejaVu Sans" charset="0"/>
              </a:defRPr>
            </a:pPr>
            <a:r>
              <a:rPr lang="en-US">
                <a:solidFill>
                  <a:srgbClr val="000000"/>
                </a:solidFill>
                <a:latin typeface="Meiryo UI" pitchFamily="3" charset="-128"/>
                <a:ea typeface="Meiryo UI" pitchFamily="3" charset="-128"/>
                <a:cs typeface="DejaVu Sans" charset="0"/>
              </a:rPr>
              <a:t>検査対象へのアクセスをせずに再検査を行います</a:t>
            </a:r>
            <a:endParaRPr lang="en-US"/>
          </a:p>
        </p:txBody>
      </p:sp>
      <p:pic>
        <p:nvPicPr>
          <p:cNvPr id="5" name="図 332"/>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TE9z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jIAALMVAAAQAAAAJgAAAAgAAAD//////////w=="/>
              </a:ext>
            </a:extLst>
          </p:cNvPicPr>
          <p:nvPr/>
        </p:nvPicPr>
        <p:blipFill>
          <a:blip r:embed="rId2"/>
          <a:stretch>
            <a:fillRect/>
          </a:stretch>
        </p:blipFill>
        <p:spPr>
          <a:xfrm>
            <a:off x="935990" y="2453005"/>
            <a:ext cx="7277100" cy="1074420"/>
          </a:xfrm>
          <a:prstGeom prst="rect">
            <a:avLst/>
          </a:prstGeom>
          <a:noFill/>
          <a:ln>
            <a:noFill/>
          </a:ln>
          <a:effectLst/>
        </p:spPr>
      </p:pic>
      <p:pic>
        <p:nvPicPr>
          <p:cNvPr id="6" name="図 336"/>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APTp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cs typeface="DejaVu Sans" charset="0"/>
              </a:rPr>
              <a:t>検査結果の</a:t>
            </a:r>
            <a:r>
              <a:rPr lang="en-US" altLang="ja-JP" sz="4400" dirty="0" smtClean="0">
                <a:solidFill>
                  <a:srgbClr val="000000"/>
                </a:solidFill>
                <a:latin typeface="Meiryo UI" pitchFamily="3" charset="-128"/>
                <a:ea typeface="Meiryo UI" pitchFamily="3" charset="-128"/>
                <a:cs typeface="DejaVu Sans" charset="0"/>
              </a:rPr>
              <a:t>Redmine</a:t>
            </a:r>
            <a:r>
              <a:rPr lang="ja-JP" altLang="en-US" sz="4400" dirty="0" smtClean="0">
                <a:solidFill>
                  <a:srgbClr val="000000"/>
                </a:solidFill>
                <a:latin typeface="Meiryo UI" pitchFamily="3" charset="-128"/>
                <a:ea typeface="Meiryo UI" pitchFamily="3" charset="-128"/>
                <a:cs typeface="DejaVu Sans" charset="0"/>
              </a:rPr>
              <a:t>登録</a:t>
            </a:r>
            <a:endParaRPr lang="en-US" sz="4400" dirty="0"/>
          </a:p>
        </p:txBody>
      </p:sp>
    </p:spTree>
    <p:extLst>
      <p:ext uri="{BB962C8B-B14F-4D97-AF65-F5344CB8AC3E}">
        <p14:creationId xmlns:p14="http://schemas.microsoft.com/office/powerpoint/2010/main" val="23265212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altLang="ja-JP" sz="4400" dirty="0" smtClean="0">
                <a:solidFill>
                  <a:srgbClr val="000000"/>
                </a:solidFill>
                <a:latin typeface="Meiryo UI" pitchFamily="3" charset="-128"/>
                <a:ea typeface="Meiryo UI" pitchFamily="3" charset="-128"/>
                <a:cs typeface="DejaVu Sans" charset="0"/>
              </a:rPr>
              <a:t>Redmine</a:t>
            </a:r>
            <a:r>
              <a:rPr lang="ja-JP" altLang="en-US" sz="4400" dirty="0" smtClean="0">
                <a:solidFill>
                  <a:srgbClr val="000000"/>
                </a:solidFill>
                <a:latin typeface="Meiryo UI" pitchFamily="3" charset="-128"/>
                <a:ea typeface="Meiryo UI" pitchFamily="3" charset="-128"/>
                <a:cs typeface="DejaVu Sans" charset="0"/>
              </a:rPr>
              <a:t>登録</a:t>
            </a:r>
            <a:r>
              <a:rPr lang="en-US" sz="4400" dirty="0" err="1" smtClean="0">
                <a:solidFill>
                  <a:srgbClr val="000000"/>
                </a:solidFill>
                <a:latin typeface="Meiryo UI" pitchFamily="3" charset="-128"/>
                <a:ea typeface="Meiryo UI" pitchFamily="3" charset="-128"/>
                <a:cs typeface="DejaVu Sans" charset="0"/>
              </a:rPr>
              <a:t>について</a:t>
            </a:r>
            <a:endParaRPr lang="en-US" sz="4400" dirty="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396201" cy="4901514"/>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solidFill>
                  <a:srgbClr val="000000"/>
                </a:solidFill>
                <a:latin typeface="Meiryo UI" pitchFamily="3" charset="-128"/>
                <a:ea typeface="Meiryo UI" pitchFamily="3" charset="-128"/>
              </a:rPr>
              <a:t>Redmine </a:t>
            </a:r>
            <a:r>
              <a:rPr lang="ja-JP" altLang="en-US" dirty="0" smtClean="0">
                <a:solidFill>
                  <a:srgbClr val="000000"/>
                </a:solidFill>
                <a:latin typeface="Meiryo UI" pitchFamily="3" charset="-128"/>
                <a:ea typeface="Meiryo UI" pitchFamily="3" charset="-128"/>
              </a:rPr>
              <a:t>構成管理データベースに各検査シナリオの実行結果を登録します</a:t>
            </a:r>
            <a:endParaRPr lang="en-US" altLang="ja-JP" dirty="0" smtClean="0">
              <a:solidFill>
                <a:srgbClr val="000000"/>
              </a:solidFill>
              <a:latin typeface="Meiryo UI" pitchFamily="3" charset="-128"/>
              <a:ea typeface="Meiryo UI" pitchFamily="3" charset="-128"/>
            </a:endParaRPr>
          </a:p>
          <a:p>
            <a:pPr marL="431800"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構成</a:t>
            </a:r>
            <a:r>
              <a:rPr lang="ja-JP" altLang="en-US" dirty="0">
                <a:solidFill>
                  <a:srgbClr val="000000"/>
                </a:solidFill>
                <a:latin typeface="Meiryo UI" pitchFamily="3" charset="-128"/>
                <a:ea typeface="Meiryo UI" pitchFamily="3" charset="-128"/>
              </a:rPr>
              <a:t>管理データベースセットアップで構築した、 </a:t>
            </a:r>
            <a:r>
              <a:rPr lang="en-US" altLang="ja-JP" dirty="0">
                <a:solidFill>
                  <a:srgbClr val="000000"/>
                </a:solidFill>
                <a:latin typeface="Meiryo UI" pitchFamily="3" charset="-128"/>
                <a:ea typeface="Meiryo UI" pitchFamily="3" charset="-128"/>
              </a:rPr>
              <a:t>Redmine </a:t>
            </a:r>
            <a:r>
              <a:rPr lang="ja-JP" altLang="en-US" dirty="0">
                <a:solidFill>
                  <a:srgbClr val="000000"/>
                </a:solidFill>
                <a:latin typeface="Meiryo UI" pitchFamily="3" charset="-128"/>
                <a:ea typeface="Meiryo UI" pitchFamily="3" charset="-128"/>
              </a:rPr>
              <a:t>にインベントリデータを登録</a:t>
            </a:r>
            <a:r>
              <a:rPr lang="ja-JP" altLang="en-US" dirty="0" smtClean="0">
                <a:solidFill>
                  <a:srgbClr val="000000"/>
                </a:solidFill>
                <a:latin typeface="Meiryo UI" pitchFamily="3" charset="-128"/>
                <a:ea typeface="Meiryo UI" pitchFamily="3" charset="-128"/>
              </a:rPr>
              <a:t>します</a:t>
            </a:r>
            <a:endParaRPr lang="ja-JP" altLang="en-US" dirty="0">
              <a:solidFill>
                <a:srgbClr val="000000"/>
              </a:solidFill>
              <a:latin typeface="Meiryo UI" pitchFamily="3" charset="-128"/>
              <a:ea typeface="Meiryo UI" pitchFamily="3" charset="-128"/>
            </a:endParaRPr>
          </a:p>
          <a:p>
            <a:pPr marL="431800"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以下の </a:t>
            </a:r>
            <a:r>
              <a:rPr lang="en-US" altLang="ja-JP" dirty="0">
                <a:solidFill>
                  <a:srgbClr val="000000"/>
                </a:solidFill>
                <a:latin typeface="Meiryo UI" pitchFamily="3" charset="-128"/>
                <a:ea typeface="Meiryo UI" pitchFamily="3" charset="-128"/>
              </a:rPr>
              <a:t>2</a:t>
            </a:r>
            <a:r>
              <a:rPr lang="ja-JP" altLang="en-US" dirty="0">
                <a:solidFill>
                  <a:srgbClr val="000000"/>
                </a:solidFill>
                <a:latin typeface="Meiryo UI" pitchFamily="3" charset="-128"/>
                <a:ea typeface="Meiryo UI" pitchFamily="3" charset="-128"/>
              </a:rPr>
              <a:t>種類のデータを登録</a:t>
            </a:r>
            <a:r>
              <a:rPr lang="ja-JP" altLang="en-US" dirty="0" smtClean="0">
                <a:solidFill>
                  <a:srgbClr val="000000"/>
                </a:solidFill>
                <a:latin typeface="Meiryo UI" pitchFamily="3" charset="-128"/>
                <a:ea typeface="Meiryo UI" pitchFamily="3" charset="-128"/>
              </a:rPr>
              <a:t>します</a:t>
            </a:r>
            <a:endParaRPr lang="ja-JP" altLang="en-US" dirty="0">
              <a:solidFill>
                <a:srgbClr val="000000"/>
              </a:solidFill>
              <a:latin typeface="Meiryo UI" pitchFamily="3" charset="-128"/>
              <a:ea typeface="Meiryo UI" pitchFamily="3" charset="-128"/>
            </a:endParaRPr>
          </a:p>
          <a:p>
            <a:pPr marL="889000" lvl="1"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設備チケット</a:t>
            </a:r>
          </a:p>
          <a:p>
            <a:pPr marL="1346200" lvl="2"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検査</a:t>
            </a:r>
            <a:r>
              <a:rPr lang="ja-JP" altLang="en-US" dirty="0">
                <a:solidFill>
                  <a:srgbClr val="000000"/>
                </a:solidFill>
                <a:latin typeface="Meiryo UI" pitchFamily="3" charset="-128"/>
                <a:ea typeface="Meiryo UI" pitchFamily="3" charset="-128"/>
              </a:rPr>
              <a:t>結果のシート「検査レポート」の各検査対象サーバの構成情報を</a:t>
            </a:r>
            <a:r>
              <a:rPr lang="en-US" altLang="ja-JP" dirty="0">
                <a:solidFill>
                  <a:srgbClr val="000000"/>
                </a:solidFill>
                <a:latin typeface="Meiryo UI" pitchFamily="3" charset="-128"/>
                <a:ea typeface="Meiryo UI" pitchFamily="3" charset="-128"/>
              </a:rPr>
              <a:t>Redmine</a:t>
            </a:r>
            <a:r>
              <a:rPr lang="ja-JP" altLang="en-US" dirty="0">
                <a:solidFill>
                  <a:srgbClr val="000000"/>
                </a:solidFill>
                <a:latin typeface="Meiryo UI" pitchFamily="3" charset="-128"/>
                <a:ea typeface="Meiryo UI" pitchFamily="3" charset="-128"/>
              </a:rPr>
              <a:t>チケットに登録します</a:t>
            </a:r>
          </a:p>
          <a:p>
            <a:pPr marL="1346200" lvl="2" indent="-321310">
              <a:buFont typeface="Wingdings" charset="2"/>
              <a:buChar char=""/>
              <a:defRPr lang="ja-JP">
                <a:latin typeface="Arial" pitchFamily="2" charset="0"/>
                <a:ea typeface="DejaVu Sans" charset="0"/>
                <a:cs typeface="DejaVu Sans" charset="0"/>
              </a:defRPr>
            </a:pPr>
            <a:r>
              <a:rPr lang="en-US" altLang="ja-JP" dirty="0" smtClean="0">
                <a:solidFill>
                  <a:srgbClr val="000000"/>
                </a:solidFill>
                <a:latin typeface="Meiryo UI" pitchFamily="3" charset="-128"/>
                <a:ea typeface="Meiryo UI" pitchFamily="3" charset="-128"/>
              </a:rPr>
              <a:t>IP</a:t>
            </a:r>
            <a:r>
              <a:rPr lang="ja-JP" altLang="en-US" dirty="0" smtClean="0">
                <a:solidFill>
                  <a:srgbClr val="000000"/>
                </a:solidFill>
                <a:latin typeface="Meiryo UI" pitchFamily="3" charset="-128"/>
                <a:ea typeface="Meiryo UI" pitchFamily="3" charset="-128"/>
              </a:rPr>
              <a:t>アドレス情報は</a:t>
            </a:r>
            <a:r>
              <a:rPr lang="ja-JP" altLang="en-US" dirty="0">
                <a:solidFill>
                  <a:srgbClr val="000000"/>
                </a:solidFill>
                <a:latin typeface="Meiryo UI" pitchFamily="3" charset="-128"/>
                <a:ea typeface="Meiryo UI" pitchFamily="3" charset="-128"/>
              </a:rPr>
              <a:t>、ポートリストチケットに登録し、登録した設備チケットとリンク</a:t>
            </a:r>
            <a:r>
              <a:rPr lang="ja-JP" altLang="en-US" dirty="0" smtClean="0">
                <a:solidFill>
                  <a:srgbClr val="000000"/>
                </a:solidFill>
                <a:latin typeface="Meiryo UI" pitchFamily="3" charset="-128"/>
                <a:ea typeface="Meiryo UI" pitchFamily="3" charset="-128"/>
              </a:rPr>
              <a:t>します</a:t>
            </a: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r>
              <a:rPr lang="en-US" altLang="ja-JP" dirty="0" smtClean="0">
                <a:solidFill>
                  <a:srgbClr val="000000"/>
                </a:solidFill>
                <a:latin typeface="Meiryo UI" pitchFamily="3" charset="-128"/>
                <a:ea typeface="Meiryo UI" pitchFamily="3" charset="-128"/>
              </a:rPr>
              <a:t/>
            </a:r>
            <a:br>
              <a:rPr lang="en-US" altLang="ja-JP" dirty="0" smtClean="0">
                <a:solidFill>
                  <a:srgbClr val="000000"/>
                </a:solidFill>
                <a:latin typeface="Meiryo UI" pitchFamily="3" charset="-128"/>
                <a:ea typeface="Meiryo UI" pitchFamily="3" charset="-128"/>
              </a:rPr>
            </a:br>
            <a:endParaRPr lang="ja-JP" altLang="en-US" dirty="0">
              <a:solidFill>
                <a:srgbClr val="000000"/>
              </a:solidFill>
              <a:latin typeface="Meiryo UI" pitchFamily="3" charset="-128"/>
              <a:ea typeface="Meiryo UI" pitchFamily="3" charset="-128"/>
            </a:endParaRPr>
          </a:p>
          <a:p>
            <a:pPr marL="889000" lvl="1"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インベントリ</a:t>
            </a:r>
            <a:r>
              <a:rPr lang="ja-JP" altLang="en-US" dirty="0">
                <a:solidFill>
                  <a:srgbClr val="000000"/>
                </a:solidFill>
                <a:latin typeface="Meiryo UI" pitchFamily="3" charset="-128"/>
                <a:ea typeface="Meiryo UI" pitchFamily="3" charset="-128"/>
              </a:rPr>
              <a:t>詳細</a:t>
            </a:r>
          </a:p>
          <a:p>
            <a:pPr marL="1346200" lvl="2" indent="-321310">
              <a:buFont typeface="Wingdings" charset="2"/>
              <a:buChar char=""/>
              <a:defRPr lang="ja-JP">
                <a:latin typeface="Arial" pitchFamily="2" charset="0"/>
                <a:ea typeface="DejaVu Sans" charset="0"/>
                <a:cs typeface="DejaVu Sans" charset="0"/>
              </a:defRPr>
            </a:pPr>
            <a:r>
              <a:rPr lang="ja-JP" altLang="en-US" dirty="0" smtClean="0">
                <a:solidFill>
                  <a:srgbClr val="000000"/>
                </a:solidFill>
                <a:latin typeface="Meiryo UI" pitchFamily="3" charset="-128"/>
                <a:ea typeface="Meiryo UI" pitchFamily="3" charset="-128"/>
              </a:rPr>
              <a:t>検査</a:t>
            </a:r>
            <a:r>
              <a:rPr lang="ja-JP" altLang="en-US" dirty="0">
                <a:solidFill>
                  <a:srgbClr val="000000"/>
                </a:solidFill>
                <a:latin typeface="Meiryo UI" pitchFamily="3" charset="-128"/>
                <a:ea typeface="Meiryo UI" pitchFamily="3" charset="-128"/>
              </a:rPr>
              <a:t>結果シートのサマリはデバイスの情報を</a:t>
            </a:r>
            <a:r>
              <a:rPr lang="en-US" altLang="ja-JP" dirty="0">
                <a:solidFill>
                  <a:srgbClr val="000000"/>
                </a:solidFill>
                <a:latin typeface="Meiryo UI" pitchFamily="3" charset="-128"/>
                <a:ea typeface="Meiryo UI" pitchFamily="3" charset="-128"/>
              </a:rPr>
              <a:t>Redmine</a:t>
            </a:r>
            <a:r>
              <a:rPr lang="ja-JP" altLang="en-US" dirty="0">
                <a:solidFill>
                  <a:srgbClr val="000000"/>
                </a:solidFill>
                <a:latin typeface="Meiryo UI" pitchFamily="3" charset="-128"/>
                <a:ea typeface="Meiryo UI" pitchFamily="3" charset="-128"/>
              </a:rPr>
              <a:t>データベースに登録します</a:t>
            </a:r>
          </a:p>
          <a:p>
            <a:pPr marL="1346200" lvl="2" indent="-321310">
              <a:buFont typeface="Wingdings" charset="2"/>
              <a:buChar char=""/>
              <a:defRPr lang="ja-JP">
                <a:latin typeface="Arial" pitchFamily="2" charset="0"/>
                <a:ea typeface="DejaVu Sans" charset="0"/>
                <a:cs typeface="DejaVu Sans" charset="0"/>
              </a:defRPr>
            </a:pPr>
            <a:r>
              <a:rPr lang="ja-JP" altLang="en-US" dirty="0">
                <a:solidFill>
                  <a:srgbClr val="000000"/>
                </a:solidFill>
                <a:latin typeface="Meiryo UI" pitchFamily="3" charset="-128"/>
                <a:ea typeface="Meiryo UI" pitchFamily="3" charset="-128"/>
              </a:rPr>
              <a:t>登録データは</a:t>
            </a:r>
            <a:r>
              <a:rPr lang="en-US" altLang="ja-JP" dirty="0">
                <a:solidFill>
                  <a:srgbClr val="000000"/>
                </a:solidFill>
                <a:latin typeface="Meiryo UI" pitchFamily="3" charset="-128"/>
                <a:ea typeface="Meiryo UI" pitchFamily="3" charset="-128"/>
              </a:rPr>
              <a:t>Redmine </a:t>
            </a:r>
            <a:r>
              <a:rPr lang="ja-JP" altLang="en-US" dirty="0">
                <a:solidFill>
                  <a:srgbClr val="000000"/>
                </a:solidFill>
                <a:latin typeface="Meiryo UI" pitchFamily="3" charset="-128"/>
                <a:ea typeface="Meiryo UI" pitchFamily="3" charset="-128"/>
              </a:rPr>
              <a:t>プラグインのメニュー「サーバ構成情報」から参照します</a:t>
            </a:r>
          </a:p>
          <a:p>
            <a:pPr marL="567055">
              <a:lnSpc>
                <a:spcPct val="100000"/>
              </a:lnSpc>
              <a:defRPr lang="ja-JP">
                <a:latin typeface="Arial" pitchFamily="2" charset="0"/>
                <a:ea typeface="DejaVu Sans" charset="0"/>
                <a:cs typeface="DejaVu Sans" charset="0"/>
              </a:defRPr>
            </a:pPr>
            <a:endParaRPr lang="en-US" dirty="0"/>
          </a:p>
          <a:p>
            <a:pPr>
              <a:lnSpc>
                <a:spcPct val="100000"/>
              </a:lnSpc>
              <a:defRPr lang="ja-JP">
                <a:latin typeface="Arial" pitchFamily="2" charset="0"/>
                <a:ea typeface="DejaVu Sans" charset="0"/>
                <a:cs typeface="DejaVu Sans" charset="0"/>
              </a:defRPr>
            </a:pPr>
            <a:endParaRPr lang="en-US" dirty="0"/>
          </a:p>
        </p:txBody>
      </p:sp>
      <p:pic>
        <p:nvPicPr>
          <p:cNvPr id="5" name="図 4"/>
          <p:cNvPicPr>
            <a:picLocks noChangeAspect="1"/>
          </p:cNvPicPr>
          <p:nvPr/>
        </p:nvPicPr>
        <p:blipFill>
          <a:blip r:embed="rId2"/>
          <a:stretch>
            <a:fillRect/>
          </a:stretch>
        </p:blipFill>
        <p:spPr>
          <a:xfrm>
            <a:off x="1562265" y="3758463"/>
            <a:ext cx="8011630" cy="1402408"/>
          </a:xfrm>
          <a:prstGeom prst="rect">
            <a:avLst/>
          </a:prstGeom>
        </p:spPr>
      </p:pic>
    </p:spTree>
    <p:extLst>
      <p:ext uri="{BB962C8B-B14F-4D97-AF65-F5344CB8AC3E}">
        <p14:creationId xmlns:p14="http://schemas.microsoft.com/office/powerpoint/2010/main" val="174785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事前準備4</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パブリックからプライベートネットワークの切り替え</a:t>
            </a: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次頁のリモートアクセス設定の事前準備でネットワークをプライベートネットワークに変更します。 管理者ユーザで PowerShell を起動し、以下コマンドを実行ます</a:t>
            </a:r>
            <a:r>
              <a:t/>
            </a:r>
            <a:br/>
            <a:r>
              <a:rPr lang="en-US" sz="2000">
                <a:solidFill>
                  <a:srgbClr val="000000"/>
                </a:solidFill>
                <a:latin typeface="Meiryo UI" pitchFamily="3" charset="-128"/>
                <a:ea typeface="Meiryo UI" pitchFamily="3" charset="-128"/>
                <a:cs typeface="DejaVu Sans" charset="0"/>
              </a:rPr>
              <a:t>(注意)以下はWindows Server 2012 R2 </a:t>
            </a:r>
            <a:r>
              <a:rPr lang="ja-JP" sz="2000">
                <a:solidFill>
                  <a:srgbClr val="000000"/>
                </a:solidFill>
                <a:latin typeface="Meiryo UI" pitchFamily="3" charset="-128"/>
                <a:ea typeface="Meiryo UI" pitchFamily="3" charset="-128"/>
                <a:cs typeface="DejaVu Sans" charset="0"/>
              </a:rPr>
              <a:t>以上で利用可能なコマンド</a:t>
            </a:r>
            <a:r>
              <a:rPr lang="en-US" sz="2000">
                <a:solidFill>
                  <a:srgbClr val="000000"/>
                </a:solidFill>
                <a:latin typeface="Meiryo UI" pitchFamily="3" charset="-128"/>
                <a:ea typeface="Meiryo UI" pitchFamily="3" charset="-128"/>
                <a:cs typeface="DejaVu Sans" charset="0"/>
              </a:rPr>
              <a:t>となります。Windows7 の場合は、「コントロールパネル」、「ネットワークと共有センター」画面から</a:t>
            </a:r>
            <a:r>
              <a:rPr lang="ja-JP" sz="2000">
                <a:solidFill>
                  <a:srgbClr val="000000"/>
                </a:solidFill>
                <a:latin typeface="Meiryo UI" pitchFamily="3" charset="-128"/>
                <a:ea typeface="Meiryo UI" pitchFamily="3" charset="-128"/>
                <a:cs typeface="DejaVu Sans" charset="0"/>
              </a:rPr>
              <a:t>パブリックネットワークの有無を</a:t>
            </a:r>
            <a:r>
              <a:rPr lang="en-US" sz="2000">
                <a:solidFill>
                  <a:srgbClr val="000000"/>
                </a:solidFill>
                <a:latin typeface="Meiryo UI" pitchFamily="3" charset="-128"/>
                <a:ea typeface="Meiryo UI" pitchFamily="3" charset="-128"/>
                <a:cs typeface="DejaVu Sans" charset="0"/>
              </a:rPr>
              <a:t>確認してください</a:t>
            </a:r>
            <a:endParaRPr lang="en-US" sz="2000"/>
          </a:p>
          <a:p>
            <a:pPr marL="431800" lvl="2">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Get-NetConnectionProfile -IPv4Connectivity Internet</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marL="432435">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 </a:t>
            </a: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a:p>
            <a:pPr>
              <a:lnSpc>
                <a:spcPct val="100000"/>
              </a:lnSpc>
              <a:defRPr lang="ja-JP">
                <a:latin typeface="Arial" pitchFamily="2" charset="0"/>
                <a:ea typeface="DejaVu Sans" charset="0"/>
                <a:cs typeface="DejaVu Sans" charset="0"/>
              </a:defRPr>
            </a:pPr>
            <a:endParaRPr lang="en-US" sz="2000"/>
          </a:p>
          <a:p>
            <a:pPr marL="431800" lvl="1" indent="-215900">
              <a:lnSpc>
                <a:spcPct val="100000"/>
              </a:lnSpc>
              <a:buClrTx/>
              <a:buFont typeface="Wingdings"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上記結果の NetworkCategory が</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Public</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の場合は以下コマンドを実行して、プライベートに変更します</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Private</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または </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Domain</a:t>
            </a:r>
            <a:r>
              <a:rPr lang="ja-JP" sz="2000">
                <a:solidFill>
                  <a:srgbClr val="000000"/>
                </a:solidFill>
                <a:latin typeface="Meiryo UI" pitchFamily="3" charset="-128"/>
                <a:ea typeface="Meiryo UI" pitchFamily="3" charset="-128"/>
                <a:cs typeface="DejaVu Sans" charset="0"/>
              </a:rPr>
              <a:t>」</a:t>
            </a:r>
            <a:r>
              <a:rPr lang="en-US" sz="2000">
                <a:solidFill>
                  <a:srgbClr val="000000"/>
                </a:solidFill>
                <a:latin typeface="Meiryo UI" pitchFamily="3" charset="-128"/>
                <a:ea typeface="Meiryo UI" pitchFamily="3" charset="-128"/>
                <a:cs typeface="DejaVu Sans" charset="0"/>
              </a:rPr>
              <a:t> の場合は実行不要です</a:t>
            </a:r>
            <a:endParaRPr lang="en-US" sz="2000"/>
          </a:p>
          <a:p>
            <a:pPr marL="431800" lvl="2">
              <a:lnSpc>
                <a:spcPct val="100000"/>
              </a:lnSpc>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Set-NetConnectionProfile -InterfaceAlias (Get-NetConnectionProfile -IPv4Connectivity Internet).InterfaceAlias -NetworkCategory Private</a:t>
            </a:r>
            <a:endParaRPr lang="en-US" sz="2000"/>
          </a:p>
          <a:p>
            <a:pPr>
              <a:lnSpc>
                <a:spcPct val="100000"/>
              </a:lnSpc>
              <a:defRPr lang="ja-JP">
                <a:latin typeface="Arial" pitchFamily="2" charset="0"/>
                <a:ea typeface="DejaVu Sans" charset="0"/>
                <a:cs typeface="DejaVu Sans" charset="0"/>
              </a:defRPr>
            </a:pPr>
            <a:endParaRPr lang="en-US" sz="2000"/>
          </a:p>
        </p:txBody>
      </p:sp>
      <p:pic>
        <p:nvPicPr>
          <p:cNvPr id="4" name="図 203"/>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sgAAAQAAAAJgAAAAgAAAD//////////w=="/>
              </a:ext>
            </a:extLst>
          </p:cNvPicPr>
          <p:nvPr/>
        </p:nvPicPr>
        <p:blipFill>
          <a:blip r:embed="rId2"/>
          <a:stretch>
            <a:fillRect/>
          </a:stretch>
        </p:blipFill>
        <p:spPr>
          <a:xfrm>
            <a:off x="1151890" y="3707765"/>
            <a:ext cx="7200900" cy="152146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事前準備１</a:t>
            </a:r>
            <a:endParaRPr lang="en-US" sz="4400" dirty="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t>Redmine </a:t>
            </a:r>
            <a:r>
              <a:rPr lang="en-US" altLang="ja-JP" dirty="0"/>
              <a:t>API </a:t>
            </a:r>
            <a:r>
              <a:rPr lang="ja-JP" altLang="en-US" dirty="0" smtClean="0"/>
              <a:t>キー、接続</a:t>
            </a:r>
            <a:r>
              <a:rPr lang="en-US" altLang="ja-JP" dirty="0" smtClean="0"/>
              <a:t>URL</a:t>
            </a:r>
            <a:r>
              <a:rPr lang="ja-JP" altLang="en-US" dirty="0" smtClean="0"/>
              <a:t>を環境変数に設定します。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a:p>
          <a:p>
            <a:pPr marL="431800" indent="-321310">
              <a:buFont typeface="Wingdings" charset="2"/>
              <a:buChar char=""/>
              <a:defRPr lang="ja-JP">
                <a:latin typeface="Arial" pitchFamily="2" charset="0"/>
                <a:ea typeface="DejaVu Sans" charset="0"/>
                <a:cs typeface="DejaVu Sans" charset="0"/>
              </a:defRPr>
            </a:pPr>
            <a:r>
              <a:rPr lang="ja-JP" altLang="en-US" dirty="0" smtClean="0"/>
              <a:t>以下で設定した環境変数を確認します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en-US" altLang="ja-JP" dirty="0" smtClean="0"/>
              <a:t>Redmine API</a:t>
            </a:r>
            <a:r>
              <a:rPr lang="ja-JP" altLang="en-US" dirty="0"/>
              <a:t>キーの確認方法</a:t>
            </a:r>
          </a:p>
          <a:p>
            <a:pPr marL="889000" lvl="1" indent="-321310">
              <a:buFont typeface="Wingdings" charset="2"/>
              <a:buChar char=""/>
              <a:defRPr lang="ja-JP">
                <a:latin typeface="Arial" pitchFamily="2" charset="0"/>
                <a:ea typeface="DejaVu Sans" charset="0"/>
                <a:cs typeface="DejaVu Sans" charset="0"/>
              </a:defRPr>
            </a:pPr>
            <a:r>
              <a:rPr lang="en-US" altLang="ja-JP" dirty="0" smtClean="0"/>
              <a:t>Redmine</a:t>
            </a:r>
            <a:r>
              <a:rPr lang="ja-JP" altLang="en-US" dirty="0"/>
              <a:t>にログイン後、画面右上の「個人設定」を選択し、右側に表示されている</a:t>
            </a:r>
            <a:r>
              <a:rPr lang="en-US" altLang="ja-JP" dirty="0"/>
              <a:t>API</a:t>
            </a:r>
            <a:r>
              <a:rPr lang="ja-JP" altLang="en-US" dirty="0"/>
              <a:t>アクセスキー </a:t>
            </a:r>
            <a:r>
              <a:rPr lang="ja-JP" altLang="en-US" dirty="0" smtClean="0"/>
              <a:t>の</a:t>
            </a:r>
            <a:r>
              <a:rPr lang="ja-JP" altLang="en-US" dirty="0"/>
              <a:t>表示をクリックします。 表示されたアクセスキーを環境変数に設定します。</a:t>
            </a:r>
            <a:endParaRPr lang="en-US" dirty="0" smtClean="0"/>
          </a:p>
          <a:p>
            <a:pPr marL="567055">
              <a:lnSpc>
                <a:spcPct val="100000"/>
              </a:lnSpc>
              <a:defRPr lang="ja-JP">
                <a:latin typeface="Arial" pitchFamily="2" charset="0"/>
                <a:ea typeface="DejaVu Sans" charset="0"/>
                <a:cs typeface="DejaVu Sans" charset="0"/>
              </a:defRPr>
            </a:pP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142011"/>
            <a:ext cx="8317230" cy="1320717"/>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redmine_api_key</a:t>
            </a:r>
            <a:r>
              <a:rPr lang="en-US" sz="1400" dirty="0">
                <a:solidFill>
                  <a:srgbClr val="000000"/>
                </a:solidFill>
                <a:latin typeface="Meiryo UI" pitchFamily="3" charset="-128"/>
                <a:ea typeface="Meiryo UI" pitchFamily="3" charset="-128"/>
              </a:rPr>
              <a:t>="{API</a:t>
            </a:r>
            <a:r>
              <a:rPr lang="ja-JP" altLang="en-US" sz="1400" dirty="0">
                <a:solidFill>
                  <a:srgbClr val="000000"/>
                </a:solidFill>
                <a:latin typeface="Meiryo UI" pitchFamily="3" charset="-128"/>
                <a:ea typeface="Meiryo UI" pitchFamily="3" charset="-128"/>
              </a:rPr>
              <a:t>キー</a:t>
            </a:r>
            <a:r>
              <a:rPr lang="en-US" altLang="ja-JP" sz="1400" dirty="0">
                <a:solidFill>
                  <a:srgbClr val="000000"/>
                </a:solidFill>
                <a:latin typeface="Meiryo UI" pitchFamily="3" charset="-128"/>
                <a:ea typeface="Meiryo UI" pitchFamily="3" charset="-128"/>
              </a:rPr>
              <a:t>}“</a:t>
            </a:r>
            <a:br>
              <a:rPr lang="en-US" altLang="ja-JP" sz="1400" dirty="0">
                <a:solidFill>
                  <a:srgbClr val="000000"/>
                </a:solidFill>
                <a:latin typeface="Meiryo UI" pitchFamily="3" charset="-128"/>
                <a:ea typeface="Meiryo UI" pitchFamily="3" charset="-128"/>
              </a:rPr>
            </a:br>
            <a:r>
              <a:rPr lang="en-US" altLang="ja-JP"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System.Environment</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SetEnvironmentVariable</a:t>
            </a:r>
            <a:r>
              <a:rPr lang="en-US" sz="1400" dirty="0">
                <a:solidFill>
                  <a:srgbClr val="000000"/>
                </a:solidFill>
                <a:latin typeface="Meiryo UI" pitchFamily="3" charset="-128"/>
                <a:ea typeface="Meiryo UI" pitchFamily="3" charset="-128"/>
              </a:rPr>
              <a:t>("REDMINE_API_KEY", $</a:t>
            </a:r>
            <a:r>
              <a:rPr lang="en-US" sz="1400" dirty="0" err="1">
                <a:solidFill>
                  <a:srgbClr val="000000"/>
                </a:solidFill>
                <a:latin typeface="Meiryo UI" pitchFamily="3" charset="-128"/>
                <a:ea typeface="Meiryo UI" pitchFamily="3" charset="-128"/>
              </a:rPr>
              <a:t>redmine_api_key</a:t>
            </a:r>
            <a:r>
              <a:rPr lang="en-US" sz="1400" dirty="0">
                <a:solidFill>
                  <a:srgbClr val="000000"/>
                </a:solidFill>
                <a:latin typeface="Meiryo UI" pitchFamily="3" charset="-128"/>
                <a:ea typeface="Meiryo UI" pitchFamily="3" charset="-128"/>
              </a:rPr>
              <a:t>, "Machine")</a:t>
            </a:r>
            <a:br>
              <a:rPr lang="en-US" sz="1400" dirty="0">
                <a:solidFill>
                  <a:srgbClr val="000000"/>
                </a:solidFill>
                <a:latin typeface="Meiryo UI" pitchFamily="3" charset="-128"/>
                <a:ea typeface="Meiryo UI" pitchFamily="3" charset="-128"/>
              </a:rPr>
            </a:b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redmine_url</a:t>
            </a:r>
            <a:r>
              <a:rPr lang="en-US" sz="1400" dirty="0">
                <a:solidFill>
                  <a:srgbClr val="000000"/>
                </a:solidFill>
                <a:latin typeface="Meiryo UI" pitchFamily="3" charset="-128"/>
                <a:ea typeface="Meiryo UI" pitchFamily="3" charset="-128"/>
              </a:rPr>
              <a:t>="http://{</a:t>
            </a:r>
            <a:r>
              <a:rPr lang="ja-JP" altLang="en-US" sz="1400" dirty="0">
                <a:solidFill>
                  <a:srgbClr val="000000"/>
                </a:solidFill>
                <a:latin typeface="Meiryo UI" pitchFamily="3" charset="-128"/>
                <a:ea typeface="Meiryo UI" pitchFamily="3" charset="-128"/>
              </a:rPr>
              <a:t>構成管理</a:t>
            </a:r>
            <a:r>
              <a:rPr lang="en-US" sz="1400" dirty="0">
                <a:solidFill>
                  <a:srgbClr val="000000"/>
                </a:solidFill>
                <a:latin typeface="Meiryo UI" pitchFamily="3" charset="-128"/>
                <a:ea typeface="Meiryo UI" pitchFamily="3" charset="-128"/>
              </a:rPr>
              <a:t>DB}:8080/</a:t>
            </a:r>
            <a:r>
              <a:rPr lang="en-US" sz="1400" dirty="0" err="1">
                <a:solidFill>
                  <a:srgbClr val="000000"/>
                </a:solidFill>
                <a:latin typeface="Meiryo UI" pitchFamily="3" charset="-128"/>
                <a:ea typeface="Meiryo UI" pitchFamily="3" charset="-128"/>
              </a:rPr>
              <a:t>redmine</a:t>
            </a:r>
            <a:r>
              <a:rPr lang="en-US" sz="1400" dirty="0">
                <a:solidFill>
                  <a:srgbClr val="000000"/>
                </a:solidFill>
                <a:latin typeface="Meiryo UI" pitchFamily="3" charset="-128"/>
                <a:ea typeface="Meiryo UI" pitchFamily="3" charset="-128"/>
              </a:rPr>
              <a:t>/“</a:t>
            </a:r>
            <a:br>
              <a:rPr lang="en-US" sz="1400" dirty="0">
                <a:solidFill>
                  <a:srgbClr val="000000"/>
                </a:solidFill>
                <a:latin typeface="Meiryo UI" pitchFamily="3" charset="-128"/>
                <a:ea typeface="Meiryo UI" pitchFamily="3" charset="-128"/>
              </a:rPr>
            </a:b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System.Environment</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SetEnvironmentVariable</a:t>
            </a:r>
            <a:r>
              <a:rPr lang="en-US" sz="1400" dirty="0">
                <a:solidFill>
                  <a:srgbClr val="000000"/>
                </a:solidFill>
                <a:latin typeface="Meiryo UI" pitchFamily="3" charset="-128"/>
                <a:ea typeface="Meiryo UI" pitchFamily="3" charset="-128"/>
              </a:rPr>
              <a:t>("REDMINE_URL", $</a:t>
            </a:r>
            <a:r>
              <a:rPr lang="en-US" sz="1400" dirty="0" err="1">
                <a:solidFill>
                  <a:srgbClr val="000000"/>
                </a:solidFill>
                <a:latin typeface="Meiryo UI" pitchFamily="3" charset="-128"/>
                <a:ea typeface="Meiryo UI" pitchFamily="3" charset="-128"/>
              </a:rPr>
              <a:t>redmine_url</a:t>
            </a:r>
            <a:r>
              <a:rPr lang="en-US" sz="1400" dirty="0">
                <a:solidFill>
                  <a:srgbClr val="000000"/>
                </a:solidFill>
                <a:latin typeface="Meiryo UI" pitchFamily="3" charset="-128"/>
                <a:ea typeface="Meiryo UI" pitchFamily="3" charset="-128"/>
              </a:rPr>
              <a:t>, "Machine")</a:t>
            </a:r>
          </a:p>
        </p:txBody>
      </p:sp>
      <p:sp>
        <p:nvSpPr>
          <p:cNvPr id="6"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036133"/>
            <a:ext cx="8317230" cy="61081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env:REDMINE_API_KEY</a:t>
            </a:r>
            <a:endParaRPr lang="en-US" sz="1400" dirty="0">
              <a:solidFill>
                <a:srgbClr val="000000"/>
              </a:solidFill>
              <a:latin typeface="Meiryo UI" pitchFamily="3" charset="-128"/>
              <a:ea typeface="Meiryo UI" pitchFamily="3" charset="-128"/>
            </a:endParaRPr>
          </a:p>
          <a:p>
            <a:pPr>
              <a:defRPr lang="ja-JP">
                <a:latin typeface="Arial" pitchFamily="2" charset="0"/>
                <a:ea typeface="DejaVu Sans" charset="0"/>
                <a:cs typeface="DejaVu Sans" charset="0"/>
              </a:defRPr>
            </a:pP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env:REDMINE_URL</a:t>
            </a:r>
            <a:endParaRPr lang="en-US" sz="1400" dirty="0">
              <a:solidFill>
                <a:srgbClr val="000000"/>
              </a:solidFill>
              <a:latin typeface="Meiryo UI" pitchFamily="3" charset="-128"/>
              <a:ea typeface="Meiryo UI" pitchFamily="3" charset="-128"/>
            </a:endParaRPr>
          </a:p>
        </p:txBody>
      </p:sp>
      <p:pic>
        <p:nvPicPr>
          <p:cNvPr id="7" name="図 6"/>
          <p:cNvPicPr>
            <a:picLocks noChangeAspect="1"/>
          </p:cNvPicPr>
          <p:nvPr/>
        </p:nvPicPr>
        <p:blipFill>
          <a:blip r:embed="rId2"/>
          <a:stretch>
            <a:fillRect/>
          </a:stretch>
        </p:blipFill>
        <p:spPr>
          <a:xfrm>
            <a:off x="880426" y="4802863"/>
            <a:ext cx="7128491" cy="923380"/>
          </a:xfrm>
          <a:prstGeom prst="rect">
            <a:avLst/>
          </a:prstGeom>
        </p:spPr>
      </p:pic>
    </p:spTree>
    <p:extLst>
      <p:ext uri="{BB962C8B-B14F-4D97-AF65-F5344CB8AC3E}">
        <p14:creationId xmlns:p14="http://schemas.microsoft.com/office/powerpoint/2010/main" val="19869504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事前準備２</a:t>
            </a:r>
            <a:endParaRPr lang="en-US" sz="4400" dirty="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en-US" altLang="ja-JP" dirty="0" smtClean="0"/>
              <a:t>Redmine</a:t>
            </a:r>
            <a:r>
              <a:rPr lang="ja-JP" altLang="en-US" dirty="0" smtClean="0"/>
              <a:t> </a:t>
            </a:r>
            <a:r>
              <a:rPr lang="en-US" altLang="ja-JP" dirty="0" smtClean="0"/>
              <a:t>MySQL</a:t>
            </a:r>
            <a:r>
              <a:rPr lang="ja-JP" altLang="en-US" dirty="0" smtClean="0"/>
              <a:t>データベース接続設定ファイルを編集します</a:t>
            </a:r>
            <a:r>
              <a:rPr lang="en-US" altLang="ja-JP" dirty="0" smtClean="0"/>
              <a:t/>
            </a:r>
            <a:br>
              <a:rPr lang="en-US" altLang="ja-JP" dirty="0" smtClean="0"/>
            </a:br>
            <a:r>
              <a:rPr lang="ja-JP" altLang="en-US" dirty="0" smtClean="0"/>
              <a:t>サンプルの設定ファイルをコピーして、設定</a:t>
            </a:r>
            <a:r>
              <a:rPr lang="ja-JP" altLang="en-US" dirty="0"/>
              <a:t>ファイル</a:t>
            </a:r>
            <a:r>
              <a:rPr lang="ja-JP" altLang="en-US" dirty="0" smtClean="0"/>
              <a:t>編集をします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a:p>
          <a:p>
            <a:pPr marL="431800" indent="-321310">
              <a:buFont typeface="Wingdings" charset="2"/>
              <a:buChar char=""/>
              <a:defRPr lang="ja-JP">
                <a:latin typeface="Arial" pitchFamily="2" charset="0"/>
                <a:ea typeface="DejaVu Sans" charset="0"/>
                <a:cs typeface="DejaVu Sans" charset="0"/>
              </a:defRPr>
            </a:pPr>
            <a:r>
              <a:rPr lang="ja-JP" altLang="en-US" dirty="0"/>
              <a:t>以下</a:t>
            </a:r>
            <a:r>
              <a:rPr lang="ja-JP" altLang="en-US" dirty="0" smtClean="0"/>
              <a:t>の </a:t>
            </a:r>
            <a:r>
              <a:rPr lang="en-US" altLang="ja-JP" dirty="0" smtClean="0"/>
              <a:t>MySQL </a:t>
            </a:r>
            <a:r>
              <a:rPr lang="ja-JP" altLang="en-US" dirty="0" smtClean="0"/>
              <a:t>データベース接続情報を編集します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419323"/>
            <a:ext cx="8317230" cy="832611"/>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smtClean="0">
                <a:solidFill>
                  <a:srgbClr val="000000"/>
                </a:solidFill>
                <a:latin typeface="Meiryo UI" pitchFamily="3" charset="-128"/>
                <a:ea typeface="Meiryo UI" pitchFamily="3" charset="-128"/>
              </a:rPr>
              <a:t>copy </a:t>
            </a:r>
            <a:r>
              <a:rPr lang="en-US" altLang="ja-JP" sz="1400" dirty="0">
                <a:solidFill>
                  <a:srgbClr val="000000"/>
                </a:solidFill>
                <a:latin typeface="Meiryo UI" pitchFamily="3" charset="-128"/>
                <a:ea typeface="Meiryo UI" pitchFamily="3" charset="-128"/>
              </a:rPr>
              <a:t>C:\</a:t>
            </a:r>
            <a:r>
              <a:rPr lang="en-US" altLang="ja-JP" sz="1400" dirty="0" smtClean="0">
                <a:solidFill>
                  <a:srgbClr val="000000"/>
                </a:solidFill>
                <a:latin typeface="Meiryo UI" pitchFamily="3" charset="-128"/>
                <a:ea typeface="Meiryo UI" pitchFamily="3" charset="-128"/>
              </a:rPr>
              <a:t>server-acceptance\config\cmdb_sample.groovy </a:t>
            </a:r>
            <a:r>
              <a:rPr lang="en-US" altLang="ja-JP" sz="1400" dirty="0">
                <a:solidFill>
                  <a:srgbClr val="000000"/>
                </a:solidFill>
                <a:latin typeface="Meiryo UI" pitchFamily="3" charset="-128"/>
                <a:ea typeface="Meiryo UI" pitchFamily="3" charset="-128"/>
              </a:rPr>
              <a:t>C:\server-acceptance\config\cmdb.groovy</a:t>
            </a:r>
            <a:r>
              <a:rPr lang="en-US" sz="1400" dirty="0" smtClean="0">
                <a:solidFill>
                  <a:srgbClr val="000000"/>
                </a:solidFill>
                <a:latin typeface="Meiryo UI" pitchFamily="3" charset="-128"/>
                <a:ea typeface="Meiryo UI" pitchFamily="3" charset="-128"/>
              </a:rPr>
              <a:t/>
            </a:r>
            <a:br>
              <a:rPr lang="en-US" sz="1400" dirty="0" smtClean="0">
                <a:solidFill>
                  <a:srgbClr val="000000"/>
                </a:solidFill>
                <a:latin typeface="Meiryo UI" pitchFamily="3" charset="-128"/>
                <a:ea typeface="Meiryo UI" pitchFamily="3" charset="-128"/>
              </a:rPr>
            </a:br>
            <a:r>
              <a:rPr lang="en-US" sz="1400" dirty="0" smtClean="0">
                <a:solidFill>
                  <a:srgbClr val="000000"/>
                </a:solidFill>
                <a:latin typeface="Meiryo UI" pitchFamily="3" charset="-128"/>
                <a:ea typeface="Meiryo UI" pitchFamily="3" charset="-128"/>
              </a:rPr>
              <a:t>notepad</a:t>
            </a:r>
            <a:r>
              <a:rPr lang="en-US" sz="1400" dirty="0">
                <a:solidFill>
                  <a:srgbClr val="000000"/>
                </a:solidFill>
                <a:latin typeface="Meiryo UI" pitchFamily="3" charset="-128"/>
                <a:ea typeface="Meiryo UI" pitchFamily="3" charset="-128"/>
              </a:rPr>
              <a:t>++ C:\server-acceptance\config\cmdb.groovy</a:t>
            </a:r>
          </a:p>
        </p:txBody>
      </p:sp>
      <p:sp>
        <p:nvSpPr>
          <p:cNvPr id="6"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036133"/>
            <a:ext cx="8317230" cy="1150464"/>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200" dirty="0" err="1">
                <a:solidFill>
                  <a:srgbClr val="000000"/>
                </a:solidFill>
                <a:latin typeface="Meiryo UI" pitchFamily="3" charset="-128"/>
                <a:ea typeface="Meiryo UI" pitchFamily="3" charset="-128"/>
              </a:rPr>
              <a:t>cmdb.dataSource.username</a:t>
            </a:r>
            <a:r>
              <a:rPr lang="en-US" sz="1200" dirty="0">
                <a:solidFill>
                  <a:srgbClr val="000000"/>
                </a:solidFill>
                <a:latin typeface="Meiryo UI" pitchFamily="3" charset="-128"/>
                <a:ea typeface="Meiryo UI" pitchFamily="3" charset="-128"/>
              </a:rPr>
              <a:t> = </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ユーザ</a:t>
            </a:r>
            <a:r>
              <a:rPr lang="en-US" altLang="ja-JP" sz="1200" dirty="0" smtClean="0">
                <a:solidFill>
                  <a:srgbClr val="000000"/>
                </a:solidFill>
                <a:latin typeface="Meiryo UI" pitchFamily="3" charset="-128"/>
                <a:ea typeface="Meiryo UI" pitchFamily="3" charset="-128"/>
              </a:rPr>
              <a:t>ID</a:t>
            </a:r>
            <a:r>
              <a:rPr lang="en-US" sz="1200" dirty="0" smtClean="0">
                <a:solidFill>
                  <a:srgbClr val="000000"/>
                </a:solidFill>
                <a:latin typeface="Meiryo UI" pitchFamily="3" charset="-128"/>
                <a:ea typeface="Meiryo UI" pitchFamily="3" charset="-128"/>
              </a:rPr>
              <a:t>}“</a:t>
            </a:r>
            <a:br>
              <a:rPr lang="en-US" sz="1200" dirty="0" smtClean="0">
                <a:solidFill>
                  <a:srgbClr val="000000"/>
                </a:solidFill>
                <a:latin typeface="Meiryo UI" pitchFamily="3" charset="-128"/>
                <a:ea typeface="Meiryo UI" pitchFamily="3" charset="-128"/>
              </a:rPr>
            </a:br>
            <a:r>
              <a:rPr lang="en-US" sz="1200" dirty="0" err="1" smtClean="0">
                <a:solidFill>
                  <a:srgbClr val="000000"/>
                </a:solidFill>
                <a:latin typeface="Meiryo UI" pitchFamily="3" charset="-128"/>
                <a:ea typeface="Meiryo UI" pitchFamily="3" charset="-128"/>
              </a:rPr>
              <a:t>cmdb.dataSource.password</a:t>
            </a:r>
            <a:r>
              <a:rPr lang="en-US" sz="1200" dirty="0" smtClean="0">
                <a:solidFill>
                  <a:srgbClr val="000000"/>
                </a:solidFill>
                <a:latin typeface="Meiryo UI" pitchFamily="3" charset="-128"/>
                <a:ea typeface="Meiryo UI" pitchFamily="3" charset="-128"/>
              </a:rPr>
              <a:t> </a:t>
            </a:r>
            <a:r>
              <a:rPr lang="en-US" sz="1200" dirty="0">
                <a:solidFill>
                  <a:srgbClr val="000000"/>
                </a:solidFill>
                <a:latin typeface="Meiryo UI" pitchFamily="3" charset="-128"/>
                <a:ea typeface="Meiryo UI" pitchFamily="3" charset="-128"/>
              </a:rPr>
              <a:t>= </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パスワード</a:t>
            </a:r>
            <a:r>
              <a:rPr lang="en-US" altLang="ja-JP" sz="1200" dirty="0" smtClean="0">
                <a:solidFill>
                  <a:srgbClr val="000000"/>
                </a:solidFill>
                <a:latin typeface="Meiryo UI" pitchFamily="3" charset="-128"/>
                <a:ea typeface="Meiryo UI" pitchFamily="3" charset="-128"/>
              </a:rPr>
              <a:t>}</a:t>
            </a:r>
            <a:r>
              <a:rPr lang="en-US" sz="1200" dirty="0" smtClean="0">
                <a:solidFill>
                  <a:srgbClr val="000000"/>
                </a:solidFill>
                <a:latin typeface="Meiryo UI" pitchFamily="3" charset="-128"/>
                <a:ea typeface="Meiryo UI" pitchFamily="3" charset="-128"/>
              </a:rPr>
              <a:t>“</a:t>
            </a:r>
            <a:br>
              <a:rPr lang="en-US" sz="1200" dirty="0" smtClean="0">
                <a:solidFill>
                  <a:srgbClr val="000000"/>
                </a:solidFill>
                <a:latin typeface="Meiryo UI" pitchFamily="3" charset="-128"/>
                <a:ea typeface="Meiryo UI" pitchFamily="3" charset="-128"/>
              </a:rPr>
            </a:br>
            <a:r>
              <a:rPr lang="en-US" sz="1200" dirty="0" smtClean="0">
                <a:solidFill>
                  <a:srgbClr val="000000"/>
                </a:solidFill>
                <a:latin typeface="Meiryo UI" pitchFamily="3" charset="-128"/>
                <a:ea typeface="Meiryo UI" pitchFamily="3" charset="-128"/>
              </a:rPr>
              <a:t>cmdb.dataSource.url </a:t>
            </a:r>
            <a:r>
              <a:rPr lang="en-US" sz="1200" dirty="0">
                <a:solidFill>
                  <a:srgbClr val="000000"/>
                </a:solidFill>
                <a:latin typeface="Meiryo UI" pitchFamily="3" charset="-128"/>
                <a:ea typeface="Meiryo UI" pitchFamily="3" charset="-128"/>
              </a:rPr>
              <a:t>= </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jdbc:mysql</a:t>
            </a:r>
            <a:r>
              <a:rPr lang="en-US" sz="1200" dirty="0" smtClean="0">
                <a:solidFill>
                  <a:srgbClr val="000000"/>
                </a:solidFill>
                <a:latin typeface="Meiryo UI" pitchFamily="3" charset="-128"/>
                <a:ea typeface="Meiryo UI" pitchFamily="3" charset="-128"/>
              </a:rPr>
              <a:t>://{</a:t>
            </a:r>
            <a:r>
              <a:rPr lang="ja-JP" altLang="en-US" sz="1200" dirty="0" smtClean="0">
                <a:solidFill>
                  <a:srgbClr val="000000"/>
                </a:solidFill>
                <a:latin typeface="Meiryo UI" pitchFamily="3" charset="-128"/>
                <a:ea typeface="Meiryo UI" pitchFamily="3" charset="-128"/>
              </a:rPr>
              <a:t>サーバー名</a:t>
            </a:r>
            <a:r>
              <a:rPr lang="en-US" altLang="ja-JP" sz="1200" dirty="0" smtClean="0">
                <a:solidFill>
                  <a:srgbClr val="000000"/>
                </a:solidFill>
                <a:latin typeface="Meiryo UI" pitchFamily="3" charset="-128"/>
                <a:ea typeface="Meiryo UI" pitchFamily="3" charset="-128"/>
              </a:rPr>
              <a:t>}</a:t>
            </a:r>
            <a:r>
              <a:rPr lang="en-US" sz="1200" dirty="0" smtClean="0">
                <a:solidFill>
                  <a:srgbClr val="000000"/>
                </a:solidFill>
                <a:latin typeface="Meiryo UI" pitchFamily="3" charset="-128"/>
                <a:ea typeface="Meiryo UI" pitchFamily="3" charset="-128"/>
              </a:rPr>
              <a:t>:3306/{DB</a:t>
            </a:r>
            <a:r>
              <a:rPr lang="ja-JP" altLang="en-US" sz="1200" dirty="0" smtClean="0">
                <a:solidFill>
                  <a:srgbClr val="000000"/>
                </a:solidFill>
                <a:latin typeface="Meiryo UI" pitchFamily="3" charset="-128"/>
                <a:ea typeface="Meiryo UI" pitchFamily="3" charset="-128"/>
              </a:rPr>
              <a:t>名</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useUnicode</a:t>
            </a:r>
            <a:r>
              <a:rPr lang="en-US" sz="1200" dirty="0" smtClean="0">
                <a:solidFill>
                  <a:srgbClr val="000000"/>
                </a:solidFill>
                <a:latin typeface="Meiryo UI" pitchFamily="3" charset="-128"/>
                <a:ea typeface="Meiryo UI" pitchFamily="3" charset="-128"/>
              </a:rPr>
              <a:t>=</a:t>
            </a:r>
            <a:r>
              <a:rPr lang="en-US" sz="1200" dirty="0" err="1" smtClean="0">
                <a:solidFill>
                  <a:srgbClr val="000000"/>
                </a:solidFill>
                <a:latin typeface="Meiryo UI" pitchFamily="3" charset="-128"/>
                <a:ea typeface="Meiryo UI" pitchFamily="3" charset="-128"/>
              </a:rPr>
              <a:t>true&amp;characterEncoding</a:t>
            </a:r>
            <a:r>
              <a:rPr lang="en-US" sz="1200" dirty="0" smtClean="0">
                <a:solidFill>
                  <a:srgbClr val="000000"/>
                </a:solidFill>
                <a:latin typeface="Meiryo UI" pitchFamily="3" charset="-128"/>
                <a:ea typeface="Meiryo UI" pitchFamily="3" charset="-128"/>
              </a:rPr>
              <a:t>=utf8“</a:t>
            </a:r>
            <a:br>
              <a:rPr lang="en-US" sz="1200" dirty="0" smtClean="0">
                <a:solidFill>
                  <a:srgbClr val="000000"/>
                </a:solidFill>
                <a:latin typeface="Meiryo UI" pitchFamily="3" charset="-128"/>
                <a:ea typeface="Meiryo UI" pitchFamily="3" charset="-128"/>
              </a:rPr>
            </a:br>
            <a:r>
              <a:rPr lang="en-US" sz="1200" dirty="0" err="1" smtClean="0">
                <a:solidFill>
                  <a:srgbClr val="000000"/>
                </a:solidFill>
                <a:latin typeface="Meiryo UI" pitchFamily="3" charset="-128"/>
                <a:ea typeface="Meiryo UI" pitchFamily="3" charset="-128"/>
              </a:rPr>
              <a:t>cmdb.dataSource.driver</a:t>
            </a:r>
            <a:r>
              <a:rPr lang="en-US" sz="1200" dirty="0" smtClean="0">
                <a:solidFill>
                  <a:srgbClr val="000000"/>
                </a:solidFill>
                <a:latin typeface="Meiryo UI" pitchFamily="3" charset="-128"/>
                <a:ea typeface="Meiryo UI" pitchFamily="3" charset="-128"/>
              </a:rPr>
              <a:t> </a:t>
            </a:r>
            <a:r>
              <a:rPr lang="en-US" sz="1200" dirty="0">
                <a:solidFill>
                  <a:srgbClr val="000000"/>
                </a:solidFill>
                <a:latin typeface="Meiryo UI" pitchFamily="3" charset="-128"/>
                <a:ea typeface="Meiryo UI" pitchFamily="3" charset="-128"/>
              </a:rPr>
              <a:t>= "</a:t>
            </a:r>
            <a:r>
              <a:rPr lang="en-US" sz="1200" dirty="0" err="1">
                <a:solidFill>
                  <a:srgbClr val="000000"/>
                </a:solidFill>
                <a:latin typeface="Meiryo UI" pitchFamily="3" charset="-128"/>
                <a:ea typeface="Meiryo UI" pitchFamily="3" charset="-128"/>
              </a:rPr>
              <a:t>com.mysql.jdbc.Driver</a:t>
            </a:r>
            <a:r>
              <a:rPr lang="en-US" sz="1200" dirty="0">
                <a:solidFill>
                  <a:srgbClr val="000000"/>
                </a:solidFill>
                <a:latin typeface="Meiryo UI" pitchFamily="3" charset="-128"/>
                <a:ea typeface="Meiryo UI" pitchFamily="3" charset="-128"/>
              </a:rPr>
              <a:t>"</a:t>
            </a:r>
          </a:p>
        </p:txBody>
      </p:sp>
    </p:spTree>
    <p:extLst>
      <p:ext uri="{BB962C8B-B14F-4D97-AF65-F5344CB8AC3E}">
        <p14:creationId xmlns:p14="http://schemas.microsoft.com/office/powerpoint/2010/main" val="40557233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ja-JP" altLang="en-US" sz="4400" dirty="0" smtClean="0">
                <a:solidFill>
                  <a:srgbClr val="000000"/>
                </a:solidFill>
                <a:latin typeface="Meiryo UI" pitchFamily="3" charset="-128"/>
                <a:ea typeface="Meiryo UI" pitchFamily="3" charset="-128"/>
              </a:rPr>
              <a:t>登録</a:t>
            </a:r>
            <a:r>
              <a:rPr lang="ja-JP" altLang="en-US" sz="4400" dirty="0">
                <a:solidFill>
                  <a:srgbClr val="000000"/>
                </a:solidFill>
                <a:latin typeface="Meiryo UI" pitchFamily="3" charset="-128"/>
                <a:ea typeface="Meiryo UI" pitchFamily="3" charset="-128"/>
              </a:rPr>
              <a:t>手順</a:t>
            </a:r>
            <a:endParaRPr lang="en-US" sz="4400" dirty="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09"/>
            <a:ext cx="9069705" cy="5426169"/>
          </a:xfrm>
          <a:prstGeom prst="rect">
            <a:avLst/>
          </a:prstGeom>
          <a:noFill/>
          <a:ln>
            <a:noFill/>
          </a:ln>
          <a:effectLst/>
        </p:spPr>
        <p:txBody>
          <a:bodyPr vert="horz" wrap="square" lIns="0" tIns="0" rIns="0" bIns="0" numCol="1" anchor="t"/>
          <a:lstStyle/>
          <a:p>
            <a:pPr marL="431800" indent="-321310">
              <a:buFont typeface="Wingdings" charset="2"/>
              <a:buChar char=""/>
              <a:defRPr lang="ja-JP">
                <a:latin typeface="Arial" pitchFamily="2" charset="0"/>
                <a:ea typeface="DejaVu Sans" charset="0"/>
                <a:cs typeface="DejaVu Sans" charset="0"/>
              </a:defRPr>
            </a:pPr>
            <a:r>
              <a:rPr lang="ja-JP" altLang="en-US" dirty="0" smtClean="0"/>
              <a:t>検査シナリオを実行します。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検査結果シートを開いて検査結果を確認後、結果をコミットします</a:t>
            </a: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オプション「</a:t>
            </a:r>
            <a:r>
              <a:rPr lang="en-US" altLang="ja-JP" dirty="0" smtClean="0"/>
              <a:t>-</a:t>
            </a:r>
            <a:r>
              <a:rPr lang="en-US" altLang="ja-JP" dirty="0" err="1" smtClean="0"/>
              <a:t>rp</a:t>
            </a:r>
            <a:r>
              <a:rPr lang="en-US" altLang="ja-JP" dirty="0" smtClean="0"/>
              <a:t> {</a:t>
            </a:r>
            <a:r>
              <a:rPr lang="ja-JP" altLang="en-US" dirty="0" smtClean="0"/>
              <a:t>プロジェクト名</a:t>
            </a:r>
            <a:r>
              <a:rPr lang="en-US" altLang="ja-JP" dirty="0" smtClean="0"/>
              <a:t>}</a:t>
            </a:r>
            <a:r>
              <a:rPr lang="ja-JP" altLang="en-US" dirty="0" smtClean="0"/>
              <a:t>」で、</a:t>
            </a:r>
            <a:r>
              <a:rPr lang="en-US" altLang="ja-JP" dirty="0" smtClean="0"/>
              <a:t>Redmine </a:t>
            </a:r>
            <a:r>
              <a:rPr lang="ja-JP" altLang="en-US" dirty="0" smtClean="0"/>
              <a:t>チケットを登録します</a:t>
            </a:r>
            <a:endParaRPr lang="en-US" altLang="ja-JP" dirty="0" smtClean="0"/>
          </a:p>
          <a:p>
            <a:pPr marL="889000" lvl="1" indent="-321310">
              <a:buFont typeface="Wingdings" charset="2"/>
              <a:buChar char=""/>
              <a:defRPr lang="ja-JP">
                <a:latin typeface="Arial" pitchFamily="2" charset="0"/>
                <a:ea typeface="DejaVu Sans" charset="0"/>
                <a:cs typeface="DejaVu Sans" charset="0"/>
              </a:defRPr>
            </a:pPr>
            <a:r>
              <a:rPr lang="ja-JP" altLang="en-US" dirty="0" smtClean="0"/>
              <a:t>この</a:t>
            </a:r>
            <a:r>
              <a:rPr lang="ja-JP" altLang="en-US" dirty="0"/>
              <a:t>例</a:t>
            </a:r>
            <a:r>
              <a:rPr lang="ja-JP" altLang="en-US" dirty="0" smtClean="0"/>
              <a:t>では既定プロジェクトの</a:t>
            </a:r>
            <a:r>
              <a:rPr lang="ja-JP" altLang="en-US" dirty="0"/>
              <a:t>「</a:t>
            </a:r>
            <a:r>
              <a:rPr lang="en-US" altLang="ja-JP" dirty="0" err="1" smtClean="0"/>
              <a:t>cmdb</a:t>
            </a:r>
            <a:r>
              <a:rPr lang="ja-JP" altLang="en-US" dirty="0" smtClean="0"/>
              <a:t>」を指定して登録します</a:t>
            </a: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r>
              <a:rPr lang="ja-JP" altLang="en-US" dirty="0" smtClean="0"/>
              <a:t>オプション「</a:t>
            </a:r>
            <a:r>
              <a:rPr lang="en-US" altLang="ja-JP" dirty="0" smtClean="0"/>
              <a:t>-u </a:t>
            </a:r>
            <a:r>
              <a:rPr lang="en-US" altLang="ja-JP" dirty="0" err="1" smtClean="0"/>
              <a:t>db</a:t>
            </a:r>
            <a:r>
              <a:rPr lang="ja-JP" altLang="en-US" dirty="0" smtClean="0"/>
              <a:t>」で、インベントリデータを登録します</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31800" indent="-321310">
              <a:buFont typeface="Wingdings" charset="2"/>
              <a:buChar char=""/>
              <a:defRPr lang="ja-JP">
                <a:latin typeface="Arial" pitchFamily="2" charset="0"/>
                <a:ea typeface="DejaVu Sans" charset="0"/>
                <a:cs typeface="DejaVu Sans" charset="0"/>
              </a:defRPr>
            </a:pPr>
            <a:endParaRPr lang="en-US" altLang="ja-JP" dirty="0"/>
          </a:p>
          <a:p>
            <a:pPr marL="110490">
              <a:defRPr lang="ja-JP">
                <a:latin typeface="Arial" pitchFamily="2" charset="0"/>
                <a:ea typeface="DejaVu Sans" charset="0"/>
                <a:cs typeface="DejaVu Sans" charset="0"/>
              </a:defRPr>
            </a:pPr>
            <a:r>
              <a:rPr lang="en-US" altLang="ja-JP" dirty="0" smtClean="0"/>
              <a:t/>
            </a:r>
            <a:br>
              <a:rPr lang="en-US" altLang="ja-JP" dirty="0" smtClean="0"/>
            </a:br>
            <a:endParaRPr lang="en-US" dirty="0" smtClean="0"/>
          </a:p>
          <a:p>
            <a:pPr>
              <a:lnSpc>
                <a:spcPct val="100000"/>
              </a:lnSpc>
              <a:defRPr lang="ja-JP">
                <a:latin typeface="Arial" pitchFamily="2" charset="0"/>
                <a:ea typeface="DejaVu Sans" charset="0"/>
                <a:cs typeface="DejaVu Sans" charset="0"/>
              </a:defRPr>
            </a:pPr>
            <a:endParaRPr lang="en-US" dirty="0"/>
          </a:p>
        </p:txBody>
      </p:sp>
      <p:sp>
        <p:nvSpPr>
          <p:cNvPr id="4"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2259409"/>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a:solidFill>
                  <a:srgbClr val="000000"/>
                </a:solidFill>
                <a:latin typeface="Meiryo UI" pitchFamily="3" charset="-128"/>
                <a:ea typeface="Meiryo UI" pitchFamily="3" charset="-128"/>
              </a:rPr>
              <a:t>config</a:t>
            </a:r>
            <a:r>
              <a:rPr lang="en-US" sz="1400" dirty="0">
                <a:solidFill>
                  <a:srgbClr val="000000"/>
                </a:solidFill>
                <a:latin typeface="Meiryo UI" pitchFamily="3" charset="-128"/>
                <a:ea typeface="Meiryo UI" pitchFamily="3" charset="-128"/>
              </a:rPr>
              <a:t>\</a:t>
            </a:r>
            <a:r>
              <a:rPr lang="en-US" sz="1400" dirty="0" err="1">
                <a:solidFill>
                  <a:srgbClr val="000000"/>
                </a:solidFill>
                <a:latin typeface="Meiryo UI" pitchFamily="3" charset="-128"/>
                <a:ea typeface="Meiryo UI" pitchFamily="3" charset="-128"/>
              </a:rPr>
              <a:t>config.groovy</a:t>
            </a:r>
            <a:endParaRPr lang="en-US" sz="1400" dirty="0">
              <a:solidFill>
                <a:srgbClr val="000000"/>
              </a:solidFill>
              <a:latin typeface="Meiryo UI" pitchFamily="3" charset="-128"/>
              <a:ea typeface="Meiryo UI" pitchFamily="3" charset="-128"/>
            </a:endParaRPr>
          </a:p>
        </p:txBody>
      </p:sp>
      <p:sp>
        <p:nvSpPr>
          <p:cNvPr id="7"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3204392"/>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–u local</a:t>
            </a:r>
            <a:endParaRPr lang="en-US" sz="1400" dirty="0">
              <a:solidFill>
                <a:srgbClr val="000000"/>
              </a:solidFill>
              <a:latin typeface="Meiryo UI" pitchFamily="3" charset="-128"/>
              <a:ea typeface="Meiryo UI" pitchFamily="3" charset="-128"/>
            </a:endParaRPr>
          </a:p>
        </p:txBody>
      </p:sp>
      <p:sp>
        <p:nvSpPr>
          <p:cNvPr id="8"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4267789"/>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a:t>
            </a:r>
            <a:r>
              <a:rPr lang="en-US" altLang="ja-JP" sz="1400" dirty="0" err="1" smtClean="0">
                <a:solidFill>
                  <a:srgbClr val="000000"/>
                </a:solidFill>
                <a:latin typeface="Meiryo UI" pitchFamily="3" charset="-128"/>
                <a:ea typeface="Meiryo UI" pitchFamily="3" charset="-128"/>
              </a:rPr>
              <a:t>rp</a:t>
            </a:r>
            <a:r>
              <a:rPr lang="en-US" altLang="ja-JP" sz="1400" dirty="0" smtClean="0">
                <a:solidFill>
                  <a:srgbClr val="000000"/>
                </a:solidFill>
                <a:latin typeface="Meiryo UI" pitchFamily="3" charset="-128"/>
                <a:ea typeface="Meiryo UI" pitchFamily="3" charset="-128"/>
              </a:rPr>
              <a:t> </a:t>
            </a:r>
            <a:r>
              <a:rPr lang="en-US" altLang="ja-JP" sz="1400" dirty="0" err="1" smtClean="0">
                <a:solidFill>
                  <a:srgbClr val="000000"/>
                </a:solidFill>
                <a:latin typeface="Meiryo UI" pitchFamily="3" charset="-128"/>
                <a:ea typeface="Meiryo UI" pitchFamily="3" charset="-128"/>
              </a:rPr>
              <a:t>cmdb</a:t>
            </a:r>
            <a:endParaRPr lang="en-US" sz="1400" dirty="0">
              <a:solidFill>
                <a:srgbClr val="000000"/>
              </a:solidFill>
              <a:latin typeface="Meiryo UI" pitchFamily="3" charset="-128"/>
              <a:ea typeface="Meiryo UI" pitchFamily="3" charset="-128"/>
            </a:endParaRPr>
          </a:p>
        </p:txBody>
      </p:sp>
      <p:sp>
        <p:nvSpPr>
          <p:cNvPr id="9" name="CustomShape 4"/>
          <p:cNvSpPr>
            <a:extLst>
              <a:ext uri="smNativeData">
                <pr:smNativeData xmlns="" xmlns:p14="http://schemas.microsoft.com/office/powerpoint/2010/main"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880427" y="5116782"/>
            <a:ext cx="8317230" cy="428808"/>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defRPr lang="ja-JP">
                <a:latin typeface="Arial" pitchFamily="2" charset="0"/>
                <a:ea typeface="DejaVu Sans" charset="0"/>
                <a:cs typeface="DejaVu Sans" charset="0"/>
              </a:defRPr>
            </a:pPr>
            <a:r>
              <a:rPr lang="en-US" sz="1400" dirty="0" err="1">
                <a:solidFill>
                  <a:srgbClr val="000000"/>
                </a:solidFill>
                <a:latin typeface="Meiryo UI" pitchFamily="3" charset="-128"/>
                <a:ea typeface="Meiryo UI" pitchFamily="3" charset="-128"/>
              </a:rPr>
              <a:t>getconfig</a:t>
            </a:r>
            <a:r>
              <a:rPr lang="en-US" sz="1400" dirty="0">
                <a:solidFill>
                  <a:srgbClr val="000000"/>
                </a:solidFill>
                <a:latin typeface="Meiryo UI" pitchFamily="3" charset="-128"/>
                <a:ea typeface="Meiryo UI" pitchFamily="3" charset="-128"/>
              </a:rPr>
              <a:t> -c .\</a:t>
            </a:r>
            <a:r>
              <a:rPr lang="en-US" sz="1400" dirty="0" err="1" smtClean="0">
                <a:solidFill>
                  <a:srgbClr val="000000"/>
                </a:solidFill>
                <a:latin typeface="Meiryo UI" pitchFamily="3" charset="-128"/>
                <a:ea typeface="Meiryo UI" pitchFamily="3" charset="-128"/>
              </a:rPr>
              <a:t>config</a:t>
            </a:r>
            <a:r>
              <a:rPr lang="en-US" sz="1400" dirty="0" smtClean="0">
                <a:solidFill>
                  <a:srgbClr val="000000"/>
                </a:solidFill>
                <a:latin typeface="Meiryo UI" pitchFamily="3" charset="-128"/>
                <a:ea typeface="Meiryo UI" pitchFamily="3" charset="-128"/>
              </a:rPr>
              <a:t>\</a:t>
            </a:r>
            <a:r>
              <a:rPr lang="en-US" sz="1400" dirty="0" err="1" smtClean="0">
                <a:solidFill>
                  <a:srgbClr val="000000"/>
                </a:solidFill>
                <a:latin typeface="Meiryo UI" pitchFamily="3" charset="-128"/>
                <a:ea typeface="Meiryo UI" pitchFamily="3" charset="-128"/>
              </a:rPr>
              <a:t>config.groovy</a:t>
            </a:r>
            <a:r>
              <a:rPr lang="ja-JP" altLang="en-US" sz="1400" dirty="0">
                <a:solidFill>
                  <a:srgbClr val="000000"/>
                </a:solidFill>
                <a:latin typeface="Meiryo UI" pitchFamily="3" charset="-128"/>
                <a:ea typeface="Meiryo UI" pitchFamily="3" charset="-128"/>
              </a:rPr>
              <a:t> </a:t>
            </a:r>
            <a:r>
              <a:rPr lang="en-US" altLang="ja-JP" sz="1400" dirty="0" smtClean="0">
                <a:solidFill>
                  <a:srgbClr val="000000"/>
                </a:solidFill>
                <a:latin typeface="Meiryo UI" pitchFamily="3" charset="-128"/>
                <a:ea typeface="Meiryo UI" pitchFamily="3" charset="-128"/>
              </a:rPr>
              <a:t>–u </a:t>
            </a:r>
            <a:r>
              <a:rPr lang="en-US" altLang="ja-JP" sz="1400" dirty="0" err="1" smtClean="0">
                <a:solidFill>
                  <a:srgbClr val="000000"/>
                </a:solidFill>
                <a:latin typeface="Meiryo UI" pitchFamily="3" charset="-128"/>
                <a:ea typeface="Meiryo UI" pitchFamily="3" charset="-128"/>
              </a:rPr>
              <a:t>db</a:t>
            </a:r>
            <a:endParaRPr lang="en-US" sz="1400" dirty="0">
              <a:solidFill>
                <a:srgbClr val="000000"/>
              </a:solidFill>
              <a:latin typeface="Meiryo UI" pitchFamily="3" charset="-128"/>
              <a:ea typeface="Meiryo UI" pitchFamily="3" charset="-128"/>
            </a:endParaRPr>
          </a:p>
        </p:txBody>
      </p:sp>
    </p:spTree>
    <p:extLst>
      <p:ext uri="{BB962C8B-B14F-4D97-AF65-F5344CB8AC3E}">
        <p14:creationId xmlns:p14="http://schemas.microsoft.com/office/powerpoint/2010/main" val="3399810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 xmlns:p14="http://schemas.microsoft.com/office/powerpoint/2010/main"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charset="0"/>
                <a:cs typeface="DejaVu Sans" charset="0"/>
              </a:defRPr>
            </a:pPr>
            <a:r>
              <a:rPr lang="en-US" sz="4400">
                <a:solidFill>
                  <a:srgbClr val="000000"/>
                </a:solidFill>
                <a:latin typeface="Meiryo UI" pitchFamily="3" charset="-128"/>
                <a:ea typeface="Meiryo UI" pitchFamily="3" charset="-128"/>
                <a:cs typeface="DejaVu Sans" charset="0"/>
              </a:rPr>
              <a:t>事前準備5</a:t>
            </a:r>
            <a:endParaRPr lang="en-US" sz="4400"/>
          </a:p>
        </p:txBody>
      </p:sp>
      <p:sp>
        <p:nvSpPr>
          <p:cNvPr id="3" name="CustomShape 2"/>
          <p:cNvSpPr>
            <a:extLst>
              <a:ext uri="smNativeData">
                <pr:smNativeData xmlns="" xmlns:p14="http://schemas.microsoft.com/office/powerpoint/2010/main"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charset="2"/>
              <a:buChar char=""/>
              <a:defRPr lang="ja-JP">
                <a:latin typeface="Arial" pitchFamily="2" charset="0"/>
                <a:ea typeface="DejaVu Sans" charset="0"/>
                <a:cs typeface="DejaVu Sans" charset="0"/>
              </a:defRPr>
            </a:pPr>
            <a:r>
              <a:rPr lang="en-US" sz="2200">
                <a:solidFill>
                  <a:srgbClr val="000000"/>
                </a:solidFill>
                <a:latin typeface="Meiryo UI" pitchFamily="3" charset="-128"/>
                <a:ea typeface="Meiryo UI" pitchFamily="3" charset="-128"/>
                <a:cs typeface="DejaVu Sans" charset="0"/>
              </a:rPr>
              <a:t>PowerShell のリモートアクセス設定</a:t>
            </a:r>
            <a:endParaRPr lang="en-US" sz="2200"/>
          </a:p>
          <a:p>
            <a:pPr marL="864235" lvl="1" indent="-321310">
              <a:lnSpc>
                <a:spcPct val="100000"/>
              </a:lnSpc>
              <a:buClrTx/>
              <a:buFont typeface="Symbol" pitchFamily="1" charset="2"/>
              <a:buChar char=""/>
              <a:defRPr lang="ja-JP">
                <a:latin typeface="Arial" pitchFamily="2" charset="0"/>
                <a:ea typeface="DejaVu Sans" charset="0"/>
                <a:cs typeface="DejaVu Sans" charset="0"/>
              </a:defRPr>
            </a:pPr>
            <a:r>
              <a:rPr lang="en-US" sz="2000">
                <a:solidFill>
                  <a:srgbClr val="000000"/>
                </a:solidFill>
                <a:latin typeface="Meiryo UI" pitchFamily="3" charset="-128"/>
                <a:ea typeface="Meiryo UI" pitchFamily="3" charset="-128"/>
                <a:cs typeface="DejaVu Sans" charset="0"/>
              </a:rPr>
              <a:t>PowerShell でリモートアクセスをできるようにします。 管理者ユーザで PowerShell を起動し、以下コマンドを実行して、「信頼されたホストの一覧」 に追加します</a:t>
            </a:r>
            <a:endParaRPr lang="en-US" sz="2000"/>
          </a:p>
          <a:p>
            <a:pPr marL="1296035" lvl="2" indent="-286385">
              <a:lnSpc>
                <a:spcPct val="100000"/>
              </a:lnSpc>
              <a:buClrTx/>
              <a:buFont typeface="Wingdings" charset="2"/>
              <a:buChar char=""/>
              <a:defRPr lang="ja-JP">
                <a:latin typeface="Arial" pitchFamily="2" charset="0"/>
                <a:ea typeface="DejaVu Sans" charset="0"/>
                <a:cs typeface="DejaVu Sans" charset="0"/>
              </a:defRPr>
            </a:pPr>
            <a:r>
              <a:rPr lang="en-US" sz="1600" u="sng">
                <a:solidFill>
                  <a:srgbClr val="000000"/>
                </a:solidFill>
                <a:uFill>
                  <a:solidFill>
                    <a:srgbClr val="FFFFFF"/>
                  </a:solidFill>
                </a:uFill>
                <a:latin typeface="Meiryo UI" pitchFamily="3" charset="-128"/>
                <a:ea typeface="Meiryo UI" pitchFamily="3" charset="-128"/>
                <a:cs typeface="DejaVu Sans" charset="0"/>
              </a:rPr>
              <a:t>Set-Item wsman:\localhost\Client\TrustedHosts -Value * -Force</a:t>
            </a:r>
            <a:endParaRPr lang="en-US" sz="1600"/>
          </a:p>
          <a:p>
            <a:pPr>
              <a:lnSpc>
                <a:spcPct val="100000"/>
              </a:lnSpc>
              <a:defRPr lang="ja-JP">
                <a:latin typeface="Arial" pitchFamily="2" charset="0"/>
                <a:ea typeface="DejaVu Sans" charset="0"/>
                <a:cs typeface="DejaVu Sans" charset="0"/>
              </a:defRPr>
            </a:pPr>
            <a:endParaRPr lang="en-US" sz="1600"/>
          </a:p>
        </p:txBody>
      </p:sp>
      <p:pic>
        <p:nvPicPr>
          <p:cNvPr id="4" name="図 200"/>
          <p:cNvPicPr>
            <a:extLst>
              <a:ext uri="smNativeData">
                <pr:smNativeData xmlns="" xmlns:p14="http://schemas.microsoft.com/office/powerpoint/2010/main"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MZAAAQAAAAJgAAAAgAAAD//////////w=="/>
              </a:ext>
            </a:extLst>
          </p:cNvPicPr>
          <p:nvPr/>
        </p:nvPicPr>
        <p:blipFill>
          <a:blip r:embed="rId2"/>
          <a:stretch>
            <a:fillRect/>
          </a:stretch>
        </p:blipFill>
        <p:spPr>
          <a:xfrm>
            <a:off x="1355725" y="3168015"/>
            <a:ext cx="7418070" cy="969010"/>
          </a:xfrm>
          <a:prstGeom prst="rect">
            <a:avLst/>
          </a:prstGeom>
          <a:noFill/>
          <a:ln>
            <a:noFill/>
          </a:ln>
          <a:effectLst/>
        </p:spPr>
      </p:pic>
    </p:spTree>
  </p:cSld>
  <p:clrMapOvr>
    <a:masterClrMapping/>
  </p:clrMapOvr>
  <p:timing>
    <p:tnLst>
      <p:par>
        <p:cTn id="1" dur="indefinite" restart="never" nodeType="tmRoot">
          <p:childTnLst>
            <p:par>
              <p:cTn id="2"/>
            </p:par>
          </p:childTnLst>
        </p:cTn>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TotalTime>
  <Words>2124</Words>
  <Application>Microsoft Office PowerPoint</Application>
  <PresentationFormat>ユーザー設定</PresentationFormat>
  <Paragraphs>517</Paragraphs>
  <Slides>82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9</vt:i4>
      </vt:variant>
      <vt:variant>
        <vt:lpstr>スライド タイトル</vt:lpstr>
      </vt:variant>
      <vt:variant>
        <vt:i4>82</vt:i4>
      </vt:variant>
    </vt:vector>
  </HeadingPairs>
  <TitlesOfParts>
    <vt:vector size="97" baseType="lpstr">
      <vt:lpstr>DejaVu Sans</vt:lpstr>
      <vt:lpstr>Meiryo UI</vt:lpstr>
      <vt:lpstr>ＭＳ Ｐゴシック</vt:lpstr>
      <vt:lpstr>Arial</vt:lpstr>
      <vt:lpstr>Symbol</vt:lpstr>
      <vt:lpstr>Wingdings</vt:lpstr>
      <vt:lpstr>Presentation</vt:lpstr>
      <vt:lpstr>Presentation</vt:lpstr>
      <vt:lpstr>Presentation</vt:lpstr>
      <vt:lpstr>Presentation</vt:lpstr>
      <vt:lpstr>Presentation</vt:lpstr>
      <vt:lpstr>Presentation</vt:lpstr>
      <vt:lpstr>Presentation</vt:lpstr>
      <vt:lpstr>Presentation</vt:lpstr>
      <vt:lpstr>Presentation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furusawa minoru(古澤 実 ＴＤＳＬ （ＩＮジ）［東Ｇ技］（東技１）)</dc:creator>
  <cp:keywords/>
  <dc:description/>
  <cp:lastModifiedBy>furusawa minoru(古澤 実 ＴＤＳＬ （ＩＮジ）［東Ｇ技］（東技１）)</cp:lastModifiedBy>
  <cp:revision>8</cp:revision>
  <dcterms:created xsi:type="dcterms:W3CDTF">2017-03-25T05:34:09Z</dcterms:created>
  <dcterms:modified xsi:type="dcterms:W3CDTF">2019-09-02T02:04:54Z</dcterms:modified>
</cp:coreProperties>
</file>