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2" y="18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図 33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図 34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テキスト ボックス 83"/>
          <p:cNvSpPr txBox="1"/>
          <p:nvPr/>
        </p:nvSpPr>
        <p:spPr>
          <a:xfrm>
            <a:off x="1835696" y="980728"/>
            <a:ext cx="5112568" cy="2268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4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構成管理データベース</a:t>
            </a:r>
          </a:p>
        </p:txBody>
      </p:sp>
      <p:sp>
        <p:nvSpPr>
          <p:cNvPr id="85" name="フローチャート : 定義済み処理 84"/>
          <p:cNvSpPr/>
          <p:nvPr/>
        </p:nvSpPr>
        <p:spPr bwMode="auto">
          <a:xfrm>
            <a:off x="5922150" y="1520788"/>
            <a:ext cx="864096" cy="450050"/>
          </a:xfrm>
          <a:prstGeom prst="flowChartPredefined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レポート</a:t>
            </a:r>
            <a:endParaRPr kumimoji="0" lang="ja-JP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6" name="フローチャート : 定義済み処理 85"/>
          <p:cNvSpPr/>
          <p:nvPr/>
        </p:nvSpPr>
        <p:spPr bwMode="auto">
          <a:xfrm>
            <a:off x="5904148" y="2312876"/>
            <a:ext cx="900100" cy="450050"/>
          </a:xfrm>
          <a:prstGeom prst="flowChartPredefined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エクスポート</a:t>
            </a:r>
            <a:endParaRPr kumimoji="0" lang="en-US" altLang="ja-JP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900" b="1" smtClean="0">
                <a:latin typeface="Arial" charset="0"/>
                <a:ea typeface="ＭＳ Ｐゴシック" pitchFamily="50" charset="-128"/>
              </a:rPr>
              <a:t>インポート</a:t>
            </a:r>
            <a:endParaRPr kumimoji="0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15716" y="1520788"/>
            <a:ext cx="194421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Redmine</a:t>
            </a:r>
            <a:r>
              <a:rPr kumimoji="1" lang="ja-JP" altLang="en-US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チケット管理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031940" y="1520788"/>
            <a:ext cx="169218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GitBucket Git</a:t>
            </a:r>
            <a:r>
              <a:rPr kumimoji="1" lang="ja-JP" altLang="en-US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524328" y="2636912"/>
            <a:ext cx="1368152" cy="972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4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他システム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704348" y="2978950"/>
            <a:ext cx="1008112" cy="45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資産管理</a:t>
            </a:r>
            <a:endParaRPr kumimoji="1" lang="en-US" altLang="ja-JP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Racktables</a:t>
            </a:r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等</a:t>
            </a:r>
            <a:endParaRPr kumimoji="1" lang="ja-JP" altLang="en-US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91" name="直線矢印コネクタ 90"/>
          <p:cNvCxnSpPr>
            <a:stCxn id="86" idx="3"/>
            <a:endCxn id="90" idx="1"/>
          </p:cNvCxnSpPr>
          <p:nvPr/>
        </p:nvCxnSpPr>
        <p:spPr bwMode="auto">
          <a:xfrm>
            <a:off x="6804248" y="2537901"/>
            <a:ext cx="900100" cy="666074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2" name="直線矢印コネクタ 91"/>
          <p:cNvCxnSpPr>
            <a:stCxn id="85" idx="3"/>
            <a:endCxn id="98" idx="1"/>
          </p:cNvCxnSpPr>
          <p:nvPr/>
        </p:nvCxnSpPr>
        <p:spPr bwMode="auto">
          <a:xfrm flipV="1">
            <a:off x="6786246" y="1376772"/>
            <a:ext cx="1062118" cy="369041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grpSp>
        <p:nvGrpSpPr>
          <p:cNvPr id="93" name="グループ化 92"/>
          <p:cNvGrpSpPr/>
          <p:nvPr/>
        </p:nvGrpSpPr>
        <p:grpSpPr>
          <a:xfrm>
            <a:off x="7848364" y="1016732"/>
            <a:ext cx="504056" cy="720080"/>
            <a:chOff x="539552" y="1340768"/>
            <a:chExt cx="504056" cy="720080"/>
          </a:xfrm>
        </p:grpSpPr>
        <p:cxnSp>
          <p:nvCxnSpPr>
            <p:cNvPr id="94" name="直線コネクタ 93"/>
            <p:cNvCxnSpPr/>
            <p:nvPr/>
          </p:nvCxnSpPr>
          <p:spPr bwMode="auto">
            <a:xfrm flipV="1">
              <a:off x="795416" y="1611468"/>
              <a:ext cx="0" cy="223838"/>
            </a:xfrm>
            <a:prstGeom prst="line">
              <a:avLst/>
            </a:prstGeom>
            <a:solidFill>
              <a:srgbClr val="99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線コネクタ 94"/>
            <p:cNvCxnSpPr/>
            <p:nvPr/>
          </p:nvCxnSpPr>
          <p:spPr bwMode="auto">
            <a:xfrm>
              <a:off x="683568" y="1672476"/>
              <a:ext cx="223696" cy="0"/>
            </a:xfrm>
            <a:prstGeom prst="line">
              <a:avLst/>
            </a:prstGeom>
            <a:solidFill>
              <a:srgbClr val="99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円/楕円 95"/>
            <p:cNvSpPr/>
            <p:nvPr/>
          </p:nvSpPr>
          <p:spPr bwMode="auto">
            <a:xfrm>
              <a:off x="703904" y="1448780"/>
              <a:ext cx="183024" cy="1626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68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7" name="フリーフォーム 96"/>
            <p:cNvSpPr/>
            <p:nvPr/>
          </p:nvSpPr>
          <p:spPr bwMode="auto">
            <a:xfrm>
              <a:off x="690692" y="1833701"/>
              <a:ext cx="209819" cy="129119"/>
            </a:xfrm>
            <a:custGeom>
              <a:avLst/>
              <a:gdLst>
                <a:gd name="connsiteX0" fmla="*/ 0 w 371475"/>
                <a:gd name="connsiteY0" fmla="*/ 228600 h 228600"/>
                <a:gd name="connsiteX1" fmla="*/ 180975 w 371475"/>
                <a:gd name="connsiteY1" fmla="*/ 0 h 228600"/>
                <a:gd name="connsiteX2" fmla="*/ 371475 w 371475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228600">
                  <a:moveTo>
                    <a:pt x="0" y="228600"/>
                  </a:moveTo>
                  <a:lnTo>
                    <a:pt x="180975" y="0"/>
                  </a:lnTo>
                  <a:lnTo>
                    <a:pt x="371475" y="2286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正方形/長方形 97"/>
            <p:cNvSpPr/>
            <p:nvPr/>
          </p:nvSpPr>
          <p:spPr bwMode="auto">
            <a:xfrm>
              <a:off x="539552" y="1340768"/>
              <a:ext cx="504056" cy="72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68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597260" y="1772816"/>
            <a:ext cx="504056" cy="720080"/>
            <a:chOff x="539552" y="1340768"/>
            <a:chExt cx="504056" cy="720080"/>
          </a:xfrm>
        </p:grpSpPr>
        <p:cxnSp>
          <p:nvCxnSpPr>
            <p:cNvPr id="100" name="直線コネクタ 99"/>
            <p:cNvCxnSpPr/>
            <p:nvPr/>
          </p:nvCxnSpPr>
          <p:spPr bwMode="auto">
            <a:xfrm flipV="1">
              <a:off x="795416" y="1611468"/>
              <a:ext cx="0" cy="223838"/>
            </a:xfrm>
            <a:prstGeom prst="line">
              <a:avLst/>
            </a:prstGeom>
            <a:solidFill>
              <a:srgbClr val="99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線コネクタ 100"/>
            <p:cNvCxnSpPr/>
            <p:nvPr/>
          </p:nvCxnSpPr>
          <p:spPr bwMode="auto">
            <a:xfrm>
              <a:off x="683568" y="1672476"/>
              <a:ext cx="223696" cy="0"/>
            </a:xfrm>
            <a:prstGeom prst="line">
              <a:avLst/>
            </a:prstGeom>
            <a:solidFill>
              <a:srgbClr val="99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円/楕円 101"/>
            <p:cNvSpPr/>
            <p:nvPr/>
          </p:nvSpPr>
          <p:spPr bwMode="auto">
            <a:xfrm>
              <a:off x="703904" y="1448780"/>
              <a:ext cx="183024" cy="1626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68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03" name="フリーフォーム 102"/>
            <p:cNvSpPr/>
            <p:nvPr/>
          </p:nvSpPr>
          <p:spPr bwMode="auto">
            <a:xfrm>
              <a:off x="690692" y="1833701"/>
              <a:ext cx="209819" cy="129119"/>
            </a:xfrm>
            <a:custGeom>
              <a:avLst/>
              <a:gdLst>
                <a:gd name="connsiteX0" fmla="*/ 0 w 371475"/>
                <a:gd name="connsiteY0" fmla="*/ 228600 h 228600"/>
                <a:gd name="connsiteX1" fmla="*/ 180975 w 371475"/>
                <a:gd name="connsiteY1" fmla="*/ 0 h 228600"/>
                <a:gd name="connsiteX2" fmla="*/ 371475 w 371475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228600">
                  <a:moveTo>
                    <a:pt x="0" y="228600"/>
                  </a:moveTo>
                  <a:lnTo>
                    <a:pt x="180975" y="0"/>
                  </a:lnTo>
                  <a:lnTo>
                    <a:pt x="371475" y="2286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正方形/長方形 103"/>
            <p:cNvSpPr/>
            <p:nvPr/>
          </p:nvSpPr>
          <p:spPr bwMode="auto">
            <a:xfrm>
              <a:off x="539552" y="1340768"/>
              <a:ext cx="504056" cy="72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68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sp>
        <p:nvSpPr>
          <p:cNvPr id="105" name="テキスト ボックス 104"/>
          <p:cNvSpPr txBox="1"/>
          <p:nvPr/>
        </p:nvSpPr>
        <p:spPr>
          <a:xfrm>
            <a:off x="381236" y="2492896"/>
            <a:ext cx="914400" cy="43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</a:t>
            </a:r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運用</a:t>
            </a:r>
            <a:endParaRPr lang="en-US" altLang="ja-JP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ja-JP" altLang="en-US" sz="12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担当者</a:t>
            </a:r>
            <a:endParaRPr kumimoji="1" lang="ja-JP" altLang="en-US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06" name="直線矢印コネクタ 105"/>
          <p:cNvCxnSpPr>
            <a:stCxn id="104" idx="3"/>
            <a:endCxn id="87" idx="1"/>
          </p:cNvCxnSpPr>
          <p:nvPr/>
        </p:nvCxnSpPr>
        <p:spPr bwMode="auto">
          <a:xfrm>
            <a:off x="1101316" y="2132856"/>
            <a:ext cx="914400" cy="0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7" name="テキスト ボックス 106"/>
          <p:cNvSpPr txBox="1"/>
          <p:nvPr/>
        </p:nvSpPr>
        <p:spPr>
          <a:xfrm>
            <a:off x="1835696" y="3753036"/>
            <a:ext cx="5112568" cy="234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4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作業</a:t>
            </a:r>
            <a:r>
              <a:rPr kumimoji="1" lang="en-US" altLang="ja-JP" sz="14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PC</a:t>
            </a:r>
            <a:endParaRPr kumimoji="1" lang="ja-JP" altLang="en-US" sz="1400" b="1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195736" y="4077072"/>
            <a:ext cx="1764196" cy="1080120"/>
          </a:xfrm>
          <a:custGeom>
            <a:avLst/>
            <a:gdLst>
              <a:gd name="connsiteX0" fmla="*/ 0 w 1764196"/>
              <a:gd name="connsiteY0" fmla="*/ 0 h 2052228"/>
              <a:gd name="connsiteX1" fmla="*/ 1764196 w 1764196"/>
              <a:gd name="connsiteY1" fmla="*/ 0 h 2052228"/>
              <a:gd name="connsiteX2" fmla="*/ 1764196 w 1764196"/>
              <a:gd name="connsiteY2" fmla="*/ 2052228 h 2052228"/>
              <a:gd name="connsiteX3" fmla="*/ 0 w 1764196"/>
              <a:gd name="connsiteY3" fmla="*/ 2052228 h 2052228"/>
              <a:gd name="connsiteX4" fmla="*/ 0 w 1764196"/>
              <a:gd name="connsiteY4" fmla="*/ 0 h 2052228"/>
              <a:gd name="connsiteX0" fmla="*/ 0 w 1764196"/>
              <a:gd name="connsiteY0" fmla="*/ 0 h 2052228"/>
              <a:gd name="connsiteX1" fmla="*/ 1764196 w 1764196"/>
              <a:gd name="connsiteY1" fmla="*/ 0 h 2052228"/>
              <a:gd name="connsiteX2" fmla="*/ 1761269 w 1764196"/>
              <a:gd name="connsiteY2" fmla="*/ 444066 h 2052228"/>
              <a:gd name="connsiteX3" fmla="*/ 1764196 w 1764196"/>
              <a:gd name="connsiteY3" fmla="*/ 2052228 h 2052228"/>
              <a:gd name="connsiteX4" fmla="*/ 0 w 1764196"/>
              <a:gd name="connsiteY4" fmla="*/ 2052228 h 2052228"/>
              <a:gd name="connsiteX5" fmla="*/ 0 w 1764196"/>
              <a:gd name="connsiteY5" fmla="*/ 0 h 205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4196" h="2052228">
                <a:moveTo>
                  <a:pt x="0" y="0"/>
                </a:moveTo>
                <a:lnTo>
                  <a:pt x="1764196" y="0"/>
                </a:lnTo>
                <a:cubicBezTo>
                  <a:pt x="1763220" y="148022"/>
                  <a:pt x="1762245" y="296044"/>
                  <a:pt x="1761269" y="444066"/>
                </a:cubicBezTo>
                <a:cubicBezTo>
                  <a:pt x="1762245" y="980120"/>
                  <a:pt x="1763220" y="1516174"/>
                  <a:pt x="1764196" y="2052228"/>
                </a:cubicBezTo>
                <a:lnTo>
                  <a:pt x="0" y="20522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Getconfig</a:t>
            </a:r>
          </a:p>
          <a:p>
            <a:pPr algn="ctr"/>
            <a:r>
              <a:rPr lang="ja-JP" altLang="en-US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構成収集</a:t>
            </a:r>
            <a:r>
              <a:rPr lang="ja-JP" altLang="en-US" sz="1200" b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ツール</a:t>
            </a:r>
            <a:endParaRPr kumimoji="1" lang="ja-JP" altLang="en-US" sz="1200" b="1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555776" y="4689140"/>
            <a:ext cx="108012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構成収集</a:t>
            </a:r>
          </a:p>
        </p:txBody>
      </p:sp>
      <p:sp>
        <p:nvSpPr>
          <p:cNvPr id="110" name="正方形/長方形 109"/>
          <p:cNvSpPr/>
          <p:nvPr/>
        </p:nvSpPr>
        <p:spPr bwMode="auto">
          <a:xfrm>
            <a:off x="2195736" y="1988840"/>
            <a:ext cx="792088" cy="468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チケット</a:t>
            </a:r>
            <a:endParaRPr kumimoji="0" lang="en-US" altLang="ja-JP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(</a:t>
            </a:r>
            <a:r>
              <a:rPr kumimoji="0" lang="ja-JP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メタ情報</a:t>
            </a:r>
            <a:r>
              <a:rPr kumimoji="0" lang="en-US" altLang="ja-JP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)</a:t>
            </a:r>
            <a:endParaRPr kumimoji="0" lang="ja-JP" altLang="en-US" sz="105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1" name="正方形/長方形 110"/>
          <p:cNvSpPr/>
          <p:nvPr/>
        </p:nvSpPr>
        <p:spPr bwMode="auto">
          <a:xfrm>
            <a:off x="3131840" y="1988840"/>
            <a:ext cx="648072" cy="468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変更</a:t>
            </a:r>
            <a:endParaRPr kumimoji="0" lang="en-US" altLang="ja-JP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記録</a:t>
            </a:r>
          </a:p>
        </p:txBody>
      </p:sp>
      <p:sp>
        <p:nvSpPr>
          <p:cNvPr id="112" name="正方形/長方形 111"/>
          <p:cNvSpPr/>
          <p:nvPr/>
        </p:nvSpPr>
        <p:spPr bwMode="auto">
          <a:xfrm>
            <a:off x="4211960" y="1988840"/>
            <a:ext cx="1332148" cy="468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smtClean="0">
                <a:latin typeface="Arial" charset="0"/>
                <a:ea typeface="ＭＳ Ｐゴシック" pitchFamily="50" charset="-128"/>
              </a:rPr>
              <a:t>インベントリ</a:t>
            </a:r>
            <a:r>
              <a:rPr kumimoji="0" lang="ja-JP" altLang="en-US" sz="1400" b="1">
                <a:latin typeface="Arial" charset="0"/>
                <a:ea typeface="ＭＳ Ｐゴシック" pitchFamily="50" charset="-128"/>
              </a:rPr>
              <a:t>情報</a:t>
            </a:r>
            <a:endParaRPr kumimoji="0" lang="en-US" altLang="ja-JP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(</a:t>
            </a:r>
            <a:r>
              <a:rPr kumimoji="0" lang="ja-JP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作業エビデンス</a:t>
            </a:r>
            <a:r>
              <a:rPr kumimoji="0" lang="en-US" altLang="ja-JP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)</a:t>
            </a:r>
            <a:endParaRPr kumimoji="0" lang="ja-JP" altLang="en-US" sz="105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13" name="直線矢印コネクタ 112"/>
          <p:cNvCxnSpPr>
            <a:stCxn id="87" idx="2"/>
          </p:cNvCxnSpPr>
          <p:nvPr/>
        </p:nvCxnSpPr>
        <p:spPr bwMode="auto">
          <a:xfrm>
            <a:off x="2987824" y="2744924"/>
            <a:ext cx="0" cy="1296144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4" name="直線矢印コネクタ 113"/>
          <p:cNvCxnSpPr/>
          <p:nvPr/>
        </p:nvCxnSpPr>
        <p:spPr bwMode="auto">
          <a:xfrm>
            <a:off x="5112060" y="2744924"/>
            <a:ext cx="0" cy="1548172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5" name="テキスト ボックス 114"/>
          <p:cNvSpPr txBox="1"/>
          <p:nvPr/>
        </p:nvSpPr>
        <p:spPr>
          <a:xfrm>
            <a:off x="7654044" y="1664804"/>
            <a:ext cx="914400" cy="43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</a:t>
            </a:r>
            <a:r>
              <a:rPr kumimoji="1"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運用</a:t>
            </a:r>
            <a:endParaRPr kumimoji="1" lang="en-US" altLang="ja-JP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管理者</a:t>
            </a:r>
          </a:p>
        </p:txBody>
      </p:sp>
      <p:grpSp>
        <p:nvGrpSpPr>
          <p:cNvPr id="116" name="グループ化 115"/>
          <p:cNvGrpSpPr/>
          <p:nvPr/>
        </p:nvGrpSpPr>
        <p:grpSpPr>
          <a:xfrm>
            <a:off x="597260" y="4617132"/>
            <a:ext cx="504056" cy="720080"/>
            <a:chOff x="539552" y="1340768"/>
            <a:chExt cx="504056" cy="720080"/>
          </a:xfrm>
        </p:grpSpPr>
        <p:cxnSp>
          <p:nvCxnSpPr>
            <p:cNvPr id="117" name="直線コネクタ 116"/>
            <p:cNvCxnSpPr/>
            <p:nvPr/>
          </p:nvCxnSpPr>
          <p:spPr bwMode="auto">
            <a:xfrm flipV="1">
              <a:off x="795416" y="1611468"/>
              <a:ext cx="0" cy="223838"/>
            </a:xfrm>
            <a:prstGeom prst="line">
              <a:avLst/>
            </a:prstGeom>
            <a:solidFill>
              <a:srgbClr val="99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線コネクタ 117"/>
            <p:cNvCxnSpPr/>
            <p:nvPr/>
          </p:nvCxnSpPr>
          <p:spPr bwMode="auto">
            <a:xfrm>
              <a:off x="683568" y="1672476"/>
              <a:ext cx="223696" cy="0"/>
            </a:xfrm>
            <a:prstGeom prst="line">
              <a:avLst/>
            </a:prstGeom>
            <a:solidFill>
              <a:srgbClr val="9999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円/楕円 118"/>
            <p:cNvSpPr/>
            <p:nvPr/>
          </p:nvSpPr>
          <p:spPr bwMode="auto">
            <a:xfrm>
              <a:off x="703904" y="1448780"/>
              <a:ext cx="183024" cy="16268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68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120" name="フリーフォーム 119"/>
            <p:cNvSpPr/>
            <p:nvPr/>
          </p:nvSpPr>
          <p:spPr bwMode="auto">
            <a:xfrm>
              <a:off x="690692" y="1833701"/>
              <a:ext cx="209819" cy="129119"/>
            </a:xfrm>
            <a:custGeom>
              <a:avLst/>
              <a:gdLst>
                <a:gd name="connsiteX0" fmla="*/ 0 w 371475"/>
                <a:gd name="connsiteY0" fmla="*/ 228600 h 228600"/>
                <a:gd name="connsiteX1" fmla="*/ 180975 w 371475"/>
                <a:gd name="connsiteY1" fmla="*/ 0 h 228600"/>
                <a:gd name="connsiteX2" fmla="*/ 371475 w 371475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228600">
                  <a:moveTo>
                    <a:pt x="0" y="228600"/>
                  </a:moveTo>
                  <a:lnTo>
                    <a:pt x="180975" y="0"/>
                  </a:lnTo>
                  <a:lnTo>
                    <a:pt x="371475" y="22860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539552" y="1340768"/>
              <a:ext cx="504056" cy="72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683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sp>
        <p:nvSpPr>
          <p:cNvPr id="122" name="テキスト ボックス 121"/>
          <p:cNvSpPr txBox="1"/>
          <p:nvPr/>
        </p:nvSpPr>
        <p:spPr>
          <a:xfrm>
            <a:off x="381236" y="5337212"/>
            <a:ext cx="914400" cy="43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SI</a:t>
            </a:r>
            <a:r>
              <a:rPr kumimoji="1"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ベンダー</a:t>
            </a:r>
            <a:endParaRPr kumimoji="1" lang="ja-JP" altLang="en-US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23" name="直線矢印コネクタ 122"/>
          <p:cNvCxnSpPr>
            <a:stCxn id="121" idx="3"/>
          </p:cNvCxnSpPr>
          <p:nvPr/>
        </p:nvCxnSpPr>
        <p:spPr bwMode="auto">
          <a:xfrm>
            <a:off x="1101316" y="4977172"/>
            <a:ext cx="1094420" cy="0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4" name="雲形吹き出し 123"/>
          <p:cNvSpPr/>
          <p:nvPr/>
        </p:nvSpPr>
        <p:spPr bwMode="auto">
          <a:xfrm>
            <a:off x="7272300" y="4581128"/>
            <a:ext cx="1404156" cy="864096"/>
          </a:xfrm>
          <a:prstGeom prst="cloudCallout">
            <a:avLst>
              <a:gd name="adj1" fmla="val -45254"/>
              <a:gd name="adj2" fmla="val 1289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IT</a:t>
            </a:r>
            <a:r>
              <a:rPr kumimoji="0" lang="ja-JP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インフラ</a:t>
            </a:r>
          </a:p>
        </p:txBody>
      </p:sp>
      <p:cxnSp>
        <p:nvCxnSpPr>
          <p:cNvPr id="125" name="直線矢印コネクタ 124"/>
          <p:cNvCxnSpPr/>
          <p:nvPr/>
        </p:nvCxnSpPr>
        <p:spPr bwMode="auto">
          <a:xfrm>
            <a:off x="3959932" y="4977172"/>
            <a:ext cx="3240360" cy="0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26" name="直線矢印コネクタ 125"/>
          <p:cNvCxnSpPr/>
          <p:nvPr/>
        </p:nvCxnSpPr>
        <p:spPr bwMode="auto">
          <a:xfrm>
            <a:off x="3959932" y="4509120"/>
            <a:ext cx="468052" cy="0"/>
          </a:xfrm>
          <a:prstGeom prst="straightConnector1">
            <a:avLst/>
          </a:prstGeom>
          <a:solidFill>
            <a:srgbClr val="9999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7" name="テキスト ボックス 126"/>
          <p:cNvSpPr txBox="1"/>
          <p:nvPr/>
        </p:nvSpPr>
        <p:spPr>
          <a:xfrm>
            <a:off x="1475656" y="2708920"/>
            <a:ext cx="1368152" cy="972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・ホスト名</a:t>
            </a:r>
            <a:endParaRPr lang="ja-JP" altLang="en-US" sz="120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IP</a:t>
            </a:r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アドレス</a:t>
            </a:r>
            <a:endParaRPr lang="ja-JP" altLang="en-US" sz="120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・システム名</a:t>
            </a:r>
            <a:r>
              <a:rPr lang="ja-JP" altLang="en-US" sz="12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、用途</a:t>
            </a:r>
          </a:p>
          <a:p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・保守仕様、連絡先</a:t>
            </a:r>
            <a:endParaRPr lang="en-US" altLang="ja-JP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・設計書</a:t>
            </a:r>
            <a:endParaRPr lang="ja-JP" altLang="en-US" sz="120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endParaRPr kumimoji="1" lang="ja-JP" altLang="en-US" sz="120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8" name="左中かっこ 127"/>
          <p:cNvSpPr/>
          <p:nvPr/>
        </p:nvSpPr>
        <p:spPr bwMode="auto">
          <a:xfrm rot="5400000">
            <a:off x="2015716" y="1916832"/>
            <a:ext cx="288032" cy="1440160"/>
          </a:xfrm>
          <a:prstGeom prst="leftBrace">
            <a:avLst>
              <a:gd name="adj1" fmla="val 21561"/>
              <a:gd name="adj2" fmla="val 20538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 bwMode="auto">
          <a:xfrm>
            <a:off x="4463988" y="4293096"/>
            <a:ext cx="1332148" cy="468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smtClean="0">
                <a:latin typeface="Arial" charset="0"/>
                <a:ea typeface="ＭＳ Ｐゴシック" pitchFamily="50" charset="-128"/>
              </a:rPr>
              <a:t>インベントリ</a:t>
            </a:r>
            <a:r>
              <a:rPr kumimoji="0" lang="ja-JP" altLang="en-US" sz="1400" b="1">
                <a:latin typeface="Arial" charset="0"/>
                <a:ea typeface="ＭＳ Ｐゴシック" pitchFamily="50" charset="-128"/>
              </a:rPr>
              <a:t>情報</a:t>
            </a:r>
            <a:endParaRPr kumimoji="0" lang="en-US" altLang="ja-JP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(</a:t>
            </a:r>
            <a:r>
              <a:rPr kumimoji="0" lang="ja-JP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作業エビデンス</a:t>
            </a:r>
            <a:r>
              <a:rPr kumimoji="0" lang="en-US" altLang="ja-JP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)</a:t>
            </a:r>
            <a:endParaRPr kumimoji="0" lang="ja-JP" altLang="en-US" sz="105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0" name="フローチャート : 定義済み処理 129"/>
          <p:cNvSpPr/>
          <p:nvPr/>
        </p:nvSpPr>
        <p:spPr bwMode="auto">
          <a:xfrm>
            <a:off x="5256076" y="5337212"/>
            <a:ext cx="1512168" cy="396044"/>
          </a:xfrm>
          <a:prstGeom prst="flowChartPredefined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mtClean="0">
                <a:latin typeface="Arial" charset="0"/>
                <a:ea typeface="ＭＳ Ｐゴシック" pitchFamily="50" charset="-128"/>
              </a:rPr>
              <a:t>Jenkins</a:t>
            </a:r>
          </a:p>
          <a:p>
            <a:pPr marL="0" marR="0" indent="0" algn="ctr" defTabSz="968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ジョブスケジューラ</a:t>
            </a:r>
            <a:endParaRPr kumimoji="0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35696" y="1016732"/>
            <a:ext cx="1116124" cy="43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kumimoji="1" lang="en-US" altLang="ja-JP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Linux</a:t>
            </a:r>
            <a:endParaRPr kumimoji="1" lang="ja-JP" altLang="en-US" sz="1200" b="1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835696" y="3753036"/>
            <a:ext cx="1116124" cy="43204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kumimoji="1" lang="en-US" altLang="ja-JP" sz="1200" b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Windows</a:t>
            </a:r>
            <a:endParaRPr kumimoji="1" lang="ja-JP" altLang="en-US" sz="1200" b="1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2447764" y="5373216"/>
            <a:ext cx="1368152" cy="972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・サーバ構成</a:t>
            </a:r>
            <a:r>
              <a:rPr lang="ja-JP" altLang="en-US" sz="12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収集</a:t>
            </a:r>
          </a:p>
          <a:p>
            <a:r>
              <a:rPr lang="ja-JP" altLang="en-US" sz="12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ストレージ構成収集</a:t>
            </a:r>
            <a:endParaRPr lang="ja-JP" altLang="en-US" sz="120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2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・監視</a:t>
            </a:r>
            <a:r>
              <a:rPr lang="ja-JP" altLang="en-US" sz="12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設定収集</a:t>
            </a:r>
            <a:endParaRPr lang="ja-JP" altLang="en-US" sz="120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4" name="左中かっこ 133"/>
          <p:cNvSpPr/>
          <p:nvPr/>
        </p:nvSpPr>
        <p:spPr bwMode="auto">
          <a:xfrm rot="5400000">
            <a:off x="3059832" y="4545124"/>
            <a:ext cx="288032" cy="1584176"/>
          </a:xfrm>
          <a:prstGeom prst="leftBrace">
            <a:avLst>
              <a:gd name="adj1" fmla="val 30719"/>
              <a:gd name="adj2" fmla="val 59999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00000" y="1547640"/>
            <a:ext cx="158328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計画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84000" y="1547640"/>
            <a:ext cx="107928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サーバ構築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336360" y="1547640"/>
            <a:ext cx="179964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8136720" y="1547640"/>
            <a:ext cx="136728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終結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648000" y="2123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ステータス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30400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新規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3636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構築中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98436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運用中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8568720" y="2051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保管/廃棄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1872000" y="2411640"/>
            <a:ext cx="151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1"/>
          <p:cNvSpPr/>
          <p:nvPr/>
        </p:nvSpPr>
        <p:spPr>
          <a:xfrm>
            <a:off x="3384000" y="2411640"/>
            <a:ext cx="295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2"/>
          <p:cNvSpPr/>
          <p:nvPr/>
        </p:nvSpPr>
        <p:spPr>
          <a:xfrm>
            <a:off x="6336360" y="2411640"/>
            <a:ext cx="179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8208720" y="2411640"/>
            <a:ext cx="129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648000" y="2699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変更管理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648000" y="406800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システム運用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648000" y="529200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構築ベンダー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48000" y="1043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イベント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309600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発注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2808000" y="235080"/>
            <a:ext cx="460764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サーバ運用ライフサイクルと構成管理作業フロー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0"/>
          <p:cNvSpPr/>
          <p:nvPr/>
        </p:nvSpPr>
        <p:spPr>
          <a:xfrm>
            <a:off x="424836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据付、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引渡し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1"/>
          <p:cNvSpPr/>
          <p:nvPr/>
        </p:nvSpPr>
        <p:spPr>
          <a:xfrm>
            <a:off x="604836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GoLive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2"/>
          <p:cNvSpPr/>
          <p:nvPr/>
        </p:nvSpPr>
        <p:spPr>
          <a:xfrm>
            <a:off x="7848720" y="1043640"/>
            <a:ext cx="5752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終息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23"/>
          <p:cNvSpPr/>
          <p:nvPr/>
        </p:nvSpPr>
        <p:spPr>
          <a:xfrm>
            <a:off x="431640" y="197928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4"/>
          <p:cNvSpPr/>
          <p:nvPr/>
        </p:nvSpPr>
        <p:spPr>
          <a:xfrm>
            <a:off x="431640" y="601200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5"/>
          <p:cNvSpPr/>
          <p:nvPr/>
        </p:nvSpPr>
        <p:spPr>
          <a:xfrm>
            <a:off x="1728000" y="1043640"/>
            <a:ext cx="5752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計画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6"/>
          <p:cNvSpPr/>
          <p:nvPr/>
        </p:nvSpPr>
        <p:spPr>
          <a:xfrm>
            <a:off x="648000" y="154764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フェーズ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7"/>
          <p:cNvSpPr/>
          <p:nvPr/>
        </p:nvSpPr>
        <p:spPr>
          <a:xfrm>
            <a:off x="4464360" y="1547640"/>
            <a:ext cx="1871640" cy="323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GoLive準備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8"/>
          <p:cNvSpPr/>
          <p:nvPr/>
        </p:nvSpPr>
        <p:spPr>
          <a:xfrm>
            <a:off x="2520000" y="2915640"/>
            <a:ext cx="50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9"/>
          <p:cNvSpPr/>
          <p:nvPr/>
        </p:nvSpPr>
        <p:spPr>
          <a:xfrm rot="16200000" flipH="1">
            <a:off x="3905280" y="5382720"/>
            <a:ext cx="143280" cy="3952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0"/>
          <p:cNvSpPr/>
          <p:nvPr/>
        </p:nvSpPr>
        <p:spPr>
          <a:xfrm flipV="1">
            <a:off x="4500360" y="3995280"/>
            <a:ext cx="360" cy="143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1"/>
          <p:cNvSpPr/>
          <p:nvPr/>
        </p:nvSpPr>
        <p:spPr>
          <a:xfrm flipV="1">
            <a:off x="4500360" y="3130920"/>
            <a:ext cx="360" cy="43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2"/>
          <p:cNvSpPr/>
          <p:nvPr/>
        </p:nvSpPr>
        <p:spPr>
          <a:xfrm rot="16200000" flipH="1">
            <a:off x="5165640" y="4410720"/>
            <a:ext cx="215280" cy="3952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3"/>
          <p:cNvSpPr/>
          <p:nvPr/>
        </p:nvSpPr>
        <p:spPr>
          <a:xfrm flipV="1">
            <a:off x="5796360" y="399528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4"/>
          <p:cNvSpPr/>
          <p:nvPr/>
        </p:nvSpPr>
        <p:spPr>
          <a:xfrm flipV="1">
            <a:off x="5796360" y="3130920"/>
            <a:ext cx="360" cy="43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5"/>
          <p:cNvSpPr/>
          <p:nvPr/>
        </p:nvSpPr>
        <p:spPr>
          <a:xfrm>
            <a:off x="3528000" y="5076000"/>
            <a:ext cx="503280" cy="43128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構築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6"/>
          <p:cNvSpPr/>
          <p:nvPr/>
        </p:nvSpPr>
        <p:spPr>
          <a:xfrm>
            <a:off x="4824360" y="4068000"/>
            <a:ext cx="503280" cy="43128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監視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設定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37"/>
          <p:cNvSpPr/>
          <p:nvPr/>
        </p:nvSpPr>
        <p:spPr>
          <a:xfrm>
            <a:off x="431640" y="341964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38"/>
          <p:cNvSpPr/>
          <p:nvPr/>
        </p:nvSpPr>
        <p:spPr>
          <a:xfrm>
            <a:off x="431640" y="5003640"/>
            <a:ext cx="9073080" cy="36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9"/>
          <p:cNvSpPr/>
          <p:nvPr/>
        </p:nvSpPr>
        <p:spPr>
          <a:xfrm>
            <a:off x="6120360" y="2915640"/>
            <a:ext cx="107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0"/>
          <p:cNvSpPr/>
          <p:nvPr/>
        </p:nvSpPr>
        <p:spPr>
          <a:xfrm>
            <a:off x="9000720" y="1043640"/>
            <a:ext cx="50328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廃棄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1"/>
          <p:cNvSpPr/>
          <p:nvPr/>
        </p:nvSpPr>
        <p:spPr>
          <a:xfrm flipV="1">
            <a:off x="7524720" y="399528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2"/>
          <p:cNvSpPr/>
          <p:nvPr/>
        </p:nvSpPr>
        <p:spPr>
          <a:xfrm>
            <a:off x="7848720" y="2915640"/>
            <a:ext cx="71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3"/>
          <p:cNvSpPr/>
          <p:nvPr/>
        </p:nvSpPr>
        <p:spPr>
          <a:xfrm flipV="1">
            <a:off x="7524720" y="3130920"/>
            <a:ext cx="360" cy="43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4"/>
          <p:cNvSpPr/>
          <p:nvPr/>
        </p:nvSpPr>
        <p:spPr>
          <a:xfrm>
            <a:off x="6552360" y="4068000"/>
            <a:ext cx="503280" cy="431280"/>
          </a:xfrm>
          <a:prstGeom prst="ellipse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構成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変更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5"/>
          <p:cNvSpPr/>
          <p:nvPr/>
        </p:nvSpPr>
        <p:spPr>
          <a:xfrm rot="16200000" flipH="1">
            <a:off x="6893640" y="4410720"/>
            <a:ext cx="215280" cy="395280"/>
          </a:xfrm>
          <a:prstGeom prst="bentConnector2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6"/>
          <p:cNvSpPr/>
          <p:nvPr/>
        </p:nvSpPr>
        <p:spPr>
          <a:xfrm>
            <a:off x="4824360" y="2915640"/>
            <a:ext cx="64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7"/>
          <p:cNvSpPr/>
          <p:nvPr/>
        </p:nvSpPr>
        <p:spPr>
          <a:xfrm>
            <a:off x="3672000" y="2915640"/>
            <a:ext cx="50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8"/>
          <p:cNvSpPr/>
          <p:nvPr/>
        </p:nvSpPr>
        <p:spPr>
          <a:xfrm>
            <a:off x="187200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登録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9"/>
          <p:cNvSpPr/>
          <p:nvPr/>
        </p:nvSpPr>
        <p:spPr>
          <a:xfrm>
            <a:off x="4176360" y="543600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0"/>
          <p:cNvSpPr/>
          <p:nvPr/>
        </p:nvSpPr>
        <p:spPr>
          <a:xfrm>
            <a:off x="4176360" y="3563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1"/>
          <p:cNvSpPr/>
          <p:nvPr/>
        </p:nvSpPr>
        <p:spPr>
          <a:xfrm>
            <a:off x="547236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2"/>
          <p:cNvSpPr/>
          <p:nvPr/>
        </p:nvSpPr>
        <p:spPr>
          <a:xfrm>
            <a:off x="856872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クローズ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3"/>
          <p:cNvSpPr/>
          <p:nvPr/>
        </p:nvSpPr>
        <p:spPr>
          <a:xfrm>
            <a:off x="5472360" y="450000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4"/>
          <p:cNvSpPr/>
          <p:nvPr/>
        </p:nvSpPr>
        <p:spPr>
          <a:xfrm>
            <a:off x="5472360" y="3563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5"/>
          <p:cNvSpPr/>
          <p:nvPr/>
        </p:nvSpPr>
        <p:spPr>
          <a:xfrm>
            <a:off x="417636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6"/>
          <p:cNvSpPr/>
          <p:nvPr/>
        </p:nvSpPr>
        <p:spPr>
          <a:xfrm>
            <a:off x="7200720" y="450000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インベントリ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収集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7"/>
          <p:cNvSpPr/>
          <p:nvPr/>
        </p:nvSpPr>
        <p:spPr>
          <a:xfrm>
            <a:off x="7200720" y="3563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受入れ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8"/>
          <p:cNvSpPr/>
          <p:nvPr/>
        </p:nvSpPr>
        <p:spPr>
          <a:xfrm>
            <a:off x="7200720" y="2699640"/>
            <a:ext cx="647280" cy="43128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Line 59"/>
          <p:cNvSpPr/>
          <p:nvPr/>
        </p:nvSpPr>
        <p:spPr>
          <a:xfrm>
            <a:off x="179964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60"/>
          <p:cNvSpPr/>
          <p:nvPr/>
        </p:nvSpPr>
        <p:spPr>
          <a:xfrm>
            <a:off x="950472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61"/>
          <p:cNvSpPr/>
          <p:nvPr/>
        </p:nvSpPr>
        <p:spPr>
          <a:xfrm>
            <a:off x="338400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2"/>
          <p:cNvSpPr/>
          <p:nvPr/>
        </p:nvSpPr>
        <p:spPr>
          <a:xfrm>
            <a:off x="431640" y="971280"/>
            <a:ext cx="9073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63"/>
          <p:cNvSpPr/>
          <p:nvPr/>
        </p:nvSpPr>
        <p:spPr>
          <a:xfrm>
            <a:off x="431640" y="971280"/>
            <a:ext cx="360" cy="5688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64"/>
          <p:cNvSpPr/>
          <p:nvPr/>
        </p:nvSpPr>
        <p:spPr>
          <a:xfrm>
            <a:off x="3024000" y="2699640"/>
            <a:ext cx="647280" cy="431280"/>
          </a:xfrm>
          <a:prstGeom prst="rect">
            <a:avLst/>
          </a:prstGeom>
          <a:solidFill>
            <a:schemeClr val="bg1"/>
          </a:solidFill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チケット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更新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5"/>
          <p:cNvSpPr/>
          <p:nvPr/>
        </p:nvSpPr>
        <p:spPr>
          <a:xfrm>
            <a:off x="1800000" y="6048000"/>
            <a:ext cx="158328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・設備登録手順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・マイルストーン登録手順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・課題登録手順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6"/>
          <p:cNvSpPr/>
          <p:nvPr/>
        </p:nvSpPr>
        <p:spPr>
          <a:xfrm>
            <a:off x="8136720" y="6084000"/>
            <a:ext cx="136728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・設備廃棄手順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7"/>
          <p:cNvSpPr/>
          <p:nvPr/>
        </p:nvSpPr>
        <p:spPr>
          <a:xfrm>
            <a:off x="648000" y="6120000"/>
            <a:ext cx="9136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手順書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68"/>
          <p:cNvSpPr/>
          <p:nvPr/>
        </p:nvSpPr>
        <p:spPr>
          <a:xfrm>
            <a:off x="3816000" y="6048000"/>
            <a:ext cx="2519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・サーバ構成収集手順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・監視設定収集手順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9"/>
          <p:cNvSpPr/>
          <p:nvPr/>
        </p:nvSpPr>
        <p:spPr>
          <a:xfrm>
            <a:off x="6336360" y="6048000"/>
            <a:ext cx="1799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・構成変更収集手順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・インシデント登録手順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Line 70"/>
          <p:cNvSpPr/>
          <p:nvPr/>
        </p:nvSpPr>
        <p:spPr>
          <a:xfrm>
            <a:off x="633636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71"/>
          <p:cNvSpPr/>
          <p:nvPr/>
        </p:nvSpPr>
        <p:spPr>
          <a:xfrm>
            <a:off x="8136360" y="1619280"/>
            <a:ext cx="360" cy="4392720"/>
          </a:xfrm>
          <a:prstGeom prst="line">
            <a:avLst/>
          </a:prstGeom>
          <a:ln>
            <a:solidFill>
              <a:srgbClr val="4A7EBB"/>
            </a:solidFill>
            <a:custDash>
              <a:ds d="6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72"/>
          <p:cNvSpPr/>
          <p:nvPr/>
        </p:nvSpPr>
        <p:spPr>
          <a:xfrm>
            <a:off x="431640" y="6660000"/>
            <a:ext cx="9073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73"/>
          <p:cNvSpPr/>
          <p:nvPr/>
        </p:nvSpPr>
        <p:spPr>
          <a:xfrm>
            <a:off x="232920" y="731160"/>
            <a:ext cx="9486720" cy="61804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032000" y="1008000"/>
            <a:ext cx="2375640" cy="338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esxi001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OS:ESXi5.5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IP: 192.168.10.100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320360" y="1727640"/>
            <a:ext cx="1799280" cy="11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centos6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OS:CentOS6.7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 : 192.168.10.101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320360" y="3023640"/>
            <a:ext cx="179928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Host: win2012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OS:Windows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2012ServerR2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IP : 192.168.10.102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608000" y="683640"/>
            <a:ext cx="129564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管理対象サーバ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512000" y="683640"/>
            <a:ext cx="1295640" cy="2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Redmineプロジェクト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792000" y="1008000"/>
            <a:ext cx="2879640" cy="138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プロジェクト：		構成管理データベース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サブプロジェクト：	監視サイト</a:t>
            </a:r>
          </a:p>
          <a:p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グループ：		管理、担当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ユーザ：		担当Ａ、担当Ｂ</a:t>
            </a:r>
          </a:p>
          <a:p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376920" y="504000"/>
            <a:ext cx="6390720" cy="417564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189</Words>
  <Application>Microsoft Office PowerPoint</Application>
  <PresentationFormat>ユーザー設定</PresentationFormat>
  <Paragraphs>120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furusawa minoru(古澤 実 ○ＣＳ推□ＣＳ国営○ＣＳ営技)</cp:lastModifiedBy>
  <cp:revision>21</cp:revision>
  <cp:lastPrinted>2017-06-19T08:17:11Z</cp:lastPrinted>
  <dcterms:created xsi:type="dcterms:W3CDTF">2017-06-02T06:11:03Z</dcterms:created>
  <dcterms:modified xsi:type="dcterms:W3CDTF">2017-07-20T03:11:20Z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ユーザー設定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