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 id="2147483661" r:id="rId6"/>
    <p:sldMasterId id="2147483674" r:id="rId7"/>
    <p:sldMasterId id="2147483687" r:id="rId8"/>
    <p:sldMasterId id="2147483700" r:id="rId9"/>
  </p:sldMasterIdLst>
  <p:sldIdLst>
    <p:sldId id="256" r:id="rId10"/>
    <p:sldId id="257" r:id="rId11"/>
    <p:sldId id="258" r:id="rId12"/>
    <p:sldId id="259" r:id="rId13"/>
    <p:sldId id="260" r:id="rId14"/>
    <p:sldId id="261" r:id="rId15"/>
    <p:sldId id="263" r:id="rId16"/>
    <p:sldId id="306" r:id="rId17"/>
    <p:sldId id="264" r:id="rId18"/>
    <p:sldId id="265" r:id="rId19"/>
    <p:sldId id="266" r:id="rId20"/>
    <p:sldId id="267" r:id="rId21"/>
    <p:sldId id="268" r:id="rId22"/>
    <p:sldId id="269" r:id="rId23"/>
    <p:sldId id="270" r:id="rId24"/>
    <p:sldId id="271" r:id="rId25"/>
    <p:sldId id="272" r:id="rId26"/>
    <p:sldId id="273" r:id="rId27"/>
    <p:sldId id="332" r:id="rId28"/>
    <p:sldId id="310" r:id="rId29"/>
    <p:sldId id="274" r:id="rId30"/>
    <p:sldId id="275" r:id="rId31"/>
    <p:sldId id="276" r:id="rId32"/>
    <p:sldId id="311" r:id="rId33"/>
    <p:sldId id="277" r:id="rId34"/>
    <p:sldId id="333" r:id="rId35"/>
    <p:sldId id="334" r:id="rId36"/>
    <p:sldId id="335" r:id="rId37"/>
    <p:sldId id="280" r:id="rId38"/>
    <p:sldId id="281" r:id="rId39"/>
    <p:sldId id="282" r:id="rId40"/>
    <p:sldId id="336" r:id="rId41"/>
    <p:sldId id="338" r:id="rId42"/>
    <p:sldId id="339" r:id="rId43"/>
    <p:sldId id="340" r:id="rId44"/>
    <p:sldId id="337" r:id="rId45"/>
    <p:sldId id="283" r:id="rId46"/>
    <p:sldId id="312" r:id="rId47"/>
    <p:sldId id="318" r:id="rId48"/>
    <p:sldId id="313" r:id="rId49"/>
    <p:sldId id="314" r:id="rId50"/>
    <p:sldId id="315" r:id="rId51"/>
    <p:sldId id="316" r:id="rId52"/>
    <p:sldId id="317" r:id="rId53"/>
    <p:sldId id="291" r:id="rId54"/>
    <p:sldId id="292" r:id="rId55"/>
    <p:sldId id="323" r:id="rId56"/>
    <p:sldId id="324" r:id="rId57"/>
    <p:sldId id="319" r:id="rId58"/>
    <p:sldId id="320" r:id="rId59"/>
    <p:sldId id="321" r:id="rId60"/>
    <p:sldId id="341" r:id="rId61"/>
    <p:sldId id="325" r:id="rId62"/>
    <p:sldId id="326" r:id="rId63"/>
    <p:sldId id="327" r:id="rId64"/>
    <p:sldId id="328" r:id="rId65"/>
    <p:sldId id="329" r:id="rId66"/>
    <p:sldId id="293" r:id="rId67"/>
    <p:sldId id="294" r:id="rId68"/>
    <p:sldId id="295" r:id="rId69"/>
    <p:sldId id="296" r:id="rId70"/>
    <p:sldId id="297" r:id="rId71"/>
    <p:sldId id="307" r:id="rId72"/>
    <p:sldId id="308" r:id="rId73"/>
    <p:sldId id="309" r:id="rId74"/>
    <p:sldId id="330" r:id="rId75"/>
    <p:sldId id="331" r:id="rId76"/>
    <p:sldId id="284" r:id="rId77"/>
    <p:sldId id="298" r:id="rId78"/>
    <p:sldId id="300" r:id="rId79"/>
    <p:sldId id="301" r:id="rId80"/>
    <p:sldId id="302" r:id="rId81"/>
    <p:sldId id="303" r:id="rId82"/>
    <p:sldId id="304" r:id="rId83"/>
  </p:sldIdLst>
  <p:sldSz cx="10080625" cy="7559675"/>
  <p:notesSz cx="7559675" cy="10692130"/>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2" charset="0"/>
        <a:cs typeface="DejaVu Sans"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31084839" val="934" revOS="4"/>
      <pr:smFileRevision xmlns:pr="smNativeData" dt="1531084839" val="101"/>
      <pr:guideOptions xmlns:pr="smNativeData" dt="153108483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67" d="100"/>
          <a:sy n="67" d="100"/>
        </p:scale>
        <p:origin x="313" y="313"/>
      </p:cViewPr>
      <p:guideLst x="0" y="0">
        <p:guide orient="horz" pos="2381"/>
        <p:guide pos="3175"/>
      </p:guideLst>
    </p:cSldViewPr>
  </p:slideViewPr>
  <p:outlineViewPr>
    <p:cViewPr>
      <p:scale>
        <a:sx n="33" d="100"/>
        <a:sy n="33" d="100"/>
      </p:scale>
      <p:origin x="0" y="-5506"/>
    </p:cViewPr>
  </p:outlineViewPr>
  <p:sorterViewPr>
    <p:cViewPr>
      <p:scale>
        <a:sx n="10" d="100"/>
        <a:sy n="10" d="100"/>
      </p:scale>
      <p:origin x="0" y="0"/>
    </p:cViewPr>
  </p:sorterViewPr>
  <p:notesViewPr>
    <p:cSldViewPr>
      <p:cViewPr>
        <p:scale>
          <a:sx n="67" d="100"/>
          <a:sy n="67" d="100"/>
        </p:scale>
        <p:origin x="313" y="313"/>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61.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3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34"/>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0pQ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69"/>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UABQ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70"/>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oCw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2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MS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7.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8.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XRg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Y+h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9.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iIs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5.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0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0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3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3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0.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4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7.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42"/>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4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JgF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4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0.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51.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2.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3.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9.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7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4AC0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79"/>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61.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タイトルと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AAAAAAAAAA"/>
              </a:ext>
            </a:extLst>
          </p:cNvSpPr>
          <p:nvPr>
            <p:ph idx="1"/>
          </p:nvPr>
        </p:nvSpPr>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2.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セクションヘッダー">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OIdAACcOQAAHicAABAAAAAmAAAACAAAAIEAAAAAAAAA"/>
              </a:ext>
            </a:extLst>
          </p:cNvSpPr>
          <p:nvPr>
            <p:ph type="title"/>
          </p:nvPr>
        </p:nvSpPr>
        <p:spPr>
          <a:xfrm>
            <a:off x="796290" y="4857750"/>
            <a:ext cx="8568690" cy="1501140"/>
          </a:xfrm>
        </p:spPr>
        <p:txBody>
          <a:bodyPr vert="horz" wrap="square" numCol="1" anchor="t">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LUTAACcOQAA4h0AABAAAAAmAAAACAAAAIEAAAAAAAAA"/>
              </a:ext>
            </a:extLst>
          </p:cNvSpPr>
          <p:nvPr>
            <p:ph idx="1"/>
          </p:nvPr>
        </p:nvSpPr>
        <p:spPr>
          <a:xfrm>
            <a:off x="796290" y="3203575"/>
            <a:ext cx="8568690" cy="1654175"/>
          </a:xfrm>
        </p:spPr>
        <p:txBody>
          <a:bodyPr vert="horz" wrap="square" numCol="1" anchor="b">
            <a:prstTxWarp prst="textNoShape">
              <a:avLst/>
            </a:prstTxWarp>
          </a:bodyPr>
          <a:lstStyle/>
          <a:p>
            <a:pPr>
              <a:defRPr lang="ja-jp"/>
            </a:pPr>
            <a:r>
              <a:t>クリックしてマスターのテキストスタイルを編集</a:t>
            </a:r>
          </a:p>
        </p:txBody>
      </p:sp>
    </p:spTree>
  </p:cSld>
  <p:clrMapOvr>
    <a:masterClrMapping/>
  </p:clrMapOvr>
</p:sldLayout>
</file>

<file path=ppt/slideLayouts/slideLayout6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タイトルと2つの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kKAAB+HgAAiykAABAAAAAmAAAACAAAAAEAAAAAAAAA"/>
              </a:ext>
            </a:extLst>
          </p:cNvSpPr>
          <p:nvPr>
            <p:ph idx="1"/>
          </p:nvPr>
        </p:nvSpPr>
        <p:spPr>
          <a:xfrm>
            <a:off x="504190"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R8AANkKAADpOgAAiykAABAAAAAmAAAACAAAAAEAAAAAAAAA"/>
              </a:ext>
            </a:extLst>
          </p:cNvSpPr>
          <p:nvPr>
            <p:ph idx="2"/>
          </p:nvPr>
        </p:nvSpPr>
        <p:spPr>
          <a:xfrm>
            <a:off x="5123815"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比較">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GgKAAB/HgAAvw4AABAAAAAmAAAACAAAAIEAAAAAAAAA"/>
              </a:ext>
            </a:extLst>
          </p:cNvSpPr>
          <p:nvPr>
            <p:ph idx="1"/>
          </p:nvPr>
        </p:nvSpPr>
        <p:spPr>
          <a:xfrm>
            <a:off x="50419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8OAAB/HgAAiykAABAAAAAmAAAACAAAAAEAAAAAAAAA"/>
              </a:ext>
            </a:extLst>
          </p:cNvSpPr>
          <p:nvPr>
            <p:ph idx="2"/>
          </p:nvPr>
        </p:nvSpPr>
        <p:spPr>
          <a:xfrm>
            <a:off x="50419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5" name="スライドのテキスト4"/>
          <p:cNvSpPr>
            <a:spLocks noGrp="1" noChangeArrowheads="1"/>
            <a:extLst>
              <a:ext uri="smNativeData">
                <pr:smNativeData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GgKAADpOgAAvw4AABAAAAAmAAAACAAAAIEAAAAAAAAA"/>
              </a:ext>
            </a:extLst>
          </p:cNvSpPr>
          <p:nvPr>
            <p:ph idx="3"/>
          </p:nvPr>
        </p:nvSpPr>
        <p:spPr>
          <a:xfrm>
            <a:off x="512318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6" name="スライドのテキスト3"/>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L8OAADpOgAAiykAABAAAAAmAAAACAAAAAEAAAAAAAAA"/>
              </a:ext>
            </a:extLst>
          </p:cNvSpPr>
          <p:nvPr>
            <p:ph idx="4"/>
          </p:nvPr>
        </p:nvSpPr>
        <p:spPr>
          <a:xfrm>
            <a:off x="512318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タイトルのみ">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Tree>
  </p:cSld>
  <p:clrMapOvr>
    <a:masterClrMapping/>
  </p:clrMapOvr>
</p:sldLayout>
</file>

<file path=ppt/slideLayouts/slideLayout6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コンテンツ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oBAACBFwAAvAkAABAAAAAmAAAACAAAAIEAAAAAAAAA"/>
              </a:ext>
            </a:extLst>
          </p:cNvSpPr>
          <p:nvPr>
            <p:ph type="title"/>
          </p:nvPr>
        </p:nvSpPr>
        <p:spPr>
          <a:xfrm>
            <a:off x="504190" y="300990"/>
            <a:ext cx="3316605" cy="1281430"/>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EB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xgAANoBAADpOgAAiykAABAAAAAmAAAACAAAAAEAAAAAAAAA"/>
              </a:ext>
            </a:extLst>
          </p:cNvSpPr>
          <p:nvPr>
            <p:ph idx="1"/>
          </p:nvPr>
        </p:nvSpPr>
        <p:spPr>
          <a:xfrm>
            <a:off x="3941445" y="300990"/>
            <a:ext cx="5634990" cy="6452235"/>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wJAACBFwAAiykAABAAAAAmAAAACAAAAAEAAAAAAAAA"/>
              </a:ext>
            </a:extLst>
          </p:cNvSpPr>
          <p:nvPr>
            <p:ph idx="2"/>
          </p:nvPr>
        </p:nvSpPr>
        <p:spPr>
          <a:xfrm>
            <a:off x="504190" y="1582420"/>
            <a:ext cx="3316605" cy="5170805"/>
          </a:xfrm>
        </p:spPr>
        <p:txBody>
          <a:bodyPr/>
          <a:lstStyle/>
          <a:p>
            <a:pPr>
              <a:defRPr lang="ja-jp"/>
            </a:pPr>
            <a:r>
              <a:t>クリックしてマスターのテキストスタイルを編集</a:t>
            </a:r>
          </a:p>
        </p:txBody>
      </p:sp>
    </p:spTree>
  </p:cSld>
  <p:clrMapOvr>
    <a:masterClrMapping/>
  </p:clrMapOvr>
</p:sldLayout>
</file>

<file path=ppt/slideLayouts/slideLayout68.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図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I4gAABdMQAAZSQAABAAAAAmAAAACAAAAIEAAAAAAAAA"/>
              </a:ext>
            </a:extLst>
          </p:cNvSpPr>
          <p:nvPr>
            <p:ph type="title"/>
          </p:nvPr>
        </p:nvSpPr>
        <p:spPr>
          <a:xfrm>
            <a:off x="1976120" y="5292090"/>
            <a:ext cx="6048375" cy="624205"/>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CgEAABdMQAADyAAABAAAAAmAAAACAAAAAEAAAAAAAAA"/>
              </a:ext>
            </a:extLst>
          </p:cNvSpPr>
          <p:nvPr>
            <p:ph idx="1"/>
          </p:nvPr>
        </p:nvSpPr>
        <p:spPr>
          <a:xfrm>
            <a:off x="1976120" y="675640"/>
            <a:ext cx="6048375" cy="4535805"/>
          </a:xfrm>
        </p:spPr>
        <p:txBody>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GUkAABdMQAA2ykAABAAAAAmAAAACAAAAAEAAAAAAAAA"/>
              </a:ext>
            </a:extLst>
          </p:cNvSpPr>
          <p:nvPr>
            <p:ph idx="2"/>
          </p:nvPr>
        </p:nvSpPr>
        <p:spPr>
          <a:xfrm>
            <a:off x="1976120" y="5916295"/>
            <a:ext cx="6048375" cy="887730"/>
          </a:xfrm>
        </p:spPr>
        <p:txBody>
          <a:bodyPr/>
          <a:lstStyle/>
          <a:p>
            <a:pPr>
              <a:defRPr lang="ja-jp"/>
            </a:pPr>
            <a:r>
              <a:t>クリックしてマスターのテキストスタイルを編集</a:t>
            </a:r>
          </a:p>
        </p:txBody>
      </p:sp>
    </p:spTree>
  </p:cSld>
  <p:clrMapOvr>
    <a:masterClrMapping/>
  </p:clrMapOvr>
</p:sldLayout>
</file>

<file path=ppt/slideLayouts/slideLayout69.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タイトルと縦書き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IAAAAAAAAA"/>
              </a:ext>
            </a:extLst>
          </p:cNvSpPr>
          <p:nvPr>
            <p:ph idx="1"/>
          </p:nvPr>
        </p:nvSpPr>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7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縦書きタイトルと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val="SMDATA_16_J4BCWxMAAAAlAAAAZAAAAA8BAAAAAAAAAAAAAAAAAAAAAAAAAAAAAAAC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9SwAANwBAADpOgAAiykAABAAAAAmAAAACAAAAIMAAAAAAAAA"/>
              </a:ext>
            </a:extLst>
          </p:cNvSpPr>
          <p:nvPr>
            <p:ph type="title"/>
          </p:nvPr>
        </p:nvSpPr>
        <p:spPr>
          <a:xfrm>
            <a:off x="7308215" y="302260"/>
            <a:ext cx="2268220" cy="6450965"/>
          </a:xfrm>
        </p:spPr>
        <p:txBody>
          <a:bodyPr vert="vert"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wBAADsKwAAiykAABAAAAAmAAAACAAAAAMAAAAAAAAA"/>
              </a:ext>
            </a:extLst>
          </p:cNvSpPr>
          <p:nvPr>
            <p:ph idx="1"/>
          </p:nvPr>
        </p:nvSpPr>
        <p:spPr>
          <a:xfrm>
            <a:off x="504190" y="302260"/>
            <a:ext cx="6635750" cy="6450965"/>
          </a:xfrm>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_rels/slideMaster5.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theme" Target="../theme/theme5.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pitchFamily="0" charset="2"/>
              <a:buChar char=""/>
              <a:defRPr lang="ja-jp"/>
            </a:pPr>
            <a:r>
              <a:rPr lang="en-us" sz="3200">
                <a:solidFill>
                  <a:srgbClr val="000000"/>
                </a:solidFill>
                <a:uFill>
                  <a:solidFill>
                    <a:srgbClr val="FFFFFF"/>
                  </a:solidFill>
                </a:uFill>
              </a:rPr>
              <a:t>アウトラインテキストの書式を編集するにはクリックします。</a:t>
            </a:r>
            <a:endParaRPr lang="en-us" sz="3200">
              <a:solidFill>
                <a:srgbClr val="000000"/>
              </a:solidFill>
              <a:uFill>
                <a:solidFill>
                  <a:srgbClr val="FFFFFF"/>
                </a:solidFill>
              </a:uFill>
            </a:endParaRPr>
          </a:p>
          <a:p>
            <a:pPr lvl="1" marL="864235"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endParaRPr lang="en-us" sz="2800">
              <a:solidFill>
                <a:srgbClr val="000000"/>
              </a:solidFill>
              <a:uFill>
                <a:solidFill>
                  <a:srgbClr val="FFFFFF"/>
                </a:solidFill>
              </a:uFill>
            </a:endParaRPr>
          </a:p>
          <a:p>
            <a:pPr lvl="2" marL="1296035" indent="-288290">
              <a:buClrTx/>
              <a:buSzPts val="1080"/>
              <a:buFont typeface="Wingdings" pitchFamily="0" charset="2"/>
              <a:buChar char=""/>
              <a:defRPr lang="ja-jp"/>
            </a:pPr>
            <a:r>
              <a:rPr lang="en-us" sz="2400">
                <a:solidFill>
                  <a:srgbClr val="000000"/>
                </a:solidFill>
                <a:uFill>
                  <a:solidFill>
                    <a:srgbClr val="FFFFFF"/>
                  </a:solidFill>
                </a:uFill>
              </a:rPr>
              <a:t>3レベル目のアウトライン</a:t>
            </a:r>
            <a:endParaRPr lang="en-us" sz="2400">
              <a:solidFill>
                <a:srgbClr val="000000"/>
              </a:solidFill>
              <a:uFill>
                <a:solidFill>
                  <a:srgbClr val="FFFFFF"/>
                </a:solidFill>
              </a:uFill>
            </a:endParaRPr>
          </a:p>
          <a:p>
            <a:pPr lvl="3" marL="1727835"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endParaRPr lang="en-us" sz="2000">
              <a:solidFill>
                <a:srgbClr val="000000"/>
              </a:solidFill>
              <a:uFill>
                <a:solidFill>
                  <a:srgbClr val="FFFFFF"/>
                </a:solidFill>
              </a:uFill>
            </a:endParaRPr>
          </a:p>
          <a:p>
            <a:pPr lvl="4" marL="2160270" indent="-215900">
              <a:buClrTx/>
              <a:buSzPts val="900"/>
              <a:buFont typeface="Wingdings" pitchFamily="0" charset="2"/>
              <a:buChar char=""/>
              <a:defRPr lang="ja-jp"/>
            </a:pPr>
            <a:r>
              <a:rPr lang="en-us" sz="2000">
                <a:solidFill>
                  <a:srgbClr val="000000"/>
                </a:solidFill>
                <a:uFill>
                  <a:solidFill>
                    <a:srgbClr val="FFFFFF"/>
                  </a:solidFill>
                </a:uFill>
              </a:rPr>
              <a:t>5レベル目のアウトライン</a:t>
            </a:r>
            <a:endParaRPr lang="en-us" sz="2000">
              <a:solidFill>
                <a:srgbClr val="000000"/>
              </a:solidFill>
              <a:uFill>
                <a:solidFill>
                  <a:srgbClr val="FFFFFF"/>
                </a:solidFill>
              </a:uFill>
            </a:endParaRPr>
          </a:p>
          <a:p>
            <a:pPr lvl="5" marL="2592070" indent="-215900">
              <a:buClrTx/>
              <a:buSzPts val="900"/>
              <a:buFont typeface="Wingdings" pitchFamily="0" charset="2"/>
              <a:buChar char=""/>
              <a:defRPr lang="ja-jp"/>
            </a:pPr>
            <a:r>
              <a:rPr lang="en-us" sz="2000">
                <a:solidFill>
                  <a:srgbClr val="000000"/>
                </a:solidFill>
                <a:uFill>
                  <a:solidFill>
                    <a:srgbClr val="FFFFFF"/>
                  </a:solidFill>
                </a:uFill>
              </a:rPr>
              <a:t>6レベル目のアウトライン</a:t>
            </a:r>
            <a:endParaRPr lang="en-us" sz="2000">
              <a:solidFill>
                <a:srgbClr val="000000"/>
              </a:solidFill>
              <a:uFill>
                <a:solidFill>
                  <a:srgbClr val="FFFFFF"/>
                </a:solidFill>
              </a:uFill>
            </a:endParaRPr>
          </a:p>
          <a:p>
            <a:pPr lvl="6" marL="3023870" indent="-215900">
              <a:buClrTx/>
              <a:buSzPts val="900"/>
              <a:buFont typeface="Wingdings" pitchFamily="0" charset="2"/>
              <a:buChar char=""/>
              <a:defRPr lang="ja-jp"/>
            </a:pPr>
            <a:r>
              <a:rPr lang="en-us" sz="2000">
                <a:solidFill>
                  <a:srgbClr val="000000"/>
                </a:solidFill>
                <a:uFill>
                  <a:solidFill>
                    <a:srgbClr val="FFFFFF"/>
                  </a:solidFill>
                </a:uFill>
              </a:rPr>
              <a:t>7レベル目のアウトライン</a:t>
            </a:r>
            <a:endParaRPr lang="en-us" sz="2000">
              <a:solidFill>
                <a:srgbClr val="000000"/>
              </a:solidFill>
              <a:uFill>
                <a:solidFill>
                  <a:srgbClr val="FFFFFF"/>
                </a:solidFill>
              </a:u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pitchFamily="0" charset="2"/>
              <a:buChar char=""/>
              <a:defRPr lang="ja-jp"/>
            </a:pPr>
            <a:r>
              <a:rPr lang="en-us" sz="3200">
                <a:solidFill>
                  <a:srgbClr val="000000"/>
                </a:solidFill>
                <a:uFill>
                  <a:solidFill>
                    <a:srgbClr val="FFFFFF"/>
                  </a:solidFill>
                </a:uFill>
              </a:rPr>
              <a:t>アウトラインテキストの書式を編集するにはクリックします。</a:t>
            </a:r>
            <a:endParaRPr lang="en-us" sz="3200">
              <a:solidFill>
                <a:srgbClr val="000000"/>
              </a:solidFill>
              <a:uFill>
                <a:solidFill>
                  <a:srgbClr val="FFFFFF"/>
                </a:solidFill>
              </a:uFill>
            </a:endParaRPr>
          </a:p>
          <a:p>
            <a:pPr lvl="1" marL="864235"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endParaRPr lang="en-us" sz="2800">
              <a:solidFill>
                <a:srgbClr val="000000"/>
              </a:solidFill>
              <a:uFill>
                <a:solidFill>
                  <a:srgbClr val="FFFFFF"/>
                </a:solidFill>
              </a:uFill>
            </a:endParaRPr>
          </a:p>
          <a:p>
            <a:pPr lvl="2" marL="1296035" indent="-288290">
              <a:buClrTx/>
              <a:buSzPts val="1080"/>
              <a:buFont typeface="Wingdings" pitchFamily="0" charset="2"/>
              <a:buChar char=""/>
              <a:defRPr lang="ja-jp"/>
            </a:pPr>
            <a:r>
              <a:rPr lang="en-us" sz="2400">
                <a:solidFill>
                  <a:srgbClr val="000000"/>
                </a:solidFill>
                <a:uFill>
                  <a:solidFill>
                    <a:srgbClr val="FFFFFF"/>
                  </a:solidFill>
                </a:uFill>
              </a:rPr>
              <a:t>3レベル目のアウトライン</a:t>
            </a:r>
            <a:endParaRPr lang="en-us" sz="2400">
              <a:solidFill>
                <a:srgbClr val="000000"/>
              </a:solidFill>
              <a:uFill>
                <a:solidFill>
                  <a:srgbClr val="FFFFFF"/>
                </a:solidFill>
              </a:uFill>
            </a:endParaRPr>
          </a:p>
          <a:p>
            <a:pPr lvl="3" marL="1727835"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endParaRPr lang="en-us" sz="2000">
              <a:solidFill>
                <a:srgbClr val="000000"/>
              </a:solidFill>
              <a:uFill>
                <a:solidFill>
                  <a:srgbClr val="FFFFFF"/>
                </a:solidFill>
              </a:uFill>
            </a:endParaRPr>
          </a:p>
          <a:p>
            <a:pPr lvl="4" marL="2160270" indent="-215900">
              <a:buClrTx/>
              <a:buSzPts val="900"/>
              <a:buFont typeface="Wingdings" pitchFamily="0" charset="2"/>
              <a:buChar char=""/>
              <a:defRPr lang="ja-jp"/>
            </a:pPr>
            <a:r>
              <a:rPr lang="en-us" sz="2000">
                <a:solidFill>
                  <a:srgbClr val="000000"/>
                </a:solidFill>
                <a:uFill>
                  <a:solidFill>
                    <a:srgbClr val="FFFFFF"/>
                  </a:solidFill>
                </a:uFill>
              </a:rPr>
              <a:t>5レベル目のアウトライン</a:t>
            </a:r>
            <a:endParaRPr lang="en-us" sz="2000">
              <a:solidFill>
                <a:srgbClr val="000000"/>
              </a:solidFill>
              <a:uFill>
                <a:solidFill>
                  <a:srgbClr val="FFFFFF"/>
                </a:solidFill>
              </a:uFill>
            </a:endParaRPr>
          </a:p>
          <a:p>
            <a:pPr lvl="5" marL="2592070" indent="-215900">
              <a:buClrTx/>
              <a:buSzPts val="900"/>
              <a:buFont typeface="Wingdings" pitchFamily="0" charset="2"/>
              <a:buChar char=""/>
              <a:defRPr lang="ja-jp"/>
            </a:pPr>
            <a:r>
              <a:rPr lang="en-us" sz="2000">
                <a:solidFill>
                  <a:srgbClr val="000000"/>
                </a:solidFill>
                <a:uFill>
                  <a:solidFill>
                    <a:srgbClr val="FFFFFF"/>
                  </a:solidFill>
                </a:uFill>
              </a:rPr>
              <a:t>6レベル目のアウトライン</a:t>
            </a:r>
            <a:endParaRPr lang="en-us" sz="2000">
              <a:solidFill>
                <a:srgbClr val="000000"/>
              </a:solidFill>
              <a:uFill>
                <a:solidFill>
                  <a:srgbClr val="FFFFFF"/>
                </a:solidFill>
              </a:uFill>
            </a:endParaRPr>
          </a:p>
          <a:p>
            <a:pPr lvl="6" marL="3023870" indent="-215900">
              <a:buClrTx/>
              <a:buSzPts val="900"/>
              <a:buFont typeface="Wingdings" pitchFamily="0" charset="2"/>
              <a:buChar char=""/>
              <a:defRPr lang="ja-jp"/>
            </a:pPr>
            <a:r>
              <a:rPr lang="en-us" sz="2000">
                <a:solidFill>
                  <a:srgbClr val="000000"/>
                </a:solidFill>
                <a:uFill>
                  <a:solidFill>
                    <a:srgbClr val="FFFFFF"/>
                  </a:solidFill>
                </a:uFill>
              </a:rPr>
              <a:t>7レベル目のアウトライン</a:t>
            </a:r>
            <a:endParaRPr lang="en-us" sz="2000">
              <a:solidFill>
                <a:srgbClr val="000000"/>
              </a:solidFill>
              <a:uFill>
                <a:solidFill>
                  <a:srgbClr val="FFFFFF"/>
                </a:solidFill>
              </a:u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sldMaster>
</file>

<file path=ppt/slideMasters/slideMaster3.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QkAABAAAAAmAAAACAAAAL0PAAAAAAAA"/>
              </a:ext>
            </a:extLst>
          </p:cNvSpPr>
          <p:nvPr>
            <p:ph type="title"/>
          </p:nvPr>
        </p:nvSpPr>
        <p:spPr>
          <a:xfrm>
            <a:off x="504190" y="301625"/>
            <a:ext cx="9071610" cy="1261110"/>
          </a:xfrm>
          <a:prstGeom prst="rect">
            <a:avLst/>
          </a:prstGeo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SUAABAAAAAmAAAACAAAAD0PAAAAAAAA"/>
              </a:ext>
            </a:extLst>
          </p:cNvSpPr>
          <p:nvPr>
            <p:ph type="body"/>
          </p:nvPr>
        </p:nvSpPr>
        <p:spPr>
          <a:xfrm>
            <a:off x="5041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pitchFamily="0" charset="2"/>
              <a:buChar char=""/>
              <a:defRPr lang="ja-jp"/>
            </a:pPr>
            <a:r>
              <a:rPr lang="en-us">
                <a:solidFill>
                  <a:srgbClr val="000000"/>
                </a:solidFill>
                <a:uFill>
                  <a:solidFill>
                    <a:srgbClr val="FFFFFF"/>
                  </a:solidFill>
                </a:uFill>
              </a:rPr>
              <a:t>アウトラインテキストの書式を編集するにはクリックします。</a:t>
            </a:r>
            <a:endParaRPr lang="en-us">
              <a:solidFill>
                <a:srgbClr val="000000"/>
              </a:solidFill>
              <a:uFill>
                <a:solidFill>
                  <a:srgbClr val="FFFFFF"/>
                </a:solidFill>
              </a:uFill>
            </a:endParaRPr>
          </a:p>
          <a:p>
            <a:pPr lvl="1" marL="864235"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endParaRPr lang="en-us">
              <a:solidFill>
                <a:srgbClr val="000000"/>
              </a:solidFill>
              <a:uFill>
                <a:solidFill>
                  <a:srgbClr val="FFFFFF"/>
                </a:solidFill>
              </a:uFill>
            </a:endParaRPr>
          </a:p>
          <a:p>
            <a:pPr lvl="2" marL="1296035" indent="-288290">
              <a:buClrTx/>
              <a:buSzPts val="810"/>
              <a:buFont typeface="Wingdings" pitchFamily="0" charset="2"/>
              <a:buChar char=""/>
              <a:defRPr lang="ja-jp"/>
            </a:pPr>
            <a:r>
              <a:rPr lang="en-us">
                <a:solidFill>
                  <a:srgbClr val="000000"/>
                </a:solidFill>
                <a:uFill>
                  <a:solidFill>
                    <a:srgbClr val="FFFFFF"/>
                  </a:solidFill>
                </a:uFill>
              </a:rPr>
              <a:t>3レベル目のアウトライン</a:t>
            </a:r>
            <a:endParaRPr lang="en-us">
              <a:solidFill>
                <a:srgbClr val="000000"/>
              </a:solidFill>
              <a:uFill>
                <a:solidFill>
                  <a:srgbClr val="FFFFFF"/>
                </a:solidFill>
              </a:uFill>
            </a:endParaRPr>
          </a:p>
          <a:p>
            <a:pPr lvl="3" marL="1727835"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endParaRPr lang="en-us">
              <a:solidFill>
                <a:srgbClr val="000000"/>
              </a:solidFill>
              <a:uFill>
                <a:solidFill>
                  <a:srgbClr val="FFFFFF"/>
                </a:solidFill>
              </a:uFill>
            </a:endParaRPr>
          </a:p>
          <a:p>
            <a:pPr lvl="4" marL="2160270" indent="-215900">
              <a:buClrTx/>
              <a:buSzPts val="810"/>
              <a:buFont typeface="Wingdings" pitchFamily="0" charset="2"/>
              <a:buChar char=""/>
              <a:defRPr lang="ja-jp"/>
            </a:pPr>
            <a:r>
              <a:rPr lang="en-us">
                <a:solidFill>
                  <a:srgbClr val="000000"/>
                </a:solidFill>
                <a:uFill>
                  <a:solidFill>
                    <a:srgbClr val="FFFFFF"/>
                  </a:solidFill>
                </a:uFill>
              </a:rPr>
              <a:t>5レベル目のアウトライン</a:t>
            </a:r>
            <a:endParaRPr lang="en-us">
              <a:solidFill>
                <a:srgbClr val="000000"/>
              </a:solidFill>
              <a:uFill>
                <a:solidFill>
                  <a:srgbClr val="FFFFFF"/>
                </a:solidFill>
              </a:uFill>
            </a:endParaRPr>
          </a:p>
          <a:p>
            <a:pPr lvl="5" marL="2592070" indent="-215900">
              <a:buClrTx/>
              <a:buSzPts val="810"/>
              <a:buFont typeface="Wingdings" pitchFamily="0" charset="2"/>
              <a:buChar char=""/>
              <a:defRPr lang="ja-jp"/>
            </a:pPr>
            <a:r>
              <a:rPr lang="en-us">
                <a:solidFill>
                  <a:srgbClr val="000000"/>
                </a:solidFill>
                <a:uFill>
                  <a:solidFill>
                    <a:srgbClr val="FFFFFF"/>
                  </a:solidFill>
                </a:uFill>
              </a:rPr>
              <a:t>6レベル目のアウトライン</a:t>
            </a:r>
            <a:endParaRPr lang="en-us">
              <a:solidFill>
                <a:srgbClr val="000000"/>
              </a:solidFill>
              <a:uFill>
                <a:solidFill>
                  <a:srgbClr val="FFFFFF"/>
                </a:solidFill>
              </a:uFill>
            </a:endParaRPr>
          </a:p>
          <a:p>
            <a:pPr lvl="6" marL="3023870" indent="-215900">
              <a:buClrTx/>
              <a:buSzPts val="810"/>
              <a:buFont typeface="Wingdings" pitchFamily="0" charset="2"/>
              <a:buChar char=""/>
              <a:defRPr lang="ja-jp"/>
            </a:pPr>
            <a:r>
              <a:rPr lang="en-us">
                <a:solidFill>
                  <a:srgbClr val="000000"/>
                </a:solidFill>
                <a:uFill>
                  <a:solidFill>
                    <a:srgbClr val="FFFFFF"/>
                  </a:solidFill>
                </a:uFill>
              </a:rPr>
              <a:t>7レベル目のアウトライン</a:t>
            </a:r>
            <a:endParaRPr lang="en-us">
              <a:solidFill>
                <a:srgbClr val="000000"/>
              </a:solidFill>
              <a:uFill>
                <a:solidFill>
                  <a:srgbClr val="FFFFFF"/>
                </a:solidFill>
              </a:uFill>
            </a:endParaRPr>
          </a:p>
        </p:txBody>
      </p:sp>
      <p:sp>
        <p:nvSpPr>
          <p:cNvPr id="4" name="PlaceHolder 3"/>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SUAABAAAAAmAAAACAAAAD0PAAAAAAAA"/>
              </a:ext>
            </a:extLst>
          </p:cNvSpPr>
          <p:nvPr>
            <p:ph type="body"/>
          </p:nvPr>
        </p:nvSpPr>
        <p:spPr>
          <a:xfrm>
            <a:off x="51523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pitchFamily="0" charset="2"/>
              <a:buChar char=""/>
              <a:defRPr lang="ja-jp"/>
            </a:pPr>
            <a:r>
              <a:rPr lang="en-us">
                <a:solidFill>
                  <a:srgbClr val="000000"/>
                </a:solidFill>
                <a:uFill>
                  <a:solidFill>
                    <a:srgbClr val="FFFFFF"/>
                  </a:solidFill>
                </a:uFill>
              </a:rPr>
              <a:t>アウトラインテキストの書式を編集するにはクリックします。</a:t>
            </a:r>
            <a:endParaRPr lang="en-us">
              <a:solidFill>
                <a:srgbClr val="000000"/>
              </a:solidFill>
              <a:uFill>
                <a:solidFill>
                  <a:srgbClr val="FFFFFF"/>
                </a:solidFill>
              </a:uFill>
            </a:endParaRPr>
          </a:p>
          <a:p>
            <a:pPr lvl="1" marL="864235"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endParaRPr lang="en-us">
              <a:solidFill>
                <a:srgbClr val="000000"/>
              </a:solidFill>
              <a:uFill>
                <a:solidFill>
                  <a:srgbClr val="FFFFFF"/>
                </a:solidFill>
              </a:uFill>
            </a:endParaRPr>
          </a:p>
          <a:p>
            <a:pPr lvl="2" marL="1296035" indent="-288290">
              <a:buClrTx/>
              <a:buSzPts val="810"/>
              <a:buFont typeface="Wingdings" pitchFamily="0" charset="2"/>
              <a:buChar char=""/>
              <a:defRPr lang="ja-jp"/>
            </a:pPr>
            <a:r>
              <a:rPr lang="en-us">
                <a:solidFill>
                  <a:srgbClr val="000000"/>
                </a:solidFill>
                <a:uFill>
                  <a:solidFill>
                    <a:srgbClr val="FFFFFF"/>
                  </a:solidFill>
                </a:uFill>
              </a:rPr>
              <a:t>3レベル目のアウトライン</a:t>
            </a:r>
            <a:endParaRPr lang="en-us">
              <a:solidFill>
                <a:srgbClr val="000000"/>
              </a:solidFill>
              <a:uFill>
                <a:solidFill>
                  <a:srgbClr val="FFFFFF"/>
                </a:solidFill>
              </a:uFill>
            </a:endParaRPr>
          </a:p>
          <a:p>
            <a:pPr lvl="3" marL="1727835"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endParaRPr lang="en-us">
              <a:solidFill>
                <a:srgbClr val="000000"/>
              </a:solidFill>
              <a:uFill>
                <a:solidFill>
                  <a:srgbClr val="FFFFFF"/>
                </a:solidFill>
              </a:uFill>
            </a:endParaRPr>
          </a:p>
          <a:p>
            <a:pPr lvl="4" marL="2160270" indent="-215900">
              <a:buClrTx/>
              <a:buSzPts val="810"/>
              <a:buFont typeface="Wingdings" pitchFamily="0" charset="2"/>
              <a:buChar char=""/>
              <a:defRPr lang="ja-jp"/>
            </a:pPr>
            <a:r>
              <a:rPr lang="en-us">
                <a:solidFill>
                  <a:srgbClr val="000000"/>
                </a:solidFill>
                <a:uFill>
                  <a:solidFill>
                    <a:srgbClr val="FFFFFF"/>
                  </a:solidFill>
                </a:uFill>
              </a:rPr>
              <a:t>5レベル目のアウトライン</a:t>
            </a:r>
            <a:endParaRPr lang="en-us">
              <a:solidFill>
                <a:srgbClr val="000000"/>
              </a:solidFill>
              <a:uFill>
                <a:solidFill>
                  <a:srgbClr val="FFFFFF"/>
                </a:solidFill>
              </a:uFill>
            </a:endParaRPr>
          </a:p>
          <a:p>
            <a:pPr lvl="5" marL="2592070" indent="-215900">
              <a:buClrTx/>
              <a:buSzPts val="810"/>
              <a:buFont typeface="Wingdings" pitchFamily="0" charset="2"/>
              <a:buChar char=""/>
              <a:defRPr lang="ja-jp"/>
            </a:pPr>
            <a:r>
              <a:rPr lang="en-us">
                <a:solidFill>
                  <a:srgbClr val="000000"/>
                </a:solidFill>
                <a:uFill>
                  <a:solidFill>
                    <a:srgbClr val="FFFFFF"/>
                  </a:solidFill>
                </a:uFill>
              </a:rPr>
              <a:t>6レベル目のアウトライン</a:t>
            </a:r>
            <a:endParaRPr lang="en-us">
              <a:solidFill>
                <a:srgbClr val="000000"/>
              </a:solidFill>
              <a:uFill>
                <a:solidFill>
                  <a:srgbClr val="FFFFFF"/>
                </a:solidFill>
              </a:uFill>
            </a:endParaRPr>
          </a:p>
          <a:p>
            <a:pPr lvl="6" marL="3023870" indent="-215900">
              <a:buClrTx/>
              <a:buSzPts val="810"/>
              <a:buFont typeface="Wingdings" pitchFamily="0" charset="2"/>
              <a:buChar char=""/>
              <a:defRPr lang="ja-jp"/>
            </a:pPr>
            <a:r>
              <a:rPr lang="en-us">
                <a:solidFill>
                  <a:srgbClr val="000000"/>
                </a:solidFill>
                <a:uFill>
                  <a:solidFill>
                    <a:srgbClr val="FFFFFF"/>
                  </a:solidFill>
                </a:uFill>
              </a:rPr>
              <a:t>7レベル目のアウトライン</a:t>
            </a:r>
            <a:endParaRPr lang="en-us">
              <a:solidFill>
                <a:srgbClr val="000000"/>
              </a:solidFill>
              <a:uFill>
                <a:solidFill>
                  <a:srgbClr val="FFFFFF"/>
                </a:solidFill>
              </a:u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sldMaster>
</file>

<file path=ppt/slideMasters/slideMaster4.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pitchFamily="0" charset="2"/>
              <a:buChar char=""/>
              <a:defRPr lang="ja-jp"/>
            </a:pPr>
            <a:r>
              <a:rPr lang="en-us" sz="3200">
                <a:solidFill>
                  <a:srgbClr val="000000"/>
                </a:solidFill>
                <a:uFill>
                  <a:solidFill>
                    <a:srgbClr val="FFFFFF"/>
                  </a:solidFill>
                </a:uFill>
              </a:rPr>
              <a:t>アウトラインテキストの書式を編集するにはクリックします。</a:t>
            </a:r>
            <a:endParaRPr lang="en-us" sz="3200">
              <a:solidFill>
                <a:srgbClr val="000000"/>
              </a:solidFill>
              <a:uFill>
                <a:solidFill>
                  <a:srgbClr val="FFFFFF"/>
                </a:solidFill>
              </a:uFill>
            </a:endParaRPr>
          </a:p>
          <a:p>
            <a:pPr lvl="1" marL="864235"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endParaRPr lang="en-us" sz="2800">
              <a:solidFill>
                <a:srgbClr val="000000"/>
              </a:solidFill>
              <a:uFill>
                <a:solidFill>
                  <a:srgbClr val="FFFFFF"/>
                </a:solidFill>
              </a:uFill>
            </a:endParaRPr>
          </a:p>
          <a:p>
            <a:pPr lvl="2" marL="1296035" indent="-288290">
              <a:buClrTx/>
              <a:buSzPts val="1080"/>
              <a:buFont typeface="Wingdings" pitchFamily="0" charset="2"/>
              <a:buChar char=""/>
              <a:defRPr lang="ja-jp"/>
            </a:pPr>
            <a:r>
              <a:rPr lang="en-us" sz="2400">
                <a:solidFill>
                  <a:srgbClr val="000000"/>
                </a:solidFill>
                <a:uFill>
                  <a:solidFill>
                    <a:srgbClr val="FFFFFF"/>
                  </a:solidFill>
                </a:uFill>
              </a:rPr>
              <a:t>3レベル目のアウトライン</a:t>
            </a:r>
            <a:endParaRPr lang="en-us" sz="2400">
              <a:solidFill>
                <a:srgbClr val="000000"/>
              </a:solidFill>
              <a:uFill>
                <a:solidFill>
                  <a:srgbClr val="FFFFFF"/>
                </a:solidFill>
              </a:uFill>
            </a:endParaRPr>
          </a:p>
          <a:p>
            <a:pPr lvl="3" marL="1727835"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endParaRPr lang="en-us" sz="2000">
              <a:solidFill>
                <a:srgbClr val="000000"/>
              </a:solidFill>
              <a:uFill>
                <a:solidFill>
                  <a:srgbClr val="FFFFFF"/>
                </a:solidFill>
              </a:uFill>
            </a:endParaRPr>
          </a:p>
          <a:p>
            <a:pPr lvl="4" marL="2160270" indent="-215900">
              <a:buClrTx/>
              <a:buSzPts val="900"/>
              <a:buFont typeface="Wingdings" pitchFamily="0" charset="2"/>
              <a:buChar char=""/>
              <a:defRPr lang="ja-jp"/>
            </a:pPr>
            <a:r>
              <a:rPr lang="en-us" sz="2000">
                <a:solidFill>
                  <a:srgbClr val="000000"/>
                </a:solidFill>
                <a:uFill>
                  <a:solidFill>
                    <a:srgbClr val="FFFFFF"/>
                  </a:solidFill>
                </a:uFill>
              </a:rPr>
              <a:t>5レベル目のアウトライン</a:t>
            </a:r>
            <a:endParaRPr lang="en-us" sz="2000">
              <a:solidFill>
                <a:srgbClr val="000000"/>
              </a:solidFill>
              <a:uFill>
                <a:solidFill>
                  <a:srgbClr val="FFFFFF"/>
                </a:solidFill>
              </a:uFill>
            </a:endParaRPr>
          </a:p>
          <a:p>
            <a:pPr lvl="5" marL="2592070" indent="-215900">
              <a:buClrTx/>
              <a:buSzPts val="900"/>
              <a:buFont typeface="Wingdings" pitchFamily="0" charset="2"/>
              <a:buChar char=""/>
              <a:defRPr lang="ja-jp"/>
            </a:pPr>
            <a:r>
              <a:rPr lang="en-us" sz="2000">
                <a:solidFill>
                  <a:srgbClr val="000000"/>
                </a:solidFill>
                <a:uFill>
                  <a:solidFill>
                    <a:srgbClr val="FFFFFF"/>
                  </a:solidFill>
                </a:uFill>
              </a:rPr>
              <a:t>6レベル目のアウトライン</a:t>
            </a:r>
            <a:endParaRPr lang="en-us" sz="2000">
              <a:solidFill>
                <a:srgbClr val="000000"/>
              </a:solidFill>
              <a:uFill>
                <a:solidFill>
                  <a:srgbClr val="FFFFFF"/>
                </a:solidFill>
              </a:uFill>
            </a:endParaRPr>
          </a:p>
          <a:p>
            <a:pPr lvl="6" marL="3023870" indent="-215900">
              <a:buClrTx/>
              <a:buSzPts val="900"/>
              <a:buFont typeface="Wingdings" pitchFamily="0" charset="2"/>
              <a:buChar char=""/>
              <a:defRPr lang="ja-jp"/>
            </a:pPr>
            <a:r>
              <a:rPr lang="en-us" sz="2000">
                <a:solidFill>
                  <a:srgbClr val="000000"/>
                </a:solidFill>
                <a:uFill>
                  <a:solidFill>
                    <a:srgbClr val="FFFFFF"/>
                  </a:solidFill>
                </a:uFill>
              </a:rPr>
              <a:t>7レベル目のアウトライン</a:t>
            </a:r>
            <a:endParaRPr lang="en-us" sz="2000">
              <a:solidFill>
                <a:srgbClr val="000000"/>
              </a:solidFill>
              <a:uFill>
                <a:solidFill>
                  <a:srgbClr val="FFFFFF"/>
                </a:solidFill>
              </a:u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sldMaster>
</file>

<file path=ppt/slideMasters/slideMaster5.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pitchFamily="0" charset="2"/>
              <a:buChar char=""/>
              <a:defRPr lang="ja-jp"/>
            </a:pPr>
            <a:r>
              <a:rPr lang="en-us" sz="3200">
                <a:solidFill>
                  <a:srgbClr val="000000"/>
                </a:solidFill>
                <a:uFill>
                  <a:solidFill>
                    <a:srgbClr val="FFFFFF"/>
                  </a:solidFill>
                </a:uFill>
              </a:rPr>
              <a:t>アウトラインテキストの書式を編集するにはクリックします。</a:t>
            </a:r>
            <a:endParaRPr lang="en-us" sz="3200">
              <a:solidFill>
                <a:srgbClr val="000000"/>
              </a:solidFill>
              <a:uFill>
                <a:solidFill>
                  <a:srgbClr val="FFFFFF"/>
                </a:solidFill>
              </a:uFill>
            </a:endParaRPr>
          </a:p>
          <a:p>
            <a:pPr lvl="1" marL="864235"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endParaRPr lang="en-us" sz="2800">
              <a:solidFill>
                <a:srgbClr val="000000"/>
              </a:solidFill>
              <a:uFill>
                <a:solidFill>
                  <a:srgbClr val="FFFFFF"/>
                </a:solidFill>
              </a:uFill>
            </a:endParaRPr>
          </a:p>
          <a:p>
            <a:pPr lvl="2" marL="1296035" indent="-288290">
              <a:buClrTx/>
              <a:buSzPts val="1080"/>
              <a:buFont typeface="Wingdings" pitchFamily="0" charset="2"/>
              <a:buChar char=""/>
              <a:defRPr lang="ja-jp"/>
            </a:pPr>
            <a:r>
              <a:rPr lang="en-us" sz="2400">
                <a:solidFill>
                  <a:srgbClr val="000000"/>
                </a:solidFill>
                <a:uFill>
                  <a:solidFill>
                    <a:srgbClr val="FFFFFF"/>
                  </a:solidFill>
                </a:uFill>
              </a:rPr>
              <a:t>3レベル目のアウトライン</a:t>
            </a:r>
            <a:endParaRPr lang="en-us" sz="2400">
              <a:solidFill>
                <a:srgbClr val="000000"/>
              </a:solidFill>
              <a:uFill>
                <a:solidFill>
                  <a:srgbClr val="FFFFFF"/>
                </a:solidFill>
              </a:uFill>
            </a:endParaRPr>
          </a:p>
          <a:p>
            <a:pPr lvl="3" marL="1727835"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endParaRPr lang="en-us" sz="2000">
              <a:solidFill>
                <a:srgbClr val="000000"/>
              </a:solidFill>
              <a:uFill>
                <a:solidFill>
                  <a:srgbClr val="FFFFFF"/>
                </a:solidFill>
              </a:uFill>
            </a:endParaRPr>
          </a:p>
          <a:p>
            <a:pPr lvl="4" marL="2160270" indent="-215900">
              <a:buClrTx/>
              <a:buSzPts val="900"/>
              <a:buFont typeface="Wingdings" pitchFamily="0" charset="2"/>
              <a:buChar char=""/>
              <a:defRPr lang="ja-jp"/>
            </a:pPr>
            <a:r>
              <a:rPr lang="en-us" sz="2000">
                <a:solidFill>
                  <a:srgbClr val="000000"/>
                </a:solidFill>
                <a:uFill>
                  <a:solidFill>
                    <a:srgbClr val="FFFFFF"/>
                  </a:solidFill>
                </a:uFill>
              </a:rPr>
              <a:t>5レベル目のアウトライン</a:t>
            </a:r>
            <a:endParaRPr lang="en-us" sz="2000">
              <a:solidFill>
                <a:srgbClr val="000000"/>
              </a:solidFill>
              <a:uFill>
                <a:solidFill>
                  <a:srgbClr val="FFFFFF"/>
                </a:solidFill>
              </a:uFill>
            </a:endParaRPr>
          </a:p>
          <a:p>
            <a:pPr lvl="5" marL="2592070" indent="-215900">
              <a:buClrTx/>
              <a:buSzPts val="900"/>
              <a:buFont typeface="Wingdings" pitchFamily="0" charset="2"/>
              <a:buChar char=""/>
              <a:defRPr lang="ja-jp"/>
            </a:pPr>
            <a:r>
              <a:rPr lang="en-us" sz="2000">
                <a:solidFill>
                  <a:srgbClr val="000000"/>
                </a:solidFill>
                <a:uFill>
                  <a:solidFill>
                    <a:srgbClr val="FFFFFF"/>
                  </a:solidFill>
                </a:uFill>
              </a:rPr>
              <a:t>6レベル目のアウトライン</a:t>
            </a:r>
            <a:endParaRPr lang="en-us" sz="2000">
              <a:solidFill>
                <a:srgbClr val="000000"/>
              </a:solidFill>
              <a:uFill>
                <a:solidFill>
                  <a:srgbClr val="FFFFFF"/>
                </a:solidFill>
              </a:uFill>
            </a:endParaRPr>
          </a:p>
          <a:p>
            <a:pPr lvl="6" marL="3023870" indent="-215900">
              <a:buClrTx/>
              <a:buSzPts val="900"/>
              <a:buFont typeface="Wingdings" pitchFamily="0" charset="2"/>
              <a:buChar char=""/>
              <a:defRPr lang="ja-jp"/>
            </a:pPr>
            <a:r>
              <a:rPr lang="en-us" sz="2000">
                <a:solidFill>
                  <a:srgbClr val="000000"/>
                </a:solidFill>
                <a:uFill>
                  <a:solidFill>
                    <a:srgbClr val="FFFFFF"/>
                  </a:solidFill>
                </a:uFill>
              </a:rPr>
              <a:t>7レベル目のアウトライン</a:t>
            </a:r>
            <a:endParaRPr lang="en-us" sz="2000">
              <a:solidFill>
                <a:srgbClr val="000000"/>
              </a:solidFill>
              <a:uFill>
                <a:solidFill>
                  <a:srgbClr val="FFFFFF"/>
                </a:solidFill>
              </a:u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Lst>
  <p:hf sldNum="0" hdr="0" ftr="0" dt="0"/>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s://www.vmware.com/support/developer/PowerCLI/" TargetMode="Externa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0.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1.png"/><Relationship Id="rId3" Type="http://schemas.openxmlformats.org/officeDocument/2006/relationships/image" Target="../media/image22.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image" Target="../media/image23.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4.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5.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6.png"/></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7.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8.png"/></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29.png"/></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image" Target="../media/image30.png"/></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19.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2.png"/></Relationships>
</file>

<file path=ppt/slides/_rels/slide46.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 Id="rId3" Type="http://schemas.openxmlformats.org/officeDocument/2006/relationships/image" Target="../media/image26.png"/></Relationships>
</file>

<file path=ppt/slides/_rels/slide47.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microsoft.com/en-us/download/details.aspx?id=30653" TargetMode="External"/><Relationship Id="rId3" Type="http://schemas.openxmlformats.org/officeDocument/2006/relationships/hyperlink" Target="https://www.microsoft.com/en-us/download/details.aspx?id=50395" TargetMode="External"/></Relationships>
</file>

<file path=ppt/slides/_rels/slide50.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s>
</file>

<file path=ppt/slides/_rels/slide52.xml.rels><?xml version="1.0" encoding="UTF-8" standalone="yes" ?>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33.png"/></Relationships>
</file>

<file path=ppt/slides/_rels/slide53.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4.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s>
</file>

<file path=ppt/slides/_rels/slide58.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60.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1.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4.png"/></Relationships>
</file>

<file path=ppt/slides/_rels/slide62.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 Id="rId3" Type="http://schemas.openxmlformats.org/officeDocument/2006/relationships/image" Target="../media/image26.png"/></Relationships>
</file>

<file path=ppt/slides/_rels/slide63.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4.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5.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1.png"/><Relationship Id="rId3" Type="http://schemas.openxmlformats.org/officeDocument/2006/relationships/image" Target="../media/image26.png"/></Relationships>
</file>

<file path=ppt/slides/_rels/slide66.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7.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70.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5.png"/></Relationships>
</file>

<file path=ppt/slides/_rels/slide71.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6.png"/></Relationships>
</file>

<file path=ppt/slides/_rels/slide72.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73.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37.png"/><Relationship Id="rId3" Type="http://schemas.openxmlformats.org/officeDocument/2006/relationships/image" Target="../media/image38.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Getconfig チュートリアル</a:t>
            </a:r>
            <a:endParaRPr lang="en-us">
              <a:solidFill>
                <a:srgbClr val="000000"/>
              </a:solidFill>
              <a:uFill>
                <a:solidFill>
                  <a:srgbClr val="FFFFFF"/>
                </a:solidFill>
              </a:uFill>
            </a:endParaRPr>
          </a:p>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検査PC編</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版パッケージ管理ツール Chocolatey を用いて、各種ソフトウェアをインストールします</a:t>
            </a:r>
            <a:endParaRPr lang="en-us">
              <a:solidFill>
                <a:srgbClr val="000000"/>
              </a:solidFill>
              <a:uFill>
                <a:solidFill>
                  <a:srgbClr val="FFFFFF"/>
                </a:solidFill>
              </a:uFill>
            </a:endParaRPr>
          </a:p>
          <a:p>
            <a:pPr marL="431800" indent="-321945">
              <a:lnSpc>
                <a:spcPct val="100000"/>
              </a:lnSpc>
              <a:buClrTx/>
              <a:buSzPts val="675"/>
              <a:buFont typeface="Wingdings" pitchFamily="0" charset="2"/>
              <a:buChar char=""/>
              <a:defRPr lang="ja-jp">
                <a:latin typeface="Meiryo UI" pitchFamily="3" charset="-128"/>
                <a:ea typeface="Meiryo UI" pitchFamily="3" charset="-128"/>
                <a:cs typeface="Meiryo UI" pitchFamily="3" charset="-128"/>
              </a:defRPr>
            </a:pPr>
            <a:r>
              <a:rPr lang="en-us" sz="1500" u="sng">
                <a:solidFill>
                  <a:srgbClr val="000000"/>
                </a:solidFill>
                <a:uFill>
                  <a:solidFill>
                    <a:srgbClr val="FFFFFF"/>
                  </a:solidFill>
                </a:uFill>
              </a:rPr>
              <a:t>iex</a:t>
            </a:r>
            <a:r>
              <a:rPr lang="en-us" sz="1600" u="sng">
                <a:solidFill>
                  <a:srgbClr val="000000"/>
                </a:solidFill>
                <a:uFill>
                  <a:solidFill>
                    <a:srgbClr val="FFFFFF"/>
                  </a:solidFill>
                </a:uFill>
              </a:rPr>
              <a:t> ((New-Object </a:t>
            </a:r>
            <a:r>
              <a:rPr lang="en-us" u="sng">
                <a:solidFill>
                  <a:srgbClr val="000000"/>
                </a:solidFill>
                <a:uFill>
                  <a:solidFill>
                    <a:srgbClr val="FFFFFF"/>
                  </a:solidFill>
                </a:uFill>
              </a:rPr>
              <a:t>System.Net.WebClient).DownloadString('https://chocolatey.org/install.ps1'))</a:t>
            </a:r>
            <a:endParaRPr lang="en-us">
              <a:solidFill>
                <a:srgbClr val="000000"/>
              </a:solidFill>
              <a:uFill>
                <a:solidFill>
                  <a:srgbClr val="FFFFFF"/>
                </a:solidFill>
              </a:uFill>
            </a:endParaRPr>
          </a:p>
        </p:txBody>
      </p:sp>
      <p:pic>
        <p:nvPicPr>
          <p:cNvPr id="4" name="図 20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QbAAAQAAAAJgAAAAgAAAD//////////w=="/>
              </a:ext>
            </a:extLst>
          </p:cNvPicPr>
          <p:nvPr/>
        </p:nvPicPr>
        <p:blipFill>
          <a:blip r:embed="rId2"/>
          <a:stretch>
            <a:fillRect/>
          </a:stretch>
        </p:blipFill>
        <p:spPr>
          <a:xfrm>
            <a:off x="286385" y="3002915"/>
            <a:ext cx="9512935" cy="1530985"/>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yIAABAAAAAmAAAACAAAAP//////////"/>
              </a:ext>
            </a:extLst>
          </p:cNvSpPr>
          <p:nvPr/>
        </p:nvSpPr>
        <p:spPr>
          <a:xfrm>
            <a:off x="504190" y="4758055"/>
            <a:ext cx="9069705" cy="86233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以下 Chocolatey コマンドで各種ソフトウェアをインストールします</a:t>
            </a:r>
            <a:endParaRPr lang="en-us">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u="sng">
                <a:solidFill>
                  <a:srgbClr val="000000"/>
                </a:solidFill>
                <a:uFill>
                  <a:solidFill>
                    <a:srgbClr val="FFFFFF"/>
                  </a:solidFill>
                </a:uFill>
              </a:rPr>
              <a:t>choco install -y unxutils winscp 7zip notepadplusplus.install jdk8 gradle TortoiseGit git.install GoogleChrome vmwarevsphereclient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6" name="図 209"/>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TwAAM0rAAAQAAAAJgAAAAgAAAD//////////w=="/>
              </a:ext>
            </a:extLst>
          </p:cNvPicPr>
          <p:nvPr/>
        </p:nvPicPr>
        <p:blipFill>
          <a:blip r:embed="rId3"/>
          <a:stretch>
            <a:fillRect/>
          </a:stretch>
        </p:blipFill>
        <p:spPr>
          <a:xfrm>
            <a:off x="291465" y="5760085"/>
            <a:ext cx="9503410" cy="136017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000">
                <a:solidFill>
                  <a:srgbClr val="000000"/>
                </a:solidFill>
                <a:uFill>
                  <a:solidFill>
                    <a:srgbClr val="FFFFFF"/>
                  </a:solidFill>
                </a:uFill>
              </a:rPr>
              <a:t>32ビット版Java導入済み環境の注意点</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Java環境は 64ビット版が必要となりますが、32ビット版Java がインストール済み環境の場合、chocolatey の64</a:t>
            </a:r>
            <a:r>
              <a:rPr lang="ja-jp" sz="2000">
                <a:solidFill>
                  <a:srgbClr val="000000"/>
                </a:solidFill>
                <a:uFill>
                  <a:solidFill>
                    <a:srgbClr val="FFFFFF"/>
                  </a:solidFill>
                </a:uFill>
              </a:rPr>
              <a:t>ビット版</a:t>
            </a:r>
            <a:r>
              <a:rPr lang="en-us" sz="2000">
                <a:solidFill>
                  <a:srgbClr val="000000"/>
                </a:solidFill>
                <a:uFill>
                  <a:solidFill>
                    <a:srgbClr val="FFFFFF"/>
                  </a:solidFill>
                </a:uFill>
              </a:rPr>
              <a:t> Java </a:t>
            </a:r>
            <a:r>
              <a:rPr lang="ja-jp" sz="2000">
                <a:solidFill>
                  <a:srgbClr val="000000"/>
                </a:solidFill>
                <a:uFill>
                  <a:solidFill>
                    <a:srgbClr val="FFFFFF"/>
                  </a:solidFill>
                </a:uFill>
              </a:rPr>
              <a:t>の</a:t>
            </a:r>
            <a:r>
              <a:rPr lang="en-us" sz="2000">
                <a:solidFill>
                  <a:srgbClr val="000000"/>
                </a:solidFill>
                <a:uFill>
                  <a:solidFill>
                    <a:srgbClr val="FFFFFF"/>
                  </a:solidFill>
                </a:uFill>
              </a:rPr>
              <a:t>インストールがスキップする問題があります。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その場合は</a:t>
            </a:r>
            <a:r>
              <a:rPr lang="en-us" sz="2000">
                <a:solidFill>
                  <a:srgbClr val="000000"/>
                </a:solidFill>
                <a:uFill>
                  <a:solidFill>
                    <a:srgbClr val="FFFFFF"/>
                  </a:solidFill>
                </a:uFill>
              </a:rPr>
              <a:t>以下コマンド</a:t>
            </a:r>
            <a:r>
              <a:rPr lang="ja-jp" sz="2000">
                <a:solidFill>
                  <a:srgbClr val="000000"/>
                </a:solidFill>
                <a:uFill>
                  <a:solidFill>
                    <a:srgbClr val="FFFFFF"/>
                  </a:solidFill>
                </a:uFill>
              </a:rPr>
              <a:t>で、</a:t>
            </a:r>
            <a:r>
              <a:rPr lang="en-us" sz="2000">
                <a:solidFill>
                  <a:srgbClr val="000000"/>
                </a:solidFill>
                <a:uFill>
                  <a:solidFill>
                    <a:srgbClr val="FFFFFF"/>
                  </a:solidFill>
                </a:uFill>
              </a:rPr>
              <a:t>64ビット版 Java を</a:t>
            </a:r>
            <a:r>
              <a:rPr lang="ja-jp" sz="2000">
                <a:solidFill>
                  <a:srgbClr val="000000"/>
                </a:solidFill>
                <a:uFill>
                  <a:solidFill>
                    <a:srgbClr val="FFFFFF"/>
                  </a:solidFill>
                </a:uFill>
              </a:rPr>
              <a:t>指定して</a:t>
            </a:r>
            <a:r>
              <a:rPr lang="en-us" sz="2000">
                <a:solidFill>
                  <a:srgbClr val="000000"/>
                </a:solidFill>
                <a:uFill>
                  <a:solidFill>
                    <a:srgbClr val="FFFFFF"/>
                  </a:solidFill>
                </a:uFill>
              </a:rPr>
              <a:t>インストールしてください。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jdk8 -params "x64=true"</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java -version </a:t>
            </a:r>
            <a:r>
              <a:rPr lang="ja-jp" sz="2000" u="sng">
                <a:solidFill>
                  <a:srgbClr val="000000"/>
                </a:solidFill>
                <a:uFill>
                  <a:solidFill>
                    <a:srgbClr val="FFFFFF"/>
                  </a:solidFill>
                </a:uFill>
              </a:rPr>
              <a:t>を実行し、</a:t>
            </a:r>
            <a:r>
              <a:rPr lang="en-us" sz="2000" u="sng">
                <a:solidFill>
                  <a:srgbClr val="000000"/>
                </a:solidFill>
                <a:uFill>
                  <a:solidFill>
                    <a:srgbClr val="FFFFFF"/>
                  </a:solidFill>
                </a:uFill>
              </a:rPr>
              <a:t>出力メッセージに64-bitの記述があることを確認します</a:t>
            </a:r>
            <a:endParaRPr lang="en-us">
              <a:solidFill>
                <a:srgbClr val="000000"/>
              </a:solidFill>
              <a:uFill>
                <a:solidFill>
                  <a:srgbClr val="FFFFFF"/>
                </a:solidFill>
              </a:uFill>
            </a:endParaRPr>
          </a:p>
        </p:txBody>
      </p:sp>
      <p:pic>
        <p:nvPicPr>
          <p:cNvPr id="4" name="図 215"/>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TEAAP0hAAAQAAAAJgAAAAgAAAD//////////w=="/>
              </a:ext>
            </a:extLst>
          </p:cNvPicPr>
          <p:nvPr/>
        </p:nvPicPr>
        <p:blipFill>
          <a:blip r:embed="rId2"/>
          <a:stretch>
            <a:fillRect/>
          </a:stretch>
        </p:blipFill>
        <p:spPr>
          <a:xfrm>
            <a:off x="720090" y="4032250"/>
            <a:ext cx="7296785" cy="149288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パッケージのインストール2</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Office 製品がない場合は、以下コマンドで、Libre Office をインストールします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-y libreoffice-oldstable</a:t>
            </a:r>
            <a:endParaRPr lang="en-us">
              <a:solidFill>
                <a:srgbClr val="000000"/>
              </a:solidFill>
              <a:uFill>
                <a:solidFill>
                  <a:srgbClr val="FFFFFF"/>
                </a:solidFill>
              </a:uFill>
            </a:endParaRPr>
          </a:p>
        </p:txBody>
      </p:sp>
      <p:pic>
        <p:nvPicPr>
          <p:cNvPr id="4" name="図 212"/>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gXAAAQAAAAJgAAAAgAAAD//////////w=="/>
              </a:ext>
            </a:extLst>
          </p:cNvPicPr>
          <p:nvPr/>
        </p:nvPicPr>
        <p:blipFill>
          <a:blip r:embed="rId2"/>
          <a:stretch>
            <a:fillRect/>
          </a:stretch>
        </p:blipFill>
        <p:spPr>
          <a:xfrm>
            <a:off x="317500" y="2535555"/>
            <a:ext cx="9494520" cy="135064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PowerCLIインストール</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NSEAAAAAAAAmAAAACAAAAP//////////"/>
              </a:ext>
            </a:extLst>
          </p:cNvSpPr>
          <p:nvPr/>
        </p:nvSpPr>
        <p:spPr>
          <a:xfrm>
            <a:off x="504190" y="1656080"/>
            <a:ext cx="8997950" cy="3742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VMwareサイトから PowerCLI モジュールをダウンロードしてインストールします </a:t>
            </a:r>
            <a:endParaRPr lang="en-us">
              <a:solidFill>
                <a:srgbClr val="000000"/>
              </a:solidFill>
              <a:uFill>
                <a:solidFill>
                  <a:srgbClr val="FFFFFF"/>
                </a:solidFill>
              </a:uFill>
            </a:endParaRPr>
          </a:p>
          <a:p>
            <a:pPr marL="431800" indent="-32194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バージョンは PowerCLI 6.x を選びます</a:t>
            </a:r>
            <a:endParaRPr lang="en-us">
              <a:solidFill>
                <a:srgbClr val="000000"/>
              </a:solidFill>
              <a:uFill>
                <a:solidFill>
                  <a:srgbClr val="FFFFFF"/>
                </a:solidFill>
              </a:uFill>
            </a:endParaRPr>
          </a:p>
          <a:p>
            <a:pPr lvl="1" marL="864235" indent="-321945">
              <a:lnSpc>
                <a:spcPct val="100000"/>
              </a:lnSpc>
              <a:buClr>
                <a:srgbClr val="000000"/>
              </a:buClr>
              <a:buSzPts val="1650"/>
              <a:buFont typeface="Symbol" pitchFamily="1" charset="2"/>
              <a:buChar char=""/>
              <a:defRPr lang="ja-jp">
                <a:latin typeface="Meiryo UI" pitchFamily="3" charset="-128"/>
                <a:ea typeface="Meiryo UI" pitchFamily="3" charset="-128"/>
                <a:cs typeface="Meiryo UI" pitchFamily="3" charset="-128"/>
              </a:defRPr>
            </a:pPr>
            <a:r>
              <a:rPr lang="en-us" sz="2200" u="sng">
                <a:solidFill>
                  <a:srgbClr val="0000FF"/>
                </a:solidFill>
                <a:uFill>
                  <a:solidFill>
                    <a:srgbClr val="FFFFFF"/>
                  </a:solidFill>
                </a:uFill>
                <a:hlinkClick r:id="rId2"/>
              </a:rPr>
              <a:t>https://www.vmware.com/support/developer/PowerCLI/</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VMWare アカウントが必要となり、未登録の場合はサインアップしてください</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ダウンロードした VMWare-PowerCLI-*.exe を起動して、既定の設定でインストールします</a:t>
            </a:r>
            <a:endParaRPr lang="en-us">
              <a:solidFill>
                <a:srgbClr val="000000"/>
              </a:solidFill>
              <a:uFill>
                <a:solidFill>
                  <a:srgbClr val="FFFFFF"/>
                </a:solidFill>
              </a:uFill>
            </a:endParaRPr>
          </a:p>
          <a:p>
            <a:pPr marL="431800" indent="-32194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OSの再起動</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一旦、ここでOSを再起動します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ダウンロードサイトからバイナリモジュール gradle-server-acceptance-0.1.x.zip をダウンロードして、c:\ の直下にコピーします</a:t>
            </a:r>
            <a:endParaRPr lang="en-us">
              <a:solidFill>
                <a:srgbClr val="000000"/>
              </a:solidFill>
              <a:uFill>
                <a:solidFill>
                  <a:srgbClr val="FFFFFF"/>
                </a:solidFill>
              </a:uFill>
            </a:endParaRPr>
          </a:p>
        </p:txBody>
      </p:sp>
      <p:pic>
        <p:nvPicPr>
          <p:cNvPr id="4" name="図 21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cZAAAQAAAAJgAAAAgAAAD//////////w=="/>
              </a:ext>
            </a:extLst>
          </p:cNvPicPr>
          <p:nvPr/>
        </p:nvPicPr>
        <p:blipFill>
          <a:blip r:embed="rId2"/>
          <a:stretch>
            <a:fillRect/>
          </a:stretch>
        </p:blipFill>
        <p:spPr>
          <a:xfrm>
            <a:off x="860425" y="2419350"/>
            <a:ext cx="5166995" cy="1689735"/>
          </a:xfrm>
          <a:prstGeom prst="rect">
            <a:avLst/>
          </a:prstGeom>
          <a:noFill/>
          <a:ln>
            <a:noFill/>
          </a:ln>
          <a:effectLst/>
        </p:spPr>
      </p:pic>
      <p:pic>
        <p:nvPicPr>
          <p:cNvPr id="5" name="図 21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knAAAQAAAAJgAAAAgAAAD//////////w=="/>
              </a:ext>
            </a:extLst>
          </p:cNvPicPr>
          <p:nvPr/>
        </p:nvPicPr>
        <p:blipFill>
          <a:blip r:embed="rId3"/>
          <a:stretch>
            <a:fillRect/>
          </a:stretch>
        </p:blipFill>
        <p:spPr>
          <a:xfrm>
            <a:off x="875030" y="5184140"/>
            <a:ext cx="4708525" cy="1161415"/>
          </a:xfrm>
          <a:prstGeom prst="rect">
            <a:avLst/>
          </a:prstGeom>
          <a:noFill/>
          <a:ln>
            <a:noFill/>
          </a:ln>
          <a:effectLst/>
        </p:spPr>
      </p:pic>
      <p:sp>
        <p:nvSpPr>
          <p:cNvPr id="6"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エクスプローラを起動して、ダウンロードしたファイルを選択し、 右クリックで 7-zip メニューを開いて「展開」を選択します。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g8AABAAAAAmAAAACAAAAP//////////"/>
              </a:ext>
            </a:extLst>
          </p:cNvSpPr>
          <p:nvPr/>
        </p:nvSpPr>
        <p:spPr>
          <a:xfrm>
            <a:off x="504190" y="1367790"/>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c:\を展開先に指定して、解凍します。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c:\server-acceptance ディレクトリが作成されます。</a:t>
            </a:r>
            <a:endParaRPr lang="en-us">
              <a:solidFill>
                <a:srgbClr val="000000"/>
              </a:solidFill>
              <a:uFill>
                <a:solidFill>
                  <a:srgbClr val="FFFFFF"/>
                </a:solidFill>
              </a:uFill>
            </a:endParaRPr>
          </a:p>
        </p:txBody>
      </p:sp>
      <p:pic>
        <p:nvPicPr>
          <p:cNvPr id="5" name="図 22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7CAAADsaAAAQAAAAJgAAAAgAAAD//////////w=="/>
              </a:ext>
            </a:extLst>
          </p:cNvPicPr>
          <p:nvPr/>
        </p:nvPicPr>
        <p:blipFill>
          <a:blip r:embed="rId2"/>
          <a:stretch>
            <a:fillRect/>
          </a:stretch>
        </p:blipFill>
        <p:spPr>
          <a:xfrm>
            <a:off x="909955" y="1860550"/>
            <a:ext cx="4441825" cy="2403475"/>
          </a:xfrm>
          <a:prstGeom prst="rect">
            <a:avLst/>
          </a:prstGeom>
          <a:noFill/>
          <a:ln>
            <a:noFill/>
          </a:ln>
          <a:effectLst/>
        </p:spPr>
      </p:pic>
      <p:sp>
        <p:nvSpPr>
          <p:cNvPr id="6" name="CustomShape 4"/>
          <p:cNvSpPr>
            <a:extLst>
              <a:ext uri="smNativeData">
                <pr:smNativeData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g8AABAAAAAmAAAACAAAAP//////////"/>
              </a:ext>
            </a:extLst>
          </p:cNvSpPr>
          <p:nvPr/>
        </p:nvSpPr>
        <p:spPr>
          <a:xfrm>
            <a:off x="1009015" y="2190750"/>
            <a:ext cx="287782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Getconfigインストール２</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実行パス環境変数に本ディレクトリを追加します</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コントロールパネルを開いて、「システム」、「システムの詳細設定」を選択します</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 「環境変数」をクリックします</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システムの環境変数のリストから、Path を選択して、「編集」をクリックします</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値の先頭に c:\server-acceptance; を追加して、パスを追加します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4" name="図 22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gtAAAQAAAAJgAAAAgAAAD//////////w=="/>
              </a:ext>
            </a:extLst>
          </p:cNvPicPr>
          <p:nvPr/>
        </p:nvPicPr>
        <p:blipFill>
          <a:blip r:embed="rId2"/>
          <a:stretch>
            <a:fillRect/>
          </a:stretch>
        </p:blipFill>
        <p:spPr>
          <a:xfrm>
            <a:off x="1363980" y="3601085"/>
            <a:ext cx="3496945" cy="3851275"/>
          </a:xfrm>
          <a:prstGeom prst="rect">
            <a:avLst/>
          </a:prstGeom>
          <a:noFill/>
          <a:ln>
            <a:noFill/>
          </a:ln>
          <a:effectLst/>
        </p:spPr>
      </p:pic>
      <p:pic>
        <p:nvPicPr>
          <p:cNvPr id="5" name="図 22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of6w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gfAAAQAAAAJgAAAAgAAAD//////////w=="/>
              </a:ext>
            </a:extLst>
          </p:cNvPicPr>
          <p:nvPr/>
        </p:nvPicPr>
        <p:blipFill>
          <a:blip r:embed="rId3"/>
          <a:stretch>
            <a:fillRect/>
          </a:stretch>
        </p:blipFill>
        <p:spPr>
          <a:xfrm>
            <a:off x="5363845" y="3601085"/>
            <a:ext cx="3709035" cy="1565275"/>
          </a:xfrm>
          <a:prstGeom prst="rect">
            <a:avLst/>
          </a:prstGeom>
          <a:noFill/>
          <a:ln>
            <a:noFill/>
          </a:ln>
          <a:effectLst/>
        </p:spPr>
      </p:pic>
      <p:sp>
        <p:nvSpPr>
          <p:cNvPr id="6" name="CustomShape 3"/>
          <p:cNvSpPr>
            <a:extLst>
              <a:ext uri="smNativeData">
                <pr:smNativeData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2MAAAAx0AABAAAAAmAAAACAAAAP//////////"/>
              </a:ext>
            </a:extLst>
          </p:cNvSpPr>
          <p:nvPr/>
        </p:nvSpPr>
        <p:spPr>
          <a:xfrm>
            <a:off x="6480175" y="4358005"/>
            <a:ext cx="1438275"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Getconfigインストール３</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PowerShellを管理者ユーザで開き、”getconfig -h”を実行して以下のヘルプメッセージがでることを確認します</a:t>
            </a:r>
            <a:endParaRPr lang="en-us">
              <a:solidFill>
                <a:srgbClr val="000000"/>
              </a:solidFill>
              <a:uFill>
                <a:solidFill>
                  <a:srgbClr val="FFFFFF"/>
                </a:solidFill>
              </a:uFill>
            </a:endParaRP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IkAAAAAAAAJgAAAAgAAAD//////////w=="/>
              </a:ext>
            </a:extLst>
          </p:cNvPicPr>
          <p:nvPr/>
        </p:nvPicPr>
        <p:blipFill>
          <a:blip r:embed="rId2"/>
          <a:stretch>
            <a:fillRect/>
          </a:stretch>
        </p:blipFill>
        <p:spPr>
          <a:xfrm>
            <a:off x="861060" y="2459990"/>
            <a:ext cx="8034020" cy="342392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各サーバの検査</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Rw8AABAAAAAmAAAACAAAAP//////////"/>
              </a:ext>
            </a:extLst>
          </p:cNvSpPr>
          <p:nvPr/>
        </p:nvSpPr>
        <p:spPr>
          <a:xfrm>
            <a:off x="504190" y="1769110"/>
            <a:ext cx="9069705" cy="714375"/>
          </a:xfrm>
          <a:prstGeom prst="rect">
            <a:avLst/>
          </a:prstGeom>
          <a:noFill/>
          <a:ln>
            <a:noFill/>
          </a:ln>
          <a:effectLst/>
        </p:spPr>
        <p:txBody>
          <a:bodyPr vert="horz" wrap="square" lIns="0" tIns="0" rIns="0" bIns="0" numCol="1" anchor="t"/>
          <a:lstStyle/>
          <a:p>
            <a:pPr marL="431800" indent="-321945">
              <a:lnSpc>
                <a:spcPct val="100000"/>
              </a:lnSpc>
              <a:buClrTx/>
              <a:buSzPts val="1260"/>
              <a:buFont typeface="Wingdings" pitchFamily="0" charset="2"/>
              <a:buChar char=""/>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以下サーバの構成情報の収集／検査を行います</a:t>
            </a:r>
            <a:endParaRPr lang="en-us">
              <a:solidFill>
                <a:srgbClr val="000000"/>
              </a:solidFill>
              <a:uFill>
                <a:solidFill>
                  <a:srgbClr val="FFFFFF"/>
                </a:solidFill>
              </a:uFill>
            </a:endParaRPr>
          </a:p>
        </p:txBody>
      </p:sp>
      <p:graphicFrame>
        <p:nvGraphicFramePr>
          <p:cNvPr id="4" name=""/>
          <p:cNvGraphicFramePr>
            <a:graphicFrameLocks noGrp="1"/>
          </p:cNvGraphicFramePr>
          <p:nvPr/>
        </p:nvGraphicFramePr>
        <p:xfrm>
          <a:off x="747395" y="2484120"/>
          <a:ext cx="8826500" cy="2985135"/>
        </p:xfrm>
        <a:graphic>
          <a:graphicData uri="http://schemas.openxmlformats.org/drawingml/2006/table">
            <a:tbl>
              <a:tblPr>
                <a:noFill/>
              </a:tblPr>
              <a:tblGrid>
                <a:gridCol w="685165"/>
                <a:gridCol w="2651125"/>
                <a:gridCol w="1398905"/>
                <a:gridCol w="2045970"/>
                <a:gridCol w="2045970"/>
              </a:tblGrid>
              <a:tr h="373380">
                <a:tc>
                  <a:txBody>
                    <a:bodyPr vert="horz" wrap="square" numCol="1"/>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a:t>
                      </a:r>
                      <a:endParaRPr lang="en-us" b="1">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b="1">
                          <a:solidFill>
                            <a:srgbClr val="000000"/>
                          </a:solidFill>
                          <a:latin typeface="ＭＳ Ｐゴシック" pitchFamily="3" charset="-128"/>
                          <a:ea typeface="ＭＳ Ｐゴシック" pitchFamily="3" charset="-128"/>
                          <a:cs typeface="DejaVu Sans" pitchFamily="2" charset="0"/>
                        </a:defRPr>
                      </a:pPr>
                      <a:r>
                        <a:t>サーバ</a:t>
                      </a:r>
                    </a:p>
                  </a:txBody>
                  <a:tcPr anchor="ctr" marL="9525" marR="9525" marT="9525" marB="0">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a:pPr>
                      <a:r>
                        <a:rPr lang="ja-jp" b="1">
                          <a:solidFill>
                            <a:srgbClr val="000000"/>
                          </a:solidFill>
                          <a:latin typeface="ＭＳ Ｐゴシック" pitchFamily="3" charset="-128"/>
                          <a:ea typeface="ＭＳ Ｐゴシック" pitchFamily="3" charset="-128"/>
                          <a:cs typeface="DejaVu Sans" pitchFamily="2" charset="0"/>
                        </a:rPr>
                        <a:t>サポート</a:t>
                      </a:r>
                      <a:r>
                        <a:rPr lang="en-us" b="1">
                          <a:solidFill>
                            <a:srgbClr val="000000"/>
                          </a:solidFill>
                          <a:latin typeface="ＭＳ Ｐゴシック" pitchFamily="3" charset="-128"/>
                          <a:ea typeface="ＭＳ Ｐゴシック" pitchFamily="3" charset="-128"/>
                          <a:cs typeface="DejaVu Sans" pitchFamily="2" charset="0"/>
                        </a:rPr>
                        <a:t>OS</a:t>
                      </a:r>
                      <a:endParaRPr lang="en-us" b="1">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OS</a:t>
                      </a:r>
                      <a:r>
                        <a:rPr lang="ja-jp" b="1">
                          <a:solidFill>
                            <a:srgbClr val="000000"/>
                          </a:solidFill>
                          <a:latin typeface="ＭＳ Ｐゴシック" pitchFamily="3" charset="-128"/>
                          <a:ea typeface="ＭＳ Ｐゴシック" pitchFamily="3" charset="-128"/>
                          <a:cs typeface="DejaVu Sans" pitchFamily="2" charset="0"/>
                        </a:rPr>
                        <a:t>設定</a:t>
                      </a:r>
                      <a:endParaRPr lang="ja-jp" b="1">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HW/</a:t>
                      </a:r>
                      <a:r>
                        <a:rPr lang="ja-jp" b="1">
                          <a:solidFill>
                            <a:srgbClr val="000000"/>
                          </a:solidFill>
                          <a:latin typeface="ＭＳ Ｐゴシック" pitchFamily="3" charset="-128"/>
                          <a:ea typeface="ＭＳ Ｐゴシック" pitchFamily="3" charset="-128"/>
                          <a:cs typeface="DejaVu Sans" pitchFamily="2" charset="0"/>
                        </a:rPr>
                        <a:t>リソース設定</a:t>
                      </a:r>
                      <a:endParaRPr lang="ja-jp" b="1">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1</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HP Proliant </a:t>
                      </a:r>
                      <a:r>
                        <a:rPr lang="ja-jp">
                          <a:solidFill>
                            <a:srgbClr val="000000"/>
                          </a:solidFill>
                          <a:latin typeface="ＭＳ Ｐゴシック" pitchFamily="3" charset="-128"/>
                          <a:ea typeface="ＭＳ Ｐゴシック" pitchFamily="3" charset="-128"/>
                          <a:cs typeface="DejaVu Sans" pitchFamily="2" charset="0"/>
                        </a:rPr>
                        <a:t>サーバ</a:t>
                      </a: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w="6350" cap="flat" cmpd="sng" algn="ctr">
                      <a:solidFill>
                        <a:srgbClr val="000000"/>
                      </a:solidFill>
                      <a:prstDash val="solid"/>
                      <a:headEnd type="none"/>
                      <a:tailEnd type="none"/>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2</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3</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ja-jp">
                          <a:solidFill>
                            <a:srgbClr val="000000"/>
                          </a:solidFill>
                          <a:latin typeface="ＭＳ Ｐゴシック" pitchFamily="3" charset="-128"/>
                          <a:ea typeface="ＭＳ Ｐゴシック" pitchFamily="3" charset="-128"/>
                          <a:cs typeface="DejaVu Sans" pitchFamily="2" charset="0"/>
                        </a:rPr>
                        <a:t>富士通 </a:t>
                      </a:r>
                      <a:r>
                        <a:rPr lang="en-us">
                          <a:solidFill>
                            <a:srgbClr val="000000"/>
                          </a:solidFill>
                          <a:latin typeface="ＭＳ Ｐゴシック" pitchFamily="3" charset="-128"/>
                          <a:ea typeface="ＭＳ Ｐゴシック" pitchFamily="3" charset="-128"/>
                          <a:cs typeface="DejaVu Sans" pitchFamily="2" charset="0"/>
                        </a:rPr>
                        <a:t>Primergy </a:t>
                      </a:r>
                      <a:r>
                        <a:rPr lang="ja-jp">
                          <a:solidFill>
                            <a:srgbClr val="000000"/>
                          </a:solidFill>
                          <a:latin typeface="ＭＳ Ｐゴシック" pitchFamily="3" charset="-128"/>
                          <a:ea typeface="ＭＳ Ｐゴシック" pitchFamily="3" charset="-128"/>
                          <a:cs typeface="DejaVu Sans" pitchFamily="2" charset="0"/>
                        </a:rPr>
                        <a:t>サーバ</a:t>
                      </a: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4</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5</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SPARC Solaris </a:t>
                      </a:r>
                      <a:r>
                        <a:rPr lang="ja-jp">
                          <a:solidFill>
                            <a:srgbClr val="000000"/>
                          </a:solidFill>
                          <a:latin typeface="ＭＳ Ｐゴシック" pitchFamily="3" charset="-128"/>
                          <a:ea typeface="ＭＳ Ｐゴシック" pitchFamily="3" charset="-128"/>
                          <a:cs typeface="DejaVu Sans" pitchFamily="2" charset="0"/>
                        </a:rPr>
                        <a:t>サーバ</a:t>
                      </a: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Solaris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Solaris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XSCF</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6</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VM</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a:noFill/>
                    </a:lnB>
                    <a:lnTlToBr>
                      <a:noFill/>
                    </a:lnTlToBr>
                    <a:lnBlToTr>
                      <a:noFill/>
                    </a:lnBlToTr>
                    <a:noFill/>
                  </a:tcPr>
                </a:tc>
                <a:extLst>
                  <a:ext uri="smNativeData">
                    <pr:rowheight xmlns="" xmlns:pr="smNativeData" dt="1531084839" type="min" val="373380"/>
                  </a:ext>
                </a:extLst>
              </a:tr>
              <a:tr h="373380">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7</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vert="horz" wrap="square" numCol="1"/>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endParaRPr lang="en-us">
                        <a:solidFill>
                          <a:srgbClr val="000000"/>
                        </a:solidFill>
                        <a:latin typeface="ＭＳ Ｐゴシック" pitchFamily="3" charset="-128"/>
                        <a:ea typeface="ＭＳ Ｐゴシック" pitchFamily="3" charset="-128"/>
                        <a:cs typeface="DejaVu Sans" pitchFamily="2" charset="0"/>
                      </a:endParaRPr>
                    </a:p>
                  </a:txBody>
                  <a:tcPr anchor="ctr" marL="9525" marR="9525" marT="9525" marB="0">
                    <a:lnL>
                      <a:noFill/>
                    </a:lnL>
                    <a:lnR>
                      <a:noFill/>
                    </a:lnR>
                    <a:lnT>
                      <a:noFill/>
                    </a:lnT>
                    <a:lnB w="6350" cap="flat" cmpd="sng" algn="ctr">
                      <a:solidFill>
                        <a:srgbClr val="000000"/>
                      </a:solidFill>
                      <a:prstDash val="solid"/>
                      <a:headEnd type="none"/>
                      <a:tailEnd type="none"/>
                    </a:lnB>
                    <a:lnTlToBr>
                      <a:noFill/>
                    </a:lnTlToBr>
                    <a:lnBlToTr>
                      <a:noFill/>
                    </a:lnBlToTr>
                    <a:noFill/>
                  </a:tcPr>
                </a:tc>
                <a:extLst>
                  <a:ext uri="smNativeData">
                    <pr:rowheight xmlns="" xmlns:pr="smNativeData" dt="1531084839" type="min" val="373380"/>
                  </a:ext>
                </a:extLst>
              </a:tr>
            </a:tbl>
          </a:graphicData>
        </a:graphic>
      </p:graphicFrame>
      <p:sp>
        <p:nvSpPr>
          <p:cNvPr id="5" name="テキスト ボックス 2"/>
          <p:cNvSpPr>
            <a:extLst>
              <a:ext uri="smNativeData">
                <pr:smNativeData xmlns:pr="smNativeData" val="SMDATA_16_J4BCWxMAAAAlAAAAZAAAAE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AYAADcjAADaOgAANywAAAAgAAAmAAAACAAAAP//////////"/>
              </a:ext>
            </a:extLst>
          </p:cNvSpPr>
          <p:nvPr/>
        </p:nvSpPr>
        <p:spPr>
          <a:xfrm>
            <a:off x="995680" y="5724525"/>
            <a:ext cx="8571230" cy="1463040"/>
          </a:xfrm>
          <a:prstGeom prst="rect">
            <a:avLst/>
          </a:prstGeom>
          <a:noFill/>
          <a:ln>
            <a:noFill/>
          </a:ln>
          <a:effectLst/>
        </p:spPr>
        <p:txBody>
          <a:bodyPr vert="horz" wrap="square" lIns="91440" tIns="45720" rIns="91440" bIns="45720" numCol="1" anchor="t"/>
          <a:lstStyle/>
          <a:p>
            <a:pPr>
              <a:defRPr lang="ja-jp">
                <a:latin typeface="Meiryo UI" pitchFamily="3" charset="-128"/>
                <a:ea typeface="Meiryo UI" pitchFamily="3" charset="-128"/>
                <a:cs typeface="Meiryo UI" pitchFamily="3" charset="-128"/>
              </a:defRPr>
            </a:pPr>
            <a:r>
              <a:t>「</a:t>
            </a:r>
            <a:r>
              <a:rPr lang="en-us"/>
              <a:t>OS</a:t>
            </a:r>
            <a:r>
              <a:t>設定」、「</a:t>
            </a:r>
            <a:r>
              <a:rPr lang="en-us"/>
              <a:t>HW/</a:t>
            </a:r>
            <a:r>
              <a:t>リソース設定」の列が使用するテンプレートとなり、プラットフォームごとに組み合わせて実行します。次ページより、各プラットフォームの順にその手順を記します</a:t>
            </a:r>
          </a:p>
          <a:p>
            <a:pPr>
              <a:defRPr lang="ja-jp">
                <a:latin typeface="Meiryo UI" pitchFamily="3" charset="-128"/>
                <a:ea typeface="Meiryo UI" pitchFamily="3" charset="-128"/>
                <a:cs typeface="Meiryo UI" pitchFamily="3" charset="-128"/>
              </a:defRPr>
            </a:pPr>
            <a:r>
              <a:t>No.1～No.5のオンプレミスサーバの場合、OS設定の検査、HW/リソース設定の検査を順に実行します。No.6～No.7 のVMの場合、OS設定の検査に vCenter の検査が含まれるため、OS設定の検査のみ実行します。</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sz="4800">
                <a:solidFill>
                  <a:srgbClr val="000000"/>
                </a:solidFill>
                <a:latin typeface="Meiryo UI" pitchFamily="3" charset="-128"/>
                <a:ea typeface="Meiryo UI" pitchFamily="3" charset="-128"/>
                <a:cs typeface="Meiryo UI" pitchFamily="3" charset="-128"/>
              </a:defRPr>
            </a:pPr>
            <a:r>
              <a:t>検査の流れ</a:t>
            </a:r>
          </a:p>
        </p:txBody>
      </p:sp>
      <p:sp>
        <p:nvSpPr>
          <p:cNvPr id="3" name="テキストボックス1"/>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QIQAAHQ0AABAgAAAmAAAACAAAAP//////////"/>
              </a:ext>
            </a:extLst>
          </p:cNvSpPr>
          <p:nvPr/>
        </p:nvSpPr>
        <p:spPr>
          <a:xfrm>
            <a:off x="1798955" y="173545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プロジェクトの作成</a:t>
            </a:r>
          </a:p>
        </p:txBody>
      </p:sp>
      <p:sp>
        <p:nvSpPr>
          <p:cNvPr id="4" name="テキストボックス2"/>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QIQAAOxIAABAgAAAmAAAACAAAAP//////////"/>
              </a:ext>
            </a:extLst>
          </p:cNvSpPr>
          <p:nvPr/>
        </p:nvSpPr>
        <p:spPr>
          <a:xfrm>
            <a:off x="1798955" y="256730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各プラットフォームの検査</a:t>
            </a:r>
          </a:p>
        </p:txBody>
      </p:sp>
      <p:sp>
        <p:nvSpPr>
          <p:cNvPr id="5" name="テキストボックス3"/>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tJAAAeRYAABAgAAAmAAAACAAAAP//////////"/>
              </a:ext>
            </a:extLst>
          </p:cNvSpPr>
          <p:nvPr/>
        </p:nvSpPr>
        <p:spPr>
          <a:xfrm>
            <a:off x="2223770" y="325691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検査シナリオの編集</a:t>
            </a:r>
          </a:p>
        </p:txBody>
      </p:sp>
      <p:sp>
        <p:nvSpPr>
          <p:cNvPr id="6" name="テキストボックス4"/>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WNAAAaBoAABAgAAAmAAAACAAAAP//////////"/>
              </a:ext>
            </a:extLst>
          </p:cNvSpPr>
          <p:nvPr/>
        </p:nvSpPr>
        <p:spPr>
          <a:xfrm>
            <a:off x="2647950" y="3896360"/>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Excelシート「検査対象」、「テンプレート」編集</a:t>
            </a:r>
          </a:p>
        </p:txBody>
      </p:sp>
      <p:sp>
        <p:nvSpPr>
          <p:cNvPr id="7" name="テキストボックス6"/>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WNAAATR4AABAgAAAmAAAACAAAAP//////////"/>
              </a:ext>
            </a:extLst>
          </p:cNvSpPr>
          <p:nvPr/>
        </p:nvSpPr>
        <p:spPr>
          <a:xfrm>
            <a:off x="2647950" y="4529455"/>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設定ファイル「config.groovy」の接続アカウント設定</a:t>
            </a:r>
          </a:p>
        </p:txBody>
      </p:sp>
      <p:sp>
        <p:nvSpPr>
          <p:cNvPr id="8" name="テキストボックス5"/>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tJAAAAiMAABAgAAAmAAAACAAAAP//////////"/>
              </a:ext>
            </a:extLst>
          </p:cNvSpPr>
          <p:nvPr/>
        </p:nvSpPr>
        <p:spPr>
          <a:xfrm>
            <a:off x="2223770" y="529463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検査実行</a:t>
            </a:r>
          </a:p>
        </p:txBody>
      </p:sp>
      <p:sp>
        <p:nvSpPr>
          <p:cNvPr id="9" name="テキストボックス7"/>
          <p:cNvSpPr txBox="1">
            <a:extLst>
              <a:ext uri="smNativeData">
                <pr:smNativeData xmlns:pr="smNativeData"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tJAAA4CYAABAgAAAmAAAACAAAAP//////////"/>
              </a:ext>
            </a:extLst>
          </p:cNvSpPr>
          <p:nvPr/>
        </p:nvSpPr>
        <p:spPr>
          <a:xfrm>
            <a:off x="2223770" y="592328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検査結果のコミット</a:t>
            </a:r>
          </a:p>
        </p:txBody>
      </p:sp>
      <p:sp>
        <p:nvSpPr>
          <p:cNvPr id="10" name="直線1"/>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B0NAABMEAAAuQ8AABAAAAAmAAAACAAAAP//////////"/>
              </a:ext>
            </a:extLst>
          </p:cNvSpPr>
          <p:nvPr/>
        </p:nvSpPr>
        <p:spPr>
          <a:xfrm flipH="1">
            <a:off x="2647950" y="2131695"/>
            <a:ext cx="1270" cy="424180"/>
          </a:xfrm>
          <a:prstGeom prst="line">
            <a:avLst/>
          </a:prstGeom>
          <a:noFill/>
          <a:ln w="12700" cap="flat" cmpd="sng" algn="ctr">
            <a:solidFill>
              <a:schemeClr val="tx1"/>
            </a:solidFill>
            <a:prstDash val="solid"/>
            <a:headEnd type="none"/>
            <a:tailEnd type="stealth" w="lg" len="lg"/>
          </a:ln>
          <a:effectLst/>
        </p:spPr>
      </p:sp>
      <p:sp>
        <p:nvSpPr>
          <p:cNvPr id="11" name="直線2"/>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CsSAABLEAAACRQAABAAAAAmAAAACAAAAP//////////"/>
              </a:ext>
            </a:extLst>
          </p:cNvSpPr>
          <p:nvPr/>
        </p:nvSpPr>
        <p:spPr>
          <a:xfrm flipH="1">
            <a:off x="2647950" y="2953385"/>
            <a:ext cx="635" cy="303530"/>
          </a:xfrm>
          <a:prstGeom prst="line">
            <a:avLst/>
          </a:prstGeom>
          <a:noFill/>
          <a:ln w="12700" cap="flat" cmpd="sng" algn="ctr">
            <a:solidFill>
              <a:schemeClr val="tx1"/>
            </a:solidFill>
            <a:prstDash val="solid"/>
            <a:headEnd type="none"/>
            <a:tailEnd type="stealth" w="lg" len="lg"/>
          </a:ln>
          <a:effectLst/>
        </p:spPr>
      </p:sp>
      <p:sp>
        <p:nvSpPr>
          <p:cNvPr id="12" name="直線3"/>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直線4"/>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直線5"/>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直線6"/>
          <p:cNvSpPr>
            <a:extLst>
              <a:ext uri="smNativeData">
                <pr:smNativeData xmlns:pr="smNativeData"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フリーハンド1"/>
          <p:cNvSpPr>
            <a:extLst>
              <a:ext uri="smNativeData">
                <pr:smNativeData xmlns:pr="smNativeData" val="SMDATA_16_J4BCWxMAAAAlAAAACw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e1//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ygAABAAAAAmAAAACAAAAP//////////"/>
              </a:ext>
            </a:extLst>
          </p:cNvSpPr>
          <p:nvPr/>
        </p:nvSpPr>
        <p:spPr>
          <a:xfrm>
            <a:off x="1435735" y="2753360"/>
            <a:ext cx="1864995" cy="3776345"/>
          </a:xfrm>
          <a:custGeom>
            <a:avLst/>
            <a:gdLst/>
            <a:ahLst/>
            <a:cxnLst/>
            <a:rect l="0" t="0" r="1864995" b="3776345"/>
            <a:pathLst>
              <a:path w="1864995" h="3776345">
                <a:moveTo>
                  <a:pt x="1864995" y="3594501"/>
                </a:moveTo>
                <a:lnTo>
                  <a:pt x="1864995" y="3776345"/>
                </a:lnTo>
                <a:lnTo>
                  <a:pt x="0" y="3776345"/>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目次</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i0AAAAAAAAmAAAACAAAAP//////////"/>
              </a:ext>
            </a:extLst>
          </p:cNvSpPr>
          <p:nvPr/>
        </p:nvSpPr>
        <p:spPr>
          <a:xfrm>
            <a:off x="504190" y="1769110"/>
            <a:ext cx="9069705" cy="561086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pitchFamily="0" charset="2"/>
              <a:buChar char=""/>
              <a:defRPr lang="ja-jp"/>
            </a:pPr>
            <a:r>
              <a:rPr lang="en-us" sz="3200">
                <a:solidFill>
                  <a:srgbClr val="000000"/>
                </a:solidFill>
                <a:uFill>
                  <a:solidFill>
                    <a:srgbClr val="FFFFFF"/>
                  </a:solidFill>
                </a:uFill>
                <a:latin typeface="Meiryo UI" pitchFamily="3" charset="-128"/>
                <a:ea typeface="Meiryo UI" pitchFamily="3" charset="-128"/>
                <a:cs typeface="DejaVu Sans" pitchFamily="2" charset="0"/>
              </a:rPr>
              <a:t>検査用PCのセットアップ</a:t>
            </a:r>
            <a:endParaRPr lang="en-us">
              <a:solidFill>
                <a:srgbClr val="000000"/>
              </a:solidFill>
              <a:uFill>
                <a:solidFill>
                  <a:srgbClr val="FFFFFF"/>
                </a:solidFill>
              </a:uFill>
            </a:endParaRPr>
          </a:p>
          <a:p>
            <a:pPr marL="431800" indent="-321945">
              <a:lnSpc>
                <a:spcPct val="100000"/>
              </a:lnSpc>
              <a:buClrTx/>
              <a:buSzPts val="1440"/>
              <a:buFont typeface="Wingdings" pitchFamily="0" charset="2"/>
              <a:buChar char=""/>
              <a:defRPr lang="ja-jp"/>
            </a:pPr>
            <a:r>
              <a:rPr lang="en-us" sz="3200">
                <a:solidFill>
                  <a:srgbClr val="000000"/>
                </a:solidFill>
                <a:uFill>
                  <a:solidFill>
                    <a:srgbClr val="FFFFFF"/>
                  </a:solidFill>
                </a:uFill>
                <a:latin typeface="Meiryo UI" pitchFamily="3" charset="-128"/>
                <a:ea typeface="Meiryo UI" pitchFamily="3" charset="-128"/>
                <a:cs typeface="DejaVu Sans" pitchFamily="2" charset="0"/>
              </a:rPr>
              <a:t>各プラットフォームの検査</a:t>
            </a:r>
            <a:endParaRPr lang="en-us">
              <a:solidFill>
                <a:srgbClr val="000000"/>
              </a:solidFill>
              <a:uFill>
                <a:solidFill>
                  <a:srgbClr val="FFFFFF"/>
                </a:solidFill>
              </a:uFill>
            </a:endParaRP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t>Linux</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t>Windows</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t>HP iLO</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t>富士通 Primergy</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t>SPARC Solaris</a:t>
            </a:r>
          </a:p>
          <a:p>
            <a:pPr lvl="1" marL="864235"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VM</a:t>
            </a:r>
            <a:endParaRPr lang="en-us" sz="2800">
              <a:solidFill>
                <a:srgbClr val="000000"/>
              </a:solidFill>
              <a:uFill>
                <a:solidFill>
                  <a:srgbClr val="FFFFFF"/>
                </a:solidFill>
              </a:uFill>
              <a:latin typeface="Meiryo UI" pitchFamily="3" charset="-128"/>
              <a:ea typeface="Meiryo UI" pitchFamily="3" charset="-128"/>
              <a:cs typeface="DejaVu Sans" pitchFamily="2" charset="0"/>
            </a:endParaRPr>
          </a:p>
          <a:p>
            <a:pPr marL="407035" indent="-321945">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その他</a:t>
            </a:r>
            <a:endParaRPr lang="en-us">
              <a:solidFill>
                <a:srgbClr val="000000"/>
              </a:solidFill>
              <a:uFill>
                <a:solidFill>
                  <a:srgbClr val="FFFFFF"/>
                </a:solidFill>
              </a:uFill>
            </a:endParaRPr>
          </a:p>
          <a:p>
            <a:pPr lvl="1" marL="864235"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他のシナリオのインポート</a:t>
            </a:r>
            <a:endParaRPr lang="en-us">
              <a:solidFill>
                <a:srgbClr val="000000"/>
              </a:solidFill>
              <a:uFill>
                <a:solidFill>
                  <a:srgbClr val="FFFFFF"/>
                </a:solidFill>
              </a:uFill>
            </a:endParaRPr>
          </a:p>
          <a:p>
            <a:pPr lvl="1" marL="864235"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ドライランモードについて</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予行演習</a:t>
            </a:r>
            <a:r>
              <a:rPr lang="en-us" sz="4400">
                <a:solidFill>
                  <a:srgbClr val="000000"/>
                </a:solidFill>
                <a:uFill>
                  <a:solidFill>
                    <a:srgbClr val="FFFFFF"/>
                  </a:solidFill>
                </a:uFill>
              </a:rPr>
              <a:t>モードについて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xsAAAAAAAAmAAAACAAAAP//////////"/>
              </a:ext>
            </a:extLst>
          </p:cNvSpPr>
          <p:nvPr/>
        </p:nvSpPr>
        <p:spPr>
          <a:xfrm>
            <a:off x="504190" y="1769110"/>
            <a:ext cx="9069705" cy="2751455"/>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オプションで、 “-d” オプションを追加すると</a:t>
            </a:r>
            <a:r>
              <a:rPr lang="ja-jp">
                <a:solidFill>
                  <a:srgbClr val="000000"/>
                </a:solidFill>
                <a:uFill>
                  <a:solidFill>
                    <a:srgbClr val="FFFFFF"/>
                  </a:solidFill>
                </a:uFill>
              </a:rPr>
              <a:t>予行演習</a:t>
            </a:r>
            <a:r>
              <a:rPr lang="en-us">
                <a:solidFill>
                  <a:srgbClr val="000000"/>
                </a:solidFill>
                <a:uFill>
                  <a:solidFill>
                    <a:srgbClr val="FFFFFF"/>
                  </a:solidFill>
                </a:uFill>
              </a:rPr>
              <a:t>(DryRun)モードを実行します</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予行演習</a:t>
            </a:r>
            <a:r>
              <a:rPr lang="en-us">
                <a:solidFill>
                  <a:srgbClr val="000000"/>
                </a:solidFill>
                <a:uFill>
                  <a:solidFill>
                    <a:srgbClr val="FFFFFF"/>
                  </a:solidFill>
                </a:uFill>
              </a:rPr>
              <a:t>モードを使用すると、検査対象へのアクセスをせずに、保存済みの収集ログから再検査を行います</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en-us">
                <a:solidFill>
                  <a:srgbClr val="000000"/>
                </a:solidFill>
                <a:uFill>
                  <a:solidFill>
                    <a:srgbClr val="FFFFFF"/>
                  </a:solidFill>
                </a:uFill>
                <a:latin typeface="Meiryo UI" pitchFamily="3" charset="-128"/>
                <a:ea typeface="Meiryo UI" pitchFamily="3" charset="-128"/>
                <a:cs typeface="Meiryo UI" pitchFamily="3" charset="-128"/>
              </a:defRPr>
            </a:pPr>
            <a:r>
              <a:t>プラットフォームの検査を始めて実行する場合は、まず予行演習モードのデモ用に設定したサンプルで一連の動作を確認してください</a:t>
            </a: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本書では、予行演習モードの動作を中心に手順を説明します</a:t>
            </a:r>
            <a:endParaRPr lang="en-us">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プロジェクトの作成</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hQAABAAAAAmAAAACAAAAP//////////"/>
              </a:ext>
            </a:extLst>
          </p:cNvSpPr>
          <p:nvPr/>
        </p:nvSpPr>
        <p:spPr>
          <a:xfrm>
            <a:off x="503555" y="1769110"/>
            <a:ext cx="9255125" cy="1612900"/>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はじめに検査用プロジェクトを作成します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PowerShellを開き、 「getconfig -g &lt;プロジェクトホーム&gt;」で指定したディレクトリにプロジェクトを作成します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ここでは、c:\users\administrator\の下に test1というプロジェクトを作成します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u="sng">
                <a:solidFill>
                  <a:srgbClr val="000000"/>
                </a:solidFill>
                <a:uFill>
                  <a:solidFill>
                    <a:srgbClr val="FFFFFF"/>
                  </a:solidFill>
                </a:uFill>
              </a:rPr>
              <a:t>cd c:\users\administrator</a:t>
            </a:r>
            <a:endParaRPr lang="en-us">
              <a:solidFill>
                <a:srgbClr val="000000"/>
              </a:solidFill>
              <a:uFill>
                <a:solidFill>
                  <a:srgbClr val="FFFFFF"/>
                </a:solidFill>
              </a:uFill>
            </a:endParaRPr>
          </a:p>
          <a:p>
            <a:pPr marL="431800" indent="-32194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u="sng">
                <a:solidFill>
                  <a:srgbClr val="000000"/>
                </a:solidFill>
                <a:uFill>
                  <a:solidFill>
                    <a:srgbClr val="FFFFFF"/>
                  </a:solidFill>
                </a:uFill>
              </a:rPr>
              <a:t>getconfig -g test1</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4" name="図 23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LFAAA0DcAALMrAAAQAAAAJgAAAAgAAAD//////////w=="/>
              </a:ext>
            </a:extLst>
          </p:cNvPicPr>
          <p:nvPr/>
        </p:nvPicPr>
        <p:blipFill>
          <a:blip r:embed="rId2"/>
          <a:stretch>
            <a:fillRect/>
          </a:stretch>
        </p:blipFill>
        <p:spPr>
          <a:xfrm>
            <a:off x="995680" y="3258185"/>
            <a:ext cx="8077200" cy="3845560"/>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xQAABAAAAAmAAAACAAAAP//////////"/>
              </a:ext>
            </a:extLst>
          </p:cNvSpPr>
          <p:nvPr/>
        </p:nvSpPr>
        <p:spPr>
          <a:xfrm>
            <a:off x="504190" y="1769110"/>
            <a:ext cx="9288780" cy="160337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プロジェクトディレクトリに移動し、「サーバチェックシート.xlsx」を編集します</a:t>
            </a:r>
            <a:endParaRPr lang="en-us" sz="1600">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シート「検査対象」の入力列に 検査対象の Linux サーバの情報を設定します</a:t>
            </a:r>
            <a:endParaRPr lang="en-us">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予行演習モードで実行する場合は、本設定のまま検査を実行してください</a:t>
            </a:r>
            <a:endParaRPr lang="en-us">
              <a:solidFill>
                <a:srgbClr val="000000"/>
              </a:solidFill>
              <a:uFill>
                <a:solidFill>
                  <a:srgbClr val="FFFFFF"/>
                </a:solidFill>
              </a:uFill>
            </a:endParaRPr>
          </a:p>
          <a:p>
            <a:pPr marL="4318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実機で検査する場合は、次ページからの各項目を設定してください</a:t>
            </a:r>
            <a:br/>
            <a:endParaRPr lang="en-us" sz="1600">
              <a:solidFill>
                <a:srgbClr val="000000"/>
              </a:solidFill>
              <a:uFill>
                <a:solidFill>
                  <a:srgbClr val="FFFFFF"/>
                </a:solidFill>
              </a:uFill>
            </a:endParaRPr>
          </a:p>
        </p:txBody>
      </p:sp>
      <p:pic>
        <p:nvPicPr>
          <p:cNvPr id="4" name="図 1"/>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okAAAQAAAAJgAAAAgAAAD//////////w=="/>
              </a:ext>
            </a:extLst>
          </p:cNvPicPr>
          <p:nvPr/>
        </p:nvPicPr>
        <p:blipFill>
          <a:blip r:embed="rId2"/>
          <a:srcRect l="0" t="0" r="34930" b="0"/>
          <a:stretch>
            <a:fillRect/>
          </a:stretch>
        </p:blipFill>
        <p:spPr>
          <a:xfrm>
            <a:off x="992505" y="3707765"/>
            <a:ext cx="8574405" cy="223202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Linux検査対象シート入力2</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iUAABAAAAAmAAAACAAAAP//////////"/>
              </a:ext>
            </a:extLst>
          </p:cNvSpPr>
          <p:nvPr/>
        </p:nvSpPr>
        <p:spPr>
          <a:xfrm>
            <a:off x="504190" y="1769110"/>
            <a:ext cx="9288780" cy="440182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以下は、必須入力項目となります</a:t>
            </a:r>
            <a:endParaRPr lang="en-us" sz="1600">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a:t>
            </a:r>
            <a:r>
              <a:rPr lang="ja-jp">
                <a:solidFill>
                  <a:srgbClr val="000000"/>
                </a:solidFill>
                <a:uFill>
                  <a:solidFill>
                    <a:srgbClr val="FFFFFF"/>
                  </a:solidFill>
                </a:uFill>
              </a:rPr>
              <a:t>検査ドメイン</a:t>
            </a:r>
            <a:r>
              <a:rPr lang="en-us">
                <a:solidFill>
                  <a:srgbClr val="000000"/>
                </a:solidFill>
                <a:uFill>
                  <a:solidFill>
                    <a:srgbClr val="FFFFFF"/>
                  </a:solidFill>
                </a:uFill>
              </a:rPr>
              <a:t>」	”Linux”を</a:t>
            </a:r>
            <a:r>
              <a:rPr lang="ja-jp">
                <a:solidFill>
                  <a:srgbClr val="000000"/>
                </a:solidFill>
                <a:uFill>
                  <a:solidFill>
                    <a:srgbClr val="FFFFFF"/>
                  </a:solidFill>
                </a:uFill>
              </a:rPr>
              <a:t>入力</a:t>
            </a:r>
            <a:r>
              <a:rPr lang="en-us">
                <a:solidFill>
                  <a:srgbClr val="000000"/>
                </a:solidFill>
                <a:uFill>
                  <a:solidFill>
                    <a:srgbClr val="FFFFFF"/>
                  </a:solidFill>
                </a:uFill>
              </a:rPr>
              <a:t>してください</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「対象サーバ」</a:t>
            </a:r>
            <a:r>
              <a:rPr lang="en-us">
                <a:solidFill>
                  <a:srgbClr val="000000"/>
                </a:solidFill>
                <a:uFill>
                  <a:solidFill>
                    <a:srgbClr val="FFFFFF"/>
                  </a:solidFill>
                </a:uFill>
              </a:rPr>
              <a:t>	</a:t>
            </a:r>
            <a:r>
              <a:rPr lang="ja-jp">
                <a:solidFill>
                  <a:srgbClr val="000000"/>
                </a:solidFill>
                <a:uFill>
                  <a:solidFill>
                    <a:srgbClr val="FFFFFF"/>
                  </a:solidFill>
                </a:uFill>
              </a:rPr>
              <a:t>検査対象のホスト名を入力</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IP</a:t>
            </a:r>
            <a:r>
              <a:rPr lang="ja-jp">
                <a:solidFill>
                  <a:srgbClr val="000000"/>
                </a:solidFill>
                <a:uFill>
                  <a:solidFill>
                    <a:srgbClr val="FFFFFF"/>
                  </a:solidFill>
                </a:uFill>
              </a:rPr>
              <a:t>アドレス」</a:t>
            </a:r>
            <a:r>
              <a:rPr lang="en-us">
                <a:solidFill>
                  <a:srgbClr val="000000"/>
                </a:solidFill>
                <a:uFill>
                  <a:solidFill>
                    <a:srgbClr val="FFFFFF"/>
                  </a:solidFill>
                </a:uFill>
              </a:rPr>
              <a:t>	</a:t>
            </a:r>
            <a:r>
              <a:rPr lang="ja-jp">
                <a:solidFill>
                  <a:srgbClr val="000000"/>
                </a:solidFill>
                <a:uFill>
                  <a:solidFill>
                    <a:srgbClr val="FFFFFF"/>
                  </a:solidFill>
                </a:uFill>
              </a:rPr>
              <a:t>検査対象の</a:t>
            </a:r>
            <a:r>
              <a:rPr lang="en-us">
                <a:solidFill>
                  <a:srgbClr val="000000"/>
                </a:solidFill>
                <a:uFill>
                  <a:solidFill>
                    <a:srgbClr val="FFFFFF"/>
                  </a:solidFill>
                </a:uFill>
              </a:rPr>
              <a:t>IP</a:t>
            </a:r>
            <a:r>
              <a:rPr lang="ja-jp">
                <a:solidFill>
                  <a:srgbClr val="000000"/>
                </a:solidFill>
                <a:uFill>
                  <a:solidFill>
                    <a:srgbClr val="FFFFFF"/>
                  </a:solidFill>
                </a:uFill>
              </a:rPr>
              <a:t>アドレスを入力</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「ユーザ</a:t>
            </a:r>
            <a:r>
              <a:rPr lang="en-us">
                <a:solidFill>
                  <a:srgbClr val="000000"/>
                </a:solidFill>
                <a:uFill>
                  <a:solidFill>
                    <a:srgbClr val="FFFFFF"/>
                  </a:solidFill>
                </a:uFill>
              </a:rPr>
              <a:t>ID</a:t>
            </a:r>
            <a:r>
              <a:rPr lang="ja-jp">
                <a:solidFill>
                  <a:srgbClr val="000000"/>
                </a:solidFill>
                <a:uFill>
                  <a:solidFill>
                    <a:srgbClr val="FFFFFF"/>
                  </a:solidFill>
                </a:uFill>
              </a:rPr>
              <a:t>」</a:t>
            </a:r>
            <a:r>
              <a:rPr lang="en-us">
                <a:solidFill>
                  <a:srgbClr val="000000"/>
                </a:solidFill>
                <a:uFill>
                  <a:solidFill>
                    <a:srgbClr val="FFFFFF"/>
                  </a:solidFill>
                </a:uFill>
              </a:rPr>
              <a:t>	</a:t>
            </a:r>
            <a:r>
              <a:rPr lang="ja-jp">
                <a:solidFill>
                  <a:srgbClr val="000000"/>
                </a:solidFill>
                <a:uFill>
                  <a:solidFill>
                    <a:srgbClr val="FFFFFF"/>
                  </a:solidFill>
                </a:uFill>
              </a:rPr>
              <a:t>後述する </a:t>
            </a:r>
            <a:r>
              <a:rPr lang="en-us">
                <a:solidFill>
                  <a:srgbClr val="000000"/>
                </a:solidFill>
                <a:uFill>
                  <a:solidFill>
                    <a:srgbClr val="FFFFFF"/>
                  </a:solidFill>
                </a:uFill>
              </a:rPr>
              <a:t>config.groovy </a:t>
            </a:r>
            <a:r>
              <a:rPr lang="ja-jp">
                <a:solidFill>
                  <a:srgbClr val="000000"/>
                </a:solidFill>
                <a:uFill>
                  <a:solidFill>
                    <a:srgbClr val="FFFFFF"/>
                  </a:solidFill>
                </a:uFill>
              </a:rPr>
              <a:t>設定ファイル内の</a:t>
            </a:r>
            <a:r>
              <a:rPr lang="en-us">
                <a:solidFill>
                  <a:srgbClr val="000000"/>
                </a:solidFill>
                <a:uFill>
                  <a:solidFill>
                    <a:srgbClr val="FFFFFF"/>
                  </a:solidFill>
                </a:uFill>
              </a:rPr>
              <a:t>OS</a:t>
            </a:r>
            <a:r>
              <a:rPr lang="ja-jp">
                <a:solidFill>
                  <a:srgbClr val="000000"/>
                </a:solidFill>
                <a:uFill>
                  <a:solidFill>
                    <a:srgbClr val="FFFFFF"/>
                  </a:solidFill>
                </a:uFill>
              </a:rPr>
              <a:t>アカウント</a:t>
            </a:r>
            <a:r>
              <a:rPr lang="en-us">
                <a:solidFill>
                  <a:srgbClr val="000000"/>
                </a:solidFill>
                <a:uFill>
                  <a:solidFill>
                    <a:srgbClr val="FFFFFF"/>
                  </a:solidFill>
                </a:uFill>
              </a:rPr>
              <a:t>ID</a:t>
            </a:r>
            <a:r>
              <a:rPr lang="ja-jp">
                <a:solidFill>
                  <a:srgbClr val="000000"/>
                </a:solidFill>
                <a:uFill>
                  <a:solidFill>
                    <a:srgbClr val="FFFFFF"/>
                  </a:solidFill>
                </a:uFill>
              </a:rPr>
              <a:t>を入力</a:t>
            </a:r>
            <a:br/>
            <a:endParaRPr lang="en-us">
              <a:solidFill>
                <a:srgbClr val="000000"/>
              </a:solidFill>
              <a:uFill>
                <a:solidFill>
                  <a:srgbClr val="FFFFFF"/>
                </a:solidFill>
              </a:uFill>
            </a:endParaRPr>
          </a:p>
          <a:p>
            <a:pPr marL="4318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以下は、オプション入力項目となり、未記入の場合は処理をスキップします　　</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「テンプレート</a:t>
            </a:r>
            <a:r>
              <a:rPr lang="en-us">
                <a:solidFill>
                  <a:srgbClr val="000000"/>
                </a:solidFill>
                <a:uFill>
                  <a:solidFill>
                    <a:srgbClr val="FFFFFF"/>
                  </a:solidFill>
                </a:uFill>
              </a:rPr>
              <a:t>ID</a:t>
            </a:r>
            <a:r>
              <a:rPr lang="ja-jp">
                <a:solidFill>
                  <a:srgbClr val="000000"/>
                </a:solidFill>
                <a:uFill>
                  <a:solidFill>
                    <a:srgbClr val="FFFFFF"/>
                  </a:solidFill>
                </a:uFill>
              </a:rPr>
              <a:t>」</a:t>
            </a:r>
            <a:r>
              <a:rPr lang="en-us">
                <a:solidFill>
                  <a:srgbClr val="000000"/>
                </a:solidFill>
                <a:uFill>
                  <a:solidFill>
                    <a:srgbClr val="FFFFFF"/>
                  </a:solidFill>
                </a:uFill>
              </a:rPr>
              <a:t>	</a:t>
            </a:r>
            <a:r>
              <a:rPr lang="ja-jp">
                <a:solidFill>
                  <a:srgbClr val="000000"/>
                </a:solidFill>
                <a:uFill>
                  <a:solidFill>
                    <a:srgbClr val="FFFFFF"/>
                  </a:solidFill>
                </a:uFill>
              </a:rPr>
              <a:t>テンプレートシートのテンプレート</a:t>
            </a:r>
            <a:r>
              <a:rPr lang="en-us">
                <a:solidFill>
                  <a:srgbClr val="000000"/>
                </a:solidFill>
                <a:uFill>
                  <a:solidFill>
                    <a:srgbClr val="FFFFFF"/>
                  </a:solidFill>
                </a:uFill>
              </a:rPr>
              <a:t>ID</a:t>
            </a:r>
            <a:r>
              <a:rPr lang="ja-jp">
                <a:solidFill>
                  <a:srgbClr val="000000"/>
                </a:solidFill>
                <a:uFill>
                  <a:solidFill>
                    <a:srgbClr val="FFFFFF"/>
                  </a:solidFill>
                </a:uFill>
              </a:rPr>
              <a:t>を入力</a:t>
            </a:r>
            <a:endParaRPr lang="en-us" sz="1600">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「比較対象」</a:t>
            </a:r>
            <a:r>
              <a:rPr lang="en-us">
                <a:solidFill>
                  <a:srgbClr val="000000"/>
                </a:solidFill>
                <a:uFill>
                  <a:solidFill>
                    <a:srgbClr val="FFFFFF"/>
                  </a:solidFill>
                </a:uFill>
              </a:rPr>
              <a:t>	</a:t>
            </a:r>
            <a:r>
              <a:rPr lang="ja-jp">
                <a:solidFill>
                  <a:srgbClr val="000000"/>
                </a:solidFill>
                <a:uFill>
                  <a:solidFill>
                    <a:srgbClr val="FFFFFF"/>
                  </a:solidFill>
                </a:uFill>
              </a:rPr>
              <a:t>検証結果の比較をする場合の比較対象ホスト名を入力</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「エイリアス名」</a:t>
            </a:r>
            <a:r>
              <a:rPr lang="en-us">
                <a:solidFill>
                  <a:srgbClr val="000000"/>
                </a:solidFill>
                <a:uFill>
                  <a:solidFill>
                    <a:srgbClr val="FFFFFF"/>
                  </a:solidFill>
                </a:uFill>
              </a:rPr>
              <a:t>	</a:t>
            </a:r>
            <a:r>
              <a:rPr lang="ja-jp">
                <a:solidFill>
                  <a:srgbClr val="000000"/>
                </a:solidFill>
                <a:uFill>
                  <a:solidFill>
                    <a:srgbClr val="FFFFFF"/>
                  </a:solidFill>
                </a:uFill>
              </a:rPr>
              <a:t>オンプレの場合は未記入</a:t>
            </a:r>
            <a:endParaRPr lang="en-us">
              <a:solidFill>
                <a:srgbClr val="000000"/>
              </a:solidFill>
              <a:uFill>
                <a:solidFill>
                  <a:srgbClr val="FFFFFF"/>
                </a:solidFill>
              </a:uFill>
            </a:endParaRPr>
          </a:p>
          <a:p>
            <a:pPr lvl="1" marL="567055">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lvl="1" marL="567055">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a:t>
            </a:r>
            <a:r>
              <a:rPr lang="ja-jp">
                <a:solidFill>
                  <a:srgbClr val="000000"/>
                </a:solidFill>
                <a:uFill>
                  <a:solidFill>
                    <a:srgbClr val="FFFFFF"/>
                  </a:solidFill>
                </a:uFill>
              </a:rPr>
              <a:t>注意</a:t>
            </a:r>
            <a:r>
              <a:rPr lang="en-us">
                <a:solidFill>
                  <a:srgbClr val="000000"/>
                </a:solidFill>
                <a:uFill>
                  <a:solidFill>
                    <a:srgbClr val="FFFFFF"/>
                  </a:solidFill>
                </a:uFill>
              </a:rPr>
              <a:t>) </a:t>
            </a:r>
            <a:br/>
            <a:r>
              <a:rPr lang="ja-jp">
                <a:solidFill>
                  <a:srgbClr val="000000"/>
                </a:solidFill>
                <a:uFill>
                  <a:solidFill>
                    <a:srgbClr val="FFFFFF"/>
                  </a:solidFill>
                </a:uFill>
              </a:rPr>
              <a:t>「エイリアス名」はサーバが </a:t>
            </a:r>
            <a:r>
              <a:rPr lang="en-us">
                <a:solidFill>
                  <a:srgbClr val="000000"/>
                </a:solidFill>
                <a:uFill>
                  <a:solidFill>
                    <a:srgbClr val="FFFFFF"/>
                  </a:solidFill>
                </a:uFill>
              </a:rPr>
              <a:t>VM </a:t>
            </a:r>
            <a:r>
              <a:rPr lang="ja-jp">
                <a:solidFill>
                  <a:srgbClr val="000000"/>
                </a:solidFill>
                <a:uFill>
                  <a:solidFill>
                    <a:srgbClr val="FFFFFF"/>
                  </a:solidFill>
                </a:uFill>
              </a:rPr>
              <a:t>の場合の </a:t>
            </a:r>
            <a:r>
              <a:rPr lang="en-us">
                <a:solidFill>
                  <a:srgbClr val="000000"/>
                </a:solidFill>
                <a:uFill>
                  <a:solidFill>
                    <a:srgbClr val="FFFFFF"/>
                  </a:solidFill>
                </a:uFill>
              </a:rPr>
              <a:t>vCenter </a:t>
            </a:r>
            <a:r>
              <a:rPr lang="ja-jp">
                <a:solidFill>
                  <a:srgbClr val="000000"/>
                </a:solidFill>
                <a:uFill>
                  <a:solidFill>
                    <a:srgbClr val="FFFFFF"/>
                  </a:solidFill>
                </a:uFill>
              </a:rPr>
              <a:t>側マシン名の入力となり、オンプレの場合は未記入にして下さい。「エイリアス名」に記入がある場合のみ、 </a:t>
            </a:r>
            <a:r>
              <a:rPr lang="en-us">
                <a:solidFill>
                  <a:srgbClr val="000000"/>
                </a:solidFill>
                <a:uFill>
                  <a:solidFill>
                    <a:srgbClr val="FFFFFF"/>
                  </a:solidFill>
                </a:uFill>
              </a:rPr>
              <a:t>vCenter </a:t>
            </a:r>
            <a:r>
              <a:rPr lang="ja-jp">
                <a:solidFill>
                  <a:srgbClr val="000000"/>
                </a:solidFill>
                <a:uFill>
                  <a:solidFill>
                    <a:srgbClr val="FFFFFF"/>
                  </a:solidFill>
                </a:uFill>
              </a:rPr>
              <a:t>サーバに接続し、</a:t>
            </a:r>
            <a:r>
              <a:rPr lang="en-us">
                <a:solidFill>
                  <a:srgbClr val="000000"/>
                </a:solidFill>
                <a:uFill>
                  <a:solidFill>
                    <a:srgbClr val="FFFFFF"/>
                  </a:solidFill>
                </a:uFill>
              </a:rPr>
              <a:t>VM</a:t>
            </a:r>
            <a:r>
              <a:rPr lang="ja-jp">
                <a:solidFill>
                  <a:srgbClr val="000000"/>
                </a:solidFill>
                <a:uFill>
                  <a:solidFill>
                    <a:srgbClr val="FFFFFF"/>
                  </a:solidFill>
                </a:uFill>
              </a:rPr>
              <a:t>構成情報を収集します。未記入の場合、</a:t>
            </a:r>
            <a:r>
              <a:rPr lang="en-us">
                <a:solidFill>
                  <a:srgbClr val="000000"/>
                </a:solidFill>
                <a:uFill>
                  <a:solidFill>
                    <a:srgbClr val="FFFFFF"/>
                  </a:solidFill>
                </a:uFill>
              </a:rPr>
              <a:t>vCenter </a:t>
            </a:r>
            <a:r>
              <a:rPr lang="ja-jp">
                <a:solidFill>
                  <a:srgbClr val="000000"/>
                </a:solidFill>
                <a:uFill>
                  <a:solidFill>
                    <a:srgbClr val="FFFFFF"/>
                  </a:solidFill>
                </a:uFill>
              </a:rPr>
              <a:t>のアクセスはしません</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Linux検査対象シート入力3</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SwAABAAAAAmAAAACAAAAP//////////"/>
              </a:ext>
            </a:extLst>
          </p:cNvSpPr>
          <p:nvPr/>
        </p:nvSpPr>
        <p:spPr>
          <a:xfrm>
            <a:off x="504190" y="1768475"/>
            <a:ext cx="9070975" cy="5430520"/>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ja-jp" sz="2200">
                <a:solidFill>
                  <a:srgbClr val="000000"/>
                </a:solidFill>
                <a:uFill>
                  <a:solidFill>
                    <a:srgbClr val="FFFFFF"/>
                  </a:solidFill>
                </a:uFill>
              </a:rPr>
              <a:t>以下は検査対象サーバ固有の設定項目になります</a:t>
            </a:r>
            <a:endParaRPr lang="en-us" sz="2200">
              <a:solidFill>
                <a:srgbClr val="000000"/>
              </a:solidFill>
              <a:uFill>
                <a:solidFill>
                  <a:srgbClr val="FFFFFF"/>
                </a:solidFill>
              </a:uFill>
            </a:endParaRPr>
          </a:p>
          <a:p>
            <a:pPr lvl="1" marL="566420">
              <a:defRPr lang="ja-jp">
                <a:latin typeface="Meiryo UI" pitchFamily="3" charset="-128"/>
                <a:ea typeface="Meiryo UI" pitchFamily="3" charset="-128"/>
                <a:cs typeface="Meiryo UI" pitchFamily="3" charset="-128"/>
              </a:defRPr>
            </a:pPr>
            <a:endParaRPr lang="en-us" sz="2200">
              <a:solidFill>
                <a:srgbClr val="000000"/>
              </a:solidFill>
              <a:uFill>
                <a:solidFill>
                  <a:srgbClr val="FFFFFF"/>
                </a:solidFill>
              </a:uFill>
            </a:endParaRPr>
          </a:p>
          <a:p>
            <a:pPr lvl="1" marL="864235"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OS</a:t>
            </a:r>
            <a:r>
              <a:rPr lang="ja-jp">
                <a:solidFill>
                  <a:srgbClr val="000000"/>
                </a:solidFill>
                <a:uFill>
                  <a:solidFill>
                    <a:srgbClr val="FFFFFF"/>
                  </a:solidFill>
                </a:uFill>
              </a:rPr>
              <a:t>設定チェック用</a:t>
            </a:r>
            <a:endParaRPr lang="en-us">
              <a:solidFill>
                <a:srgbClr val="000000"/>
              </a:solidFill>
              <a:uFill>
                <a:solidFill>
                  <a:srgbClr val="FFFFFF"/>
                </a:solidFill>
              </a:uFill>
            </a:endParaRPr>
          </a:p>
          <a:p>
            <a:pPr lvl="2" marL="13214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「特定パスワード」</a:t>
            </a:r>
            <a:r>
              <a:rPr lang="en-us">
                <a:solidFill>
                  <a:srgbClr val="000000"/>
                </a:solidFill>
                <a:uFill>
                  <a:solidFill>
                    <a:srgbClr val="FFFFFF"/>
                  </a:solidFill>
                </a:uFill>
              </a:rPr>
              <a:t>	</a:t>
            </a:r>
            <a:br/>
            <a:r>
              <a:rPr lang="en-us">
                <a:solidFill>
                  <a:srgbClr val="000000"/>
                </a:solidFill>
                <a:uFill>
                  <a:solidFill>
                    <a:srgbClr val="FFFFFF"/>
                  </a:solidFill>
                </a:uFill>
              </a:rPr>
              <a:t>OSアカウントで特定のパスワード設定が必要な場合はパスワードを入力</a:t>
            </a:r>
            <a:br/>
            <a:r>
              <a:rPr lang="en-us">
                <a:solidFill>
                  <a:srgbClr val="000000"/>
                </a:solidFill>
                <a:uFill>
                  <a:solidFill>
                    <a:srgbClr val="FFFFFF"/>
                  </a:solidFill>
                </a:uFill>
              </a:rPr>
              <a:t>未記入の場合はconfig\config.groovy の値が反映</a:t>
            </a:r>
            <a:endParaRPr lang="en-us">
              <a:solidFill>
                <a:srgbClr val="000000"/>
              </a:solidFill>
              <a:uFill>
                <a:solidFill>
                  <a:srgbClr val="FFFFFF"/>
                </a:solidFill>
              </a:uFill>
            </a:endParaRPr>
          </a:p>
          <a:p>
            <a:pPr lvl="2" marL="13214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CPU</a:t>
            </a:r>
            <a:r>
              <a:rPr lang="ja-jp">
                <a:solidFill>
                  <a:srgbClr val="000000"/>
                </a:solidFill>
                <a:uFill>
                  <a:solidFill>
                    <a:srgbClr val="FFFFFF"/>
                  </a:solidFill>
                </a:uFill>
              </a:rPr>
              <a:t>数」、「メモリ</a:t>
            </a:r>
            <a:r>
              <a:rPr lang="en-us">
                <a:solidFill>
                  <a:srgbClr val="000000"/>
                </a:solidFill>
                <a:uFill>
                  <a:solidFill>
                    <a:srgbClr val="FFFFFF"/>
                  </a:solidFill>
                </a:uFill>
              </a:rPr>
              <a:t>[MB]</a:t>
            </a:r>
            <a:r>
              <a:rPr lang="ja-jp">
                <a:solidFill>
                  <a:srgbClr val="000000"/>
                </a:solidFill>
                <a:uFill>
                  <a:solidFill>
                    <a:srgbClr val="FFFFFF"/>
                  </a:solidFill>
                </a:uFill>
              </a:rPr>
              <a:t>」</a:t>
            </a:r>
            <a:br/>
            <a:r>
              <a:rPr lang="en-us">
                <a:solidFill>
                  <a:srgbClr val="000000"/>
                </a:solidFill>
                <a:uFill>
                  <a:solidFill>
                    <a:srgbClr val="FFFFFF"/>
                  </a:solidFill>
                </a:uFill>
              </a:rPr>
              <a:t>CPU</a:t>
            </a:r>
            <a:r>
              <a:rPr lang="ja-jp">
                <a:solidFill>
                  <a:srgbClr val="000000"/>
                </a:solidFill>
                <a:uFill>
                  <a:solidFill>
                    <a:srgbClr val="FFFFFF"/>
                  </a:solidFill>
                </a:uFill>
              </a:rPr>
              <a:t>数、搭載メモリ量のチェックが必要な場合は値を入力してください</a:t>
            </a:r>
            <a:endParaRPr lang="en-us">
              <a:solidFill>
                <a:srgbClr val="000000"/>
              </a:solidFill>
              <a:uFill>
                <a:solidFill>
                  <a:srgbClr val="FFFFFF"/>
                </a:solidFill>
              </a:uFill>
            </a:endParaRPr>
          </a:p>
          <a:p>
            <a:pPr lvl="1" marL="8642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a:t>
            </a:r>
            <a:r>
              <a:rPr lang="ja-jp">
                <a:solidFill>
                  <a:srgbClr val="000000"/>
                </a:solidFill>
                <a:uFill>
                  <a:solidFill>
                    <a:srgbClr val="FFFFFF"/>
                  </a:solidFill>
                </a:uFill>
              </a:rPr>
              <a:t>設定</a:t>
            </a:r>
            <a:r>
              <a:rPr lang="en-us">
                <a:solidFill>
                  <a:srgbClr val="000000"/>
                </a:solidFill>
                <a:uFill>
                  <a:solidFill>
                    <a:srgbClr val="FFFFFF"/>
                  </a:solidFill>
                </a:uFill>
              </a:rPr>
              <a:t>(vCenter</a:t>
            </a:r>
            <a:r>
              <a:rPr lang="ja-jp">
                <a:solidFill>
                  <a:srgbClr val="000000"/>
                </a:solidFill>
                <a:uFill>
                  <a:solidFill>
                    <a:srgbClr val="FFFFFF"/>
                  </a:solidFill>
                </a:uFill>
              </a:rPr>
              <a:t>設定</a:t>
            </a:r>
            <a:r>
              <a:rPr lang="en-us">
                <a:solidFill>
                  <a:srgbClr val="000000"/>
                </a:solidFill>
                <a:uFill>
                  <a:solidFill>
                    <a:srgbClr val="FFFFFF"/>
                  </a:solidFill>
                </a:uFill>
              </a:rPr>
              <a:t>)</a:t>
            </a:r>
            <a:r>
              <a:rPr lang="ja-jp">
                <a:solidFill>
                  <a:srgbClr val="000000"/>
                </a:solidFill>
                <a:uFill>
                  <a:solidFill>
                    <a:srgbClr val="FFFFFF"/>
                  </a:solidFill>
                </a:uFill>
              </a:rPr>
              <a:t>チェック用</a:t>
            </a:r>
            <a:endParaRPr lang="en-us">
              <a:solidFill>
                <a:srgbClr val="000000"/>
              </a:solidFill>
              <a:uFill>
                <a:solidFill>
                  <a:srgbClr val="FFFFFF"/>
                </a:solidFill>
              </a:uFill>
            </a:endParaRPr>
          </a:p>
          <a:p>
            <a:pPr lvl="2" marL="13214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ESXi</a:t>
            </a:r>
            <a:r>
              <a:rPr lang="ja-jp">
                <a:solidFill>
                  <a:srgbClr val="000000"/>
                </a:solidFill>
                <a:uFill>
                  <a:solidFill>
                    <a:srgbClr val="FFFFFF"/>
                  </a:solidFill>
                </a:uFill>
              </a:rPr>
              <a:t>ホスト」</a:t>
            </a:r>
            <a:br/>
            <a:r>
              <a:rPr lang="en-us">
                <a:solidFill>
                  <a:srgbClr val="000000"/>
                </a:solidFill>
                <a:uFill>
                  <a:solidFill>
                    <a:srgbClr val="FFFFFF"/>
                  </a:solidFill>
                </a:uFill>
              </a:rPr>
              <a:t>ESXi</a:t>
            </a:r>
            <a:r>
              <a:rPr lang="ja-jp">
                <a:solidFill>
                  <a:srgbClr val="000000"/>
                </a:solidFill>
                <a:uFill>
                  <a:solidFill>
                    <a:srgbClr val="FFFFFF"/>
                  </a:solidFill>
                </a:uFill>
              </a:rPr>
              <a:t>ホスト名の検索キーワード</a:t>
            </a:r>
            <a:endParaRPr lang="en-us">
              <a:solidFill>
                <a:srgbClr val="000000"/>
              </a:solidFill>
              <a:uFill>
                <a:solidFill>
                  <a:srgbClr val="FFFFFF"/>
                </a:solidFill>
              </a:uFill>
            </a:endParaRPr>
          </a:p>
          <a:p>
            <a:pPr lvl="2" marL="13214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HDD</a:t>
            </a:r>
            <a:r>
              <a:rPr lang="ja-jp">
                <a:solidFill>
                  <a:srgbClr val="000000"/>
                </a:solidFill>
                <a:uFill>
                  <a:solidFill>
                    <a:srgbClr val="FFFFFF"/>
                  </a:solidFill>
                </a:uFill>
              </a:rPr>
              <a:t>タイプ」</a:t>
            </a:r>
            <a:br/>
            <a:r>
              <a:rPr lang="ja-jp">
                <a:solidFill>
                  <a:srgbClr val="000000"/>
                </a:solidFill>
                <a:uFill>
                  <a:solidFill>
                    <a:srgbClr val="FFFFFF"/>
                  </a:solidFill>
                </a:uFill>
              </a:rPr>
              <a:t>ストレージタイプ</a:t>
            </a:r>
            <a:r>
              <a:rPr lang="en-us">
                <a:solidFill>
                  <a:srgbClr val="000000"/>
                </a:solidFill>
                <a:uFill>
                  <a:solidFill>
                    <a:srgbClr val="FFFFFF"/>
                  </a:solidFill>
                </a:uFill>
              </a:rPr>
              <a:t>(Thick,Thin)</a:t>
            </a:r>
            <a:r>
              <a:rPr lang="ja-jp">
                <a:solidFill>
                  <a:srgbClr val="000000"/>
                </a:solidFill>
                <a:uFill>
                  <a:solidFill>
                    <a:srgbClr val="FFFFFF"/>
                  </a:solidFill>
                </a:uFill>
              </a:rPr>
              <a:t>の検索キーワード</a:t>
            </a:r>
            <a:endParaRPr lang="en-us">
              <a:solidFill>
                <a:srgbClr val="000000"/>
              </a:solidFill>
              <a:uFill>
                <a:solidFill>
                  <a:srgbClr val="FFFFFF"/>
                </a:solidFill>
              </a:uFill>
            </a:endParaRPr>
          </a:p>
          <a:p>
            <a:pPr lvl="2" marL="1321435"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CPU</a:t>
            </a:r>
            <a:r>
              <a:rPr lang="ja-jp">
                <a:solidFill>
                  <a:srgbClr val="000000"/>
                </a:solidFill>
                <a:uFill>
                  <a:solidFill>
                    <a:srgbClr val="FFFFFF"/>
                  </a:solidFill>
                </a:uFill>
              </a:rPr>
              <a:t>数」、「メモリ</a:t>
            </a:r>
            <a:r>
              <a:rPr lang="en-us">
                <a:solidFill>
                  <a:srgbClr val="000000"/>
                </a:solidFill>
                <a:uFill>
                  <a:solidFill>
                    <a:srgbClr val="FFFFFF"/>
                  </a:solidFill>
                </a:uFill>
              </a:rPr>
              <a:t>[GB]</a:t>
            </a:r>
            <a:r>
              <a:rPr lang="ja-jp">
                <a:solidFill>
                  <a:srgbClr val="000000"/>
                </a:solidFill>
                <a:uFill>
                  <a:solidFill>
                    <a:srgbClr val="FFFFFF"/>
                  </a:solidFill>
                </a:uFill>
              </a:rPr>
              <a:t>」</a:t>
            </a:r>
            <a:br/>
            <a:r>
              <a:rPr lang="ja-jp">
                <a:solidFill>
                  <a:srgbClr val="000000"/>
                </a:solidFill>
                <a:uFill>
                  <a:solidFill>
                    <a:srgbClr val="FFFFFF"/>
                  </a:solidFill>
                </a:uFill>
              </a:rPr>
              <a:t>リソース割当ての値</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テンプレート(Linux)シート入力1</a:t>
            </a:r>
            <a:endParaRPr lang="ja-jp">
              <a:solidFill>
                <a:srgbClr val="000000"/>
              </a:solid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fBoAAAAAAAAmAAAACAAAAP//////////"/>
              </a:ext>
            </a:extLst>
          </p:cNvSpPr>
          <p:nvPr/>
        </p:nvSpPr>
        <p:spPr>
          <a:xfrm>
            <a:off x="504190" y="1769110"/>
            <a:ext cx="9326245" cy="253619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rPr>
              <a:t>設定値とインベントリの比較用のシート「テンプレート(Linux)」を編集します</a:t>
            </a:r>
            <a:endParaRPr lang="ja-jp" sz="1600">
              <a:solidFill>
                <a:srgbClr val="000000"/>
              </a:solidFill>
            </a:endParaRPr>
          </a:p>
          <a:p>
            <a:pPr marL="431800" indent="-32194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シート名のカッコ内の名前が、テンプレートIDとなり、前述の検査対象シートのテンプレートIDに指定します。</a:t>
            </a:r>
            <a:r>
              <a:rPr lang="ja-jp">
                <a:solidFill>
                  <a:schemeClr val="tx1"/>
                </a:solidFill>
              </a:rPr>
              <a:t>テンプレートIDが空白の場合は設定値とインベントリの比較を行いません</a:t>
            </a:r>
            <a:endParaRPr lang="ja-jp">
              <a:solidFill>
                <a:schemeClr val="tx1"/>
              </a:solidFill>
            </a:endParaRPr>
          </a:p>
          <a:p>
            <a:pPr marL="4318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rPr>
              <a:t>2列目からが各設定値となり、1行目がプラットフォーム名、2行目がメトリック名となります</a:t>
            </a:r>
            <a:endParaRPr lang="ja-jp">
              <a:solidFill>
                <a:srgbClr val="000000"/>
              </a:solidFill>
            </a:endParaRPr>
          </a:p>
          <a:p>
            <a:pPr marL="431800" indent="-321945">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プラットフォーム名、メトリック名は「チェックシート(Linux)」の検査項目のキー項目となります</a:t>
            </a:r>
          </a:p>
          <a:p>
            <a:pPr lvl="1" marL="4318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rPr>
              <a:t>単一のメトリックの場合、先頭行(3行目)に値を指定します</a:t>
            </a:r>
            <a:endParaRPr lang="ja-jp">
              <a:solidFill>
                <a:srgbClr val="000000"/>
              </a:solidFill>
            </a:endParaRPr>
          </a:p>
          <a:p>
            <a:pPr lvl="1" marL="431800" indent="-321945">
              <a:buClrTx/>
              <a:buSzPts val="810"/>
              <a:buFont typeface="Wingdings" pitchFamily="0" charset="2"/>
              <a:buChar char=""/>
              <a:defRPr lang="ja-jp">
                <a:latin typeface="Meiryo UI" pitchFamily="3" charset="-128"/>
                <a:ea typeface="Meiryo UI" pitchFamily="3" charset="-128"/>
                <a:cs typeface="Meiryo UI" pitchFamily="3" charset="-128"/>
              </a:defRPr>
            </a:pPr>
            <a:r>
              <a:t>値の入力がない場合は比較を</a:t>
            </a:r>
            <a:r>
              <a:rPr lang="ja-jp">
                <a:solidFill>
                  <a:srgbClr val="000000"/>
                </a:solidFill>
              </a:rPr>
              <a:t>行いません</a:t>
            </a:r>
            <a:br/>
            <a:endParaRPr lang="ja-jp" sz="1600">
              <a:solidFill>
                <a:srgbClr val="000000"/>
              </a:solidFill>
            </a:endParaRPr>
          </a:p>
        </p:txBody>
      </p:sp>
      <p:pic>
        <p:nvPicPr>
          <p:cNvPr id="4" name="画像1"/>
          <p:cNvPicPr>
            <a:extLst>
              <a:ext uri="smNativeData">
                <pr:smNativeData xmlns:pr="smNativeData" val="SMDATA_18_J4BCWxMAAAAlAAAAE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jwAAEIrAAAQAAAAJgAAAAgAAAD//////////w=="/>
              </a:ext>
            </a:extLst>
          </p:cNvPicPr>
          <p:nvPr/>
        </p:nvPicPr>
        <p:blipFill>
          <a:blip r:embed="rId2"/>
          <a:stretch>
            <a:fillRect/>
          </a:stretch>
        </p:blipFill>
        <p:spPr>
          <a:xfrm>
            <a:off x="499110" y="4161790"/>
            <a:ext cx="9403080" cy="2870200"/>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テンプレート(Linux)シート入力2</a:t>
            </a:r>
            <a:endParaRPr lang="ja-jp">
              <a:solidFill>
                <a:srgbClr val="000000"/>
              </a:solid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QwAABAAAAAmAAAACAAAAP//////////"/>
              </a:ext>
            </a:extLst>
          </p:cNvSpPr>
          <p:nvPr/>
        </p:nvSpPr>
        <p:spPr>
          <a:xfrm>
            <a:off x="504190" y="1769110"/>
            <a:ext cx="9288780" cy="31178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数値チェックの場合は数値を入力します。</a:t>
            </a:r>
          </a:p>
          <a:p>
            <a:pPr marL="431800" indent="-32194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文字列のチェックの場合はキーワードを入力します。中間一致検索でキーワード検索をします。</a:t>
            </a:r>
          </a:p>
          <a:p>
            <a:pPr lvl="1" marL="567055">
              <a:defRPr lang="ja-jp">
                <a:solidFill>
                  <a:srgbClr val="000000"/>
                </a:solidFill>
                <a:latin typeface="Meiryo UI" pitchFamily="3" charset="-128"/>
                <a:ea typeface="Meiryo UI" pitchFamily="3" charset="-128"/>
                <a:cs typeface="Meiryo UI" pitchFamily="3" charset="-128"/>
              </a:defRPr>
            </a:pPr>
          </a:p>
          <a:p>
            <a:pPr>
              <a:lnSpc>
                <a:spcPct val="100000"/>
              </a:lnSpc>
              <a:defRPr lang="ja-jp">
                <a:latin typeface="Meiryo UI" pitchFamily="3" charset="-128"/>
                <a:ea typeface="Meiryo UI" pitchFamily="3" charset="-128"/>
                <a:cs typeface="Meiryo UI" pitchFamily="3" charset="-128"/>
              </a:defRPr>
            </a:pPr>
            <a:endParaRPr lang="ja-jp" sz="160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a:solidFill>
                <a:srgbClr val="000000"/>
              </a:solidFill>
            </a:endParaRPr>
          </a:p>
        </p:txBody>
      </p:sp>
      <p:pic>
        <p:nvPicPr>
          <p:cNvPr id="4" name="画像2"/>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xQAAOcTAAAQAAAAJgAAAAgAAAD//////////w=="/>
              </a:ext>
            </a:extLst>
          </p:cNvPicPr>
          <p:nvPr/>
        </p:nvPicPr>
        <p:blipFill>
          <a:blip r:embed="rId2"/>
          <a:stretch>
            <a:fillRect/>
          </a:stretch>
        </p:blipFill>
        <p:spPr>
          <a:xfrm>
            <a:off x="876935" y="2511425"/>
            <a:ext cx="2495550" cy="723900"/>
          </a:xfrm>
          <a:prstGeom prst="rect">
            <a:avLst/>
          </a:prstGeom>
          <a:noFill/>
          <a:ln>
            <a:noFill/>
          </a:ln>
          <a:effectLst/>
        </p:spPr>
      </p:pic>
      <p:pic>
        <p:nvPicPr>
          <p:cNvPr id="5" name="画像3"/>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BoOX+W82fJvwAAAAAAAP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LgFAAAyHwAAMBUAAGcmAAAQAAAAJgAAAAgAAAD//////////w=="/>
              </a:ext>
            </a:extLst>
          </p:cNvPicPr>
          <p:nvPr/>
        </p:nvPicPr>
        <p:blipFill>
          <a:blip r:embed="rId3"/>
          <a:stretch>
            <a:fillRect/>
          </a:stretch>
        </p:blipFill>
        <p:spPr>
          <a:xfrm>
            <a:off x="929640" y="5071110"/>
            <a:ext cx="2514600" cy="1171575"/>
          </a:xfrm>
          <a:prstGeom prst="rect">
            <a:avLst/>
          </a:prstGeom>
          <a:noFill/>
          <a:ln>
            <a:noFill/>
          </a:ln>
          <a:effectLst/>
        </p:spPr>
      </p:pic>
      <p:sp>
        <p:nvSpPr>
          <p:cNvPr id="6" name="四角形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複数項目のチェックの場合は3行目以降の複数行にキー、値の形式で順に入力します。</a:t>
            </a:r>
            <a:br/>
            <a:r>
              <a:t>「メトリック名:k」がキー、「メトリック名:v」が値となります。</a:t>
            </a:r>
          </a:p>
          <a:p>
            <a:pPr marL="431800" indent="-32194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キーの有無をチェックし、存在する場合はその値をキーワード検索します。キーワード検索は中間一致検索です。</a:t>
            </a:r>
          </a:p>
          <a:p>
            <a:pPr>
              <a:lnSpc>
                <a:spcPct val="100000"/>
              </a:lnSpc>
              <a:defRPr lang="ja-jp">
                <a:latin typeface="Meiryo UI" pitchFamily="3" charset="-128"/>
                <a:ea typeface="Meiryo UI" pitchFamily="3" charset="-128"/>
                <a:cs typeface="Meiryo UI" pitchFamily="3" charset="-128"/>
              </a:defRPr>
            </a:pPr>
            <a:endParaRPr lang="ja-jp" sz="160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テンプレート(Linux)シート入力3</a:t>
            </a:r>
            <a:endParaRPr lang="ja-jp">
              <a:solidFill>
                <a:srgbClr val="000000"/>
              </a:solid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g0AAAAAAAAmAAAACAAAAP//////////"/>
              </a:ext>
            </a:extLst>
          </p:cNvSpPr>
          <p:nvPr/>
        </p:nvSpPr>
        <p:spPr>
          <a:xfrm>
            <a:off x="504190" y="1768475"/>
            <a:ext cx="9070975" cy="384175"/>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pitchFamily="0" charset="2"/>
              <a:buChar char=""/>
              <a:defRPr lang="ja-jp" sz="2200">
                <a:solidFill>
                  <a:srgbClr val="000000"/>
                </a:solidFill>
                <a:latin typeface="Meiryo UI" pitchFamily="3" charset="-128"/>
                <a:ea typeface="Meiryo UI" pitchFamily="3" charset="-128"/>
                <a:cs typeface="Meiryo UI" pitchFamily="3" charset="-128"/>
              </a:defRPr>
            </a:pPr>
            <a:r>
              <a:t>「項目名:k」の項目しかない場合、キーの有無のみチェックします</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CTOs3P4V/SPymQM/Kl99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en-us">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sz="2000">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notepad++など、UTF-8に対応したエディタでプロジェクトホーム\configの下にある設定ファイル config.groovy を開いてください</a:t>
            </a:r>
            <a:endParaRPr lang="en-us">
              <a:solidFill>
                <a:srgbClr val="000000"/>
              </a:solidFill>
              <a:uFill>
                <a:solidFill>
                  <a:srgbClr val="FFFFFF"/>
                </a:solidFill>
              </a:uFill>
            </a:endParaRPr>
          </a:p>
        </p:txBody>
      </p:sp>
      <p:pic>
        <p:nvPicPr>
          <p:cNvPr id="4" name="図 251"/>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0ZAAAQAAAAJgAAAAgAAAD//////////w=="/>
              </a:ext>
            </a:extLst>
          </p:cNvPicPr>
          <p:nvPr/>
        </p:nvPicPr>
        <p:blipFill>
          <a:blip r:embed="rId2"/>
          <a:stretch>
            <a:fillRect/>
          </a:stretch>
        </p:blipFill>
        <p:spPr>
          <a:xfrm>
            <a:off x="1036320" y="2592070"/>
            <a:ext cx="4685665" cy="151066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H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検査用PCのセットアップ</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2CUAABAAAAAmAAAACAAAAP//////////"/>
              </a:ext>
            </a:extLst>
          </p:cNvSpPr>
          <p:nvPr/>
        </p:nvSpPr>
        <p:spPr>
          <a:xfrm>
            <a:off x="504190" y="1769110"/>
            <a:ext cx="9069705" cy="438277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pitchFamily="0" charset="2"/>
              <a:buChar char=""/>
              <a:defRPr lang="ja-jp"/>
            </a:pPr>
            <a:r>
              <a:rPr lang="en-us" sz="3200">
                <a:solidFill>
                  <a:srgbClr val="000000"/>
                </a:solidFill>
                <a:uFill>
                  <a:solidFill>
                    <a:srgbClr val="FFFFFF"/>
                  </a:solidFill>
                </a:uFill>
                <a:latin typeface="Meiryo UI" pitchFamily="3" charset="-128"/>
                <a:ea typeface="Meiryo UI" pitchFamily="3" charset="-128"/>
                <a:cs typeface="DejaVu Sans" pitchFamily="2" charset="0"/>
              </a:rPr>
              <a:t>システム要件</a:t>
            </a:r>
            <a:endParaRPr lang="en-us">
              <a:solidFill>
                <a:srgbClr val="000000"/>
              </a:solidFill>
              <a:uFill>
                <a:solidFill>
                  <a:srgbClr val="FFFFFF"/>
                </a:solidFill>
              </a:uFill>
            </a:endParaRPr>
          </a:p>
          <a:p>
            <a:pPr lvl="1" marL="864235"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Windows 7 64bit、Windows Server 2012 R2以上のPCが必要です</a:t>
            </a:r>
            <a:endParaRPr lang="en-us">
              <a:solidFill>
                <a:srgbClr val="000000"/>
              </a:solidFill>
              <a:uFill>
                <a:solidFill>
                  <a:srgbClr val="FFFFFF"/>
                </a:solidFill>
              </a:uFill>
            </a:endParaRPr>
          </a:p>
          <a:p>
            <a:pPr lvl="2" marL="1296035" indent="-286385">
              <a:lnSpc>
                <a:spcPct val="100000"/>
              </a:lnSpc>
              <a:buClrTx/>
              <a:buSzPts val="1080"/>
              <a:buFont typeface="Wingdings" pitchFamily="0"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CPU 1 Core以上</a:t>
            </a:r>
            <a:endParaRPr lang="en-us">
              <a:solidFill>
                <a:srgbClr val="000000"/>
              </a:solidFill>
              <a:uFill>
                <a:solidFill>
                  <a:srgbClr val="FFFFFF"/>
                </a:solidFill>
              </a:uFill>
            </a:endParaRPr>
          </a:p>
          <a:p>
            <a:pPr lvl="2" marL="1296035" indent="-286385">
              <a:lnSpc>
                <a:spcPct val="100000"/>
              </a:lnSpc>
              <a:buClrTx/>
              <a:buSzPts val="1080"/>
              <a:buFont typeface="Wingdings" pitchFamily="0"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Memory 4 GB以上</a:t>
            </a:r>
            <a:endParaRPr lang="en-us">
              <a:solidFill>
                <a:srgbClr val="000000"/>
              </a:solidFill>
              <a:uFill>
                <a:solidFill>
                  <a:srgbClr val="FFFFFF"/>
                </a:solidFill>
              </a:uFill>
            </a:endParaRPr>
          </a:p>
          <a:p>
            <a:pPr lvl="2" marL="1296035" indent="-286385">
              <a:lnSpc>
                <a:spcPct val="100000"/>
              </a:lnSpc>
              <a:buClrTx/>
              <a:buSzPts val="1080"/>
              <a:buFont typeface="Wingdings" pitchFamily="0"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Disk 100 GB以上</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KQAAyBwAABAAAAAmAAAACAAAAP//////////"/>
              </a:ext>
            </a:extLst>
          </p:cNvSpPr>
          <p:nvPr/>
        </p:nvSpPr>
        <p:spPr>
          <a:xfrm>
            <a:off x="864235" y="2115185"/>
            <a:ext cx="5880735" cy="256349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account.vCenter.Test.server   = '192.168.10.100'</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account.vCenter.Test.user     = 'test_user'</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account.vCenter.Test.password = 'P@ssword'</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Linux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account.Linux.Test.user      = 'someuser'</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account.Linux.Test.password  = 'P@ssword'</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account.Linux.Test.work_dir  = '/tmp/gradle_test'</a:t>
            </a:r>
            <a:endParaRPr lang="en-us" sz="13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endParaRPr lang="en-us">
              <a:solidFill>
                <a:srgbClr val="000000"/>
              </a:solidFill>
              <a:uFill>
                <a:solidFill>
                  <a:srgbClr val="FFFFFF"/>
                </a:solidFill>
              </a:uFill>
            </a:endParaRPr>
          </a:p>
        </p:txBody>
      </p:sp>
      <p:sp>
        <p:nvSpPr>
          <p:cNvPr id="6" name="CustomShape 5"/>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EOgAAzBgAABAAAAAmAAAACAAAAP//////////"/>
              </a:ext>
            </a:extLst>
          </p:cNvSpPr>
          <p:nvPr/>
        </p:nvSpPr>
        <p:spPr>
          <a:xfrm>
            <a:off x="6983730" y="335915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Linux接続アカウントを入力します</a:t>
            </a:r>
            <a:endParaRPr lang="en-us">
              <a:solidFill>
                <a:srgbClr val="000000"/>
              </a:solidFill>
              <a:uFill>
                <a:solidFill>
                  <a:srgbClr val="FFFFFF"/>
                </a:solidFill>
              </a:uFill>
            </a:endParaRPr>
          </a:p>
        </p:txBody>
      </p:sp>
      <p:sp>
        <p:nvSpPr>
          <p:cNvPr id="7" name="CustomShape 6"/>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アカウントIDについて</a:t>
            </a:r>
            <a:endParaRPr lang="en-us">
              <a:solidFill>
                <a:srgbClr val="000000"/>
              </a:solidFill>
              <a:uFill>
                <a:solidFill>
                  <a:srgbClr val="FFFFFF"/>
                </a:solidFill>
              </a:uFill>
            </a:endParaRPr>
          </a:p>
          <a:p>
            <a:pPr lvl="1" marL="864235"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各サーバで接続アカウント情報が異なる場合は、アカウントIDを変えて複数アカウント情報を設定してください。シート「検査対象」の” account_id”で指定します</a:t>
            </a:r>
            <a:endParaRPr lang="en-us">
              <a:solidFill>
                <a:srgbClr val="000000"/>
              </a:solidFill>
              <a:uFill>
                <a:solidFill>
                  <a:srgbClr val="FFFFFF"/>
                </a:solidFill>
              </a:uFill>
            </a:endParaRPr>
          </a:p>
          <a:p>
            <a:pPr lvl="1" marL="864235"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account.vCenter.、account.Linux.の後の文字列がアカウントIDとなります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Linux検査実行1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-d</a:t>
            </a:r>
            <a:r>
              <a:rPr lang="ja-jp">
                <a:solidFill>
                  <a:srgbClr val="000000"/>
                </a:solidFill>
                <a:uFill>
                  <a:solidFill>
                    <a:srgbClr val="FFFFFF"/>
                  </a:solidFill>
                </a:uFill>
              </a:rPr>
              <a:t>」</a:t>
            </a:r>
            <a:r>
              <a:rPr lang="en-us">
                <a:solidFill>
                  <a:srgbClr val="000000"/>
                </a:solidFill>
                <a:uFill>
                  <a:solidFill>
                    <a:srgbClr val="FFFFFF"/>
                  </a:solidFill>
                </a:uFill>
              </a:rPr>
              <a:t> </a:t>
            </a:r>
            <a:r>
              <a:rPr lang="ja-jp">
                <a:solidFill>
                  <a:srgbClr val="000000"/>
                </a:solidFill>
                <a:uFill>
                  <a:solidFill>
                    <a:srgbClr val="FFFFFF"/>
                  </a:solidFill>
                </a:uFill>
              </a:rPr>
              <a:t>オプションを追加して、予行演習モードで実行します</a:t>
            </a:r>
            <a:br/>
            <a:br/>
            <a:r>
              <a:rPr lang="en-us">
                <a:solidFill>
                  <a:srgbClr val="000000"/>
                </a:solidFill>
                <a:uFill>
                  <a:solidFill>
                    <a:srgbClr val="FFFFFF"/>
                  </a:solidFill>
                </a:uFill>
              </a:rPr>
              <a:t>&gt; getconfig -d</a:t>
            </a:r>
            <a:endParaRPr lang="en-us">
              <a:solidFill>
                <a:srgbClr val="000000"/>
              </a:solidFill>
              <a:uFill>
                <a:solidFill>
                  <a:srgbClr val="FFFFFF"/>
                </a:solidFill>
              </a:uFill>
            </a:endParaRPr>
          </a:p>
        </p:txBody>
      </p:sp>
      <p:pic>
        <p:nvPicPr>
          <p:cNvPr id="4" name="図 2"/>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BEEwAArDcAAJUqAAAQAAAAJgAAAAgAAAD//////////w=="/>
              </a:ext>
            </a:extLst>
          </p:cNvPicPr>
          <p:nvPr/>
        </p:nvPicPr>
        <p:blipFill>
          <a:blip r:embed="rId2"/>
          <a:stretch>
            <a:fillRect/>
          </a:stretch>
        </p:blipFill>
        <p:spPr>
          <a:xfrm>
            <a:off x="1030605" y="3131820"/>
            <a:ext cx="8019415" cy="3790315"/>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Linux検査実行2</a:t>
            </a:r>
            <a:endParaRPr lang="ja-jp">
              <a:solidFill>
                <a:srgbClr val="000000"/>
              </a:solidFill>
            </a:endParaRPr>
          </a:p>
        </p:txBody>
      </p:sp>
      <p:sp>
        <p:nvSpPr>
          <p:cNvPr id="3"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rPr>
              <a:t>実行後、プロジェクトディレクトリ下のbuildの下に生成されたExcel検査結果を開いて結果を確認します</a:t>
            </a:r>
            <a:endParaRPr lang="ja-jp">
              <a:solidFill>
                <a:srgbClr val="000000"/>
              </a:solidFill>
            </a:endParaRPr>
          </a:p>
        </p:txBody>
      </p:sp>
      <p:pic>
        <p:nvPicPr>
          <p:cNvPr id="4" name="図 265"/>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ioAAFccAAAQAAAAJgAAAAgAAAD//////////w=="/>
              </a:ext>
            </a:extLst>
          </p:cNvPicPr>
          <p:nvPr/>
        </p:nvPicPr>
        <p:blipFill>
          <a:blip r:embed="rId2"/>
          <a:stretch>
            <a:fillRect/>
          </a:stretch>
        </p:blipFill>
        <p:spPr>
          <a:xfrm>
            <a:off x="822325" y="2448560"/>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3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Linux検査結果の確認1</a:t>
            </a:r>
            <a:endParaRPr lang="ja-jp">
              <a:solidFill>
                <a:srgbClr val="000000"/>
              </a:solidFill>
            </a:endParaRPr>
          </a:p>
        </p:txBody>
      </p:sp>
      <p:sp>
        <p:nvSpPr>
          <p:cNvPr id="3"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シート「検査レポート」が検査結果のサマリとなります</a:t>
            </a:r>
          </a:p>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検査結果の中の代表的な値と、検査成績、エラーとなったメトリックを記載します</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Linux検査結果の確認2</a:t>
            </a:r>
            <a:endParaRPr lang="ja-jp">
              <a:solidFill>
                <a:srgbClr val="000000"/>
              </a:solidFill>
            </a:endParaRPr>
          </a:p>
        </p:txBody>
      </p:sp>
      <p:sp>
        <p:nvSpPr>
          <p:cNvPr id="3"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シート「エラーレポート」はエラーとなったメトリックのリストを記載します</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RG9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jYAAFAjAAAQAAAAJgAAAAgAAAD//////////w=="/>
              </a:ext>
            </a:extLst>
          </p:cNvPicPr>
          <p:nvPr/>
        </p:nvPicPr>
        <p:blipFill>
          <a:blip r:embed="rId2"/>
          <a:stretch>
            <a:fillRect/>
          </a:stretch>
        </p:blipFill>
        <p:spPr>
          <a:xfrm>
            <a:off x="645795" y="2397125"/>
            <a:ext cx="8258175" cy="3343275"/>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Linux検査結果の確認3</a:t>
            </a:r>
            <a:endParaRPr lang="ja-jp">
              <a:solidFill>
                <a:srgbClr val="000000"/>
              </a:solidFill>
            </a:endParaRPr>
          </a:p>
        </p:txBody>
      </p:sp>
      <p:sp>
        <p:nvSpPr>
          <p:cNvPr id="3"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シート「チェックシート(Linux)」は各メトリックのリストを記載します</a:t>
            </a:r>
          </a:p>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横軸が検査対象となります</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U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jwAAPYlAAAQAAAAJgAAAAgAAAD//////////w=="/>
              </a:ext>
            </a:extLst>
          </p:cNvPicPr>
          <p:nvPr/>
        </p:nvPicPr>
        <p:blipFill>
          <a:blip r:embed="rId2"/>
          <a:stretch>
            <a:fillRect/>
          </a:stretch>
        </p:blipFill>
        <p:spPr>
          <a:xfrm>
            <a:off x="334010" y="2602230"/>
            <a:ext cx="9575800" cy="356870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Linux検査結果の確認4</a:t>
            </a:r>
            <a:endParaRPr lang="ja-jp">
              <a:solidFill>
                <a:srgbClr val="000000"/>
              </a:solidFill>
            </a:endParaRPr>
          </a:p>
        </p:txBody>
      </p:sp>
      <p:sp>
        <p:nvSpPr>
          <p:cNvPr id="3"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シート「テンプレート(Windows)」よりも後にある、シートがデバイスの検査結果となります</a:t>
            </a:r>
          </a:p>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ディスク構成など複数レコードからなる結果を記載します</a:t>
            </a:r>
          </a:p>
          <a:p>
            <a:pPr marL="431800" indent="-323215">
              <a:lnSpc>
                <a:spcPct val="100000"/>
              </a:lnSpc>
              <a:buClrTx/>
              <a:buSzPts val="810"/>
              <a:buFont typeface="Wingdings" pitchFamily="0" charset="2"/>
              <a:buChar char=""/>
              <a:defRPr lang="ja-jp">
                <a:solidFill>
                  <a:srgbClr val="000000"/>
                </a:solidFill>
                <a:latin typeface="Meiryo UI" pitchFamily="3" charset="-128"/>
                <a:ea typeface="Meiryo UI" pitchFamily="3" charset="-128"/>
                <a:cs typeface="Meiryo UI" pitchFamily="3" charset="-128"/>
              </a:defRPr>
            </a:pPr>
            <a:r>
              <a:t>シート名は「{プラットフォーム}_{メトリック}」という命名ルールとなり、以下は「vCenter_datastore」の実行結果例となります</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YzlI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MBAAD7EgAAWz0AAFkbAAAQAAAAJgAAAAgAAAD//////////w=="/>
              </a:ext>
            </a:extLst>
          </p:cNvPicPr>
          <p:nvPr/>
        </p:nvPicPr>
        <p:blipFill>
          <a:blip r:embed="rId2"/>
          <a:stretch>
            <a:fillRect/>
          </a:stretch>
        </p:blipFill>
        <p:spPr>
          <a:xfrm>
            <a:off x="215265" y="3085465"/>
            <a:ext cx="9758680" cy="1360170"/>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Linux検査コミット</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MBUAABAAAAAmAAAACAAAAP//////////"/>
              </a:ext>
            </a:extLst>
          </p:cNvSpPr>
          <p:nvPr/>
        </p:nvSpPr>
        <p:spPr>
          <a:xfrm>
            <a:off x="504190" y="1757680"/>
            <a:ext cx="9070975" cy="168656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Excel検査結果の確認ができたら”getconfig -u local”でローカルデータベースに検査結果を保存します</a:t>
            </a:r>
            <a:br/>
            <a:r>
              <a:rPr lang="en-us">
                <a:solidFill>
                  <a:srgbClr val="000000"/>
                </a:solidFill>
                <a:uFill>
                  <a:solidFill>
                    <a:srgbClr val="FFFFFF"/>
                  </a:solidFill>
                </a:uFill>
              </a:rPr>
              <a:t>&gt; getconfig -u local</a:t>
            </a:r>
            <a:br/>
            <a:br/>
            <a:r>
              <a:rPr lang="en-us">
                <a:solidFill>
                  <a:srgbClr val="000000"/>
                </a:solidFill>
                <a:uFill>
                  <a:solidFill>
                    <a:srgbClr val="FFFFFF"/>
                  </a:solidFill>
                </a:uFill>
              </a:rPr>
              <a:t>(注意) 実行後、保存したローカルデータベースから、DryRun 予行演習モードの検査が可能になります。</a:t>
            </a:r>
            <a:endParaRPr lang="en-us">
              <a:solidFill>
                <a:srgbClr val="000000"/>
              </a:solidFill>
              <a:uFill>
                <a:solidFill>
                  <a:srgbClr val="FFFFFF"/>
                </a:solidFill>
              </a:uFill>
            </a:endParaRPr>
          </a:p>
        </p:txBody>
      </p:sp>
      <p:pic>
        <p:nvPicPr>
          <p:cNvPr id="4" name="図 26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BDQAAAseAAAQAAAAJgAAAAgAAAD//////////w=="/>
              </a:ext>
            </a:extLst>
          </p:cNvPicPr>
          <p:nvPr/>
        </p:nvPicPr>
        <p:blipFill>
          <a:blip r:embed="rId2"/>
          <a:stretch>
            <a:fillRect/>
          </a:stretch>
        </p:blipFill>
        <p:spPr>
          <a:xfrm>
            <a:off x="1004570" y="3731260"/>
            <a:ext cx="7451090" cy="1152525"/>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3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3600">
                <a:solidFill>
                  <a:srgbClr val="000000"/>
                </a:solidFill>
                <a:uFill>
                  <a:solidFill>
                    <a:srgbClr val="FFFFFF"/>
                  </a:solidFill>
                </a:uFill>
              </a:rPr>
              <a:t>検査対象Windowsサーバ側の準備</a:t>
            </a:r>
            <a:r>
              <a:rPr lang="ja-jp" sz="3600">
                <a:solidFill>
                  <a:srgbClr val="000000"/>
                </a:solidFill>
                <a:uFill>
                  <a:solidFill>
                    <a:srgbClr val="FFFFFF"/>
                  </a:solidFill>
                </a:uFill>
              </a:rPr>
              <a:t>について</a:t>
            </a:r>
            <a:endParaRPr lang="en-us" sz="1400">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次ページより、検査対象側 </a:t>
            </a:r>
            <a:r>
              <a:rPr lang="en-us">
                <a:solidFill>
                  <a:srgbClr val="000000"/>
                </a:solidFill>
                <a:uFill>
                  <a:solidFill>
                    <a:srgbClr val="FFFFFF"/>
                  </a:solidFill>
                </a:uFill>
              </a:rPr>
              <a:t>Windows </a:t>
            </a:r>
            <a:r>
              <a:rPr lang="ja-jp">
                <a:solidFill>
                  <a:srgbClr val="000000"/>
                </a:solidFill>
                <a:uFill>
                  <a:solidFill>
                    <a:srgbClr val="FFFFFF"/>
                  </a:solidFill>
                </a:uFill>
              </a:rPr>
              <a:t>サーバにアクセスするための事前設定手順を記します。</a:t>
            </a:r>
            <a:endParaRPr lang="en-us">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br/>
            <a:r>
              <a:rPr lang="ja-jp" sz="1600">
                <a:solidFill>
                  <a:srgbClr val="000000"/>
                </a:solidFill>
                <a:uFill>
                  <a:solidFill>
                    <a:srgbClr val="FFFFFF"/>
                  </a:solidFill>
                </a:uFill>
              </a:rPr>
              <a:t>（注意）</a:t>
            </a:r>
            <a:r>
              <a:rPr lang="ja-jp">
                <a:solidFill>
                  <a:srgbClr val="000000"/>
                </a:solidFill>
                <a:uFill>
                  <a:solidFill>
                    <a:srgbClr val="FFFFFF"/>
                  </a:solidFill>
                </a:uFill>
              </a:rPr>
              <a:t>前述の </a:t>
            </a:r>
            <a:r>
              <a:rPr lang="en-us">
                <a:solidFill>
                  <a:srgbClr val="000000"/>
                </a:solidFill>
                <a:uFill>
                  <a:solidFill>
                    <a:srgbClr val="FFFFFF"/>
                  </a:solidFill>
                </a:uFill>
              </a:rPr>
              <a:t>Linux </a:t>
            </a:r>
            <a:r>
              <a:rPr lang="ja-jp">
                <a:solidFill>
                  <a:srgbClr val="000000"/>
                </a:solidFill>
                <a:uFill>
                  <a:solidFill>
                    <a:srgbClr val="FFFFFF"/>
                  </a:solidFill>
                </a:uFill>
              </a:rPr>
              <a:t>サーバの予行演習モードのデモシナリオでは、下記シートの行の 「</a:t>
            </a:r>
            <a:r>
              <a:rPr lang="en-us">
                <a:solidFill>
                  <a:srgbClr val="000000"/>
                </a:solidFill>
                <a:uFill>
                  <a:solidFill>
                    <a:srgbClr val="FFFFFF"/>
                  </a:solidFill>
                </a:uFill>
              </a:rPr>
              <a:t>win2012</a:t>
            </a:r>
            <a:r>
              <a:rPr lang="ja-jp">
                <a:solidFill>
                  <a:srgbClr val="000000"/>
                </a:solidFill>
                <a:uFill>
                  <a:solidFill>
                    <a:srgbClr val="FFFFFF"/>
                  </a:solidFill>
                </a:uFill>
              </a:rPr>
              <a:t>」が </a:t>
            </a:r>
            <a:r>
              <a:rPr lang="en-us">
                <a:solidFill>
                  <a:srgbClr val="000000"/>
                </a:solidFill>
                <a:uFill>
                  <a:solidFill>
                    <a:srgbClr val="FFFFFF"/>
                  </a:solidFill>
                </a:uFill>
              </a:rPr>
              <a:t>Windows </a:t>
            </a:r>
            <a:r>
              <a:rPr lang="ja-jp">
                <a:solidFill>
                  <a:srgbClr val="000000"/>
                </a:solidFill>
                <a:uFill>
                  <a:solidFill>
                    <a:srgbClr val="FFFFFF"/>
                  </a:solidFill>
                </a:uFill>
              </a:rPr>
              <a:t>サーバの検査となり、設定手順、検査結果の確認手順は Linux と同様となります。ここでは、Windows固有の手順について記します</a:t>
            </a:r>
            <a:endParaRPr lang="ja-jp">
              <a:solidFill>
                <a:srgbClr val="000000"/>
              </a:solidFill>
              <a:uFill>
                <a:solidFill>
                  <a:srgbClr val="FFFFFF"/>
                </a:solidFill>
              </a:uFill>
            </a:endParaRPr>
          </a:p>
          <a:p>
            <a:pPr marL="109855">
              <a:lnSpc>
                <a:spcPct val="100000"/>
              </a:lnSpc>
              <a:defRPr lang="ja-jp">
                <a:solidFill>
                  <a:srgbClr val="000000"/>
                </a:solidFill>
                <a:uFill>
                  <a:solidFill>
                    <a:srgbClr val="FFFFFF"/>
                  </a:solidFill>
                </a:uFill>
                <a:latin typeface="Meiryo UI" pitchFamily="3" charset="-128"/>
                <a:ea typeface="Meiryo UI" pitchFamily="3" charset="-128"/>
                <a:cs typeface="Meiryo UI" pitchFamily="3" charset="-128"/>
              </a:defRPr>
            </a:p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endParaRPr lang="en-us" sz="2000">
              <a:solidFill>
                <a:srgbClr val="000000"/>
              </a:solidFill>
              <a:uFill>
                <a:solidFill>
                  <a:srgbClr val="FFFFFF"/>
                </a:solidFill>
              </a:uFill>
            </a:endParaRPr>
          </a:p>
        </p:txBody>
      </p:sp>
      <p:pic>
        <p:nvPicPr>
          <p:cNvPr id="4" name="図 3"/>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EnAAAQAAAAJgAAAAgAAAD//////////w=="/>
              </a:ext>
            </a:extLst>
          </p:cNvPicPr>
          <p:nvPr/>
        </p:nvPicPr>
        <p:blipFill>
          <a:blip r:embed="rId2"/>
          <a:srcRect l="0" t="0" r="34930" b="0"/>
          <a:stretch>
            <a:fillRect/>
          </a:stretch>
        </p:blipFill>
        <p:spPr>
          <a:xfrm>
            <a:off x="720090" y="4067810"/>
            <a:ext cx="8846820" cy="2303145"/>
          </a:xfrm>
          <a:prstGeom prst="rect">
            <a:avLst/>
          </a:prstGeom>
          <a:noFill/>
          <a:ln>
            <a:noFill/>
          </a:ln>
          <a:effectLst/>
        </p:spPr>
      </p:pic>
      <p:sp>
        <p:nvSpPr>
          <p:cNvPr id="5" name="角丸四角形 1"/>
          <p:cNvSpPr>
            <a:extLst>
              <a:ext uri="smNativeData">
                <pr:smNativeData xmlns:pr="smNativeData" val="SMDATA_16_J4BCWxMAAAAlAAAAZQAAAA0AAAAAkAAAAEgAAACQAAAASAAAAAAAAAABAAAAAAAAAAEAAABQAAAAhbacS3FV1T8AAAAAAAAAAAAAAAAAAOA/AAAAAAAA4D8AAAAAAADgPwAAAAAAAOA/AAAAAAAA4D8AAAAAAADgPwAAAAAAAOA/AAAAAAAA4D8CAAAAjAAAAAAAAAADAAAA/6imAP/o6AAAAAAAAAAAAAAAAAAAAAAAAAAAAAAAAAAAAAAAZAAAAAEAAABAAAAAAAAAAJz///9aAAAAAAAAAAEAAAAjAAAA/8K/AAAAAAAAAAAAAAAAAAAAAAAAAAAAAAAAAAAAAAAAAAAAAAAAAAAAAAAAAAAAAAAAAAAAAAAAAAAAFAAAADwAAAABAAAAAAAAAL9LSAAt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imAP/o6AD/wr8AAAAAAAAAAAAAAAAAAAAAAAAAAAAAAAAAAAAAAL9LSAAAAAACAAAAAgAAAADAwP8Af39/AAAAAAAAAAAAAAAAAAAAAAAAAAAAIQAAABgAAAAUAAAAiwMAABwgAAA+PAAA4iEAABAAAAAmAAAACAAAAP//////////"/>
              </a:ext>
            </a:extLst>
          </p:cNvSpPr>
          <p:nvPr/>
        </p:nvSpPr>
        <p:spPr>
          <a:xfrm>
            <a:off x="575945" y="5219700"/>
            <a:ext cx="9217025" cy="288290"/>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ctr"/>
          <a:lstStyle/>
          <a:p>
            <a:pPr algn="ctr">
              <a:defRPr lang="ja-jp">
                <a:solidFill>
                  <a:srgbClr val="000000"/>
                </a:solidFill>
              </a:defRPr>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事前準備１</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xUAABAAAAAmAAAACAAAAP//////////"/>
              </a:ext>
            </a:extLst>
          </p:cNvSpPr>
          <p:nvPr/>
        </p:nvSpPr>
        <p:spPr>
          <a:xfrm>
            <a:off x="504190" y="1372870"/>
            <a:ext cx="9069705" cy="204533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ネットワークプロキシーの設定</a:t>
            </a:r>
            <a:endParaRPr lang="en-us">
              <a:solidFill>
                <a:srgbClr val="000000"/>
              </a:solidFill>
              <a:uFill>
                <a:solidFill>
                  <a:srgbClr val="FFFFFF"/>
                </a:solidFill>
              </a:uFill>
            </a:endParaRPr>
          </a:p>
          <a:p>
            <a:pPr lvl="1" marL="864235"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InternetExploler を開いて、「インターネットオプション設定」を選択。 「接続」、「LAN設定」を選択し、プロキシーサーバの欄にプロキシーのアドレス、ポート番号を入力</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検査対象の vCenter アドレスのプロキシー除外設定</a:t>
            </a:r>
            <a:endParaRPr lang="en-us">
              <a:solidFill>
                <a:srgbClr val="000000"/>
              </a:solidFill>
              <a:uFill>
                <a:solidFill>
                  <a:srgbClr val="FFFFFF"/>
                </a:solidFill>
              </a:uFill>
            </a:endParaRPr>
          </a:p>
          <a:p>
            <a:pPr lvl="1" marL="864235"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「詳細設定」を選択し、「プロキシーの設定除外」の欄に、検査対象の vCenter のアドレスを追加</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8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SAAAMEqAAAQAAAAJgAAAAgAAAD//////////w=="/>
              </a:ext>
            </a:extLst>
          </p:cNvPicPr>
          <p:nvPr/>
        </p:nvPicPr>
        <p:blipFill>
          <a:blip r:embed="rId2"/>
          <a:stretch>
            <a:fillRect/>
          </a:stretch>
        </p:blipFill>
        <p:spPr>
          <a:xfrm>
            <a:off x="1007745" y="3275330"/>
            <a:ext cx="4217670" cy="3674745"/>
          </a:xfrm>
          <a:prstGeom prst="rect">
            <a:avLst/>
          </a:prstGeom>
          <a:noFill/>
          <a:ln>
            <a:noFill/>
          </a:ln>
          <a:effectLst/>
        </p:spPr>
      </p:pic>
      <p:pic>
        <p:nvPicPr>
          <p:cNvPr id="5" name="図 18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TYAAMEqAAAQAAAAJgAAAAgAAAD//////////w=="/>
              </a:ext>
            </a:extLst>
          </p:cNvPicPr>
          <p:nvPr/>
        </p:nvPicPr>
        <p:blipFill>
          <a:blip r:embed="rId3"/>
          <a:stretch>
            <a:fillRect/>
          </a:stretch>
        </p:blipFill>
        <p:spPr>
          <a:xfrm>
            <a:off x="5471795" y="3281680"/>
            <a:ext cx="3416300" cy="3668395"/>
          </a:xfrm>
          <a:prstGeom prst="rect">
            <a:avLst/>
          </a:prstGeom>
          <a:noFill/>
          <a:ln>
            <a:noFill/>
          </a:ln>
          <a:effectLst/>
        </p:spPr>
      </p:pic>
      <p:sp>
        <p:nvSpPr>
          <p:cNvPr id="6" name="CustomShape 3"/>
          <p:cNvSpPr>
            <a:extLst>
              <a:ext uri="smNativeData">
                <pr:smNativeData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fGgAAcSUAABAAAAAmAAAACAAAAP//////////"/>
              </a:ext>
            </a:extLst>
          </p:cNvSpPr>
          <p:nvPr/>
        </p:nvSpPr>
        <p:spPr>
          <a:xfrm>
            <a:off x="1367790" y="5727700"/>
            <a:ext cx="2878455"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pr="smNativeData"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検査対象Windowsサーバ側の準備1</a:t>
            </a:r>
            <a:endParaRPr lang="en-us">
              <a:solidFill>
                <a:srgbClr val="000000"/>
              </a:solidFill>
              <a:uFill>
                <a:solidFill>
                  <a:srgbClr val="FFFFFF"/>
                </a:solidFill>
              </a:uFill>
            </a:endParaRPr>
          </a:p>
        </p:txBody>
      </p:sp>
      <p:sp>
        <p:nvSpPr>
          <p:cNvPr id="3"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4630">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ja-jp" sz="2400">
                <a:solidFill>
                  <a:srgbClr val="000000"/>
                </a:solidFill>
                <a:uFill>
                  <a:solidFill>
                    <a:srgbClr val="FFFFFF"/>
                  </a:solidFill>
                </a:uFill>
              </a:rPr>
              <a:t>パブリックネットワークの場合の構成変更</a:t>
            </a:r>
            <a:endParaRPr lang="en-us" sz="2400">
              <a:solidFill>
                <a:srgbClr val="000000"/>
              </a:solidFill>
              <a:uFill>
                <a:solidFill>
                  <a:srgbClr val="FFFFFF"/>
                </a:solidFill>
              </a:uFill>
            </a:endParaRPr>
          </a:p>
          <a:p>
            <a:pPr lvl="1" marL="673100" indent="-214630">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ネットワーク構成がパブリックネットワークの場合、「検査PCセットアップ – 事前準備4」のページの手順を</a:t>
            </a:r>
            <a:r>
              <a:rPr lang="ja-jp" sz="2400">
                <a:solidFill>
                  <a:srgbClr val="000000"/>
                </a:solidFill>
                <a:uFill>
                  <a:solidFill>
                    <a:srgbClr val="FFFFFF"/>
                  </a:solidFill>
                </a:uFill>
              </a:rPr>
              <a:t>参考に、</a:t>
            </a:r>
            <a:r>
              <a:rPr lang="en-us" sz="2400">
                <a:solidFill>
                  <a:srgbClr val="000000"/>
                </a:solidFill>
                <a:uFill>
                  <a:solidFill>
                    <a:srgbClr val="FFFFFF"/>
                  </a:solidFill>
                </a:uFill>
              </a:rPr>
              <a:t>ネットワークの変更</a:t>
            </a:r>
            <a:r>
              <a:rPr lang="ja-jp" sz="2400">
                <a:solidFill>
                  <a:srgbClr val="000000"/>
                </a:solidFill>
                <a:uFill>
                  <a:solidFill>
                    <a:srgbClr val="FFFFFF"/>
                  </a:solidFill>
                </a:uFill>
              </a:rPr>
              <a:t>を</a:t>
            </a:r>
            <a:r>
              <a:rPr lang="en-us" sz="2400">
                <a:solidFill>
                  <a:srgbClr val="000000"/>
                </a:solidFill>
                <a:uFill>
                  <a:solidFill>
                    <a:srgbClr val="FFFFFF"/>
                  </a:solidFill>
                </a:uFill>
              </a:rPr>
              <a:t>します</a:t>
            </a:r>
            <a:endParaRPr lang="en-us" sz="2000">
              <a:solidFill>
                <a:srgbClr val="000000"/>
              </a:solidFill>
              <a:uFill>
                <a:solidFill>
                  <a:srgbClr val="FFFFFF"/>
                </a:solidFill>
              </a:uFill>
            </a:endParaRPr>
          </a:p>
          <a:p>
            <a:pPr lvl="3" marL="864235"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確認用コマンド</a:t>
            </a:r>
            <a:endParaRPr lang="en-us">
              <a:solidFill>
                <a:srgbClr val="000000"/>
              </a:solidFill>
              <a:uFill>
                <a:solidFill>
                  <a:srgbClr val="FFFFFF"/>
                </a:solidFill>
              </a:uFill>
            </a:endParaRPr>
          </a:p>
          <a:p>
            <a:pPr lvl="4" marL="86423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Get-NetConnectionProfile -IPv4Connectivity Internet</a:t>
            </a:r>
            <a:endParaRPr lang="en-us">
              <a:solidFill>
                <a:srgbClr val="000000"/>
              </a:solidFill>
              <a:uFill>
                <a:solidFill>
                  <a:srgbClr val="FFFFFF"/>
                </a:solidFill>
              </a:uFill>
            </a:endParaRPr>
          </a:p>
          <a:p>
            <a:pPr lvl="3" marL="864235"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設定用コマンド</a:t>
            </a:r>
            <a:endParaRPr lang="en-us">
              <a:solidFill>
                <a:srgbClr val="000000"/>
              </a:solidFill>
              <a:uFill>
                <a:solidFill>
                  <a:srgbClr val="FFFFFF"/>
                </a:solidFill>
              </a:uFill>
            </a:endParaRPr>
          </a:p>
          <a:p>
            <a:pPr lvl="4" marL="86423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lvl="1" marL="431800" indent="-215900">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WinRM</a:t>
            </a:r>
            <a:r>
              <a:rPr lang="ja-jp" sz="2400">
                <a:solidFill>
                  <a:srgbClr val="000000"/>
                </a:solidFill>
                <a:uFill>
                  <a:solidFill>
                    <a:srgbClr val="FFFFFF"/>
                  </a:solidFill>
                </a:uFill>
              </a:rPr>
              <a:t> リモート管理</a:t>
            </a:r>
            <a:r>
              <a:rPr lang="en-us" sz="2400">
                <a:solidFill>
                  <a:srgbClr val="000000"/>
                </a:solidFill>
                <a:uFill>
                  <a:solidFill>
                    <a:srgbClr val="FFFFFF"/>
                  </a:solidFill>
                </a:uFill>
              </a:rPr>
              <a:t>設定</a:t>
            </a:r>
            <a:endParaRPr lang="en-us" sz="2000">
              <a:solidFill>
                <a:srgbClr val="000000"/>
              </a:solidFill>
              <a:uFill>
                <a:solidFill>
                  <a:srgbClr val="FFFFFF"/>
                </a:solidFill>
              </a:uFill>
            </a:endParaRPr>
          </a:p>
          <a:p>
            <a:pPr lvl="2" marL="647700"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管理者で</a:t>
            </a:r>
            <a:r>
              <a:rPr lang="en-us" sz="2000">
                <a:solidFill>
                  <a:srgbClr val="000000"/>
                </a:solidFill>
                <a:uFill>
                  <a:solidFill>
                    <a:srgbClr val="FFFFFF"/>
                  </a:solidFill>
                </a:uFill>
              </a:rPr>
              <a:t>PowerShell </a:t>
            </a:r>
            <a:r>
              <a:rPr lang="ja-jp" sz="2000">
                <a:solidFill>
                  <a:srgbClr val="000000"/>
                </a:solidFill>
                <a:uFill>
                  <a:solidFill>
                    <a:srgbClr val="FFFFFF"/>
                  </a:solidFill>
                </a:uFill>
              </a:rPr>
              <a:t>を開いて、</a:t>
            </a:r>
            <a:r>
              <a:rPr lang="en-us" sz="2000">
                <a:solidFill>
                  <a:srgbClr val="000000"/>
                </a:solidFill>
                <a:uFill>
                  <a:solidFill>
                    <a:srgbClr val="FFFFFF"/>
                  </a:solidFill>
                </a:uFill>
              </a:rPr>
              <a:t>以下コマンドを</a:t>
            </a:r>
            <a:r>
              <a:rPr lang="ja-jp" sz="2000">
                <a:solidFill>
                  <a:srgbClr val="000000"/>
                </a:solidFill>
                <a:uFill>
                  <a:solidFill>
                    <a:srgbClr val="FFFFFF"/>
                  </a:solidFill>
                </a:uFill>
              </a:rPr>
              <a:t>実行</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lvl="3" marL="64833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 quickconfig</a:t>
            </a:r>
            <a:endParaRPr lang="en-us">
              <a:solidFill>
                <a:srgbClr val="000000"/>
              </a:solidFill>
              <a:uFill>
                <a:solidFill>
                  <a:srgbClr val="FFFFFF"/>
                </a:solidFill>
              </a:uFill>
            </a:endParaRPr>
          </a:p>
          <a:p>
            <a:pPr lvl="2" marL="647700"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本設定は以下設定を行います</a:t>
            </a:r>
            <a:endParaRPr lang="en-us">
              <a:solidFill>
                <a:srgbClr val="000000"/>
              </a:solidFill>
              <a:uFill>
                <a:solidFill>
                  <a:srgbClr val="FFFFFF"/>
                </a:solidFill>
              </a:uFill>
            </a:endParaRPr>
          </a:p>
          <a:p>
            <a:pPr lvl="3" marL="864235"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a:t>
            </a:r>
            <a:r>
              <a:rPr lang="en-us" sz="2000">
                <a:solidFill>
                  <a:srgbClr val="000000"/>
                </a:solidFill>
                <a:uFill>
                  <a:solidFill>
                    <a:srgbClr val="FFFFFF"/>
                  </a:solidFill>
                </a:uFill>
              </a:rPr>
              <a:t>のservice起動</a:t>
            </a:r>
            <a:r>
              <a:rPr lang="ja-jp" sz="2000">
                <a:solidFill>
                  <a:srgbClr val="000000"/>
                </a:solidFill>
                <a:uFill>
                  <a:solidFill>
                    <a:srgbClr val="FFFFFF"/>
                  </a:solidFill>
                </a:uFill>
              </a:rPr>
              <a:t>設定</a:t>
            </a:r>
            <a:endParaRPr lang="en-us">
              <a:solidFill>
                <a:srgbClr val="000000"/>
              </a:solidFill>
              <a:uFill>
                <a:solidFill>
                  <a:srgbClr val="FFFFFF"/>
                </a:solidFill>
              </a:uFill>
            </a:endParaRPr>
          </a:p>
          <a:p>
            <a:pPr lvl="3" marL="864235"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WinRM用</a:t>
            </a:r>
            <a:r>
              <a:rPr lang="ja-jp" sz="2000">
                <a:solidFill>
                  <a:srgbClr val="000000"/>
                </a:solidFill>
                <a:uFill>
                  <a:solidFill>
                    <a:srgbClr val="FFFFFF"/>
                  </a:solidFill>
                </a:uFill>
              </a:rPr>
              <a:t>の</a:t>
            </a:r>
            <a:r>
              <a:rPr lang="en-us" sz="2000">
                <a:solidFill>
                  <a:srgbClr val="000000"/>
                </a:solidFill>
                <a:uFill>
                  <a:solidFill>
                    <a:srgbClr val="FFFFFF"/>
                  </a:solidFill>
                </a:uFill>
              </a:rPr>
              <a:t>Lisner作成</a:t>
            </a:r>
            <a:endParaRPr lang="en-us">
              <a:solidFill>
                <a:srgbClr val="000000"/>
              </a:solidFill>
              <a:uFill>
                <a:solidFill>
                  <a:srgbClr val="FFFFFF"/>
                </a:solidFill>
              </a:uFill>
            </a:endParaRPr>
          </a:p>
          <a:p>
            <a:pPr lvl="3" marL="864235" indent="-21590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用の</a:t>
            </a:r>
            <a:r>
              <a:rPr lang="en-us" sz="2000">
                <a:solidFill>
                  <a:srgbClr val="000000"/>
                </a:solidFill>
                <a:uFill>
                  <a:solidFill>
                    <a:srgbClr val="FFFFFF"/>
                  </a:solidFill>
                </a:uFill>
              </a:rPr>
              <a:t>ファイヤーウォールの設定</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一時的な設定変更で検査をする場合</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SIAABAAAAAmAAAACAAAAP//////////"/>
              </a:ext>
            </a:extLst>
          </p:cNvSpPr>
          <p:nvPr/>
        </p:nvSpPr>
        <p:spPr>
          <a:xfrm>
            <a:off x="404495" y="233362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1080"/>
              <a:buFont typeface="Wingdings" pitchFamily="0"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ファイヤーウォール許可設定</a:t>
            </a:r>
            <a:endParaRPr lang="en-us">
              <a:solidFill>
                <a:srgbClr val="000000"/>
              </a:solidFill>
              <a:uFill>
                <a:solidFill>
                  <a:srgbClr val="FFFFFF"/>
                </a:solidFill>
              </a:uFill>
            </a:endParaRPr>
          </a:p>
          <a:p>
            <a:pPr lvl="1" marL="864235"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から以下のコマンドでファイヤーウォールの無効化設定をします</a:t>
            </a:r>
            <a:endParaRPr lang="en-us">
              <a:solidFill>
                <a:srgbClr val="000000"/>
              </a:solidFill>
              <a:uFill>
                <a:solidFill>
                  <a:srgbClr val="FFFFFF"/>
                </a:solidFill>
              </a:uFill>
            </a:endParaRPr>
          </a:p>
          <a:p>
            <a:pPr lvl="1" marL="864235"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ファイアウォール無効化</a:t>
            </a:r>
            <a:endParaRPr lang="en-us">
              <a:solidFill>
                <a:srgbClr val="000000"/>
              </a:solidFill>
              <a:uFill>
                <a:solidFill>
                  <a:srgbClr val="FFFFFF"/>
                </a:solidFill>
              </a:uFill>
            </a:endParaRPr>
          </a:p>
          <a:p>
            <a:pPr lvl="2" marL="1296035" indent="-287020">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false</a:t>
            </a:r>
            <a:endParaRPr lang="en-us">
              <a:solidFill>
                <a:srgbClr val="000000"/>
              </a:solidFill>
              <a:uFill>
                <a:solidFill>
                  <a:srgbClr val="FFFFFF"/>
                </a:solidFill>
              </a:uFill>
            </a:endParaRPr>
          </a:p>
          <a:p>
            <a:pPr lvl="1" marL="864235"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検査終了後、基に戻す場合は以下コマンドで有効化設定をします</a:t>
            </a:r>
            <a:endParaRPr lang="en-us">
              <a:solidFill>
                <a:srgbClr val="000000"/>
              </a:solidFill>
              <a:uFill>
                <a:solidFill>
                  <a:srgbClr val="FFFFFF"/>
                </a:solidFill>
              </a:uFill>
            </a:endParaRPr>
          </a:p>
          <a:p>
            <a:pPr lvl="1" marL="864235"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ファイアウォール有効化</a:t>
            </a:r>
            <a:endParaRPr lang="en-us">
              <a:solidFill>
                <a:srgbClr val="000000"/>
              </a:solidFill>
              <a:uFill>
                <a:solidFill>
                  <a:srgbClr val="FFFFFF"/>
                </a:solidFill>
              </a:uFill>
            </a:endParaRPr>
          </a:p>
          <a:p>
            <a:pPr lvl="2" marL="1296035" indent="-287020">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true</a:t>
            </a:r>
            <a:endParaRPr lang="en-us">
              <a:solidFill>
                <a:srgbClr val="000000"/>
              </a:solidFill>
              <a:uFill>
                <a:solidFill>
                  <a:srgbClr val="FFFFFF"/>
                </a:solidFill>
              </a:uFill>
            </a:endParaRPr>
          </a:p>
          <a:p>
            <a:pPr lvl="1" marL="864235" indent="-32321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許可設定をしないと、getconfig 実行時に、”Get-WmiObject : RPC サーバーを利用できません” というエラーが発生します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oOgAAewwAABAAAAAmAAAACAAAAP//////////"/>
              </a:ext>
            </a:extLst>
          </p:cNvSpPr>
          <p:nvPr/>
        </p:nvSpPr>
        <p:spPr>
          <a:xfrm>
            <a:off x="360045" y="1656080"/>
            <a:ext cx="9215755" cy="372745"/>
          </a:xfrm>
          <a:prstGeom prst="rect">
            <a:avLst/>
          </a:prstGeom>
          <a:noFill/>
          <a:ln>
            <a:noFill/>
          </a:ln>
          <a:effectLst/>
        </p:spPr>
        <p:txBody>
          <a:bodyPr vert="horz" wrap="square" lIns="90170" tIns="45085" rIns="90170" bIns="45085" numCol="1" anchor="t"/>
          <a:lstStyle/>
          <a:p>
            <a:pPr marL="215900" indent="-214630">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前頁の設定はサーバ運用</a:t>
            </a:r>
            <a:r>
              <a:rPr lang="ja-jp" sz="2000">
                <a:solidFill>
                  <a:srgbClr val="000000"/>
                </a:solidFill>
                <a:uFill>
                  <a:solidFill>
                    <a:srgbClr val="FFFFFF"/>
                  </a:solidFill>
                </a:uFill>
              </a:rPr>
              <a:t>開始</a:t>
            </a:r>
            <a:r>
              <a:rPr lang="en-us" sz="2000">
                <a:solidFill>
                  <a:srgbClr val="000000"/>
                </a:solidFill>
                <a:uFill>
                  <a:solidFill>
                    <a:srgbClr val="FFFFFF"/>
                  </a:solidFill>
                </a:uFill>
              </a:rPr>
              <a:t>後の検査も想定した恒久</a:t>
            </a:r>
            <a:r>
              <a:rPr lang="ja-jp" sz="2000">
                <a:solidFill>
                  <a:srgbClr val="000000"/>
                </a:solidFill>
                <a:uFill>
                  <a:solidFill>
                    <a:srgbClr val="FFFFFF"/>
                  </a:solidFill>
                </a:uFill>
              </a:rPr>
              <a:t>的な</a:t>
            </a:r>
            <a:r>
              <a:rPr lang="en-us" sz="2000">
                <a:solidFill>
                  <a:srgbClr val="000000"/>
                </a:solidFill>
                <a:uFill>
                  <a:solidFill>
                    <a:srgbClr val="FFFFFF"/>
                  </a:solidFill>
                </a:uFill>
              </a:rPr>
              <a:t>設定となります</a:t>
            </a:r>
            <a:r>
              <a:rPr lang="ja-jp" sz="2000">
                <a:solidFill>
                  <a:srgbClr val="000000"/>
                </a:solidFill>
                <a:uFill>
                  <a:solidFill>
                    <a:srgbClr val="FFFFFF"/>
                  </a:solidFill>
                </a:uFill>
              </a:rPr>
              <a:t>が、</a:t>
            </a:r>
            <a:r>
              <a:rPr lang="en-us" sz="2000">
                <a:solidFill>
                  <a:srgbClr val="000000"/>
                </a:solidFill>
                <a:uFill>
                  <a:solidFill>
                    <a:srgbClr val="FFFFFF"/>
                  </a:solidFill>
                </a:uFill>
              </a:rPr>
              <a:t>一時的に検査作業時のみ設定をする場合、 Windows 環境で以下の設定変更をします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検査対象Windowsサーバ側の準備2</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x4AABAAAAAmAAAACAAAAP//////////"/>
              </a:ext>
            </a:extLst>
          </p:cNvSpPr>
          <p:nvPr/>
        </p:nvSpPr>
        <p:spPr>
          <a:xfrm>
            <a:off x="504190" y="176847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990"/>
              <a:buFont typeface="Wingdings" pitchFamily="0"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リモートアクセス許可の有効化</a:t>
            </a: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Server 2012 より前のOSでは、PowerShell のリモートアクセス許可が無効化されている場合があります</a:t>
            </a:r>
            <a:endParaRPr lang="en-us">
              <a:solidFill>
                <a:srgbClr val="000000"/>
              </a:solidFill>
              <a:uFill>
                <a:solidFill>
                  <a:srgbClr val="FFFFFF"/>
                </a:solidFill>
              </a:uFill>
            </a:endParaRPr>
          </a:p>
          <a:p>
            <a:pPr lvl="2" marL="1296035" indent="-287020">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Windows Server 2012 R2 以上の場合、リモートアクセス許可の既定値は有効化です</a:t>
            </a: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その場合、PowerShellを管理者権限で実行して、PowerShell コンソールから以下のコマンドで有効化します</a:t>
            </a: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また、「認識されないネットワーク」があり、Publicとして設定されている場合、以下のオプションを 追加して有効化を試してください</a:t>
            </a: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 -SkipNetworkProfileCheck</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lvl="1" marL="864235"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プロジェクトディレクトリに移動し、「サーバチェックシート.xlsx」を編集します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 Windows サーバの情報を設定します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a:t>
            </a:r>
            <a:r>
              <a:rPr lang="ja-jp" sz="2000">
                <a:solidFill>
                  <a:srgbClr val="000000"/>
                </a:solidFill>
                <a:uFill>
                  <a:solidFill>
                    <a:srgbClr val="FFFFFF"/>
                  </a:solidFill>
                </a:uFill>
              </a:rPr>
              <a:t>を</a:t>
            </a:r>
            <a:r>
              <a:rPr lang="en-us" sz="2000">
                <a:solidFill>
                  <a:srgbClr val="000000"/>
                </a:solidFill>
                <a:uFill>
                  <a:solidFill>
                    <a:srgbClr val="FFFFFF"/>
                  </a:solidFill>
                </a:uFill>
              </a:rPr>
              <a:t>”Windows”</a:t>
            </a:r>
            <a:r>
              <a:rPr lang="ja-jp" sz="2000">
                <a:solidFill>
                  <a:srgbClr val="000000"/>
                </a:solidFill>
                <a:uFill>
                  <a:solidFill>
                    <a:srgbClr val="FFFFFF"/>
                  </a:solidFill>
                </a:uFill>
              </a:rPr>
              <a:t>と入力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各項目の入力手順はLinux検査と同じとなります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notepad++などでconfig\config.groovy を開き、以下の行の接続アカウント情報を編集します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hsAABAAAAAmAAAACAAAAP//////////"/>
              </a:ext>
            </a:extLst>
          </p:cNvSpPr>
          <p:nvPr/>
        </p:nvSpPr>
        <p:spPr>
          <a:xfrm>
            <a:off x="864235" y="2115185"/>
            <a:ext cx="6897370" cy="238696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account.vCenter.Test.server   = '192.168.10.100'</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account.vCenter.Test.user     = 'test_user'</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account.vCenter.Test.password = 'P@ssword'</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Windows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account.Windows.Test.user     = 'administrator'</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account.Windows.Test.password = 'P@ssword'</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endParaRPr lang="en-us">
              <a:solidFill>
                <a:srgbClr val="000000"/>
              </a:solidFill>
              <a:uFill>
                <a:solidFill>
                  <a:srgbClr val="FFFFFF"/>
                </a:solidFill>
              </a:uFill>
            </a:endParaRPr>
          </a:p>
        </p:txBody>
      </p:sp>
      <p:sp>
        <p:nvSpPr>
          <p:cNvPr id="6" name="CustomShape 5"/>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EOgAA6RcAABAAAAAmAAAACAAAAP//////////"/>
              </a:ext>
            </a:extLst>
          </p:cNvSpPr>
          <p:nvPr/>
        </p:nvSpPr>
        <p:spPr>
          <a:xfrm>
            <a:off x="6983730" y="3215005"/>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Windows接続アカウントを入力します</a:t>
            </a:r>
            <a:endParaRPr lang="en-us">
              <a:solidFill>
                <a:srgbClr val="000000"/>
              </a:solidFill>
              <a:uFill>
                <a:solidFill>
                  <a:srgbClr val="FFFFFF"/>
                </a:solidFill>
              </a:uFill>
            </a:endParaRPr>
          </a:p>
        </p:txBody>
      </p:sp>
      <p:sp>
        <p:nvSpPr>
          <p:cNvPr id="7" name="CustomShape 6"/>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LC0AABAAAAAmAAAACAAAAP//////////"/>
              </a:ext>
            </a:extLst>
          </p:cNvSpPr>
          <p:nvPr/>
        </p:nvSpPr>
        <p:spPr>
          <a:xfrm>
            <a:off x="504190" y="5471795"/>
            <a:ext cx="9070975" cy="187134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アカウントID,Windowsログオンテストの入力手順は、Linuxと同様です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Windows検査実行</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endParaRPr lang="en-us">
              <a:solidFill>
                <a:srgbClr val="000000"/>
              </a:solidFill>
              <a:uFill>
                <a:solidFill>
                  <a:srgbClr val="FFFFFF"/>
                </a:solidFill>
              </a:uFill>
            </a:endParaRPr>
          </a:p>
        </p:txBody>
      </p:sp>
      <p:pic>
        <p:nvPicPr>
          <p:cNvPr id="4" name="図 1"/>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CtDwAAujgAADkpAAAQAAAAJgAAAAgAAAD//////////w=="/>
              </a:ext>
            </a:extLst>
          </p:cNvPicPr>
          <p:nvPr/>
        </p:nvPicPr>
        <p:blipFill>
          <a:blip r:embed="rId2"/>
          <a:stretch>
            <a:fillRect/>
          </a:stretch>
        </p:blipFill>
        <p:spPr>
          <a:xfrm>
            <a:off x="859155" y="2548255"/>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Windows検査結果確認とコミット</a:t>
            </a:r>
            <a:endParaRPr lang="en-us" sz="4400">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Excel検査結果の確認ができたら”getconfig -u local”でローカルデータベースに検査結果を登録します</a:t>
            </a:r>
            <a:endParaRPr lang="en-us">
              <a:solidFill>
                <a:srgbClr val="000000"/>
              </a:solidFill>
              <a:uFill>
                <a:solidFill>
                  <a:srgbClr val="FFFFFF"/>
                </a:solidFill>
              </a:uFill>
            </a:endParaRPr>
          </a:p>
        </p:txBody>
      </p:sp>
      <p:pic>
        <p:nvPicPr>
          <p:cNvPr id="4" name="図 291"/>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zMAANsnAAAQAAAAJgAAAAgAAAD//////////w=="/>
              </a:ext>
            </a:extLst>
          </p:cNvPicPr>
          <p:nvPr/>
        </p:nvPicPr>
        <p:blipFill>
          <a:blip r:embed="rId2"/>
          <a:stretch>
            <a:fillRect/>
          </a:stretch>
        </p:blipFill>
        <p:spPr>
          <a:xfrm>
            <a:off x="864235" y="5326380"/>
            <a:ext cx="7451090" cy="1152525"/>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endParaRPr lang="en-us">
              <a:solidFill>
                <a:srgbClr val="000000"/>
              </a:solidFill>
              <a:uFill>
                <a:solidFill>
                  <a:srgbClr val="FFFFFF"/>
                </a:solidFill>
              </a:uFill>
            </a:endParaRPr>
          </a:p>
        </p:txBody>
      </p:sp>
      <p:pic>
        <p:nvPicPr>
          <p:cNvPr id="6" name="図 29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4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h0AABAAAAAmAAAACAAAAP//////////"/>
              </a:ext>
            </a:extLst>
          </p:cNvSpPr>
          <p:nvPr/>
        </p:nvSpPr>
        <p:spPr>
          <a:xfrm>
            <a:off x="504190" y="1769110"/>
            <a:ext cx="9069705" cy="296672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HP Proliant</a:t>
            </a:r>
            <a:r>
              <a:rPr lang="ja-jp" sz="2000">
                <a:solidFill>
                  <a:srgbClr val="000000"/>
                </a:solidFill>
                <a:uFill>
                  <a:solidFill>
                    <a:srgbClr val="FFFFFF"/>
                  </a:solidFill>
                </a:uFill>
              </a:rPr>
              <a:t>サーバの場合、</a:t>
            </a:r>
            <a:r>
              <a:rPr lang="en-us" sz="2000">
                <a:solidFill>
                  <a:srgbClr val="000000"/>
                </a:solidFill>
                <a:uFill>
                  <a:solidFill>
                    <a:srgbClr val="FFFFFF"/>
                  </a:solidFill>
                </a:uFill>
              </a:rPr>
              <a:t>HW</a:t>
            </a:r>
            <a:r>
              <a:rPr lang="ja-jp" sz="2000">
                <a:solidFill>
                  <a:srgbClr val="000000"/>
                </a:solidFill>
                <a:uFill>
                  <a:solidFill>
                    <a:srgbClr val="FFFFFF"/>
                  </a:solidFill>
                </a:uFill>
              </a:rPr>
              <a:t>設定の収集用に</a:t>
            </a:r>
            <a:r>
              <a:rPr lang="en-us" sz="2000">
                <a:solidFill>
                  <a:srgbClr val="000000"/>
                </a:solidFill>
                <a:uFill>
                  <a:solidFill>
                    <a:srgbClr val="FFFFFF"/>
                  </a:solidFill>
                </a:uFill>
              </a:rPr>
              <a:t>iLO</a:t>
            </a:r>
            <a:r>
              <a:rPr lang="ja-jp" sz="2000">
                <a:solidFill>
                  <a:srgbClr val="000000"/>
                </a:solidFill>
                <a:uFill>
                  <a:solidFill>
                    <a:srgbClr val="FFFFFF"/>
                  </a:solidFill>
                </a:uFill>
              </a:rPr>
              <a:t>管理インタフェース経由で情報採取を行います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前ページの </a:t>
            </a:r>
            <a:r>
              <a:rPr lang="en-us" sz="2000">
                <a:solidFill>
                  <a:srgbClr val="000000"/>
                </a:solidFill>
                <a:uFill>
                  <a:solidFill>
                    <a:srgbClr val="FFFFFF"/>
                  </a:solidFill>
                </a:uFill>
              </a:rPr>
              <a:t>Linux、Windows</a:t>
            </a:r>
            <a:r>
              <a:rPr lang="ja-jp" sz="2000">
                <a:solidFill>
                  <a:srgbClr val="000000"/>
                </a:solidFill>
                <a:uFill>
                  <a:solidFill>
                    <a:srgbClr val="FFFFFF"/>
                  </a:solidFill>
                </a:uFill>
              </a:rPr>
              <a:t>の検査実行後に行います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.\template\HP_iLO </a:t>
            </a:r>
            <a:r>
              <a:rPr lang="ja-jp" sz="2000">
                <a:solidFill>
                  <a:srgbClr val="000000"/>
                </a:solidFill>
                <a:uFill>
                  <a:solidFill>
                    <a:srgbClr val="FFFFFF"/>
                  </a:solidFill>
                </a:uFill>
              </a:rPr>
              <a:t>がシナリオ保存ディレクトリとなり、本ディレクトリ下の</a:t>
            </a:r>
            <a:r>
              <a:rPr lang="en-us" sz="2000">
                <a:solidFill>
                  <a:srgbClr val="000000"/>
                </a:solidFill>
                <a:uFill>
                  <a:solidFill>
                    <a:srgbClr val="FFFFFF"/>
                  </a:solidFill>
                </a:uFill>
              </a:rPr>
              <a:t>Excel </a:t>
            </a:r>
            <a:r>
              <a:rPr lang="ja-jp" sz="2000">
                <a:solidFill>
                  <a:srgbClr val="000000"/>
                </a:solidFill>
                <a:uFill>
                  <a:solidFill>
                    <a:srgbClr val="FFFFFF"/>
                  </a:solidFill>
                </a:uFill>
              </a:rPr>
              <a:t>シート、設定ファイルを編集して検査を実行します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 </a:t>
            </a:r>
            <a:r>
              <a:rPr lang="en-us" sz="2000">
                <a:solidFill>
                  <a:srgbClr val="000000"/>
                </a:solidFill>
                <a:uFill>
                  <a:solidFill>
                    <a:srgbClr val="FFFFFF"/>
                  </a:solidFill>
                </a:uFill>
              </a:rPr>
              <a:t>OS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プロジェクトディレクトリに移動し、「.\template\HP_iLO\iLO</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」に”iLO”を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各項目の入力手順はLinux 検査と同じとなります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a:t>
            </a:r>
            <a:r>
              <a:rPr lang="en-us" sz="2000">
                <a:solidFill>
                  <a:srgbClr val="000000"/>
                </a:solidFill>
                <a:uFill>
                  <a:solidFill>
                    <a:srgbClr val="FFFFFF"/>
                  </a:solidFill>
                </a:uFill>
              </a:rPr>
              <a:t>Linux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事前準備２</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A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pitchFamily="0"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SSL証明書のインストール(社外 SSL Webアクセスの制限がある場合)</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 (社内利用既定を参照してください)</a:t>
            </a:r>
            <a:endParaRPr lang="en-us">
              <a:solidFill>
                <a:srgbClr val="000000"/>
              </a:solidFill>
              <a:uFill>
                <a:solidFill>
                  <a:srgbClr val="FFFFFF"/>
                </a:solidFill>
              </a:uFill>
            </a:endParaRPr>
          </a:p>
          <a:p>
            <a:pPr marL="431800" indent="-321945">
              <a:lnSpc>
                <a:spcPct val="100000"/>
              </a:lnSpc>
              <a:buClrTx/>
              <a:buSzPts val="1080"/>
              <a:buFont typeface="Wingdings" pitchFamily="0"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PowerShellのインストール</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OSが以下のバージョンの場合、PowerShellの追加インストールが必要となります</a:t>
            </a:r>
            <a:endParaRPr lang="en-us">
              <a:solidFill>
                <a:srgbClr val="000000"/>
              </a:solidFill>
              <a:uFill>
                <a:solidFill>
                  <a:srgbClr val="FFFFFF"/>
                </a:solidFill>
              </a:uFill>
            </a:endParaRPr>
          </a:p>
          <a:p>
            <a:pPr lvl="2" marL="1296035" indent="-286385">
              <a:lnSpc>
                <a:spcPct val="100000"/>
              </a:lnSpc>
              <a:buClrTx/>
              <a:buSzPts val="810"/>
              <a:buFont typeface="Wingdings" pitchFamily="0"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7、Windows Server 2008 R2、Windows Server 2012</a:t>
            </a:r>
            <a:endParaRPr lang="en-us">
              <a:solidFill>
                <a:srgbClr val="000000"/>
              </a:solidFill>
              <a:uFill>
                <a:solidFill>
                  <a:srgbClr val="FFFFFF"/>
                </a:solidFill>
              </a:uFill>
            </a:endParaRPr>
          </a:p>
          <a:p>
            <a:pPr lvl="1" marL="864235"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以下サイトからインストールしてください</a:t>
            </a:r>
            <a:endParaRPr lang="en-us">
              <a:solidFill>
                <a:srgbClr val="000000"/>
              </a:solidFill>
              <a:uFill>
                <a:solidFill>
                  <a:srgbClr val="FFFFFF"/>
                </a:solidFill>
              </a:uFill>
            </a:endParaRPr>
          </a:p>
          <a:p>
            <a:pPr lvl="2" marL="1296035" indent="-286385">
              <a:lnSpc>
                <a:spcPct val="100000"/>
              </a:lnSpc>
              <a:buClrTx/>
              <a:buSzPts val="810"/>
              <a:buFont typeface="Wingdings" pitchFamily="0"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Microsoft .NET Framework 4.5のインストール</a:t>
            </a:r>
            <a:endParaRPr lang="en-us">
              <a:solidFill>
                <a:srgbClr val="000000"/>
              </a:solidFill>
              <a:uFill>
                <a:solidFill>
                  <a:srgbClr val="FFFFFF"/>
                </a:solidFill>
              </a:uFill>
            </a:endParaRPr>
          </a:p>
          <a:p>
            <a:pPr lvl="3" marL="1727835"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2"/>
              </a:rPr>
              <a:t>http://www.microsoft.com/en-us/download/details.aspx?id=30653</a:t>
            </a:r>
            <a:endParaRPr lang="en-us">
              <a:solidFill>
                <a:srgbClr val="000000"/>
              </a:solidFill>
              <a:uFill>
                <a:solidFill>
                  <a:srgbClr val="FFFFFF"/>
                </a:solidFill>
              </a:uFill>
            </a:endParaRPr>
          </a:p>
          <a:p>
            <a:pPr lvl="2" marL="1296035" indent="-286385">
              <a:lnSpc>
                <a:spcPct val="100000"/>
              </a:lnSpc>
              <a:buClrTx/>
              <a:buSzPts val="810"/>
              <a:buFont typeface="Wingdings" pitchFamily="0"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Management Framework 5.0 (WFM 5.0) のインストール</a:t>
            </a:r>
            <a:endParaRPr lang="en-us">
              <a:solidFill>
                <a:srgbClr val="000000"/>
              </a:solidFill>
              <a:uFill>
                <a:solidFill>
                  <a:srgbClr val="FFFFFF"/>
                </a:solidFill>
              </a:uFill>
            </a:endParaRPr>
          </a:p>
          <a:p>
            <a:pPr lvl="3" marL="1727835"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3"/>
              </a:rPr>
              <a:t>https://www.microsoft.com/en-us/download/details.aspx?id=50395</a:t>
            </a:r>
            <a:endParaRPr lang="en-us">
              <a:solidFill>
                <a:srgbClr val="000000"/>
              </a:solidFill>
              <a:uFill>
                <a:solidFill>
                  <a:srgbClr val="FFFFFF"/>
                </a:solidFill>
              </a:uFill>
            </a:endParaRPr>
          </a:p>
          <a:p>
            <a:pPr lvl="3" marL="1727835" indent="-213995">
              <a:lnSpc>
                <a:spcPct val="100000"/>
              </a:lnSpc>
              <a:buClrTx/>
              <a:buSzPts val="1125"/>
              <a:buFont typeface="Symbol" pitchFamily="1" charset="2"/>
              <a:buChar char=""/>
              <a:defRPr lang="ja-jp"/>
            </a:pPr>
            <a:r>
              <a:rPr lang="en-us" sz="15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.\template\HP_iLO\ilo-config.groovy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iLO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account.iLO.Test.user      = 'guest’</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検査実行</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 を開いて、プロジェクトディレクトリに移動して、 getconfig を実行します</a:t>
            </a:r>
            <a:br/>
            <a:r>
              <a:rPr lang="en-us" sz="1600">
                <a:solidFill>
                  <a:srgbClr val="000000"/>
                </a:solidFill>
                <a:uFill>
                  <a:solidFill>
                    <a:srgbClr val="FFFFFF"/>
                  </a:solidFill>
                </a:uFill>
              </a:rPr>
              <a:t>-c</a:t>
            </a:r>
            <a:r>
              <a:rPr lang="ja-jp" sz="1600">
                <a:solidFill>
                  <a:srgbClr val="000000"/>
                </a:solidFill>
                <a:uFill>
                  <a:solidFill>
                    <a:srgbClr val="FFFFFF"/>
                  </a:solidFill>
                </a:uFill>
              </a:rPr>
              <a:t> オプションで、</a:t>
            </a:r>
            <a:r>
              <a:rPr lang="en-us" sz="1600">
                <a:solidFill>
                  <a:srgbClr val="000000"/>
                </a:solidFill>
                <a:uFill>
                  <a:solidFill>
                    <a:srgbClr val="FFFFFF"/>
                  </a:solidFill>
                </a:uFill>
              </a:rPr>
              <a:t>config </a:t>
            </a:r>
            <a:r>
              <a:rPr lang="ja-jp" sz="1600">
                <a:solidFill>
                  <a:srgbClr val="000000"/>
                </a:solidFill>
                <a:uFill>
                  <a:solidFill>
                    <a:srgbClr val="FFFFFF"/>
                  </a:solidFill>
                </a:uFill>
              </a:rPr>
              <a:t>ファイルを指定します</a:t>
            </a:r>
            <a:br/>
            <a:r>
              <a:rPr lang="en-us" sz="1600">
                <a:solidFill>
                  <a:srgbClr val="000000"/>
                </a:solidFill>
                <a:uFill>
                  <a:solidFill>
                    <a:srgbClr val="FFFFFF"/>
                  </a:solidFill>
                </a:uFill>
              </a:rPr>
              <a:t>-d </a:t>
            </a:r>
            <a:r>
              <a:rPr lang="ja-jp" sz="1600">
                <a:solidFill>
                  <a:srgbClr val="000000"/>
                </a:solidFill>
                <a:uFill>
                  <a:solidFill>
                    <a:srgbClr val="FFFFFF"/>
                  </a:solidFill>
                </a:uFill>
              </a:rPr>
              <a:t>オプションで、予行演習モードにします</a:t>
            </a:r>
            <a:br/>
            <a:br/>
            <a:r>
              <a:rPr lang="en-us" sz="1600">
                <a:solidFill>
                  <a:srgbClr val="000000"/>
                </a:solidFill>
                <a:uFill>
                  <a:solidFill>
                    <a:srgbClr val="FFFFFF"/>
                  </a:solidFill>
                </a:uFill>
              </a:rPr>
              <a:t>getconfig -d -c .\template\HP_iLO\ilo-config.groovy</a:t>
            </a:r>
            <a:br/>
            <a:br/>
            <a:endParaRPr lang="en-us" sz="1600">
              <a:solidFill>
                <a:srgbClr val="000000"/>
              </a:solidFill>
              <a:uFill>
                <a:solidFill>
                  <a:srgbClr val="FFFFFF"/>
                </a:solidFill>
              </a:uFill>
            </a:endParaRPr>
          </a:p>
        </p:txBody>
      </p:sp>
      <p:pic>
        <p:nvPicPr>
          <p:cNvPr id="4" name="図 30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CMHQAAnjQAAKMkAAAQAAAAJgAAAAgAAAD//////////w=="/>
              </a:ext>
            </a:extLst>
          </p:cNvPicPr>
          <p:nvPr/>
        </p:nvPicPr>
        <p:blipFill>
          <a:blip r:embed="rId2"/>
          <a:stretch>
            <a:fillRect/>
          </a:stretch>
        </p:blipFill>
        <p:spPr>
          <a:xfrm>
            <a:off x="864235" y="4803140"/>
            <a:ext cx="7689215" cy="1152525"/>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0UAACvPAAAuBgAABAAAAAmAAAACAAAAP//////////"/>
              </a:ext>
            </a:extLst>
          </p:cNvSpPr>
          <p:nvPr/>
        </p:nvSpPr>
        <p:spPr>
          <a:xfrm>
            <a:off x="504190" y="341185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実行後、プロジェクトディレクトリ下の build の下に生成されたExcel検査結果を開いて結果を確認します</a:t>
            </a:r>
            <a:endParaRPr lang="en-us" sz="1600">
              <a:solidFill>
                <a:srgbClr val="000000"/>
              </a:solidFill>
              <a:uFill>
                <a:solidFill>
                  <a:srgbClr val="FFFFFF"/>
                </a:solidFill>
              </a:uFill>
            </a:endParaRPr>
          </a:p>
          <a:p>
            <a:pPr marL="431800" indent="-323215">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Excel検査結果の確認ができたら”getconfig -u local”でローカルデータベースに検査結果を登録します</a:t>
            </a:r>
            <a:br/>
            <a:br/>
            <a:r>
              <a:rPr lang="en-us" sz="1600">
                <a:solidFill>
                  <a:srgbClr val="000000"/>
                </a:solidFill>
                <a:uFill>
                  <a:solidFill>
                    <a:srgbClr val="FFFFFF"/>
                  </a:solidFill>
                </a:uFill>
              </a:rPr>
              <a:t>getconfig -c .\template\HP_iLO\ilo-config.groovy -u local</a:t>
            </a:r>
            <a:endParaRPr lang="en-us" sz="1600">
              <a:solidFill>
                <a:srgbClr val="000000"/>
              </a:solidFill>
              <a:uFill>
                <a:solidFill>
                  <a:srgbClr val="FFFFFF"/>
                </a:solidFill>
              </a:uFill>
            </a:endParaRPr>
          </a:p>
          <a:p>
            <a:pPr marL="109220">
              <a:lnSpc>
                <a:spcPct val="100000"/>
              </a:lnSpc>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スライドのテキスト1"/>
          <p:cNvSpPr>
            <a:spLocks noGrp="1" noChangeArrowheads="1"/>
            <a:extLst>
              <a:ext uri="smNativeData">
                <pr:smNativeData xmlns:pr="smNativeData"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oOgAA+xIAABAAAAAmAAAACAAAAAEAAAAAAAAA"/>
              </a:ext>
            </a:extLst>
          </p:cNvSpPr>
          <p:nvPr>
            <p:ph type="body"/>
          </p:nvPr>
        </p:nvSpPr>
        <p:spPr>
          <a:xfrm>
            <a:off x="504190" y="1768475"/>
            <a:ext cx="9071610" cy="1316990"/>
          </a:xfrm>
        </p:spPr>
        <p:txBody>
          <a:bodyPr/>
          <a:lstStyle/>
          <a:p>
            <a:pPr>
              <a:buFont typeface="Wingdings" pitchFamily="2" charset="2"/>
              <a:buChar char=""/>
              <a:defRPr lang="ja-jp">
                <a:latin typeface="Meiryo UI" pitchFamily="3" charset="-128"/>
                <a:ea typeface="Meiryo UI" pitchFamily="3" charset="-128"/>
                <a:cs typeface="Meiryo UI" pitchFamily="3" charset="-128"/>
              </a:defRPr>
            </a:pPr>
            <a:r>
              <a:t>事前に、Linux、Windows の検査シナリオを実行し、getconfig -u localで実行結果をローカル保存した場合、その後のプラットフォーム検査の実行結果とマージします </a:t>
            </a:r>
          </a:p>
        </p:txBody>
      </p:sp>
      <p:sp>
        <p:nvSpPr>
          <p:cNvPr id="3" name="スライドのタイトル1"/>
          <p:cNvSpPr>
            <a:spLocks noGrp="1" noChangeArrowheads="1"/>
            <a:extLst>
              <a:ext uri="smNativeData">
                <pr:smNativeData xmlns:pr="smNativeData"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AAAAAAAAAAA"/>
              </a:ext>
            </a:extLst>
          </p:cNvSpPr>
          <p:nvPr>
            <p:ph type="title"/>
          </p:nvPr>
        </p:nvSpPr>
        <p:spPr/>
        <p:txBody>
          <a:bodyPr/>
          <a:lstStyle/>
          <a:p>
            <a:pPr algn="ctr">
              <a:defRPr lang="ja-jp" sz="3600">
                <a:latin typeface="Meiryo UI" pitchFamily="3" charset="-128"/>
                <a:ea typeface="Meiryo UI" pitchFamily="3" charset="-128"/>
                <a:cs typeface="Meiryo UI" pitchFamily="3" charset="-128"/>
              </a:defRPr>
            </a:pPr>
            <a:r>
              <a:t>OS検査結果とHW検査結果のマージについて</a:t>
            </a:r>
          </a:p>
        </p:txBody>
      </p:sp>
      <p:pic>
        <p:nvPicPr>
          <p:cNvPr id="4" name="画像1"/>
          <p:cNvPicPr>
            <a:picLocks noChangeAspect="1"/>
            <a:extLst>
              <a:ext uri="smNativeData">
                <pr:smNativeData xmlns:pr="smNativeData"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4cN0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TsAAOYeAAAQAAAAJgAAAAgAAAD//////////w=="/>
              </a:ext>
            </a:extLst>
          </p:cNvPicPr>
          <p:nvPr/>
        </p:nvPicPr>
        <p:blipFill>
          <a:blip r:embed="rId2"/>
          <a:stretch>
            <a:fillRect/>
          </a:stretch>
        </p:blipFill>
        <p:spPr>
          <a:xfrm>
            <a:off x="144145" y="3546475"/>
            <a:ext cx="9582150" cy="1476375"/>
          </a:xfrm>
          <a:prstGeom prst="rect">
            <a:avLst/>
          </a:prstGeom>
          <a:noFill/>
          <a:ln>
            <a:noFill/>
          </a:ln>
          <a:effectLst/>
        </p:spPr>
      </p:pic>
    </p:spTree>
  </p:cSld>
  <p:clrMapOvr>
    <a:masterClrMapping/>
  </p:clrMapOvr>
  <p:timing>
    <p:tnLst>
      <p:par>
        <p:cTn id="1" dur="indefinite" restart="never" nodeType="tmRoot"/>
      </p:par>
    </p:tnLst>
  </p:timing>
</p:sld>
</file>

<file path=ppt/slides/slide5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富士通</a:t>
            </a:r>
            <a:r>
              <a:rPr lang="en-us" sz="2000">
                <a:solidFill>
                  <a:srgbClr val="000000"/>
                </a:solidFill>
                <a:uFill>
                  <a:solidFill>
                    <a:srgbClr val="FFFFFF"/>
                  </a:solidFill>
                </a:uFill>
              </a:rPr>
              <a:t>Primergy</a:t>
            </a:r>
            <a:r>
              <a:rPr lang="ja-jp" sz="2000">
                <a:solidFill>
                  <a:srgbClr val="000000"/>
                </a:solidFill>
                <a:uFill>
                  <a:solidFill>
                    <a:srgbClr val="FFFFFF"/>
                  </a:solidFill>
                </a:uFill>
              </a:rPr>
              <a:t>サーバの場合、</a:t>
            </a:r>
            <a:r>
              <a:rPr lang="en-us" sz="2000">
                <a:solidFill>
                  <a:srgbClr val="000000"/>
                </a:solidFill>
                <a:uFill>
                  <a:solidFill>
                    <a:srgbClr val="FFFFFF"/>
                  </a:solidFill>
                </a:uFill>
              </a:rPr>
              <a:t>HW</a:t>
            </a:r>
            <a:r>
              <a:rPr lang="ja-jp" sz="2000">
                <a:solidFill>
                  <a:srgbClr val="000000"/>
                </a:solidFill>
                <a:uFill>
                  <a:solidFill>
                    <a:srgbClr val="FFFFFF"/>
                  </a:solidFill>
                </a:uFill>
              </a:rPr>
              <a:t>設定の収集用に</a:t>
            </a:r>
            <a:r>
              <a:rPr lang="en-us" sz="2000">
                <a:solidFill>
                  <a:srgbClr val="000000"/>
                </a:solidFill>
                <a:uFill>
                  <a:solidFill>
                    <a:srgbClr val="FFFFFF"/>
                  </a:solidFill>
                </a:uFill>
              </a:rPr>
              <a:t>iRMC</a:t>
            </a:r>
            <a:r>
              <a:rPr lang="ja-jp" sz="2000">
                <a:solidFill>
                  <a:srgbClr val="000000"/>
                </a:solidFill>
                <a:uFill>
                  <a:solidFill>
                    <a:srgbClr val="FFFFFF"/>
                  </a:solidFill>
                </a:uFill>
              </a:rPr>
              <a:t>管理インタフェース経由で情報採取を行います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前ページの </a:t>
            </a:r>
            <a:r>
              <a:rPr lang="en-us" sz="2000">
                <a:solidFill>
                  <a:srgbClr val="000000"/>
                </a:solidFill>
                <a:uFill>
                  <a:solidFill>
                    <a:srgbClr val="FFFFFF"/>
                  </a:solidFill>
                </a:uFill>
              </a:rPr>
              <a:t>OS </a:t>
            </a:r>
            <a:r>
              <a:rPr lang="ja-jp" sz="2000">
                <a:solidFill>
                  <a:srgbClr val="000000"/>
                </a:solidFill>
                <a:uFill>
                  <a:solidFill>
                    <a:srgbClr val="FFFFFF"/>
                  </a:solidFill>
                </a:uFill>
              </a:rPr>
              <a:t>情報の検査実行後、 </a:t>
            </a:r>
            <a:r>
              <a:rPr lang="en-us" sz="2000">
                <a:solidFill>
                  <a:srgbClr val="000000"/>
                </a:solidFill>
                <a:uFill>
                  <a:solidFill>
                    <a:srgbClr val="FFFFFF"/>
                  </a:solidFill>
                </a:uFill>
              </a:rPr>
              <a:t>HW </a:t>
            </a:r>
            <a:r>
              <a:rPr lang="ja-jp" sz="2000">
                <a:solidFill>
                  <a:srgbClr val="000000"/>
                </a:solidFill>
                <a:uFill>
                  <a:solidFill>
                    <a:srgbClr val="FFFFFF"/>
                  </a:solidFill>
                </a:uFill>
              </a:rPr>
              <a:t>構成情報の検査を行います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.\template\FJ_Primergy </a:t>
            </a:r>
            <a:r>
              <a:rPr lang="ja-jp" sz="2000">
                <a:solidFill>
                  <a:srgbClr val="000000"/>
                </a:solidFill>
                <a:uFill>
                  <a:solidFill>
                    <a:srgbClr val="FFFFFF"/>
                  </a:solidFill>
                </a:uFill>
              </a:rPr>
              <a:t>下がテンプレート保存ディレクトリで、本ディレクトリ下の</a:t>
            </a:r>
            <a:r>
              <a:rPr lang="en-us" sz="2000">
                <a:solidFill>
                  <a:srgbClr val="000000"/>
                </a:solidFill>
                <a:uFill>
                  <a:solidFill>
                    <a:srgbClr val="FFFFFF"/>
                  </a:solidFill>
                </a:uFill>
              </a:rPr>
              <a:t>Excel </a:t>
            </a:r>
            <a:r>
              <a:rPr lang="ja-jp" sz="2000">
                <a:solidFill>
                  <a:srgbClr val="000000"/>
                </a:solidFill>
                <a:uFill>
                  <a:solidFill>
                    <a:srgbClr val="FFFFFF"/>
                  </a:solidFill>
                </a:uFill>
              </a:rPr>
              <a:t>シート、設定ファイルを編集して検査を実行します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 </a:t>
            </a:r>
            <a:r>
              <a:rPr lang="en-us" sz="2000">
                <a:solidFill>
                  <a:srgbClr val="000000"/>
                </a:solidFill>
                <a:uFill>
                  <a:solidFill>
                    <a:srgbClr val="FFFFFF"/>
                  </a:solidFill>
                </a:uFill>
              </a:rPr>
              <a:t>OS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検査シート入力</a:t>
            </a:r>
            <a:endParaRPr lang="en-us" sz="1600">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プロジェクトディレクトリに移動し、「.\template\FJ_Primergy\PRIMERGY</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a:t>
            </a:r>
            <a:r>
              <a:rPr lang="en-us" sz="2000">
                <a:solidFill>
                  <a:srgbClr val="000000"/>
                </a:solidFill>
                <a:uFill>
                  <a:solidFill>
                    <a:srgbClr val="FFFFFF"/>
                  </a:solidFill>
                </a:uFill>
              </a:rPr>
              <a:t>OS</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config.groovyの編集</a:t>
            </a:r>
            <a:endParaRPr lang="en-us" sz="1600">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.\template\FJ_Primergy\primergy_config.groovy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Primergy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account.Primergy.Test.user      = 'guest’</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 </a:t>
            </a:r>
            <a:r>
              <a:rPr lang="en-us" sz="4400">
                <a:solidFill>
                  <a:srgbClr val="000000"/>
                </a:solidFill>
                <a:uFill>
                  <a:solidFill>
                    <a:srgbClr val="FFFFFF"/>
                  </a:solidFill>
                </a:uFill>
              </a:rPr>
              <a:t>Primergy 検査実行</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 を開いて、プロジェクトディレクトリに移動して、 getconfig を実行します</a:t>
            </a:r>
            <a:br/>
            <a:r>
              <a:rPr lang="en-us" sz="1600">
                <a:solidFill>
                  <a:srgbClr val="000000"/>
                </a:solidFill>
                <a:uFill>
                  <a:solidFill>
                    <a:srgbClr val="FFFFFF"/>
                  </a:solidFill>
                </a:uFill>
              </a:rPr>
              <a:t>-c</a:t>
            </a:r>
            <a:r>
              <a:rPr lang="ja-jp" sz="1600">
                <a:solidFill>
                  <a:srgbClr val="000000"/>
                </a:solidFill>
                <a:uFill>
                  <a:solidFill>
                    <a:srgbClr val="FFFFFF"/>
                  </a:solidFill>
                </a:uFill>
              </a:rPr>
              <a:t> オプションで、</a:t>
            </a:r>
            <a:r>
              <a:rPr lang="en-us" sz="1600">
                <a:solidFill>
                  <a:srgbClr val="000000"/>
                </a:solidFill>
                <a:uFill>
                  <a:solidFill>
                    <a:srgbClr val="FFFFFF"/>
                  </a:solidFill>
                </a:uFill>
              </a:rPr>
              <a:t>config </a:t>
            </a:r>
            <a:r>
              <a:rPr lang="ja-jp" sz="1600">
                <a:solidFill>
                  <a:srgbClr val="000000"/>
                </a:solidFill>
                <a:uFill>
                  <a:solidFill>
                    <a:srgbClr val="FFFFFF"/>
                  </a:solidFill>
                </a:uFill>
              </a:rPr>
              <a:t>ファイルを指定します</a:t>
            </a:r>
            <a:br/>
            <a:r>
              <a:rPr lang="en-us" sz="1600">
                <a:solidFill>
                  <a:srgbClr val="000000"/>
                </a:solidFill>
                <a:uFill>
                  <a:solidFill>
                    <a:srgbClr val="FFFFFF"/>
                  </a:solidFill>
                </a:uFill>
              </a:rPr>
              <a:t>-d </a:t>
            </a:r>
            <a:r>
              <a:rPr lang="ja-jp" sz="1600">
                <a:solidFill>
                  <a:srgbClr val="000000"/>
                </a:solidFill>
                <a:uFill>
                  <a:solidFill>
                    <a:srgbClr val="FFFFFF"/>
                  </a:solidFill>
                </a:uFill>
              </a:rPr>
              <a:t>オプションで、予行演習モードにします</a:t>
            </a:r>
            <a:br/>
            <a:br/>
            <a:r>
              <a:rPr lang="en-us" sz="1600">
                <a:solidFill>
                  <a:srgbClr val="000000"/>
                </a:solidFill>
                <a:uFill>
                  <a:solidFill>
                    <a:srgbClr val="FFFFFF"/>
                  </a:solidFill>
                </a:uFill>
              </a:rPr>
              <a:t>getconfig -d -c .\template\FJ_Primergy\primergy_config.groovy</a:t>
            </a:r>
            <a:br/>
            <a:br/>
            <a:endParaRPr lang="en-us" sz="1600">
              <a:solidFill>
                <a:srgbClr val="000000"/>
              </a:solidFill>
              <a:uFill>
                <a:solidFill>
                  <a:srgbClr val="FFFFFF"/>
                </a:solidFill>
              </a:uFill>
            </a:endParaRPr>
          </a:p>
        </p:txBody>
      </p:sp>
      <p:pic>
        <p:nvPicPr>
          <p:cNvPr id="4" name="図 30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BAHAAAnjQAAFcjAAAQAAAAJgAAAAgAAAD//////////w=="/>
              </a:ext>
            </a:extLst>
          </p:cNvPicPr>
          <p:nvPr/>
        </p:nvPicPr>
        <p:blipFill>
          <a:blip r:embed="rId2"/>
          <a:stretch>
            <a:fillRect/>
          </a:stretch>
        </p:blipFill>
        <p:spPr>
          <a:xfrm>
            <a:off x="864235" y="4592320"/>
            <a:ext cx="7689215" cy="1152525"/>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TAACvPAAAZBcAABAAAAAmAAAACAAAAP//////////"/>
              </a:ext>
            </a:extLst>
          </p:cNvSpPr>
          <p:nvPr/>
        </p:nvSpPr>
        <p:spPr>
          <a:xfrm>
            <a:off x="504190" y="319595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実行後、プロジェクトディレクトリ下の build の下に生成されたExcel検査結果を開いて結果を確認します</a:t>
            </a:r>
            <a:endParaRPr lang="en-us" sz="1600">
              <a:solidFill>
                <a:srgbClr val="000000"/>
              </a:solidFill>
              <a:uFill>
                <a:solidFill>
                  <a:srgbClr val="FFFFFF"/>
                </a:solidFill>
              </a:uFill>
            </a:endParaRPr>
          </a:p>
          <a:p>
            <a:pPr marL="431800" indent="-323215">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Excel検査結果の確認ができたら”getconfig -u local”でローカルデータベースに検査結果を登録します</a:t>
            </a:r>
            <a:br/>
            <a:br/>
            <a:r>
              <a:rPr lang="en-us" sz="1600">
                <a:solidFill>
                  <a:srgbClr val="000000"/>
                </a:solidFill>
                <a:uFill>
                  <a:solidFill>
                    <a:srgbClr val="FFFFFF"/>
                  </a:solidFill>
                </a:uFill>
              </a:rPr>
              <a:t>getconfig -c .\template\FJ_Primergy\primergy_config.groovy -u local</a:t>
            </a:r>
            <a:endParaRPr lang="en-us" sz="1600">
              <a:solidFill>
                <a:srgbClr val="000000"/>
              </a:solidFill>
              <a:uFill>
                <a:solidFill>
                  <a:srgbClr val="FFFFFF"/>
                </a:solidFill>
              </a:uFill>
            </a:endParaRPr>
          </a:p>
          <a:p>
            <a:pPr marL="431800" indent="-323215">
              <a:buClrTx/>
              <a:buSzPts val="720"/>
              <a:buFont typeface="Wingdings" pitchFamily="0" charset="2"/>
              <a:buChar char=""/>
              <a:defRPr lang="en-us" sz="1600">
                <a:solidFill>
                  <a:srgbClr val="000000"/>
                </a:solidFill>
                <a:uFill>
                  <a:solidFill>
                    <a:srgbClr val="FFFFFF"/>
                  </a:solidFill>
                </a:uFill>
                <a:latin typeface="Meiryo UI" pitchFamily="3" charset="-128"/>
                <a:ea typeface="Meiryo UI" pitchFamily="3" charset="-128"/>
                <a:cs typeface="Meiryo UI" pitchFamily="3" charset="-128"/>
              </a:defRPr>
            </a:pPr>
          </a:p>
          <a:p>
            <a:pPr marL="109220">
              <a:lnSpc>
                <a:spcPct val="100000"/>
              </a:lnSpc>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endParaRPr lang="en-us" sz="16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Solarisの検査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プロジェクトディレクトリに移動し、「.\template\Solaris\Solaris</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検査対象のSPARC Solaris </a:t>
            </a:r>
            <a:r>
              <a:rPr lang="ja-jp" sz="2000">
                <a:solidFill>
                  <a:srgbClr val="000000"/>
                </a:solidFill>
                <a:uFill>
                  <a:solidFill>
                    <a:srgbClr val="FFFFFF"/>
                  </a:solidFill>
                </a:uFill>
              </a:rPr>
              <a:t>サーバ</a:t>
            </a:r>
            <a:r>
              <a:rPr lang="en-us" sz="2000">
                <a:solidFill>
                  <a:srgbClr val="000000"/>
                </a:solidFill>
                <a:uFill>
                  <a:solidFill>
                    <a:srgbClr val="FFFFFF"/>
                  </a:solidFill>
                </a:uFill>
              </a:rPr>
              <a:t>の情報を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」に”Solaris”を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各項目の入力手順はLinux検査と同じとなります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（注意） 「</a:t>
            </a:r>
            <a:r>
              <a:rPr lang="en-us">
                <a:solidFill>
                  <a:srgbClr val="000000"/>
                </a:solidFill>
                <a:uFill>
                  <a:solidFill>
                    <a:srgbClr val="FFFFFF"/>
                  </a:solidFill>
                </a:uFill>
              </a:rPr>
              <a:t>template</a:t>
            </a:r>
            <a:r>
              <a:rPr lang="ja-jp">
                <a:solidFill>
                  <a:srgbClr val="000000"/>
                </a:solidFill>
                <a:uFill>
                  <a:solidFill>
                    <a:srgbClr val="FFFFFF"/>
                  </a:solidFill>
                </a:uFill>
              </a:rPr>
              <a:t>」ディレクトリの下が各種プラットフォームの検査テンプレート用ディレクトリとなります。</a:t>
            </a:r>
            <a:r>
              <a:rPr lang="en-us">
                <a:solidFill>
                  <a:srgbClr val="000000"/>
                </a:solidFill>
                <a:uFill>
                  <a:solidFill>
                    <a:srgbClr val="FFFFFF"/>
                  </a:solidFill>
                </a:uFill>
              </a:rPr>
              <a:t>SPARC Solaris </a:t>
            </a:r>
            <a:r>
              <a:rPr lang="ja-jp">
                <a:solidFill>
                  <a:srgbClr val="000000"/>
                </a:solidFill>
                <a:uFill>
                  <a:solidFill>
                    <a:srgbClr val="FFFFFF"/>
                  </a:solidFill>
                </a:uFill>
              </a:rPr>
              <a:t>の場合は、「</a:t>
            </a:r>
            <a:r>
              <a:rPr lang="en-us">
                <a:solidFill>
                  <a:srgbClr val="000000"/>
                </a:solidFill>
                <a:uFill>
                  <a:solidFill>
                    <a:srgbClr val="FFFFFF"/>
                  </a:solidFill>
                </a:uFill>
              </a:rPr>
              <a:t>.\template\Solaris</a:t>
            </a:r>
            <a:r>
              <a:rPr lang="ja-jp">
                <a:solidFill>
                  <a:srgbClr val="000000"/>
                </a:solidFill>
                <a:uFill>
                  <a:solidFill>
                    <a:srgbClr val="FFFFFF"/>
                  </a:solidFill>
                </a:uFill>
              </a:rPr>
              <a:t>」の下に検査シート、設定ファイルを保存します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事前準備３</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pitchFamily="0"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PowerShell実行権限の変更</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スクリプトの実行許可設定をします</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管理者ユーザでPowerShellを起動し、以下コマンドを実行して、現在の設定を確認します</a:t>
            </a:r>
            <a:endParaRPr lang="en-us">
              <a:solidFill>
                <a:srgbClr val="000000"/>
              </a:solidFill>
              <a:uFill>
                <a:solidFill>
                  <a:srgbClr val="FFFFFF"/>
                </a:solidFill>
              </a:uFill>
            </a:endParaRPr>
          </a:p>
          <a:p>
            <a:pPr lvl="2" marL="1296035" indent="-286385">
              <a:lnSpc>
                <a:spcPct val="100000"/>
              </a:lnSpc>
              <a:buClrTx/>
              <a:buSzPts val="720"/>
              <a:buFont typeface="Wingdings" pitchFamily="0"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Get-ExecutionPolicy</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95"/>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IbAAAQAAAAJgAAAAgAAAD//////////w=="/>
              </a:ext>
            </a:extLst>
          </p:cNvPicPr>
          <p:nvPr/>
        </p:nvPicPr>
        <p:blipFill>
          <a:blip r:embed="rId2"/>
          <a:stretch>
            <a:fillRect/>
          </a:stretch>
        </p:blipFill>
        <p:spPr>
          <a:xfrm>
            <a:off x="1347470" y="3220720"/>
            <a:ext cx="7399020" cy="1169670"/>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iEAABAAAAAmAAAACAAAAP//////////"/>
              </a:ext>
            </a:extLst>
          </p:cNvSpPr>
          <p:nvPr/>
        </p:nvSpPr>
        <p:spPr>
          <a:xfrm>
            <a:off x="504190" y="4535805"/>
            <a:ext cx="9069705" cy="934085"/>
          </a:xfrm>
          <a:prstGeom prst="rect">
            <a:avLst/>
          </a:prstGeom>
          <a:noFill/>
          <a:ln>
            <a:noFill/>
          </a:ln>
          <a:effectLst/>
        </p:spPr>
        <p:txBody>
          <a:bodyPr vert="horz" wrap="square" lIns="0" tIns="0" rIns="0" bIns="0" numCol="1" anchor="t"/>
          <a:lstStyle/>
          <a:p>
            <a:pPr lvl="1" marL="864235"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上記確認結果が、Restricted、AllSignedの場合は、以下コマンドで RemoteSigned に 設定変更してください。確認メッセージは全て既定値を指定してください</a:t>
            </a:r>
            <a:endParaRPr lang="en-us">
              <a:solidFill>
                <a:srgbClr val="000000"/>
              </a:solidFill>
              <a:uFill>
                <a:solidFill>
                  <a:srgbClr val="FFFFFF"/>
                </a:solidFill>
              </a:uFill>
            </a:endParaRPr>
          </a:p>
          <a:p>
            <a:pPr lvl="2" marL="1296035" indent="-286385">
              <a:lnSpc>
                <a:spcPct val="100000"/>
              </a:lnSpc>
              <a:buClrTx/>
              <a:buSzPts val="720"/>
              <a:buFont typeface="Wingdings" pitchFamily="0"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Set-ExecutionPolicy RemoteSigned</a:t>
            </a:r>
            <a:endParaRPr lang="en-us">
              <a:solidFill>
                <a:srgbClr val="000000"/>
              </a:solidFill>
              <a:uFill>
                <a:solidFill>
                  <a:srgbClr val="FFFFFF"/>
                </a:solidFill>
              </a:uFill>
            </a:endParaRPr>
          </a:p>
        </p:txBody>
      </p:sp>
      <p:pic>
        <p:nvPicPr>
          <p:cNvPr id="6" name="図 197"/>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jYAANYtAAAQAAAAJgAAAAgAAAD//////////w=="/>
              </a:ext>
            </a:extLst>
          </p:cNvPicPr>
          <p:nvPr/>
        </p:nvPicPr>
        <p:blipFill>
          <a:blip r:embed="rId3"/>
          <a:stretch>
            <a:fillRect/>
          </a:stretch>
        </p:blipFill>
        <p:spPr>
          <a:xfrm>
            <a:off x="1354455" y="5471795"/>
            <a:ext cx="7427595" cy="1979295"/>
          </a:xfrm>
          <a:prstGeom prst="rect">
            <a:avLst/>
          </a:prstGeom>
          <a:noFill/>
          <a:ln>
            <a:noFill/>
          </a:ln>
          <a:effectLst/>
        </p:spPr>
      </p:pic>
    </p:spTree>
  </p:cSld>
  <p:clrMapOvr>
    <a:masterClrMapping/>
  </p:clrMapOvr>
  <p:timing>
    <p:tnLst>
      <p:par>
        <p:cTn id="1" dur="indefinite" restart="never" nodeType="tmRoot"/>
      </p:par>
    </p:tnLst>
  </p:timing>
</p:sld>
</file>

<file path=ppt/slides/slide6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.\template\Solaris\solaris_config.groovy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Solaris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account.Solaris.Test.user      = 'guest‘</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account.Solaris.Test.password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br/>
            <a:r>
              <a:rPr lang="ja-jp">
                <a:solidFill>
                  <a:srgbClr val="000000"/>
                </a:solidFill>
                <a:uFill>
                  <a:solidFill>
                    <a:srgbClr val="FFFFFF"/>
                  </a:solidFill>
                </a:uFill>
              </a:rPr>
              <a:t> </a:t>
            </a:r>
            <a:r>
              <a:rPr lang="en-us">
                <a:solidFill>
                  <a:srgbClr val="000000"/>
                </a:solidFill>
                <a:uFill>
                  <a:solidFill>
                    <a:srgbClr val="FFFFFF"/>
                  </a:solidFill>
                </a:uFill>
              </a:rPr>
              <a:t>-c</a:t>
            </a:r>
            <a:r>
              <a:rPr lang="ja-jp">
                <a:solidFill>
                  <a:srgbClr val="000000"/>
                </a:solidFill>
                <a:uFill>
                  <a:solidFill>
                    <a:srgbClr val="FFFFFF"/>
                  </a:solidFill>
                </a:uFill>
              </a:rPr>
              <a:t> オプションで、</a:t>
            </a:r>
            <a:r>
              <a:rPr lang="en-us">
                <a:solidFill>
                  <a:srgbClr val="000000"/>
                </a:solidFill>
                <a:uFill>
                  <a:solidFill>
                    <a:srgbClr val="FFFFFF"/>
                  </a:solidFill>
                </a:uFill>
              </a:rPr>
              <a:t>config </a:t>
            </a:r>
            <a:r>
              <a:rPr lang="ja-jp">
                <a:solidFill>
                  <a:srgbClr val="000000"/>
                </a:solidFill>
                <a:uFill>
                  <a:solidFill>
                    <a:srgbClr val="FFFFFF"/>
                  </a:solidFill>
                </a:uFill>
              </a:rPr>
              <a:t>ファイルを指定します</a:t>
            </a:r>
            <a:br/>
            <a:br/>
            <a:r>
              <a:rPr lang="en-us">
                <a:solidFill>
                  <a:srgbClr val="000000"/>
                </a:solidFill>
                <a:uFill>
                  <a:solidFill>
                    <a:srgbClr val="FFFFFF"/>
                  </a:solidFill>
                </a:uFill>
              </a:rPr>
              <a:t>getconfig -c .\template\Solaris\solaris_config.groovy</a:t>
            </a:r>
            <a:endParaRPr lang="en-us">
              <a:solidFill>
                <a:srgbClr val="000000"/>
              </a:solidFill>
              <a:uFill>
                <a:solidFill>
                  <a:srgbClr val="FFFFFF"/>
                </a:solidFill>
              </a:uFill>
            </a:endParaRPr>
          </a:p>
        </p:txBody>
      </p:sp>
      <p:pic>
        <p:nvPicPr>
          <p:cNvPr id="4" name="図 1"/>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EEwAAYDgAAKYoAAAQAAAAJgAAAAgAAAD//////////w=="/>
              </a:ext>
            </a:extLst>
          </p:cNvPicPr>
          <p:nvPr/>
        </p:nvPicPr>
        <p:blipFill>
          <a:blip r:embed="rId2"/>
          <a:stretch>
            <a:fillRect/>
          </a:stretch>
        </p:blipFill>
        <p:spPr>
          <a:xfrm>
            <a:off x="916305" y="3131820"/>
            <a:ext cx="8248015" cy="3475990"/>
          </a:xfrm>
          <a:prstGeom prst="rect">
            <a:avLst/>
          </a:prstGeom>
          <a:noFill/>
          <a:ln>
            <a:noFill/>
          </a:ln>
          <a:effectLst/>
        </p:spPr>
      </p:pic>
    </p:spTree>
  </p:cSld>
  <p:clrMapOvr>
    <a:masterClrMapping/>
  </p:clrMapOvr>
  <p:timing>
    <p:tnLst>
      <p:par>
        <p:cTn id="1" dur="indefinite" restart="never" nodeType="tmRoot"/>
      </p:par>
    </p:tnLst>
  </p:timing>
</p:sld>
</file>

<file path=ppt/slides/slide6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Solaris検査実行2</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Excel検査結果の確認ができたら”getconfig -c .\template\Solaris\solaris_config.groovy -u local”でローカルデータベースに検査結果を登録します</a:t>
            </a:r>
            <a:br/>
            <a:r>
              <a:rPr lang="en-us">
                <a:solidFill>
                  <a:srgbClr val="000000"/>
                </a:solidFill>
                <a:uFill>
                  <a:solidFill>
                    <a:srgbClr val="FFFFFF"/>
                  </a:solidFill>
                </a:uFill>
              </a:rPr>
              <a:t>&gt; getconfig -c .\template\Solaris\solaris_config.groovy -u local</a:t>
            </a:r>
            <a:endParaRPr lang="en-us">
              <a:solidFill>
                <a:srgbClr val="000000"/>
              </a:solidFill>
              <a:uFill>
                <a:solidFill>
                  <a:srgbClr val="FFFFFF"/>
                </a:solidFill>
              </a:uFill>
            </a:endParaRPr>
          </a:p>
        </p:txBody>
      </p:sp>
      <p:pic>
        <p:nvPicPr>
          <p:cNvPr id="4" name="図 30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O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zMAACssAAAQAAAAJgAAAAgAAAD//////////w=="/>
              </a:ext>
            </a:extLst>
          </p:cNvPicPr>
          <p:nvPr/>
        </p:nvPicPr>
        <p:blipFill>
          <a:blip r:embed="rId2"/>
          <a:stretch>
            <a:fillRect/>
          </a:stretch>
        </p:blipFill>
        <p:spPr>
          <a:xfrm>
            <a:off x="864235" y="6027420"/>
            <a:ext cx="7451090" cy="1152525"/>
          </a:xfrm>
          <a:prstGeom prst="rect">
            <a:avLst/>
          </a:prstGeom>
          <a:noFill/>
          <a:ln>
            <a:noFill/>
          </a:ln>
          <a:effectLst/>
        </p:spPr>
      </p:pic>
      <p:sp>
        <p:nvSpPr>
          <p:cNvPr id="5"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endParaRPr lang="en-us">
              <a:solidFill>
                <a:srgbClr val="000000"/>
              </a:solidFill>
              <a:uFill>
                <a:solidFill>
                  <a:srgbClr val="FFFFFF"/>
                </a:solidFill>
              </a:uFill>
            </a:endParaRPr>
          </a:p>
        </p:txBody>
      </p:sp>
      <p:pic>
        <p:nvPicPr>
          <p:cNvPr id="6" name="図 30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6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プロジェクトディレクトリに移動し、「.\template\Solaris\XSCF</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検査対象のSPARC XSCF</a:t>
            </a:r>
            <a:r>
              <a:rPr lang="ja-jp" sz="2000">
                <a:solidFill>
                  <a:srgbClr val="000000"/>
                </a:solidFill>
                <a:uFill>
                  <a:solidFill>
                    <a:srgbClr val="FFFFFF"/>
                  </a:solidFill>
                </a:uFill>
              </a:rPr>
              <a:t>インターフェース</a:t>
            </a:r>
            <a:r>
              <a:rPr lang="en-us" sz="2000">
                <a:solidFill>
                  <a:srgbClr val="000000"/>
                </a:solidFill>
                <a:uFill>
                  <a:solidFill>
                    <a:srgbClr val="FFFFFF"/>
                  </a:solidFill>
                </a:uFill>
              </a:rPr>
              <a:t>の情報を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」に”XSCF”を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各項目の入力手順はSPARC Solaris 検査と同じとなります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a:t>
            </a:r>
            <a:r>
              <a:rPr lang="en-us" sz="2000">
                <a:solidFill>
                  <a:srgbClr val="000000"/>
                </a:solidFill>
                <a:uFill>
                  <a:solidFill>
                    <a:srgbClr val="FFFFFF"/>
                  </a:solidFill>
                </a:uFill>
              </a:rPr>
              <a:t>SPARC Solaris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 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.\template\Solaris\xscf_config.groovy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XSCF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account.XSCF.Test.user      = 'guest‘</a:t>
            </a: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XSCF検査実行</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nA4AABAAAAAmAAAACAAAAP//////////"/>
              </a:ext>
            </a:extLst>
          </p:cNvSpPr>
          <p:nvPr/>
        </p:nvSpPr>
        <p:spPr>
          <a:xfrm>
            <a:off x="504190" y="176847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PowerShellを開いて、プロジェクトディレクトリに移動して、getconfig を実行します</a:t>
            </a:r>
            <a:br/>
            <a:r>
              <a:rPr lang="ja-jp" sz="1600">
                <a:solidFill>
                  <a:srgbClr val="000000"/>
                </a:solidFill>
                <a:uFill>
                  <a:solidFill>
                    <a:srgbClr val="FFFFFF"/>
                  </a:solidFill>
                </a:uFill>
              </a:rPr>
              <a:t> </a:t>
            </a:r>
            <a:r>
              <a:rPr lang="en-us" sz="1600">
                <a:solidFill>
                  <a:srgbClr val="000000"/>
                </a:solidFill>
                <a:uFill>
                  <a:solidFill>
                    <a:srgbClr val="FFFFFF"/>
                  </a:solidFill>
                </a:uFill>
              </a:rPr>
              <a:t>-c</a:t>
            </a:r>
            <a:r>
              <a:rPr lang="ja-jp" sz="1600">
                <a:solidFill>
                  <a:srgbClr val="000000"/>
                </a:solidFill>
                <a:uFill>
                  <a:solidFill>
                    <a:srgbClr val="FFFFFF"/>
                  </a:solidFill>
                </a:uFill>
              </a:rPr>
              <a:t> オプションで、</a:t>
            </a:r>
            <a:r>
              <a:rPr lang="en-us" sz="1600">
                <a:solidFill>
                  <a:srgbClr val="000000"/>
                </a:solidFill>
                <a:uFill>
                  <a:solidFill>
                    <a:srgbClr val="FFFFFF"/>
                  </a:solidFill>
                </a:uFill>
              </a:rPr>
              <a:t>config </a:t>
            </a:r>
            <a:r>
              <a:rPr lang="ja-jp" sz="1600">
                <a:solidFill>
                  <a:srgbClr val="000000"/>
                </a:solidFill>
                <a:uFill>
                  <a:solidFill>
                    <a:srgbClr val="FFFFFF"/>
                  </a:solidFill>
                </a:uFill>
              </a:rPr>
              <a:t>ファイルを指定します</a:t>
            </a:r>
            <a:br/>
            <a:br/>
            <a:r>
              <a:rPr lang="en-us" sz="1600">
                <a:solidFill>
                  <a:srgbClr val="000000"/>
                </a:solidFill>
                <a:uFill>
                  <a:solidFill>
                    <a:srgbClr val="FFFFFF"/>
                  </a:solidFill>
                </a:uFill>
              </a:rPr>
              <a:t>getconfig -c .\template\Solaris\xscf_config.groovy</a:t>
            </a:r>
            <a:endParaRPr lang="en-us" sz="1600">
              <a:solidFill>
                <a:srgbClr val="000000"/>
              </a:solidFill>
              <a:uFill>
                <a:solidFill>
                  <a:srgbClr val="FFFFFF"/>
                </a:solidFill>
              </a:uFill>
            </a:endParaRPr>
          </a:p>
        </p:txBody>
      </p:sp>
      <p:sp>
        <p:nvSpPr>
          <p:cNvPr id="4"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vPAAAcyYAABAAAAAmAAAACAAAAP//////////"/>
              </a:ext>
            </a:extLst>
          </p:cNvSpPr>
          <p:nvPr/>
        </p:nvSpPr>
        <p:spPr>
          <a:xfrm>
            <a:off x="504190" y="5644515"/>
            <a:ext cx="9360535" cy="60579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Excel検査結果の確認ができたら”getconfig -u local”でローカルデータベースに検査結果を登録します</a:t>
            </a:r>
            <a:br/>
            <a:r>
              <a:rPr lang="en-us" sz="1600">
                <a:solidFill>
                  <a:srgbClr val="000000"/>
                </a:solidFill>
                <a:uFill>
                  <a:solidFill>
                    <a:srgbClr val="FFFFFF"/>
                  </a:solidFill>
                </a:uFill>
              </a:rPr>
              <a:t>getconfig -c .\template\Solaris\xscf_config.groovy -u local</a:t>
            </a:r>
            <a:endParaRPr lang="en-us" sz="1600">
              <a:solidFill>
                <a:srgbClr val="000000"/>
              </a:solidFill>
              <a:uFill>
                <a:solidFill>
                  <a:srgbClr val="FFFFFF"/>
                </a:solidFill>
              </a:uFill>
            </a:endParaRPr>
          </a:p>
        </p:txBody>
      </p:sp>
      <p:pic>
        <p:nvPicPr>
          <p:cNvPr id="5" name="図 30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8tAAAQAAAAJgAAAAgAAAD//////////w=="/>
              </a:ext>
            </a:extLst>
          </p:cNvPicPr>
          <p:nvPr/>
        </p:nvPicPr>
        <p:blipFill>
          <a:blip r:embed="rId2"/>
          <a:stretch>
            <a:fillRect/>
          </a:stretch>
        </p:blipFill>
        <p:spPr>
          <a:xfrm>
            <a:off x="864235" y="6314440"/>
            <a:ext cx="7689215" cy="1152525"/>
          </a:xfrm>
          <a:prstGeom prst="rect">
            <a:avLst/>
          </a:prstGeom>
          <a:noFill/>
          <a:ln>
            <a:noFill/>
          </a:ln>
          <a:effectLst/>
        </p:spPr>
      </p:pic>
      <p:sp>
        <p:nvSpPr>
          <p:cNvPr id="6"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sSAACvPAAAFhYAABAAAAAmAAAACAAAAP//////////"/>
              </a:ext>
            </a:extLst>
          </p:cNvSpPr>
          <p:nvPr/>
        </p:nvSpPr>
        <p:spPr>
          <a:xfrm>
            <a:off x="504190" y="298386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実行後、プロジェクトディレクトリ下のbuildの下に生成されたExcel検査結果を開いて結果を確認します</a:t>
            </a:r>
            <a:endParaRPr lang="en-us" sz="1600">
              <a:solidFill>
                <a:srgbClr val="000000"/>
              </a:solidFill>
              <a:uFill>
                <a:solidFill>
                  <a:srgbClr val="FFFFFF"/>
                </a:solidFill>
              </a:uFill>
            </a:endParaRPr>
          </a:p>
        </p:txBody>
      </p:sp>
      <p:pic>
        <p:nvPicPr>
          <p:cNvPr id="7" name="図 308"/>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DVFAAAQSsAABwiAAAQAAAAJgAAAAgAAAD//////////w=="/>
              </a:ext>
            </a:extLst>
          </p:cNvPicPr>
          <p:nvPr/>
        </p:nvPicPr>
        <p:blipFill>
          <a:blip r:embed="rId3"/>
          <a:stretch>
            <a:fillRect/>
          </a:stretch>
        </p:blipFill>
        <p:spPr>
          <a:xfrm>
            <a:off x="822325" y="3386455"/>
            <a:ext cx="6209030" cy="2158365"/>
          </a:xfrm>
          <a:prstGeom prst="rect">
            <a:avLst/>
          </a:prstGeom>
          <a:noFill/>
          <a:ln>
            <a:noFill/>
          </a:ln>
          <a:effectLst/>
        </p:spPr>
      </p:pic>
    </p:spTree>
  </p:cSld>
  <p:clrMapOvr>
    <a:masterClrMapping/>
  </p:clrMapOvr>
  <p:timing>
    <p:tnLst>
      <p:par>
        <p:cTn id="1" dur="indefinite" restart="never" nodeType="tmRoot"/>
      </p:par>
    </p:tnLst>
  </p:timing>
</p:sld>
</file>

<file path=ppt/slides/slide6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富士通</a:t>
            </a:r>
            <a:r>
              <a:rPr lang="en-us" sz="2000">
                <a:solidFill>
                  <a:srgbClr val="000000"/>
                </a:solidFill>
                <a:uFill>
                  <a:solidFill>
                    <a:srgbClr val="FFFFFF"/>
                  </a:solidFill>
                </a:uFill>
              </a:rPr>
              <a:t>Primergy</a:t>
            </a:r>
            <a:r>
              <a:rPr lang="ja-jp" sz="2000">
                <a:solidFill>
                  <a:srgbClr val="000000"/>
                </a:solidFill>
                <a:uFill>
                  <a:solidFill>
                    <a:srgbClr val="FFFFFF"/>
                  </a:solidFill>
                </a:uFill>
              </a:rPr>
              <a:t>サーバの場合、</a:t>
            </a:r>
            <a:r>
              <a:rPr lang="en-us" sz="2000">
                <a:solidFill>
                  <a:srgbClr val="000000"/>
                </a:solidFill>
                <a:uFill>
                  <a:solidFill>
                    <a:srgbClr val="FFFFFF"/>
                  </a:solidFill>
                </a:uFill>
              </a:rPr>
              <a:t>HW</a:t>
            </a:r>
            <a:r>
              <a:rPr lang="ja-jp" sz="2000">
                <a:solidFill>
                  <a:srgbClr val="000000"/>
                </a:solidFill>
                <a:uFill>
                  <a:solidFill>
                    <a:srgbClr val="FFFFFF"/>
                  </a:solidFill>
                </a:uFill>
              </a:rPr>
              <a:t>設定の収集用に</a:t>
            </a:r>
            <a:r>
              <a:rPr lang="en-us" sz="2000">
                <a:solidFill>
                  <a:srgbClr val="000000"/>
                </a:solidFill>
                <a:uFill>
                  <a:solidFill>
                    <a:srgbClr val="FFFFFF"/>
                  </a:solidFill>
                </a:uFill>
              </a:rPr>
              <a:t>iRMC</a:t>
            </a:r>
            <a:r>
              <a:rPr lang="ja-jp" sz="2000">
                <a:solidFill>
                  <a:srgbClr val="000000"/>
                </a:solidFill>
                <a:uFill>
                  <a:solidFill>
                    <a:srgbClr val="FFFFFF"/>
                  </a:solidFill>
                </a:uFill>
              </a:rPr>
              <a:t>管理インタフェース経由で情報採取を行います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前ページの </a:t>
            </a:r>
            <a:r>
              <a:rPr lang="en-us" sz="2000">
                <a:solidFill>
                  <a:srgbClr val="000000"/>
                </a:solidFill>
                <a:uFill>
                  <a:solidFill>
                    <a:srgbClr val="FFFFFF"/>
                  </a:solidFill>
                </a:uFill>
              </a:rPr>
              <a:t>OS </a:t>
            </a:r>
            <a:r>
              <a:rPr lang="ja-jp" sz="2000">
                <a:solidFill>
                  <a:srgbClr val="000000"/>
                </a:solidFill>
                <a:uFill>
                  <a:solidFill>
                    <a:srgbClr val="FFFFFF"/>
                  </a:solidFill>
                </a:uFill>
              </a:rPr>
              <a:t>情報の検査実行後、 </a:t>
            </a:r>
            <a:r>
              <a:rPr lang="en-us" sz="2000">
                <a:solidFill>
                  <a:srgbClr val="000000"/>
                </a:solidFill>
                <a:uFill>
                  <a:solidFill>
                    <a:srgbClr val="FFFFFF"/>
                  </a:solidFill>
                </a:uFill>
              </a:rPr>
              <a:t>HW </a:t>
            </a:r>
            <a:r>
              <a:rPr lang="ja-jp" sz="2000">
                <a:solidFill>
                  <a:srgbClr val="000000"/>
                </a:solidFill>
                <a:uFill>
                  <a:solidFill>
                    <a:srgbClr val="FFFFFF"/>
                  </a:solidFill>
                </a:uFill>
              </a:rPr>
              <a:t>構成情報の検査を行います</a:t>
            </a:r>
            <a:endParaRPr lang="en-us" sz="2000">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富士通 </a:t>
            </a:r>
            <a:r>
              <a:rPr lang="en-us" sz="2000">
                <a:solidFill>
                  <a:srgbClr val="000000"/>
                </a:solidFill>
                <a:uFill>
                  <a:solidFill>
                    <a:srgbClr val="FFFFFF"/>
                  </a:solidFill>
                </a:uFill>
              </a:rPr>
              <a:t>Primergy </a:t>
            </a:r>
            <a:r>
              <a:rPr lang="ja-jp" sz="2000">
                <a:solidFill>
                  <a:srgbClr val="000000"/>
                </a:solidFill>
                <a:uFill>
                  <a:solidFill>
                    <a:srgbClr val="FFFFFF"/>
                  </a:solidFill>
                </a:uFill>
              </a:rPr>
              <a:t>の収集テンプレートは、</a:t>
            </a:r>
            <a:r>
              <a:rPr lang="en-us" sz="2000">
                <a:solidFill>
                  <a:srgbClr val="000000"/>
                </a:solidFill>
                <a:uFill>
                  <a:solidFill>
                    <a:srgbClr val="FFFFFF"/>
                  </a:solidFill>
                </a:uFill>
              </a:rPr>
              <a:t>.\template\FJ_Primergy </a:t>
            </a:r>
            <a:r>
              <a:rPr lang="ja-jp" sz="2000">
                <a:solidFill>
                  <a:srgbClr val="000000"/>
                </a:solidFill>
                <a:uFill>
                  <a:solidFill>
                    <a:srgbClr val="FFFFFF"/>
                  </a:solidFill>
                </a:uFill>
              </a:rPr>
              <a:t>下にあり、本ディレクトリ下の</a:t>
            </a:r>
            <a:r>
              <a:rPr lang="en-us" sz="2000">
                <a:solidFill>
                  <a:srgbClr val="000000"/>
                </a:solidFill>
                <a:uFill>
                  <a:solidFill>
                    <a:srgbClr val="FFFFFF"/>
                  </a:solidFill>
                </a:uFill>
              </a:rPr>
              <a:t>Excel </a:t>
            </a:r>
            <a:r>
              <a:rPr lang="ja-jp" sz="2000">
                <a:solidFill>
                  <a:srgbClr val="000000"/>
                </a:solidFill>
                <a:uFill>
                  <a:solidFill>
                    <a:srgbClr val="FFFFFF"/>
                  </a:solidFill>
                </a:uFill>
              </a:rPr>
              <a:t>シート、設定ファイルを編集して検査を実行します</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 </a:t>
            </a:r>
            <a:r>
              <a:rPr lang="en-us" sz="2000">
                <a:solidFill>
                  <a:srgbClr val="000000"/>
                </a:solidFill>
                <a:uFill>
                  <a:solidFill>
                    <a:srgbClr val="FFFFFF"/>
                  </a:solidFill>
                </a:uFill>
              </a:rPr>
              <a:t>OS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VM検査エラー発生時の対処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Q8AABAAAAAmAAAACAAAAP//////////"/>
              </a:ext>
            </a:extLst>
          </p:cNvSpPr>
          <p:nvPr/>
        </p:nvSpPr>
        <p:spPr>
          <a:xfrm>
            <a:off x="504190" y="176847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getconfig 実行中にエラーメッセージが発生した場合、config\config.groovy のdebugパラメータをtrueに変更して、原因調査を行います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RMAABAAAAAmAAAACAAAAP//////////"/>
              </a:ext>
            </a:extLst>
          </p:cNvSpPr>
          <p:nvPr/>
        </p:nvSpPr>
        <p:spPr>
          <a:xfrm>
            <a:off x="791845" y="2592070"/>
            <a:ext cx="5615305" cy="64706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500">
                <a:solidFill>
                  <a:srgbClr val="000000"/>
                </a:solidFill>
                <a:uFill>
                  <a:solidFill>
                    <a:srgbClr val="FFFFFF"/>
                  </a:solidFill>
                </a:uFill>
              </a:rPr>
              <a:t>// コマンド採取のデバッグモード</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500">
                <a:solidFill>
                  <a:srgbClr val="000000"/>
                </a:solidFill>
                <a:uFill>
                  <a:solidFill>
                    <a:srgbClr val="FFFFFF"/>
                  </a:solidFill>
                </a:uFill>
              </a:rPr>
              <a:t>test.Linux.debug   = true</a:t>
            </a:r>
            <a:endParaRPr lang="en-us">
              <a:solidFill>
                <a:srgbClr val="000000"/>
              </a:solidFill>
              <a:uFill>
                <a:solidFill>
                  <a:srgbClr val="FFFFFF"/>
                </a:solidFill>
              </a:uFill>
            </a:endParaRPr>
          </a:p>
        </p:txBody>
      </p:sp>
      <p:sp>
        <p:nvSpPr>
          <p:cNvPr id="5" name="CustomShape 4"/>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変更後、再度、getconfig を実行し、実行中の以下の[command]メッセージを確認します</a:t>
            </a:r>
            <a:endParaRPr lang="en-us">
              <a:solidFill>
                <a:srgbClr val="000000"/>
              </a:solidFill>
              <a:uFill>
                <a:solidFill>
                  <a:srgbClr val="FFFFFF"/>
                </a:solidFill>
              </a:uFill>
            </a:endParaRPr>
          </a:p>
          <a:p>
            <a:pPr marL="431800" indent="-323215">
              <a:lnSpc>
                <a:spcPct val="100000"/>
              </a:lnSpc>
              <a:buClrTx/>
              <a:buSzPts val="720"/>
              <a:buFont typeface="Wingdings" pitchFamily="0"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PowerShellから[command]下のコマンドを実行して、コマンド単体の原因調査を行います</a:t>
            </a:r>
            <a:endParaRPr lang="en-us">
              <a:solidFill>
                <a:srgbClr val="000000"/>
              </a:solidFill>
              <a:uFill>
                <a:solidFill>
                  <a:srgbClr val="FFFFFF"/>
                </a:solidFill>
              </a:uFill>
            </a:endParaRPr>
          </a:p>
        </p:txBody>
      </p:sp>
      <p:sp>
        <p:nvSpPr>
          <p:cNvPr id="6" name="CustomShape 5"/>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ICgAABAAAAAmAAAACAAAAP//////////"/>
              </a:ext>
            </a:extLst>
          </p:cNvSpPr>
          <p:nvPr/>
        </p:nvSpPr>
        <p:spPr>
          <a:xfrm>
            <a:off x="791845" y="4175760"/>
            <a:ext cx="7847330" cy="234696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[command]</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powershell -NonInteractive ./build/log/Linux/ostrich/vCenter/get_vCenter_spec.ps1</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-log_dir './build/log/Linux/ostrich/vCenter'</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-server 'ostrich' -vm 'ostrich'</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-user 'xxxxxxx' -password 'xxxxxxxx'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-vcenter 'xxx.xxx.xxx.xxx'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[output]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04:58:05 ERROR j.c.t.I.a.InfraTestSpec - [PowershellTest] Powershell script faild.</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a:t>
            </a:r>
            <a:r>
              <a:rPr lang="ja-jp" sz="4400">
                <a:solidFill>
                  <a:srgbClr val="000000"/>
                </a:solidFill>
                <a:uFill>
                  <a:solidFill>
                    <a:srgbClr val="FFFFFF"/>
                  </a:solidFill>
                </a:uFill>
              </a:rPr>
              <a:t>実行</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事前準備4</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パブリックからプライベートネットワークの切り替え</a:t>
            </a:r>
            <a:endParaRPr lang="en-us">
              <a:solidFill>
                <a:srgbClr val="000000"/>
              </a:solidFill>
              <a:uFill>
                <a:solidFill>
                  <a:srgbClr val="FFFFFF"/>
                </a:solidFill>
              </a:uFill>
            </a:endParaRPr>
          </a:p>
          <a:p>
            <a:pPr lvl="1" marL="431800" indent="-215900">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次頁のリモートアクセス設定の事前準備でネットワークをプライベートネットワークに変更します。 管理者ユーザで PowerShell を起動し、以下コマンドを実行ます</a:t>
            </a:r>
            <a:b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注意</a:t>
            </a: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以下コマンドは</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 server </a:t>
            </a:r>
            <a:r>
              <a:rPr lang="ja-jp" sz="2000">
                <a:solidFill>
                  <a:srgbClr val="000000"/>
                </a:solidFill>
                <a:uFill>
                  <a:solidFill>
                    <a:srgbClr val="FFFFFF"/>
                  </a:solidFill>
                </a:uFill>
                <a:latin typeface="Meiryo UI" pitchFamily="3" charset="-128"/>
                <a:ea typeface="Meiryo UI" pitchFamily="3" charset="-128"/>
                <a:cs typeface="DejaVu Sans" pitchFamily="2" charset="0"/>
              </a:rPr>
              <a:t>用となります。</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Windows7</a:t>
            </a:r>
            <a:r>
              <a:rPr lang="ja-jp" sz="2000">
                <a:solidFill>
                  <a:srgbClr val="000000"/>
                </a:solidFill>
                <a:uFill>
                  <a:solidFill>
                    <a:srgbClr val="FFFFFF"/>
                  </a:solidFill>
                </a:uFill>
                <a:latin typeface="Meiryo UI" pitchFamily="3" charset="-128"/>
                <a:ea typeface="Meiryo UI" pitchFamily="3" charset="-128"/>
                <a:cs typeface="DejaVu Sans" pitchFamily="2" charset="0"/>
              </a:rPr>
              <a:t>などの</a:t>
            </a:r>
            <a:r>
              <a:rPr lang="en-us" sz="2000">
                <a:solidFill>
                  <a:srgbClr val="000000"/>
                </a:solidFill>
                <a:uFill>
                  <a:solidFill>
                    <a:srgbClr val="FFFFFF"/>
                  </a:solidFill>
                </a:uFill>
                <a:latin typeface="Meiryo UI" pitchFamily="3" charset="-128"/>
                <a:ea typeface="Meiryo UI" pitchFamily="3" charset="-128"/>
                <a:cs typeface="DejaVu Sans" pitchFamily="2" charset="0"/>
              </a:rPr>
              <a:t>PC</a:t>
            </a:r>
            <a:r>
              <a:rPr lang="ja-jp" sz="2000">
                <a:solidFill>
                  <a:srgbClr val="000000"/>
                </a:solidFill>
                <a:uFill>
                  <a:solidFill>
                    <a:srgbClr val="FFFFFF"/>
                  </a:solidFill>
                </a:uFill>
                <a:latin typeface="Meiryo UI" pitchFamily="3" charset="-128"/>
                <a:ea typeface="Meiryo UI" pitchFamily="3" charset="-128"/>
                <a:cs typeface="DejaVu Sans" pitchFamily="2" charset="0"/>
              </a:rPr>
              <a:t>端末の場合は、「コントロールパネル」、「ネットワークと共有センター」画面から確認してください</a:t>
            </a:r>
            <a:endParaRPr lang="en-us" sz="2000">
              <a:solidFill>
                <a:srgbClr val="000000"/>
              </a:solidFill>
              <a:uFill>
                <a:solidFill>
                  <a:srgbClr val="FFFFFF"/>
                </a:solidFill>
              </a:uFill>
              <a:latin typeface="Meiryo UI" pitchFamily="3" charset="-128"/>
              <a:ea typeface="Meiryo UI" pitchFamily="3" charset="-128"/>
              <a:cs typeface="DejaVu Sans" pitchFamily="2" charset="0"/>
            </a:endParaRPr>
          </a:p>
          <a:p>
            <a:pPr lvl="1" marL="431800" indent="-215900">
              <a:lnSpc>
                <a:spcPct val="100000"/>
              </a:lnSpc>
              <a:buClrTx/>
              <a:buSzPts val="810"/>
              <a:buFont typeface="Wingdings" pitchFamily="0" charset="2"/>
              <a:buChar char=""/>
              <a:defRPr lang="ja-jp"/>
            </a:pPr>
            <a:endParaRPr lang="en-us">
              <a:solidFill>
                <a:srgbClr val="000000"/>
              </a:solidFill>
              <a:uFill>
                <a:solidFill>
                  <a:srgbClr val="FFFFFF"/>
                </a:solidFill>
              </a:uFill>
            </a:endParaRPr>
          </a:p>
          <a:p>
            <a:pPr lvl="2" marL="647700" indent="-215900">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Get-NetConnectionProfile -IPv4Connectivity Internet</a:t>
            </a:r>
            <a:endParaRPr lang="en-us">
              <a:solidFill>
                <a:srgbClr val="000000"/>
              </a:solidFill>
              <a:uFill>
                <a:solidFill>
                  <a:srgbClr val="FFFFFF"/>
                </a:solidFill>
              </a:uFill>
            </a:endParaRPr>
          </a:p>
          <a:p>
            <a:pPr lvl="2" marL="432435">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lvl="2" marL="432435">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lvl="2" marL="432435">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lvl="1" marL="431800" indent="-215900">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上記結果の NetworkCategory がPublic</a:t>
            </a:r>
            <a:r>
              <a:rPr lang="ja-jp" sz="2000">
                <a:solidFill>
                  <a:srgbClr val="000000"/>
                </a:solidFill>
                <a:uFill>
                  <a:solidFill>
                    <a:srgbClr val="FFFFFF"/>
                  </a:solidFill>
                </a:uFill>
                <a:latin typeface="Meiryo UI" pitchFamily="3" charset="-128"/>
                <a:ea typeface="Meiryo UI" pitchFamily="3" charset="-128"/>
                <a:cs typeface="DejaVu Sans" pitchFamily="2" charset="0"/>
              </a:rPr>
              <a:t> </a:t>
            </a:r>
            <a:r>
              <a:rPr lang="en-us" sz="2000">
                <a:solidFill>
                  <a:srgbClr val="000000"/>
                </a:solidFill>
                <a:uFill>
                  <a:solidFill>
                    <a:srgbClr val="FFFFFF"/>
                  </a:solidFill>
                </a:uFill>
                <a:latin typeface="Meiryo UI" pitchFamily="3" charset="-128"/>
                <a:ea typeface="Meiryo UI" pitchFamily="3" charset="-128"/>
                <a:cs typeface="DejaVu Sans" pitchFamily="2" charset="0"/>
              </a:rPr>
              <a:t>の場合は以下コマンドを実行し</a:t>
            </a:r>
            <a:r>
              <a:rPr lang="ja-jp" sz="2000">
                <a:solidFill>
                  <a:srgbClr val="000000"/>
                </a:solidFill>
                <a:uFill>
                  <a:solidFill>
                    <a:srgbClr val="FFFFFF"/>
                  </a:solidFill>
                </a:uFill>
                <a:latin typeface="Meiryo UI" pitchFamily="3" charset="-128"/>
                <a:ea typeface="Meiryo UI" pitchFamily="3" charset="-128"/>
                <a:cs typeface="DejaVu Sans" pitchFamily="2" charset="0"/>
              </a:rPr>
              <a:t>て、プライベートに変更します</a:t>
            </a:r>
            <a:endParaRPr lang="en-us">
              <a:solidFill>
                <a:srgbClr val="000000"/>
              </a:solidFill>
              <a:uFill>
                <a:solidFill>
                  <a:srgbClr val="FFFFFF"/>
                </a:solidFill>
              </a:uFill>
            </a:endParaRPr>
          </a:p>
          <a:p>
            <a:pPr lvl="1" marL="431800" indent="-215900">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Private または Domain の場合は実行不要です</a:t>
            </a:r>
            <a:endParaRPr lang="en-us">
              <a:solidFill>
                <a:srgbClr val="000000"/>
              </a:solidFill>
              <a:uFill>
                <a:solidFill>
                  <a:srgbClr val="FFFFFF"/>
                </a:solidFill>
              </a:uFill>
            </a:endParaRPr>
          </a:p>
          <a:p>
            <a:pPr lvl="2" marL="647700" indent="-215900">
              <a:lnSpc>
                <a:spcPct val="100000"/>
              </a:lnSpc>
              <a:buClrTx/>
              <a:buSzPts val="900"/>
              <a:buFont typeface="Wingdings" pitchFamily="0"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3"/>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wgAAAQAAAAJgAAAAgAAAD//////////w=="/>
              </a:ext>
            </a:extLst>
          </p:cNvPicPr>
          <p:nvPr/>
        </p:nvPicPr>
        <p:blipFill>
          <a:blip r:embed="rId2"/>
          <a:stretch>
            <a:fillRect/>
          </a:stretch>
        </p:blipFill>
        <p:spPr>
          <a:xfrm>
            <a:off x="1151890" y="3707765"/>
            <a:ext cx="7200900" cy="1522095"/>
          </a:xfrm>
          <a:prstGeom prst="rect">
            <a:avLst/>
          </a:prstGeom>
          <a:noFill/>
          <a:ln>
            <a:noFill/>
          </a:ln>
          <a:effectLst/>
        </p:spPr>
      </p:pic>
    </p:spTree>
  </p:cSld>
  <p:clrMapOvr>
    <a:masterClrMapping/>
  </p:clrMapOvr>
  <p:timing>
    <p:tnLst>
      <p:par>
        <p:cTn id="1" dur="indefinite" restart="never" nodeType="tmRoot"/>
      </p:par>
    </p:tnLst>
  </p:timing>
</p:sld>
</file>

<file path=ppt/slides/slide7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他の検査シナリオの実行1</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Config</a:t>
            </a:r>
            <a:r>
              <a:rPr lang="ja-jp">
                <a:solidFill>
                  <a:srgbClr val="000000"/>
                </a:solidFill>
                <a:uFill>
                  <a:solidFill>
                    <a:srgbClr val="FFFFFF"/>
                  </a:solidFill>
                </a:uFill>
              </a:rPr>
              <a:t>ファイル</a:t>
            </a:r>
            <a:r>
              <a:rPr lang="en-us">
                <a:solidFill>
                  <a:srgbClr val="000000"/>
                </a:solidFill>
                <a:uFill>
                  <a:solidFill>
                    <a:srgbClr val="FFFFFF"/>
                  </a:solidFill>
                </a:uFill>
              </a:rPr>
              <a:t>”.\template\zabbix\zabbix_config.groovy”(ここでは、zabbix検査シナリオの</a:t>
            </a:r>
            <a:r>
              <a:rPr lang="ja-jp">
                <a:solidFill>
                  <a:srgbClr val="000000"/>
                </a:solidFill>
                <a:uFill>
                  <a:solidFill>
                    <a:srgbClr val="FFFFFF"/>
                  </a:solidFill>
                </a:uFill>
              </a:rPr>
              <a:t>設定ファイル</a:t>
            </a:r>
            <a:r>
              <a:rPr lang="en-us">
                <a:solidFill>
                  <a:srgbClr val="000000"/>
                </a:solidFill>
                <a:uFill>
                  <a:solidFill>
                    <a:srgbClr val="FFFFFF"/>
                  </a:solidFill>
                </a:uFill>
              </a:rPr>
              <a:t>)を編集します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template </a:t>
            </a:r>
            <a:r>
              <a:rPr lang="ja-jp">
                <a:solidFill>
                  <a:srgbClr val="000000"/>
                </a:solidFill>
                <a:uFill>
                  <a:solidFill>
                    <a:srgbClr val="FFFFFF"/>
                  </a:solidFill>
                </a:uFill>
              </a:rPr>
              <a:t>下の</a:t>
            </a:r>
            <a:r>
              <a:rPr lang="en-us">
                <a:solidFill>
                  <a:srgbClr val="000000"/>
                </a:solidFill>
                <a:uFill>
                  <a:solidFill>
                    <a:srgbClr val="FFFFFF"/>
                  </a:solidFill>
                </a:uFill>
              </a:rPr>
              <a:t>検査シートと設定ファイルを編集します</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プロジェクトディレクトリ下に展開された検査シート(ここでは、.\template\Zabbix\zabbix監視設定チェックシート.xlsx)を開きます</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編集手順については、docsの下にある各検査シナリオのReadme.mdを参照してください</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5" name="図 1"/>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ScAAPkeAAAQAAAAJgAAAAgAAAD//////////w=="/>
              </a:ext>
            </a:extLst>
          </p:cNvPicPr>
          <p:nvPr/>
        </p:nvPicPr>
        <p:blipFill>
          <a:blip r:embed="rId2"/>
          <a:stretch>
            <a:fillRect/>
          </a:stretch>
        </p:blipFill>
        <p:spPr>
          <a:xfrm>
            <a:off x="1007745" y="3065780"/>
            <a:ext cx="5480050" cy="1969135"/>
          </a:xfrm>
          <a:prstGeom prst="rect">
            <a:avLst/>
          </a:prstGeom>
          <a:noFill/>
          <a:ln>
            <a:noFill/>
          </a:ln>
          <a:effectLst/>
        </p:spPr>
      </p:pic>
      <p:sp>
        <p:nvSpPr>
          <p:cNvPr id="6" name="テキスト ボックス 2"/>
          <p:cNvSpPr>
            <a:extLst>
              <a:ext uri="smNativeData">
                <pr:smNativeData xmlns:pr="smNativeData" val="SMDATA_16_J4BCWxMAAAAlAAAAZAAAAE0AAAAAkAAAAEgAAACQAAAASAAAAAAAAAAAAAAAAAAAAAEAAABQAAAAAAAAAAAA4D8AAAAAAADgPwAAAAAAAOA/AAAAAAAA4D8AAAAAAADgPwAAAAAAAOA/AAAAAAAA4D8AAAAAAADgPwAAAAAAAOA/AAAAAAAA4D8CAAAAjAAAAAEAAAAAAAAA////CO7u7gAAAAAAAAAAAAAAAAAAAAAAAAAAAAAAAAAAAAAAZAAAAAEAAABAAAAAAAAAAJz///9aAAAAAAAAAAEAAAAjAAAA0dHRAAAAAAAAAAAAAAAAAAAAAAAAAAAAAAAAAAAAAAAAAAAAAAAAAAAAAAAAAAAAAAAAAAAAAAAAAAAAFAAAADwAAAABAAAAAAAAAAAAA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e7u7gDR0dEAAAAAAAAAAAAAAAAAAAAAAAAAAAAAAAAAAAAAAAAAAAAAAAACAAAAAgAAAADAwP8Af39/AAAAAAAAAAAAAAAAAAAAAAAAAAAAIQAAABgAAAAUAAAAagYAAJwkAACVOQAAeyoAABAgAAAmAAAACAAAAP//////////"/>
              </a:ext>
            </a:extLst>
          </p:cNvSpPr>
          <p:nvPr/>
        </p:nvSpPr>
        <p:spPr>
          <a:xfrm>
            <a:off x="1042670" y="5951220"/>
            <a:ext cx="8317865"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solidFill>
                  <a:srgbClr val="000000"/>
                </a:solidFill>
                <a:latin typeface="Meiryo UI" pitchFamily="3" charset="-128"/>
                <a:ea typeface="Meiryo UI" pitchFamily="3" charset="-128"/>
                <a:cs typeface="Meiryo UI" pitchFamily="3" charset="-128"/>
              </a:defRPr>
            </a:pPr>
            <a:r>
              <a:rPr lang="en-us" sz="1400"/>
              <a:t>// Zabbix</a:t>
            </a:r>
            <a:r>
              <a:rPr lang="ja-jp" sz="1400"/>
              <a:t>接続情報</a:t>
            </a:r>
            <a:endParaRPr lang="ja-jp" sz="1400"/>
          </a:p>
          <a:p>
            <a:pPr>
              <a:defRPr lang="ja-jp">
                <a:solidFill>
                  <a:srgbClr val="000000"/>
                </a:solidFill>
                <a:latin typeface="Meiryo UI" pitchFamily="3" charset="-128"/>
                <a:ea typeface="Meiryo UI" pitchFamily="3" charset="-128"/>
                <a:cs typeface="Meiryo UI" pitchFamily="3" charset="-128"/>
              </a:defRPr>
            </a:pPr>
            <a:r>
              <a:rPr lang="en-us" sz="1400"/>
              <a:t>account.Zabbix.Test.server   = '192.168.0.20'</a:t>
            </a:r>
            <a:endParaRPr lang="en-us" sz="1400"/>
          </a:p>
          <a:p>
            <a:pPr>
              <a:defRPr lang="ja-jp">
                <a:solidFill>
                  <a:srgbClr val="000000"/>
                </a:solidFill>
                <a:latin typeface="Meiryo UI" pitchFamily="3" charset="-128"/>
                <a:ea typeface="Meiryo UI" pitchFamily="3" charset="-128"/>
                <a:cs typeface="Meiryo UI" pitchFamily="3" charset="-128"/>
              </a:defRPr>
            </a:pPr>
            <a:r>
              <a:rPr lang="en-us" sz="1400"/>
              <a:t>account.Zabbix.Test.user     = 'Admin'</a:t>
            </a:r>
            <a:endParaRPr lang="en-us" sz="1400"/>
          </a:p>
          <a:p>
            <a:pPr>
              <a:defRPr lang="ja-jp">
                <a:solidFill>
                  <a:srgbClr val="000000"/>
                </a:solidFill>
                <a:latin typeface="Meiryo UI" pitchFamily="3" charset="-128"/>
                <a:ea typeface="Meiryo UI" pitchFamily="3" charset="-128"/>
                <a:cs typeface="Meiryo UI" pitchFamily="3" charset="-128"/>
              </a:defRPr>
            </a:pPr>
            <a:r>
              <a:rPr lang="en-us" sz="1400"/>
              <a:t>account.Zabbix.Test.password = 'zabbix'</a:t>
            </a:r>
            <a:endParaRPr lang="en-us" sz="1400"/>
          </a:p>
        </p:txBody>
      </p:sp>
    </p:spTree>
  </p:cSld>
  <p:clrMapOvr>
    <a:masterClrMapping/>
  </p:clrMapOvr>
  <p:timing>
    <p:tnLst>
      <p:par>
        <p:cTn id="1" dur="indefinite" restart="never" nodeType="tmRoot"/>
      </p:par>
    </p:tnLst>
  </p:timing>
</p:sld>
</file>

<file path=ppt/slides/slide7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他の検査シナリオの実行2</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-c オプションで設定ファイルを指定して、検査を実行します</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-c .\template\zabbix\zabbix_config.groovy</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endParaRPr lang="en-us">
              <a:solidFill>
                <a:srgbClr val="000000"/>
              </a:solidFill>
              <a:uFill>
                <a:solidFill>
                  <a:srgbClr val="FFFFFF"/>
                </a:solidFill>
              </a:uFill>
            </a:endParaRPr>
          </a:p>
        </p:txBody>
      </p:sp>
      <p:pic>
        <p:nvPicPr>
          <p:cNvPr id="4" name="図 1"/>
          <p:cNvPicPr>
            <a:picLocks noChangeAspect="1"/>
            <a:extLst>
              <a:ext uri="smNativeData">
                <pr:smNativeData xmlns:pr="smNativeData"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jkAAIcoAAAQAAAAJgAAAAgAAAD//////////w=="/>
              </a:ext>
            </a:extLst>
          </p:cNvPicPr>
          <p:nvPr/>
        </p:nvPicPr>
        <p:blipFill>
          <a:blip r:embed="rId2"/>
          <a:stretch>
            <a:fillRect/>
          </a:stretch>
        </p:blipFill>
        <p:spPr>
          <a:xfrm>
            <a:off x="974725" y="2915920"/>
            <a:ext cx="8422005" cy="3672205"/>
          </a:xfrm>
          <a:prstGeom prst="rect">
            <a:avLst/>
          </a:prstGeom>
          <a:noFill/>
          <a:ln>
            <a:noFill/>
          </a:ln>
          <a:effectLst/>
        </p:spPr>
      </p:pic>
    </p:spTree>
  </p:cSld>
  <p:clrMapOvr>
    <a:masterClrMapping/>
  </p:clrMapOvr>
  <p:timing>
    <p:tnLst>
      <p:par>
        <p:cTn id="1" dur="indefinite" restart="never" nodeType="tmRoot"/>
      </p:par>
    </p:tnLst>
  </p:timing>
</p:sld>
</file>

<file path=ppt/slides/slide7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ドライラン予行演習モード</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ドライランモードについて</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SEAABAAAAAmAAAACAAAAP//////////"/>
              </a:ext>
            </a:extLst>
          </p:cNvSpPr>
          <p:nvPr/>
        </p:nvSpPr>
        <p:spPr>
          <a:xfrm>
            <a:off x="504190" y="1769110"/>
            <a:ext cx="9069705" cy="366712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getconfig実行オプションで、 “-d” オプションを追加します</a:t>
            </a:r>
            <a:endParaRPr lang="en-us">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本モードは検査対象へのアクセスをせずに、保存済みの収集ログから再検査を行います</a:t>
            </a:r>
            <a:endParaRPr lang="en-us" sz="2000">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一部の検査対象を絞り込んで検査結果を作成したい場合などに使用します</a:t>
            </a:r>
            <a:endParaRPr lang="en-us" sz="2000">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ドライランモードの準備</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はじめに全検査対象の検査を実行しま</a:t>
            </a:r>
            <a:r>
              <a:rPr lang="ja-jp">
                <a:solidFill>
                  <a:srgbClr val="000000"/>
                </a:solidFill>
                <a:uFill>
                  <a:solidFill>
                    <a:srgbClr val="FFFFFF"/>
                  </a:solidFill>
                </a:uFill>
              </a:rPr>
              <a:t>す</a:t>
            </a:r>
            <a:endParaRPr lang="en-us">
              <a:solidFill>
                <a:srgbClr val="000000"/>
              </a:solidFill>
              <a:uFill>
                <a:solidFill>
                  <a:srgbClr val="FFFFFF"/>
                </a:solidFill>
              </a:uFill>
            </a:endParaRPr>
          </a:p>
          <a:p>
            <a:pPr lvl="1" marL="889000" indent="-321945">
              <a:buClrTx/>
              <a:buSzPts val="810"/>
              <a:buFont typeface="Wingdings" pitchFamily="0"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getconfig –u local</a:t>
            </a:r>
            <a:r>
              <a:rPr lang="ja-jp">
                <a:solidFill>
                  <a:srgbClr val="000000"/>
                </a:solidFill>
                <a:uFill>
                  <a:solidFill>
                    <a:srgbClr val="FFFFFF"/>
                  </a:solidFill>
                </a:uFill>
              </a:rPr>
              <a:t>」コマンドで検査ログをローカルディスクに保存します</a:t>
            </a:r>
            <a:endParaRPr lang="en-us">
              <a:solidFill>
                <a:srgbClr val="000000"/>
              </a:solidFill>
              <a:uFill>
                <a:solidFill>
                  <a:srgbClr val="FFFFFF"/>
                </a:solidFill>
              </a:uFill>
            </a:endParaRPr>
          </a:p>
          <a:p>
            <a:pPr lvl="1" marL="567055">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lvl="1" marL="567055">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以上でドライランモードでの実行が可能となります</a:t>
            </a:r>
            <a:endParaRPr lang="en-us">
              <a:solidFill>
                <a:srgbClr val="000000"/>
              </a:solidFill>
              <a:uFill>
                <a:solidFill>
                  <a:srgbClr val="FFFFFF"/>
                </a:solidFill>
              </a:uFill>
            </a:endParaRPr>
          </a:p>
          <a:p>
            <a:pPr lvl="1" marL="567055">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endParaRPr lang="en-us" sz="20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ドライランモードの実行</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で検査を実行したら getconfig -u local でローカルディレクトリに検査結果をコピーします</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-d オプションで、予行演習モードで実行します</a:t>
            </a:r>
            <a:endParaRPr lang="en-us">
              <a:solidFill>
                <a:srgbClr val="000000"/>
              </a:solidFill>
              <a:uFill>
                <a:solidFill>
                  <a:srgbClr val="FFFFFF"/>
                </a:solidFill>
              </a:uFill>
            </a:endParaRPr>
          </a:p>
          <a:p>
            <a:pPr marL="431800" indent="-323215">
              <a:lnSpc>
                <a:spcPct val="100000"/>
              </a:lnSpc>
              <a:buClrTx/>
              <a:buSzPts val="810"/>
              <a:buFont typeface="Wingdings" pitchFamily="0"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検査対象へのアクセスをせずに再検査を行います</a:t>
            </a:r>
            <a:endParaRPr lang="en-us">
              <a:solidFill>
                <a:srgbClr val="000000"/>
              </a:solidFill>
              <a:uFill>
                <a:solidFill>
                  <a:srgbClr val="FFFFFF"/>
                </a:solidFill>
              </a:uFill>
            </a:endParaRPr>
          </a:p>
        </p:txBody>
      </p:sp>
      <p:pic>
        <p:nvPicPr>
          <p:cNvPr id="5" name="図 332"/>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zIAALMVAAAQAAAAJgAAAAgAAAD//////////w=="/>
              </a:ext>
            </a:extLst>
          </p:cNvPicPr>
          <p:nvPr/>
        </p:nvPicPr>
        <p:blipFill>
          <a:blip r:embed="rId2"/>
          <a:stretch>
            <a:fillRect/>
          </a:stretch>
        </p:blipFill>
        <p:spPr>
          <a:xfrm>
            <a:off x="935990" y="2453005"/>
            <a:ext cx="7277735" cy="1074420"/>
          </a:xfrm>
          <a:prstGeom prst="rect">
            <a:avLst/>
          </a:prstGeom>
          <a:noFill/>
          <a:ln>
            <a:noFill/>
          </a:ln>
          <a:effectLst/>
        </p:spPr>
      </p:pic>
      <p:pic>
        <p:nvPicPr>
          <p:cNvPr id="6" name="図 336"/>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P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事前準備5</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pitchFamily="0"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 のリモートアクセス設定</a:t>
            </a:r>
            <a:endParaRPr lang="en-us">
              <a:solidFill>
                <a:srgbClr val="000000"/>
              </a:solidFill>
              <a:uFill>
                <a:solidFill>
                  <a:srgbClr val="FFFFFF"/>
                </a:solidFill>
              </a:uFill>
            </a:endParaRPr>
          </a:p>
          <a:p>
            <a:pPr lvl="1" marL="864235"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でリモートアクセスをできるようにします。 管理者ユーザで PowerShell を起動し、以下コマンドを実行して、「信頼されたホストの一覧」 に追加します</a:t>
            </a:r>
            <a:endParaRPr lang="en-us">
              <a:solidFill>
                <a:srgbClr val="000000"/>
              </a:solidFill>
              <a:uFill>
                <a:solidFill>
                  <a:srgbClr val="FFFFFF"/>
                </a:solidFill>
              </a:uFill>
            </a:endParaRPr>
          </a:p>
          <a:p>
            <a:pPr lvl="2" marL="1296035" indent="-286385">
              <a:lnSpc>
                <a:spcPct val="100000"/>
              </a:lnSpc>
              <a:buClrTx/>
              <a:buSzPts val="720"/>
              <a:buFont typeface="Wingdings" pitchFamily="0"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Set-Item wsman:\localhost\Client\TrustedHosts -Value * -Force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0"/>
          <p:cNvPicPr>
            <a:extLst>
              <a:ext uri="smNativeData">
                <pr:smNativeData xmlns:pr="smNativeData"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QZAAAQAAAAJgAAAAgAAAD//////////w=="/>
              </a:ext>
            </a:extLst>
          </p:cNvPicPr>
          <p:nvPr/>
        </p:nvPicPr>
        <p:blipFill>
          <a:blip r:embed="rId2"/>
          <a:stretch>
            <a:fillRect/>
          </a:stretch>
        </p:blipFill>
        <p:spPr>
          <a:xfrm>
            <a:off x="1355725" y="3168015"/>
            <a:ext cx="7418070" cy="96964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a:t>
            </a:r>
            <a:endParaRPr lang="en-us">
              <a:solidFill>
                <a:srgbClr val="000000"/>
              </a:solidFill>
              <a:uFill>
                <a:solidFill>
                  <a:srgbClr val="FFFFFF"/>
                </a:solidFill>
              </a:uFill>
            </a:endParaRPr>
          </a:p>
        </p:txBody>
      </p:sp>
      <p:sp>
        <p:nvSpPr>
          <p:cNvPr id="3" name="CustomShape 2"/>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BSHgAAESoAABAAAAAmAAAACAAAAP//////////"/>
              </a:ext>
            </a:extLst>
          </p:cNvSpPr>
          <p:nvPr/>
        </p:nvSpPr>
        <p:spPr>
          <a:xfrm>
            <a:off x="504190" y="2455545"/>
            <a:ext cx="4424680" cy="4382770"/>
          </a:xfrm>
          <a:prstGeom prst="rect">
            <a:avLst/>
          </a:prstGeom>
          <a:noFill/>
          <a:ln>
            <a:noFill/>
          </a:ln>
          <a:effectLst/>
        </p:spPr>
        <p:txBody>
          <a:bodyPr vert="horz" wrap="square" lIns="0" tIns="0" rIns="0" bIns="0" numCol="1" anchor="t"/>
          <a:lstStyle/>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Java関連</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JDK1.8 (64bit)</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Gradle(ビルドツール)</a:t>
            </a:r>
            <a:endParaRPr lang="en-us">
              <a:solidFill>
                <a:srgbClr val="000000"/>
              </a:solidFill>
              <a:uFill>
                <a:solidFill>
                  <a:srgbClr val="FFFFFF"/>
                </a:solidFill>
              </a:uFill>
            </a:endParaRPr>
          </a:p>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Git 関連</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git.install(Git)</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TortoiseGit(Git GUIクライアント)</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WinSCP(SCPクライアント)</a:t>
            </a:r>
            <a:endParaRPr lang="en-us">
              <a:solidFill>
                <a:srgbClr val="000000"/>
              </a:solidFill>
              <a:uFill>
                <a:solidFill>
                  <a:srgbClr val="FFFFFF"/>
                </a:solidFill>
              </a:uFill>
            </a:endParaRPr>
          </a:p>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UTF-8対応したユーティリティ</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notepad++(テキストエディタ)</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7-zip(zipアーカイバ)</a:t>
            </a:r>
            <a:endParaRPr lang="en-us">
              <a:solidFill>
                <a:srgbClr val="000000"/>
              </a:solidFill>
              <a:uFill>
                <a:solidFill>
                  <a:srgbClr val="FFFFFF"/>
                </a:solidFill>
              </a:uFill>
            </a:endParaRPr>
          </a:p>
        </p:txBody>
      </p:sp>
      <p:sp>
        <p:nvSpPr>
          <p:cNvPr id="4" name="CustomShape 3"/>
          <p:cNvSpPr>
            <a:extLst>
              <a:ext uri="smNativeData">
                <pr:smNativeData xmlns:pr="smNativeData"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Unix 関連</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UnxUtils(Unix コマンドユーティリティ)</a:t>
            </a:r>
            <a:endParaRPr lang="en-us">
              <a:solidFill>
                <a:srgbClr val="000000"/>
              </a:solidFill>
              <a:uFill>
                <a:solidFill>
                  <a:srgbClr val="FFFFFF"/>
                </a:solidFill>
              </a:uFill>
            </a:endParaRPr>
          </a:p>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 関連</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VMware vSphere Client</a:t>
            </a:r>
            <a:endParaRPr lang="en-us">
              <a:solidFill>
                <a:srgbClr val="000000"/>
              </a:solidFill>
              <a:uFill>
                <a:solidFill>
                  <a:srgbClr val="FFFFFF"/>
                </a:solidFill>
              </a:uFill>
            </a:endParaRPr>
          </a:p>
          <a:p>
            <a:pPr lvl="1" marL="864235"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その他</a:t>
            </a:r>
            <a:endParaRPr lang="en-us">
              <a:solidFill>
                <a:srgbClr val="000000"/>
              </a:solidFill>
              <a:uFill>
                <a:solidFill>
                  <a:srgbClr val="FFFFFF"/>
                </a:solidFill>
              </a:uFill>
            </a:endParaRPr>
          </a:p>
          <a:p>
            <a:pPr lvl="2" marL="1296035" indent="-286385">
              <a:lnSpc>
                <a:spcPct val="100000"/>
              </a:lnSpc>
              <a:buClrTx/>
              <a:buSzPts val="900"/>
              <a:buFont typeface="Wingdings" pitchFamily="0"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Google Chrome(Webブラウザ確認用)</a:t>
            </a:r>
            <a:endParaRPr lang="en-us">
              <a:solidFill>
                <a:srgbClr val="000000"/>
              </a:solidFill>
              <a:uFill>
                <a:solidFill>
                  <a:srgbClr val="FFFFFF"/>
                </a:solidFill>
              </a:uFill>
            </a:endParaRPr>
          </a:p>
        </p:txBody>
      </p:sp>
      <p:sp>
        <p:nvSpPr>
          <p:cNvPr id="5" name="CustomShape 4"/>
          <p:cNvSpPr>
            <a:extLst>
              <a:ext uri="smNativeData">
                <pr:smNativeData xmlns:pr="smNativeData"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g0AABAAAAAmAAAACAAAAP//////////"/>
              </a:ext>
            </a:extLst>
          </p:cNvSpPr>
          <p:nvPr/>
        </p:nvSpPr>
        <p:spPr>
          <a:xfrm>
            <a:off x="850900" y="1656080"/>
            <a:ext cx="8795385" cy="53975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以下のパッケージをインストールします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c:description/>
  <cp:lastModifiedBy>minoru</cp:lastModifiedBy>
  <cp:revision>0</cp:revision>
  <dcterms:created xsi:type="dcterms:W3CDTF">2017-03-25T05:34:09Z</dcterms:created>
  <dcterms:modified xsi:type="dcterms:W3CDTF">2018-07-08T21:20:39Z</dcterms:modified>
</cp:coreProperties>
</file>