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342" r:id="rId8"/>
    <p:sldId id="258" r:id="rId9"/>
    <p:sldId id="259" r:id="rId10"/>
    <p:sldId id="260" r:id="rId11"/>
    <p:sldId id="261" r:id="rId12"/>
    <p:sldId id="263" r:id="rId13"/>
    <p:sldId id="306" r:id="rId14"/>
    <p:sldId id="264" r:id="rId15"/>
    <p:sldId id="265" r:id="rId16"/>
    <p:sldId id="266" r:id="rId17"/>
    <p:sldId id="267" r:id="rId18"/>
    <p:sldId id="268" r:id="rId19"/>
    <p:sldId id="269" r:id="rId20"/>
    <p:sldId id="270" r:id="rId21"/>
    <p:sldId id="271" r:id="rId22"/>
    <p:sldId id="272" r:id="rId23"/>
    <p:sldId id="343" r:id="rId24"/>
    <p:sldId id="273" r:id="rId25"/>
    <p:sldId id="332" r:id="rId26"/>
    <p:sldId id="310" r:id="rId27"/>
    <p:sldId id="274" r:id="rId28"/>
    <p:sldId id="275" r:id="rId29"/>
    <p:sldId id="276" r:id="rId30"/>
    <p:sldId id="311" r:id="rId31"/>
    <p:sldId id="277" r:id="rId32"/>
    <p:sldId id="333" r:id="rId33"/>
    <p:sldId id="334" r:id="rId34"/>
    <p:sldId id="335" r:id="rId35"/>
    <p:sldId id="280" r:id="rId36"/>
    <p:sldId id="281" r:id="rId37"/>
    <p:sldId id="282" r:id="rId38"/>
    <p:sldId id="336" r:id="rId39"/>
    <p:sldId id="338" r:id="rId40"/>
    <p:sldId id="339" r:id="rId41"/>
    <p:sldId id="340" r:id="rId42"/>
    <p:sldId id="337" r:id="rId43"/>
    <p:sldId id="283" r:id="rId44"/>
    <p:sldId id="312" r:id="rId45"/>
    <p:sldId id="318" r:id="rId46"/>
    <p:sldId id="313" r:id="rId47"/>
    <p:sldId id="314" r:id="rId48"/>
    <p:sldId id="315" r:id="rId49"/>
    <p:sldId id="316" r:id="rId50"/>
    <p:sldId id="317" r:id="rId51"/>
    <p:sldId id="291" r:id="rId52"/>
    <p:sldId id="292" r:id="rId53"/>
    <p:sldId id="323" r:id="rId54"/>
    <p:sldId id="324" r:id="rId55"/>
    <p:sldId id="319" r:id="rId56"/>
    <p:sldId id="320" r:id="rId57"/>
    <p:sldId id="321" r:id="rId58"/>
    <p:sldId id="341" r:id="rId59"/>
    <p:sldId id="325" r:id="rId60"/>
    <p:sldId id="326" r:id="rId61"/>
    <p:sldId id="327" r:id="rId62"/>
    <p:sldId id="328" r:id="rId63"/>
    <p:sldId id="329" r:id="rId64"/>
    <p:sldId id="293" r:id="rId65"/>
    <p:sldId id="294" r:id="rId66"/>
    <p:sldId id="295" r:id="rId67"/>
    <p:sldId id="296" r:id="rId68"/>
    <p:sldId id="297" r:id="rId69"/>
    <p:sldId id="307" r:id="rId70"/>
    <p:sldId id="308" r:id="rId71"/>
    <p:sldId id="309" r:id="rId72"/>
    <p:sldId id="330" r:id="rId73"/>
    <p:sldId id="331" r:id="rId74"/>
    <p:sldId id="284" r:id="rId75"/>
    <p:sldId id="298" r:id="rId76"/>
    <p:sldId id="300" r:id="rId77"/>
    <p:sldId id="301" r:id="rId78"/>
    <p:sldId id="302" r:id="rId79"/>
    <p:sldId id="303" r:id="rId80"/>
    <p:sldId id="304" r:id="rId81"/>
  </p:sldIdLst>
  <p:sldSz cx="10080625" cy="7559675"/>
  <p:notesSz cx="7559675" cy="10691813"/>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pitchFamily="2" charset="0"/>
        <a:cs typeface="DejaVu Sans" pitchFamily="2" charset="0"/>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531084839" val="934" revOS="4"/>
      <pr:smFileRevision xmlns:pr="smNativeData" xmlns:p14="http://schemas.microsoft.com/office/powerpoint/2010/main" xmlns="" dt="1531084839" val="101"/>
      <pr:guideOptions xmlns:pr="smNativeData" xmlns:p14="http://schemas.microsoft.com/office/powerpoint/2010/main" xmlns="" dt="153108483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290" y="84"/>
      </p:cViewPr>
      <p:guideLst>
        <p:guide orient="horz" pos="2381"/>
        <p:guide pos="3175"/>
      </p:guideLst>
    </p:cSldViewPr>
  </p:slideViewPr>
  <p:outlineViewPr>
    <p:cViewPr>
      <p:scale>
        <a:sx n="33" d="100"/>
        <a:sy n="33" d="100"/>
      </p:scale>
      <p:origin x="0" y="-5506"/>
    </p:cViewPr>
  </p:outlineViewPr>
  <p:notesTextViewPr>
    <p:cViewPr>
      <p:scale>
        <a:sx n="1" d="1"/>
        <a:sy n="1" d="1"/>
      </p:scale>
      <p:origin x="0" y="0"/>
    </p:cViewPr>
  </p:notesTextViewPr>
  <p:sorterViewPr>
    <p:cViewPr>
      <p:scale>
        <a:sx n="100" d="100"/>
        <a:sy n="100" d="100"/>
      </p:scale>
      <p:origin x="0" y="0"/>
    </p:cViewPr>
  </p:sorterViewPr>
  <p:notesViewPr>
    <p:cSldViewPr>
      <p:cViewPr>
        <p:scale>
          <a:sx n="67" d="100"/>
          <a:sy n="67" d="100"/>
        </p:scale>
        <p:origin x="313" y="313"/>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presProps" Target="presProps.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3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34"/>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Y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Q0pQ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69"/>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UABQ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70"/>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oCw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MS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XRg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Y+h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iIsgw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0AAAAAAAAA"/>
              </a:ext>
            </a:extLst>
          </p:cNvSpPr>
          <p:nvPr>
            <p:ph type="title"/>
          </p:nvPr>
        </p:nvSpPr>
        <p:spPr>
          <a:xfrm>
            <a:off x="504190" y="301625"/>
            <a:ext cx="9071610" cy="1261745"/>
          </a:xfr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0AAAAAAAAA"/>
              </a:ext>
            </a:extLst>
          </p:cNvSpPr>
          <p:nvPr>
            <p:ph/>
          </p:nvPr>
        </p:nvSpPr>
        <p:spPr>
          <a:xfrm>
            <a:off x="504190" y="1768475"/>
            <a:ext cx="907161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0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0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42"/>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4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JgF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en-US"/>
            </a:pPr>
            <a:endParaRPr lang="en-US" sz="3200">
              <a:solidFill>
                <a:srgbClr val="000000"/>
              </a:solidFill>
              <a:uFill>
                <a:solidFill>
                  <a:srgbClr val="FFFFFF"/>
                </a:solidFill>
              </a:u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0AAAAAAAAA"/>
              </a:ext>
            </a:extLst>
          </p:cNvSpPr>
          <p:nvPr>
            <p:ph/>
          </p:nvPr>
        </p:nvSpPr>
        <p:spPr>
          <a:xfrm>
            <a:off x="504190" y="1768475"/>
            <a:ext cx="907161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6" name="PlaceHolder 5"/>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0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p>
            <a:pPr algn="ct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wAAAAAAAAA"/>
              </a:ext>
            </a:extLst>
          </p:cNvSpPr>
          <p:nvPr>
            <p:ph/>
          </p:nvPr>
        </p:nvSpPr>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pic>
        <p:nvPicPr>
          <p:cNvPr id="5" name="図 17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4AC0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pic>
        <p:nvPicPr>
          <p:cNvPr id="6" name="図 179"/>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AAAAAUAAAABAAAAAAAAAAAAAAAAAAAAAAAAAAAAAAAAAAAAAAAAAAAAAAACf39/AAAAAAPMzMwAwMD/AH9/fwAAAAAAAAAAAAAAAAD///8AAAAAACEAAAAYAAAAFAAAABoOAADhCgAA5y8AANklAAAQAAAAJgAAAAgAAAD//////////w=="/>
              </a:ext>
            </a:extLst>
          </p:cNvPicPr>
          <p:nvPr/>
        </p:nvPicPr>
        <p:blipFill>
          <a:blip r:embed="rId2"/>
          <a:stretch>
            <a:fillRect/>
          </a:stretch>
        </p:blipFill>
        <p:spPr>
          <a:xfrm>
            <a:off x="2292350" y="1768475"/>
            <a:ext cx="5494655" cy="4384040"/>
          </a:xfrm>
          <a:prstGeom prst="rect">
            <a:avLst/>
          </a:prstGeom>
          <a:noFill/>
          <a:ln>
            <a:noFill/>
          </a:ln>
          <a:effectLst/>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AAAAAAAAAA"/>
              </a:ext>
            </a:extLst>
          </p:cNvSpPr>
          <p:nvPr>
            <p:ph idx="1"/>
          </p:nvPr>
        </p:nvSpPr>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cSld name="セクションヘッダー">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OIdAACcOQAAHicAABAAAAAmAAAACAAAAIEAAAAAAAAA"/>
              </a:ext>
            </a:extLst>
          </p:cNvSpPr>
          <p:nvPr>
            <p:ph type="title"/>
          </p:nvPr>
        </p:nvSpPr>
        <p:spPr>
          <a:xfrm>
            <a:off x="796290" y="4857750"/>
            <a:ext cx="8568690" cy="1501140"/>
          </a:xfrm>
        </p:spPr>
        <p:txBody>
          <a:bodyPr vert="horz" wrap="square" numCol="1" anchor="t">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gQAALUTAACcOQAA4h0AABAAAAAmAAAACAAAAIEAAAAAAAAA"/>
              </a:ext>
            </a:extLst>
          </p:cNvSpPr>
          <p:nvPr>
            <p:ph idx="1"/>
          </p:nvPr>
        </p:nvSpPr>
        <p:spPr>
          <a:xfrm>
            <a:off x="796290" y="3203575"/>
            <a:ext cx="8568690" cy="1654175"/>
          </a:xfrm>
        </p:spPr>
        <p:txBody>
          <a:bodyPr vert="horz" wrap="square" numCol="1" anchor="b">
            <a:prstTxWarp prst="textNoShape">
              <a:avLst/>
            </a:prstTxWarp>
          </a:bodyPr>
          <a:lstStyle/>
          <a:p>
            <a:pPr>
              <a:defRPr lang="ja-JP"/>
            </a:pPr>
            <a:r>
              <a:t>クリックしてマスターのテキストスタイルを編集</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ColTx">
  <p:cSld name="タイトルと2つのコンテンツ">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kKAAB+HgAAiykAABAAAAAmAAAACAAAAAEAAAAAAAAA"/>
              </a:ext>
            </a:extLst>
          </p:cNvSpPr>
          <p:nvPr>
            <p:ph idx="1"/>
          </p:nvPr>
        </p:nvSpPr>
        <p:spPr>
          <a:xfrm>
            <a:off x="504190"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R8AANkKAADpOgAAiykAABAAAAAmAAAACAAAAAEAAAAAAAAA"/>
              </a:ext>
            </a:extLst>
          </p:cNvSpPr>
          <p:nvPr>
            <p:ph idx="2"/>
          </p:nvPr>
        </p:nvSpPr>
        <p:spPr>
          <a:xfrm>
            <a:off x="5123815" y="1763395"/>
            <a:ext cx="4452620" cy="498983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GgKAAB/HgAAvw4AABAAAAAmAAAACAAAAIEAAAAAAAAA"/>
              </a:ext>
            </a:extLst>
          </p:cNvSpPr>
          <p:nvPr>
            <p:ph idx="1"/>
          </p:nvPr>
        </p:nvSpPr>
        <p:spPr>
          <a:xfrm>
            <a:off x="50419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8OAAB/HgAAiykAABAAAAAmAAAACAAAAAEAAAAAAAAA"/>
              </a:ext>
            </a:extLst>
          </p:cNvSpPr>
          <p:nvPr>
            <p:ph idx="2"/>
          </p:nvPr>
        </p:nvSpPr>
        <p:spPr>
          <a:xfrm>
            <a:off x="50419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5" name="スライドのテキスト4"/>
          <p:cNvSpPr>
            <a:spLocks noGrp="1" noChangeArrowheads="1"/>
            <a:extLst>
              <a:ext uri="smNativeData">
                <pr:smNativeData xmlns:pr="smNativeData" xmlns:p14="http://schemas.microsoft.com/office/powerpoint/2010/main" xmlns=""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k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GgKAADpOgAAvw4AABAAAAAmAAAACAAAAIEAAAAAAAAA"/>
              </a:ext>
            </a:extLst>
          </p:cNvSpPr>
          <p:nvPr>
            <p:ph idx="3"/>
          </p:nvPr>
        </p:nvSpPr>
        <p:spPr>
          <a:xfrm>
            <a:off x="5123180" y="1691640"/>
            <a:ext cx="4453255" cy="705485"/>
          </a:xfrm>
        </p:spPr>
        <p:txBody>
          <a:bodyPr vert="horz" wrap="square" numCol="1" anchor="b">
            <a:prstTxWarp prst="textNoShape">
              <a:avLst/>
            </a:prstTxWarp>
          </a:bodyPr>
          <a:lstStyle/>
          <a:p>
            <a:pPr>
              <a:defRPr lang="ja-JP"/>
            </a:pPr>
            <a:r>
              <a:t>クリックしてマスターのテキストスタイルを編集</a:t>
            </a:r>
          </a:p>
        </p:txBody>
      </p:sp>
      <p:sp>
        <p:nvSpPr>
          <p:cNvPr id="6" name="スライドのテキスト3"/>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B8AAL8OAADpOgAAiykAABAAAAAmAAAACAAAAAEAAAAAAAAA"/>
              </a:ext>
            </a:extLst>
          </p:cNvSpPr>
          <p:nvPr>
            <p:ph idx="4"/>
          </p:nvPr>
        </p:nvSpPr>
        <p:spPr>
          <a:xfrm>
            <a:off x="5123180" y="2397125"/>
            <a:ext cx="4453255" cy="4356100"/>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cSld name="コンテンツ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oBAACBFwAAvAkAABAAAAAmAAAACAAAAIEAAAAAAAAA"/>
              </a:ext>
            </a:extLst>
          </p:cNvSpPr>
          <p:nvPr>
            <p:ph type="title"/>
          </p:nvPr>
        </p:nvSpPr>
        <p:spPr>
          <a:xfrm>
            <a:off x="504190" y="300990"/>
            <a:ext cx="3316605" cy="1281430"/>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EB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xgAANoBAADpOgAAiykAABAAAAAmAAAACAAAAAEAAAAAAAAA"/>
              </a:ext>
            </a:extLst>
          </p:cNvSpPr>
          <p:nvPr>
            <p:ph idx="1"/>
          </p:nvPr>
        </p:nvSpPr>
        <p:spPr>
          <a:xfrm>
            <a:off x="3941445" y="300990"/>
            <a:ext cx="5634990" cy="6452235"/>
          </a:xfrm>
        </p:spPr>
        <p:txBody>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
        <p:nvSpPr>
          <p:cNvPr id="4" name="スライドのテキスト2"/>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LwJAACBFwAAiykAABAAAAAmAAAACAAAAAEAAAAAAAAA"/>
              </a:ext>
            </a:extLst>
          </p:cNvSpPr>
          <p:nvPr>
            <p:ph idx="2"/>
          </p:nvPr>
        </p:nvSpPr>
        <p:spPr>
          <a:xfrm>
            <a:off x="504190" y="1582420"/>
            <a:ext cx="3316605" cy="5170805"/>
          </a:xfrm>
        </p:spPr>
        <p:txBody>
          <a:bodyPr/>
          <a:lstStyle/>
          <a:p>
            <a:pPr>
              <a:defRPr lang="ja-JP"/>
            </a:pPr>
            <a:r>
              <a:t>クリックしてマスターのテキストスタイルを編集</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cSld name="図とキャプション">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I4gAABdMQAAZSQAABAAAAAmAAAACAAAAIEAAAAAAAAA"/>
              </a:ext>
            </a:extLst>
          </p:cNvSpPr>
          <p:nvPr>
            <p:ph type="title"/>
          </p:nvPr>
        </p:nvSpPr>
        <p:spPr>
          <a:xfrm>
            <a:off x="1976120" y="5292090"/>
            <a:ext cx="6048375" cy="624205"/>
          </a:xfrm>
        </p:spPr>
        <p:txBody>
          <a:bodyPr vert="horz"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CgEAABdMQAADyAAABAAAAAmAAAACAAAAAEAAAAAAAAA"/>
              </a:ext>
            </a:extLst>
          </p:cNvSpPr>
          <p:nvPr>
            <p:ph idx="1"/>
          </p:nvPr>
        </p:nvSpPr>
        <p:spPr>
          <a:xfrm>
            <a:off x="1976120" y="675640"/>
            <a:ext cx="6048375" cy="4535805"/>
          </a:xfrm>
        </p:spPr>
        <p:txBody>
          <a:bodyPr/>
          <a:lstStyle/>
          <a:p>
            <a:pPr>
              <a:defRPr lang="ja-JP"/>
            </a:pPr>
            <a:r>
              <a:t>クリックしてマスターのテキストスタイルを編集</a:t>
            </a:r>
          </a:p>
        </p:txBody>
      </p:sp>
      <p:sp>
        <p:nvSpPr>
          <p:cNvPr id="4" name="スライドのテキスト2"/>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wAAGUkAABdMQAA2ykAABAAAAAmAAAACAAAAAEAAAAAAAAA"/>
              </a:ext>
            </a:extLst>
          </p:cNvSpPr>
          <p:nvPr>
            <p:ph idx="2"/>
          </p:nvPr>
        </p:nvSpPr>
        <p:spPr>
          <a:xfrm>
            <a:off x="1976120" y="5916295"/>
            <a:ext cx="6048375" cy="887730"/>
          </a:xfrm>
        </p:spPr>
        <p:txBody>
          <a:bodyPr/>
          <a:lstStyle/>
          <a:p>
            <a:pPr>
              <a:defRPr lang="ja-JP"/>
            </a:pPr>
            <a:r>
              <a:t>クリックしてマスターのテキストスタイルを編集</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cSld name="タイトルと縦書き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AAAAAAAAAAA"/>
              </a:ext>
            </a:extLst>
          </p:cNvSpPr>
          <p:nvPr>
            <p:ph type="title"/>
          </p:nvPr>
        </p:nvSpPr>
        <p:spPr/>
        <p:txBody>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AIAAAAAAAAA"/>
              </a:ext>
            </a:extLst>
          </p:cNvSpPr>
          <p:nvPr>
            <p:ph idx="1"/>
          </p:nvPr>
        </p:nvSpPr>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0AAAAAAAAA"/>
              </a:ext>
            </a:extLst>
          </p:cNvSpPr>
          <p:nvPr>
            <p:ph/>
          </p:nvPr>
        </p:nvSpPr>
        <p:spPr>
          <a:xfrm>
            <a:off x="504190" y="4058920"/>
            <a:ext cx="4426585"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0AAAAAAAAA"/>
              </a:ext>
            </a:extLst>
          </p:cNvSpPr>
          <p:nvPr>
            <p:ph/>
          </p:nvPr>
        </p:nvSpPr>
        <p:spPr>
          <a:xfrm>
            <a:off x="5152390" y="1768475"/>
            <a:ext cx="4427220"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cSld name="縦書きタイトルとテキスト">
    <p:spTree>
      <p:nvGrpSpPr>
        <p:cNvPr id="1" name=""/>
        <p:cNvGrpSpPr/>
        <p:nvPr/>
      </p:nvGrpSpPr>
      <p:grpSpPr>
        <a:xfrm>
          <a:off x="0" y="0"/>
          <a:ext cx="0" cy="0"/>
          <a:chOff x="0" y="0"/>
          <a:chExt cx="0" cy="0"/>
        </a:xfrm>
      </p:grpSpPr>
      <p:sp>
        <p:nvSpPr>
          <p:cNvPr id="2" name="スライドのタイトル1"/>
          <p:cNvSpPr>
            <a:spLocks noGrp="1" noChangeArrowheads="1"/>
            <a:extLst>
              <a:ext uri="smNativeData">
                <pr:smNativeData xmlns:pr="smNativeData" xmlns:p14="http://schemas.microsoft.com/office/powerpoint/2010/main" xmlns="" val="SMDATA_16_J4BCWxMAAAAlAAAAZAAAAA8BAAAAAAAAAAAAAAAAAAAAAAAAAAAAAAAC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Mwxj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9SwAANwBAADpOgAAiykAABAAAAAmAAAACAAAAIMAAAAAAAAA"/>
              </a:ext>
            </a:extLst>
          </p:cNvSpPr>
          <p:nvPr>
            <p:ph type="title"/>
          </p:nvPr>
        </p:nvSpPr>
        <p:spPr>
          <a:xfrm>
            <a:off x="7308215" y="302260"/>
            <a:ext cx="2268220" cy="6450965"/>
          </a:xfrm>
        </p:spPr>
        <p:txBody>
          <a:bodyPr vert="vert" wrap="square" numCol="1" anchor="b">
            <a:prstTxWarp prst="textNoShape">
              <a:avLst/>
            </a:prstTxWarp>
          </a:bodyPr>
          <a:lstStyle/>
          <a:p>
            <a:pPr>
              <a:defRPr lang="ja-JP"/>
            </a:pPr>
            <a:r>
              <a:t>クリックしてマスターのタイトルスタイルを編集</a:t>
            </a:r>
          </a:p>
        </p:txBody>
      </p:sp>
      <p:sp>
        <p:nvSpPr>
          <p:cNvPr id="3" name="スライドのテキスト1"/>
          <p:cNvSpPr>
            <a:spLocks noGrp="1" noChangeArrowheads="1"/>
            <a:extLst>
              <a:ext uri="smNativeData">
                <pr:smNativeData xmlns:pr="smNativeData" xmlns:p14="http://schemas.microsoft.com/office/powerpoint/2010/main" xmlns="" val="SMDATA_16_J4BCWxMAAAAlAAAAZAAAAA8BAAAAAAAAAAAAAAAAAAAAA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wBAADsKwAAiykAABAAAAAmAAAACAAAAAMAAAAAAAAA"/>
              </a:ext>
            </a:extLst>
          </p:cNvSpPr>
          <p:nvPr>
            <p:ph idx="1"/>
          </p:nvPr>
        </p:nvSpPr>
        <p:spPr>
          <a:xfrm>
            <a:off x="504190" y="302260"/>
            <a:ext cx="6635750" cy="6450965"/>
          </a:xfrm>
        </p:spPr>
        <p:txBody>
          <a:bodyPr vert="vert" wrap="square" numCol="1" anchor="t">
            <a:prstTxWarp prst="textNoShape">
              <a:avLst/>
            </a:prstTxWarp>
          </a:bodyPr>
          <a:lstStyle/>
          <a:p>
            <a:pPr>
              <a:defRPr lang="ja-JP"/>
            </a:pPr>
            <a:r>
              <a:t>クリックしてマスターのテキストスタイルを編集</a:t>
            </a:r>
          </a:p>
          <a:p>
            <a:pPr lvl="1">
              <a:defRPr lang="ja-JP"/>
            </a:pPr>
            <a:r>
              <a:t>第2レベル</a:t>
            </a:r>
          </a:p>
          <a:p>
            <a:pPr lvl="2">
              <a:defRPr lang="ja-JP"/>
            </a:pPr>
            <a:r>
              <a:t>第3レベル</a:t>
            </a:r>
          </a:p>
          <a:p>
            <a:pPr lvl="3">
              <a:defRPr lang="ja-JP"/>
            </a:pPr>
            <a:r>
              <a:t>第4レベル</a:t>
            </a:r>
          </a:p>
          <a:p>
            <a:pPr lvl="4">
              <a:defRPr lang="ja-JP"/>
            </a:pPr>
            <a:r>
              <a:t>第5レベル</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0AAAAAAAAA"/>
              </a:ext>
            </a:extLst>
          </p:cNvSpPr>
          <p:nvPr>
            <p:ph/>
          </p:nvPr>
        </p:nvSpPr>
        <p:spPr>
          <a:xfrm>
            <a:off x="504190" y="1768475"/>
            <a:ext cx="4426585" cy="438404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0AAAAAAAAA"/>
              </a:ext>
            </a:extLst>
          </p:cNvSpPr>
          <p:nvPr>
            <p:ph/>
          </p:nvPr>
        </p:nvSpPr>
        <p:spPr>
          <a:xfrm>
            <a:off x="5152390" y="4058920"/>
            <a:ext cx="442722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0AAAAAAAAA"/>
              </a:ext>
            </a:extLst>
          </p:cNvSpPr>
          <p:nvPr>
            <p:ph/>
          </p:nvPr>
        </p:nvSpPr>
        <p:spPr>
          <a:xfrm>
            <a:off x="504190" y="1768475"/>
            <a:ext cx="4426585"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0AAAAAAAAA"/>
              </a:ext>
            </a:extLst>
          </p:cNvSpPr>
          <p:nvPr>
            <p:ph/>
          </p:nvPr>
        </p:nvSpPr>
        <p:spPr>
          <a:xfrm>
            <a:off x="5152390" y="1768475"/>
            <a:ext cx="4427220" cy="2091055"/>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
        <p:nvSpPr>
          <p:cNvPr id="5" name="PlaceHolder 4"/>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0AAAAAAAAA"/>
              </a:ext>
            </a:extLst>
          </p:cNvSpPr>
          <p:nvPr>
            <p:ph/>
          </p:nvPr>
        </p:nvSpPr>
        <p:spPr>
          <a:xfrm>
            <a:off x="504190" y="4058920"/>
            <a:ext cx="9071610" cy="2090420"/>
          </a:xfrm>
        </p:spPr>
        <p:txBody>
          <a:bodyPr vert="horz" wrap="square" lIns="0" tIns="0" rIns="0" bIns="0" numCol="1" anchor="t">
            <a:prstTxWarp prst="textNoShape">
              <a:avLst/>
            </a:prstTxWarp>
          </a:bodyPr>
          <a:lstStyle/>
          <a:p>
            <a:pPr>
              <a:defRPr lang="ja-JP"/>
            </a:pPr>
            <a:endParaRPr lang="en-US" sz="3200">
              <a:solidFill>
                <a:srgbClr val="000000"/>
              </a:solidFill>
              <a:uFill>
                <a:solidFill>
                  <a:srgbClr val="FFFFFF"/>
                </a:solidFill>
              </a:u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heme" Target="../theme/theme5.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QkAABAAAAAmAAAACAAAAL0PAAAAAAAA"/>
              </a:ext>
            </a:extLst>
          </p:cNvSpPr>
          <p:nvPr>
            <p:ph type="title"/>
          </p:nvPr>
        </p:nvSpPr>
        <p:spPr>
          <a:xfrm>
            <a:off x="504190" y="301625"/>
            <a:ext cx="9071610" cy="1261110"/>
          </a:xfrm>
          <a:prstGeom prst="rect">
            <a:avLst/>
          </a:prstGeom>
        </p:spPr>
        <p:txBody>
          <a:bodyPr vert="horz" wrap="square" lIns="0" tIns="0" rIns="0" bIns="0" numCol="1" anchor="ctr">
            <a:prstTxWarp prst="textNoShape">
              <a:avLst/>
            </a:prstTxWarp>
          </a:bodyPr>
          <a:lstStyle/>
          <a:p>
            <a:pPr algn="ctr">
              <a:defRPr lang="ja-JP"/>
            </a:pPr>
            <a:endParaRPr lang="en-US" sz="4400">
              <a:solidFill>
                <a:srgbClr val="000000"/>
              </a:solidFill>
              <a:uFill>
                <a:solidFill>
                  <a:srgbClr val="FFFFFF"/>
                </a:solidFill>
              </a:uFill>
            </a:endParaRP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SUAABAAAAAmAAAACAAAAD0PAAAAAAAA"/>
              </a:ext>
            </a:extLst>
          </p:cNvSpPr>
          <p:nvPr>
            <p:ph type="body"/>
          </p:nvPr>
        </p:nvSpPr>
        <p:spPr>
          <a:xfrm>
            <a:off x="5041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charset="2"/>
              <a:buChar char=""/>
              <a:defRPr lang="ja-JP"/>
            </a:pPr>
            <a:r>
              <a:rPr lang="en-US">
                <a:solidFill>
                  <a:srgbClr val="000000"/>
                </a:solidFill>
                <a:uFill>
                  <a:solidFill>
                    <a:srgbClr val="FFFFFF"/>
                  </a:solidFill>
                </a:uFill>
              </a:rPr>
              <a:t>アウトラインテキストの書式を編集するにはクリックします。</a:t>
            </a:r>
          </a:p>
          <a:p>
            <a:pPr marL="864235" lvl="1"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p>
          <a:p>
            <a:pPr marL="1296035" lvl="2" indent="-288290">
              <a:buClrTx/>
              <a:buSzPts val="810"/>
              <a:buFont typeface="Wingdings" charset="2"/>
              <a:buChar char=""/>
              <a:defRPr lang="ja-JP"/>
            </a:pPr>
            <a:r>
              <a:rPr lang="en-US">
                <a:solidFill>
                  <a:srgbClr val="000000"/>
                </a:solidFill>
                <a:uFill>
                  <a:solidFill>
                    <a:srgbClr val="FFFFFF"/>
                  </a:solidFill>
                </a:uFill>
              </a:rPr>
              <a:t>3レベル目のアウトライン</a:t>
            </a:r>
          </a:p>
          <a:p>
            <a:pPr marL="1727835" lvl="3"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p>
          <a:p>
            <a:pPr marL="2160270" lvl="4" indent="-215900">
              <a:buClrTx/>
              <a:buSzPts val="810"/>
              <a:buFont typeface="Wingdings" charset="2"/>
              <a:buChar char=""/>
              <a:defRPr lang="ja-JP"/>
            </a:pPr>
            <a:r>
              <a:rPr lang="en-US">
                <a:solidFill>
                  <a:srgbClr val="000000"/>
                </a:solidFill>
                <a:uFill>
                  <a:solidFill>
                    <a:srgbClr val="FFFFFF"/>
                  </a:solidFill>
                </a:uFill>
              </a:rPr>
              <a:t>5レベル目のアウトライン</a:t>
            </a:r>
          </a:p>
          <a:p>
            <a:pPr marL="2592070" lvl="5" indent="-215900">
              <a:buClrTx/>
              <a:buSzPts val="810"/>
              <a:buFont typeface="Wingdings" charset="2"/>
              <a:buChar char=""/>
              <a:defRPr lang="ja-JP"/>
            </a:pPr>
            <a:r>
              <a:rPr lang="en-US">
                <a:solidFill>
                  <a:srgbClr val="000000"/>
                </a:solidFill>
                <a:uFill>
                  <a:solidFill>
                    <a:srgbClr val="FFFFFF"/>
                  </a:solidFill>
                </a:uFill>
              </a:rPr>
              <a:t>6レベル目のアウトライン</a:t>
            </a:r>
          </a:p>
          <a:p>
            <a:pPr marL="3023870" lvl="6" indent="-215900">
              <a:buClrTx/>
              <a:buSzPts val="810"/>
              <a:buFont typeface="Wingdings" charset="2"/>
              <a:buChar char=""/>
              <a:defRPr lang="ja-JP"/>
            </a:pPr>
            <a:r>
              <a:rPr lang="en-US">
                <a:solidFill>
                  <a:srgbClr val="000000"/>
                </a:solidFill>
                <a:uFill>
                  <a:solidFill>
                    <a:srgbClr val="FFFFFF"/>
                  </a:solidFill>
                </a:uFill>
              </a:rPr>
              <a:t>7レベル目のアウトライン</a:t>
            </a:r>
          </a:p>
        </p:txBody>
      </p:sp>
      <p:sp>
        <p:nvSpPr>
          <p:cNvPr id="4" name="PlaceHolder 3"/>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SUAABAAAAAmAAAACAAAAD0PAAAAAAAA"/>
              </a:ext>
            </a:extLst>
          </p:cNvSpPr>
          <p:nvPr>
            <p:ph type="body"/>
          </p:nvPr>
        </p:nvSpPr>
        <p:spPr>
          <a:xfrm>
            <a:off x="5152390" y="1768475"/>
            <a:ext cx="4426585" cy="4384040"/>
          </a:xfrm>
          <a:prstGeom prst="rect">
            <a:avLst/>
          </a:prstGeom>
        </p:spPr>
        <p:txBody>
          <a:bodyPr vert="horz" wrap="square" lIns="0" tIns="0" rIns="0" bIns="0" numCol="1" anchor="t">
            <a:prstTxWarp prst="textNoShape">
              <a:avLst/>
            </a:prstTxWarp>
          </a:bodyPr>
          <a:lstStyle/>
          <a:p>
            <a:pPr marL="431800" indent="-323850">
              <a:buClrTx/>
              <a:buSzPts val="810"/>
              <a:buFont typeface="Wingdings" charset="2"/>
              <a:buChar char=""/>
              <a:defRPr lang="ja-JP"/>
            </a:pPr>
            <a:r>
              <a:rPr lang="en-US">
                <a:solidFill>
                  <a:srgbClr val="000000"/>
                </a:solidFill>
                <a:uFill>
                  <a:solidFill>
                    <a:srgbClr val="FFFFFF"/>
                  </a:solidFill>
                </a:uFill>
              </a:rPr>
              <a:t>アウトラインテキストの書式を編集するにはクリックします。</a:t>
            </a:r>
          </a:p>
          <a:p>
            <a:pPr marL="864235" lvl="1" indent="-323850">
              <a:buClrTx/>
              <a:buSzPts val="1350"/>
              <a:buFont typeface="Symbol" pitchFamily="1" charset="2"/>
              <a:buChar char=""/>
              <a:defRPr lang="ja-JP"/>
            </a:pPr>
            <a:r>
              <a:rPr lang="en-US">
                <a:solidFill>
                  <a:srgbClr val="000000"/>
                </a:solidFill>
                <a:uFill>
                  <a:solidFill>
                    <a:srgbClr val="FFFFFF"/>
                  </a:solidFill>
                </a:uFill>
              </a:rPr>
              <a:t>2レベル目のアウトライン</a:t>
            </a:r>
          </a:p>
          <a:p>
            <a:pPr marL="1296035" lvl="2" indent="-288290">
              <a:buClrTx/>
              <a:buSzPts val="810"/>
              <a:buFont typeface="Wingdings" charset="2"/>
              <a:buChar char=""/>
              <a:defRPr lang="ja-JP"/>
            </a:pPr>
            <a:r>
              <a:rPr lang="en-US">
                <a:solidFill>
                  <a:srgbClr val="000000"/>
                </a:solidFill>
                <a:uFill>
                  <a:solidFill>
                    <a:srgbClr val="FFFFFF"/>
                  </a:solidFill>
                </a:uFill>
              </a:rPr>
              <a:t>3レベル目のアウトライン</a:t>
            </a:r>
          </a:p>
          <a:p>
            <a:pPr marL="1727835" lvl="3" indent="-215900">
              <a:buClrTx/>
              <a:buSzPts val="1350"/>
              <a:buFont typeface="Symbol" pitchFamily="1" charset="2"/>
              <a:buChar char=""/>
              <a:defRPr lang="ja-JP"/>
            </a:pPr>
            <a:r>
              <a:rPr lang="en-US">
                <a:solidFill>
                  <a:srgbClr val="000000"/>
                </a:solidFill>
                <a:uFill>
                  <a:solidFill>
                    <a:srgbClr val="FFFFFF"/>
                  </a:solidFill>
                </a:uFill>
              </a:rPr>
              <a:t>4レベル目のアウトライン</a:t>
            </a:r>
          </a:p>
          <a:p>
            <a:pPr marL="2160270" lvl="4" indent="-215900">
              <a:buClrTx/>
              <a:buSzPts val="810"/>
              <a:buFont typeface="Wingdings" charset="2"/>
              <a:buChar char=""/>
              <a:defRPr lang="ja-JP"/>
            </a:pPr>
            <a:r>
              <a:rPr lang="en-US">
                <a:solidFill>
                  <a:srgbClr val="000000"/>
                </a:solidFill>
                <a:uFill>
                  <a:solidFill>
                    <a:srgbClr val="FFFFFF"/>
                  </a:solidFill>
                </a:uFill>
              </a:rPr>
              <a:t>5レベル目のアウトライン</a:t>
            </a:r>
          </a:p>
          <a:p>
            <a:pPr marL="2592070" lvl="5" indent="-215900">
              <a:buClrTx/>
              <a:buSzPts val="810"/>
              <a:buFont typeface="Wingdings" charset="2"/>
              <a:buChar char=""/>
              <a:defRPr lang="ja-JP"/>
            </a:pPr>
            <a:r>
              <a:rPr lang="en-US">
                <a:solidFill>
                  <a:srgbClr val="000000"/>
                </a:solidFill>
                <a:uFill>
                  <a:solidFill>
                    <a:srgbClr val="FFFFFF"/>
                  </a:solidFill>
                </a:uFill>
              </a:rPr>
              <a:t>6レベル目のアウトライン</a:t>
            </a:r>
          </a:p>
          <a:p>
            <a:pPr marL="3023870" lvl="6" indent="-215900">
              <a:buClrTx/>
              <a:buSzPts val="810"/>
              <a:buFont typeface="Wingdings" charset="2"/>
              <a:buChar char=""/>
              <a:defRPr lang="ja-JP"/>
            </a:pPr>
            <a:r>
              <a:rPr lang="en-US">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lgn="ctr">
              <a:defRPr lang="ja-JP"/>
            </a:pPr>
            <a:r>
              <a:rPr lang="en-US" sz="4400">
                <a:solidFill>
                  <a:srgbClr val="000000"/>
                </a:solidFill>
                <a:uFill>
                  <a:solidFill>
                    <a:srgbClr val="FFFFFF"/>
                  </a:solidFill>
                </a:uFill>
              </a:rPr>
              <a:t>タイトルテキストの書式を編集するにはクリックします。</a:t>
            </a:r>
          </a:p>
        </p:txBody>
      </p:sp>
      <p:sp>
        <p:nvSpPr>
          <p:cNvPr id="3" name="PlaceHolder 2"/>
          <p:cNvSpPr>
            <a:spLocks noGrp="1" noChangeArrowheads="1"/>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P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marL="431800" indent="-323850">
              <a:buClrTx/>
              <a:buSzPts val="1440"/>
              <a:buFont typeface="Wingdings" charset="2"/>
              <a:buChar char=""/>
              <a:defRPr lang="ja-JP"/>
            </a:pPr>
            <a:r>
              <a:rPr lang="en-US" sz="3200">
                <a:solidFill>
                  <a:srgbClr val="000000"/>
                </a:solidFill>
                <a:uFill>
                  <a:solidFill>
                    <a:srgbClr val="FFFFFF"/>
                  </a:solidFill>
                </a:uFill>
              </a:rPr>
              <a:t>アウトラインテキストの書式を編集するにはクリックします。</a:t>
            </a:r>
          </a:p>
          <a:p>
            <a:pPr marL="864235" lvl="1" indent="-323850">
              <a:buClrTx/>
              <a:buSzPts val="2100"/>
              <a:buFont typeface="Symbol" pitchFamily="1" charset="2"/>
              <a:buChar char=""/>
              <a:defRPr lang="ja-JP"/>
            </a:pPr>
            <a:r>
              <a:rPr lang="en-US" sz="2800">
                <a:solidFill>
                  <a:srgbClr val="000000"/>
                </a:solidFill>
                <a:uFill>
                  <a:solidFill>
                    <a:srgbClr val="FFFFFF"/>
                  </a:solidFill>
                </a:uFill>
              </a:rPr>
              <a:t>2レベル目のアウトライン</a:t>
            </a:r>
          </a:p>
          <a:p>
            <a:pPr marL="1296035" lvl="2" indent="-288290">
              <a:buClrTx/>
              <a:buSzPts val="1080"/>
              <a:buFont typeface="Wingdings" charset="2"/>
              <a:buChar char=""/>
              <a:defRPr lang="ja-JP"/>
            </a:pPr>
            <a:r>
              <a:rPr lang="en-US" sz="2400">
                <a:solidFill>
                  <a:srgbClr val="000000"/>
                </a:solidFill>
                <a:uFill>
                  <a:solidFill>
                    <a:srgbClr val="FFFFFF"/>
                  </a:solidFill>
                </a:uFill>
              </a:rPr>
              <a:t>3レベル目のアウトライン</a:t>
            </a:r>
          </a:p>
          <a:p>
            <a:pPr marL="1727835" lvl="3" indent="-215900">
              <a:buClrTx/>
              <a:buSzPts val="1500"/>
              <a:buFont typeface="Symbol" pitchFamily="1" charset="2"/>
              <a:buChar char=""/>
              <a:defRPr lang="ja-JP"/>
            </a:pPr>
            <a:r>
              <a:rPr lang="en-US" sz="2000">
                <a:solidFill>
                  <a:srgbClr val="000000"/>
                </a:solidFill>
                <a:uFill>
                  <a:solidFill>
                    <a:srgbClr val="FFFFFF"/>
                  </a:solidFill>
                </a:uFill>
              </a:rPr>
              <a:t>4レベル目のアウトライン</a:t>
            </a:r>
          </a:p>
          <a:p>
            <a:pPr marL="2160270" lvl="4" indent="-215900">
              <a:buClrTx/>
              <a:buSzPts val="900"/>
              <a:buFont typeface="Wingdings" charset="2"/>
              <a:buChar char=""/>
              <a:defRPr lang="ja-JP"/>
            </a:pPr>
            <a:r>
              <a:rPr lang="en-US" sz="2000">
                <a:solidFill>
                  <a:srgbClr val="000000"/>
                </a:solidFill>
                <a:uFill>
                  <a:solidFill>
                    <a:srgbClr val="FFFFFF"/>
                  </a:solidFill>
                </a:uFill>
              </a:rPr>
              <a:t>5レベル目のアウトライン</a:t>
            </a:r>
          </a:p>
          <a:p>
            <a:pPr marL="2592070" lvl="5" indent="-215900">
              <a:buClrTx/>
              <a:buSzPts val="900"/>
              <a:buFont typeface="Wingdings" charset="2"/>
              <a:buChar char=""/>
              <a:defRPr lang="ja-JP"/>
            </a:pPr>
            <a:r>
              <a:rPr lang="en-US" sz="2000">
                <a:solidFill>
                  <a:srgbClr val="000000"/>
                </a:solidFill>
                <a:uFill>
                  <a:solidFill>
                    <a:srgbClr val="FFFFFF"/>
                  </a:solidFill>
                </a:uFill>
              </a:rPr>
              <a:t>6レベル目のアウトライン</a:t>
            </a:r>
          </a:p>
          <a:p>
            <a:pPr marL="3023870" lvl="6" indent="-215900">
              <a:buClrTx/>
              <a:buSzPts val="900"/>
              <a:buFont typeface="Wingdings" charset="2"/>
              <a:buChar char=""/>
              <a:defRPr lang="ja-JP"/>
            </a:pPr>
            <a:r>
              <a:rPr lang="en-US" sz="2000">
                <a:solidFill>
                  <a:srgbClr val="000000"/>
                </a:solidFill>
                <a:uFill>
                  <a:solidFill>
                    <a:srgbClr val="FFFFFF"/>
                  </a:solidFill>
                </a:uFil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5.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Getconfig チュートリアル</a:t>
            </a:r>
            <a:endParaRPr lang="en-US">
              <a:solidFill>
                <a:srgbClr val="000000"/>
              </a:solidFill>
              <a:uFill>
                <a:solidFill>
                  <a:srgbClr val="FFFFFF"/>
                </a:solidFill>
              </a:uFill>
            </a:endParaRPr>
          </a:p>
          <a:p>
            <a:pPr algn="ctr">
              <a:lnSpc>
                <a:spcPct val="100000"/>
              </a:lnSpc>
              <a:defRPr lang="ja-JP"/>
            </a:pPr>
            <a:r>
              <a:rPr lang="en-US" sz="4000">
                <a:solidFill>
                  <a:srgbClr val="000000"/>
                </a:solidFill>
                <a:uFill>
                  <a:solidFill>
                    <a:srgbClr val="FFFFFF"/>
                  </a:solidFill>
                </a:uFill>
                <a:latin typeface="Meiryo UI" pitchFamily="3" charset="-128"/>
                <a:ea typeface="Meiryo UI" pitchFamily="3" charset="-128"/>
                <a:cs typeface="DejaVu Sans" pitchFamily="2" charset="0"/>
              </a:rPr>
              <a:t>検査PC編</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BSHgAAESoAABAAAAAmAAAACAAAAP//////////"/>
              </a:ext>
            </a:extLst>
          </p:cNvSpPr>
          <p:nvPr/>
        </p:nvSpPr>
        <p:spPr>
          <a:xfrm>
            <a:off x="504190" y="2455545"/>
            <a:ext cx="4536122" cy="4382770"/>
          </a:xfrm>
          <a:prstGeom prst="rect">
            <a:avLst/>
          </a:prstGeom>
          <a:noFill/>
          <a:ln>
            <a:noFill/>
          </a:ln>
          <a:effectLst/>
        </p:spPr>
        <p:txBody>
          <a:bodyPr vert="horz" wrap="square" lIns="0" tIns="0" rIns="0" bIns="0" numCol="1" anchor="t"/>
          <a:lstStyle/>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err="1">
                <a:solidFill>
                  <a:srgbClr val="000000"/>
                </a:solidFill>
                <a:uFill>
                  <a:solidFill>
                    <a:srgbClr val="FFFFFF"/>
                  </a:solidFill>
                </a:uFill>
              </a:rPr>
              <a:t>Java関連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JDK1.8 (64bit)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Gradle</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ビルドツール</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a:solidFill>
                  <a:srgbClr val="000000"/>
                </a:solidFill>
                <a:uFill>
                  <a:solidFill>
                    <a:srgbClr val="FFFFFF"/>
                  </a:solidFill>
                </a:uFill>
              </a:rPr>
              <a:t>Git </a:t>
            </a:r>
            <a:r>
              <a:rPr lang="en-US" sz="2400" dirty="0" err="1">
                <a:solidFill>
                  <a:srgbClr val="000000"/>
                </a:solidFill>
                <a:uFill>
                  <a:solidFill>
                    <a:srgbClr val="FFFFFF"/>
                  </a:solidFill>
                </a:uFill>
              </a:rPr>
              <a:t>関連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git.install</a:t>
            </a:r>
            <a:r>
              <a:rPr lang="en-US" sz="2000" dirty="0">
                <a:solidFill>
                  <a:srgbClr val="000000"/>
                </a:solidFill>
                <a:uFill>
                  <a:solidFill>
                    <a:srgbClr val="FFFFFF"/>
                  </a:solidFill>
                </a:uFill>
              </a:rPr>
              <a:t>(Git)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TortoiseGit</a:t>
            </a:r>
            <a:r>
              <a:rPr lang="en-US" sz="2000" dirty="0">
                <a:solidFill>
                  <a:srgbClr val="000000"/>
                </a:solidFill>
                <a:uFill>
                  <a:solidFill>
                    <a:srgbClr val="FFFFFF"/>
                  </a:solidFill>
                </a:uFill>
              </a:rPr>
              <a:t>(Git </a:t>
            </a:r>
            <a:r>
              <a:rPr lang="en-US" sz="2000" dirty="0" err="1">
                <a:solidFill>
                  <a:srgbClr val="000000"/>
                </a:solidFill>
                <a:uFill>
                  <a:solidFill>
                    <a:srgbClr val="FFFFFF"/>
                  </a:solidFill>
                </a:uFill>
              </a:rPr>
              <a:t>GUIクライアント</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WinSCP</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SCPクライアント</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dirty="0">
                <a:solidFill>
                  <a:srgbClr val="000000"/>
                </a:solidFill>
                <a:uFill>
                  <a:solidFill>
                    <a:srgbClr val="FFFFFF"/>
                  </a:solidFill>
                </a:uFill>
              </a:rPr>
              <a:t>UTF-8対応したユーティリティ</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notepad++(</a:t>
            </a:r>
            <a:r>
              <a:rPr lang="en-US" sz="2000" dirty="0" err="1">
                <a:solidFill>
                  <a:srgbClr val="000000"/>
                </a:solidFill>
                <a:uFill>
                  <a:solidFill>
                    <a:srgbClr val="FFFFFF"/>
                  </a:solidFill>
                </a:uFill>
              </a:rPr>
              <a:t>テキストエディタ</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7-zip(</a:t>
            </a:r>
            <a:r>
              <a:rPr lang="en-US" sz="2000" dirty="0" err="1">
                <a:solidFill>
                  <a:srgbClr val="000000"/>
                </a:solidFill>
                <a:uFill>
                  <a:solidFill>
                    <a:srgbClr val="FFFFFF"/>
                  </a:solidFill>
                </a:uFill>
              </a:rPr>
              <a:t>zipアーカイバ</a:t>
            </a:r>
            <a:r>
              <a:rPr lang="en-US" sz="2000" dirty="0">
                <a:solidFill>
                  <a:srgbClr val="000000"/>
                </a:solidFill>
                <a:uFill>
                  <a:solidFill>
                    <a:srgbClr val="FFFFFF"/>
                  </a:solidFill>
                </a:uFill>
              </a:rPr>
              <a:t>)</a:t>
            </a:r>
            <a:endParaRPr lang="en-US" dirty="0">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Unix 関連</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UnxUtils(Unix コマンドユーティリティ)</a:t>
            </a:r>
            <a:endParaRPr lang="en-US">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 関連</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VMware vSphere Client</a:t>
            </a:r>
            <a:endParaRPr lang="en-US">
              <a:solidFill>
                <a:srgbClr val="000000"/>
              </a:solidFill>
              <a:uFill>
                <a:solidFill>
                  <a:srgbClr val="FFFFFF"/>
                </a:solidFill>
              </a:uFill>
            </a:endParaRPr>
          </a:p>
          <a:p>
            <a:pPr marL="864235" lvl="1" indent="-32194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その他</a:t>
            </a:r>
            <a:endParaRPr lang="en-US">
              <a:solidFill>
                <a:srgbClr val="000000"/>
              </a:solidFill>
              <a:uFill>
                <a:solidFill>
                  <a:srgbClr val="FFFFFF"/>
                </a:solidFill>
              </a:uFill>
            </a:endParaRPr>
          </a:p>
          <a:p>
            <a:pPr marL="1296035" lvl="2" indent="-28638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Google Chrome(Webブラウザ確認用)</a:t>
            </a:r>
            <a:endParaRPr lang="en-US">
              <a:solidFill>
                <a:srgbClr val="000000"/>
              </a:solidFill>
              <a:uFill>
                <a:solidFill>
                  <a:srgbClr val="FFFFFF"/>
                </a:solidFill>
              </a:uFill>
            </a:endParaRPr>
          </a:p>
        </p:txBody>
      </p:sp>
      <p:sp>
        <p:nvSpPr>
          <p:cNvPr id="5" name="CustomShape 4"/>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g0AABAAAAAmAAAACAAAAP//////////"/>
              </a:ext>
            </a:extLst>
          </p:cNvSpPr>
          <p:nvPr/>
        </p:nvSpPr>
        <p:spPr>
          <a:xfrm>
            <a:off x="850900" y="1656080"/>
            <a:ext cx="8795385" cy="53975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以下のパッケージをインストールします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版パッケージ管理ツール Chocolatey を用いて、各種ソフトウェアをインストールします</a:t>
            </a:r>
            <a:endParaRPr lang="en-US">
              <a:solidFill>
                <a:srgbClr val="000000"/>
              </a:solidFill>
              <a:uFill>
                <a:solidFill>
                  <a:srgbClr val="FFFFFF"/>
                </a:solidFill>
              </a:uFill>
            </a:endParaRPr>
          </a:p>
          <a:p>
            <a:pPr marL="431800" indent="-321945">
              <a:lnSpc>
                <a:spcPct val="100000"/>
              </a:lnSpc>
              <a:buClrTx/>
              <a:buSzPts val="675"/>
              <a:buFont typeface="Wingdings" charset="2"/>
              <a:buChar char=""/>
              <a:defRPr lang="ja-JP">
                <a:latin typeface="Meiryo UI" pitchFamily="3" charset="-128"/>
                <a:ea typeface="Meiryo UI" pitchFamily="3" charset="-128"/>
                <a:cs typeface="Meiryo UI" pitchFamily="3" charset="-128"/>
              </a:defRPr>
            </a:pPr>
            <a:r>
              <a:rPr lang="en-US" sz="1500" u="sng">
                <a:solidFill>
                  <a:srgbClr val="000000"/>
                </a:solidFill>
                <a:uFill>
                  <a:solidFill>
                    <a:srgbClr val="FFFFFF"/>
                  </a:solidFill>
                </a:uFill>
              </a:rPr>
              <a:t>iex</a:t>
            </a:r>
            <a:r>
              <a:rPr lang="en-US" sz="1600" u="sng">
                <a:solidFill>
                  <a:srgbClr val="000000"/>
                </a:solidFill>
                <a:uFill>
                  <a:solidFill>
                    <a:srgbClr val="FFFFFF"/>
                  </a:solidFill>
                </a:uFill>
              </a:rPr>
              <a:t> ((New-Object </a:t>
            </a:r>
            <a:r>
              <a:rPr lang="en-US" u="sng">
                <a:solidFill>
                  <a:srgbClr val="000000"/>
                </a:solidFill>
                <a:uFill>
                  <a:solidFill>
                    <a:srgbClr val="FFFFFF"/>
                  </a:solidFill>
                </a:uFill>
              </a:rPr>
              <a:t>System.Net.WebClient).DownloadString('https://chocolatey.org/install.ps1'))</a:t>
            </a:r>
            <a:endParaRPr lang="en-US">
              <a:solidFill>
                <a:srgbClr val="000000"/>
              </a:solidFill>
              <a:uFill>
                <a:solidFill>
                  <a:srgbClr val="FFFFFF"/>
                </a:solidFill>
              </a:uFill>
            </a:endParaRPr>
          </a:p>
        </p:txBody>
      </p:sp>
      <p:pic>
        <p:nvPicPr>
          <p:cNvPr id="4" name="図 20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QbAAAQAAAAJgAAAAgAAAD//////////w=="/>
              </a:ext>
            </a:extLst>
          </p:cNvPicPr>
          <p:nvPr/>
        </p:nvPicPr>
        <p:blipFill>
          <a:blip r:embed="rId2"/>
          <a:stretch>
            <a:fillRect/>
          </a:stretch>
        </p:blipFill>
        <p:spPr>
          <a:xfrm>
            <a:off x="286385" y="3002915"/>
            <a:ext cx="9512935" cy="1530985"/>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yIAABAAAAAmAAAACAAAAP//////////"/>
              </a:ext>
            </a:extLst>
          </p:cNvSpPr>
          <p:nvPr/>
        </p:nvSpPr>
        <p:spPr>
          <a:xfrm>
            <a:off x="504190" y="4758055"/>
            <a:ext cx="9069705" cy="86233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以下 Chocolatey コマンドで各種ソフトウェアをインストールします</a:t>
            </a:r>
            <a:endParaRPr lang="en-US">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u="sng">
                <a:solidFill>
                  <a:srgbClr val="000000"/>
                </a:solidFill>
                <a:uFill>
                  <a:solidFill>
                    <a:srgbClr val="FFFFFF"/>
                  </a:solidFill>
                </a:uFill>
              </a:rPr>
              <a:t>choco install -y unxutils winscp 7zip notepadplusplus.install jdk8 gradle TortoiseGit git.install GoogleChrome vmwarevsphereclient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6" name="図 209"/>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TwAAM0rAAAQAAAAJgAAAAgAAAD//////////w=="/>
              </a:ext>
            </a:extLst>
          </p:cNvPicPr>
          <p:nvPr/>
        </p:nvPicPr>
        <p:blipFill>
          <a:blip r:embed="rId3"/>
          <a:stretch>
            <a:fillRect/>
          </a:stretch>
        </p:blipFill>
        <p:spPr>
          <a:xfrm>
            <a:off x="291465" y="5760085"/>
            <a:ext cx="9503410" cy="136017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000">
                <a:solidFill>
                  <a:srgbClr val="000000"/>
                </a:solidFill>
                <a:uFill>
                  <a:solidFill>
                    <a:srgbClr val="FFFFFF"/>
                  </a:solidFill>
                </a:uFill>
              </a:rPr>
              <a:t>32ビット版Java導入済み環境の注意点</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Java環境は 64ビット版が必要となりますが、32ビット版Java がインストール済み環境の場合、chocolatey の64</a:t>
            </a:r>
            <a:r>
              <a:rPr lang="ja-JP" sz="2000">
                <a:solidFill>
                  <a:srgbClr val="000000"/>
                </a:solidFill>
                <a:uFill>
                  <a:solidFill>
                    <a:srgbClr val="FFFFFF"/>
                  </a:solidFill>
                </a:uFill>
              </a:rPr>
              <a:t>ビット版</a:t>
            </a:r>
            <a:r>
              <a:rPr lang="en-US" sz="2000">
                <a:solidFill>
                  <a:srgbClr val="000000"/>
                </a:solidFill>
                <a:uFill>
                  <a:solidFill>
                    <a:srgbClr val="FFFFFF"/>
                  </a:solidFill>
                </a:uFill>
              </a:rPr>
              <a:t> Java </a:t>
            </a:r>
            <a:r>
              <a:rPr lang="ja-JP" sz="2000">
                <a:solidFill>
                  <a:srgbClr val="000000"/>
                </a:solidFill>
                <a:uFill>
                  <a:solidFill>
                    <a:srgbClr val="FFFFFF"/>
                  </a:solidFill>
                </a:uFill>
              </a:rPr>
              <a:t>の</a:t>
            </a:r>
            <a:r>
              <a:rPr lang="en-US" sz="2000">
                <a:solidFill>
                  <a:srgbClr val="000000"/>
                </a:solidFill>
                <a:uFill>
                  <a:solidFill>
                    <a:srgbClr val="FFFFFF"/>
                  </a:solidFill>
                </a:uFill>
              </a:rPr>
              <a:t>インストールがスキップする問題があります。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その場合は</a:t>
            </a:r>
            <a:r>
              <a:rPr lang="en-US" sz="2000">
                <a:solidFill>
                  <a:srgbClr val="000000"/>
                </a:solidFill>
                <a:uFill>
                  <a:solidFill>
                    <a:srgbClr val="FFFFFF"/>
                  </a:solidFill>
                </a:uFill>
              </a:rPr>
              <a:t>以下コマンド</a:t>
            </a:r>
            <a:r>
              <a:rPr lang="ja-JP" sz="2000">
                <a:solidFill>
                  <a:srgbClr val="000000"/>
                </a:solidFill>
                <a:uFill>
                  <a:solidFill>
                    <a:srgbClr val="FFFFFF"/>
                  </a:solidFill>
                </a:uFill>
              </a:rPr>
              <a:t>で、</a:t>
            </a:r>
            <a:r>
              <a:rPr lang="en-US" sz="2000">
                <a:solidFill>
                  <a:srgbClr val="000000"/>
                </a:solidFill>
                <a:uFill>
                  <a:solidFill>
                    <a:srgbClr val="FFFFFF"/>
                  </a:solidFill>
                </a:uFill>
              </a:rPr>
              <a:t>64ビット版 Java を</a:t>
            </a:r>
            <a:r>
              <a:rPr lang="ja-JP" sz="2000">
                <a:solidFill>
                  <a:srgbClr val="000000"/>
                </a:solidFill>
                <a:uFill>
                  <a:solidFill>
                    <a:srgbClr val="FFFFFF"/>
                  </a:solidFill>
                </a:uFill>
              </a:rPr>
              <a:t>指定して</a:t>
            </a:r>
            <a:r>
              <a:rPr lang="en-US" sz="2000">
                <a:solidFill>
                  <a:srgbClr val="000000"/>
                </a:solidFill>
                <a:uFill>
                  <a:solidFill>
                    <a:srgbClr val="FFFFFF"/>
                  </a:solidFill>
                </a:uFill>
              </a:rPr>
              <a:t>インストールしてください。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jdk8 -params "x64=true"</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java -version </a:t>
            </a:r>
            <a:r>
              <a:rPr lang="ja-JP" sz="2000" u="sng">
                <a:solidFill>
                  <a:srgbClr val="000000"/>
                </a:solidFill>
                <a:uFill>
                  <a:solidFill>
                    <a:srgbClr val="FFFFFF"/>
                  </a:solidFill>
                </a:uFill>
              </a:rPr>
              <a:t>を実行し、</a:t>
            </a:r>
            <a:r>
              <a:rPr lang="en-US" sz="2000" u="sng">
                <a:solidFill>
                  <a:srgbClr val="000000"/>
                </a:solidFill>
                <a:uFill>
                  <a:solidFill>
                    <a:srgbClr val="FFFFFF"/>
                  </a:solidFill>
                </a:uFill>
              </a:rPr>
              <a:t>出力メッセージに64-bitの記述があることを確認します</a:t>
            </a:r>
            <a:endParaRPr lang="en-US">
              <a:solidFill>
                <a:srgbClr val="000000"/>
              </a:solidFill>
              <a:uFill>
                <a:solidFill>
                  <a:srgbClr val="FFFFFF"/>
                </a:solidFill>
              </a:uFill>
            </a:endParaRPr>
          </a:p>
        </p:txBody>
      </p:sp>
      <p:pic>
        <p:nvPicPr>
          <p:cNvPr id="4" name="図 215"/>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TEAAP0hAAAQAAAAJgAAAAgAAAD//////////w=="/>
              </a:ext>
            </a:extLst>
          </p:cNvPicPr>
          <p:nvPr/>
        </p:nvPicPr>
        <p:blipFill>
          <a:blip r:embed="rId2"/>
          <a:stretch>
            <a:fillRect/>
          </a:stretch>
        </p:blipFill>
        <p:spPr>
          <a:xfrm>
            <a:off x="720090" y="4032250"/>
            <a:ext cx="7296785" cy="149288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パッケージのインストール2</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Office 製品がない場合は、以下コマンドで、Libre Office をインストールします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u="sng">
                <a:solidFill>
                  <a:srgbClr val="000000"/>
                </a:solidFill>
                <a:uFill>
                  <a:solidFill>
                    <a:srgbClr val="FFFFFF"/>
                  </a:solidFill>
                </a:uFill>
              </a:rPr>
              <a:t>choco install -y libreoffice-oldstable</a:t>
            </a:r>
            <a:endParaRPr lang="en-US">
              <a:solidFill>
                <a:srgbClr val="000000"/>
              </a:solidFill>
              <a:uFill>
                <a:solidFill>
                  <a:srgbClr val="FFFFFF"/>
                </a:solidFill>
              </a:uFill>
            </a:endParaRPr>
          </a:p>
        </p:txBody>
      </p:sp>
      <p:pic>
        <p:nvPicPr>
          <p:cNvPr id="4" name="図 212"/>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gXAAAQAAAAJgAAAAgAAAD//////////w=="/>
              </a:ext>
            </a:extLst>
          </p:cNvPicPr>
          <p:nvPr/>
        </p:nvPicPr>
        <p:blipFill>
          <a:blip r:embed="rId2"/>
          <a:stretch>
            <a:fillRect/>
          </a:stretch>
        </p:blipFill>
        <p:spPr>
          <a:xfrm>
            <a:off x="317500" y="2535555"/>
            <a:ext cx="9494520" cy="135064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PowerCLIインストール</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NSEAAAAAAAAmAAAACAAAAP//////////"/>
              </a:ext>
            </a:extLst>
          </p:cNvSpPr>
          <p:nvPr/>
        </p:nvSpPr>
        <p:spPr>
          <a:xfrm>
            <a:off x="504190" y="1656080"/>
            <a:ext cx="8997950" cy="3742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VMwareサイトから PowerCLI モジュールをダウンロードしてインストールします </a:t>
            </a:r>
            <a:endParaRPr lang="en-US">
              <a:solidFill>
                <a:srgbClr val="000000"/>
              </a:solidFill>
              <a:uFill>
                <a:solidFill>
                  <a:srgbClr val="FFFFFF"/>
                </a:solidFill>
              </a:uFill>
            </a:endParaRPr>
          </a:p>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バージョンは PowerCLI 6.x を選びます</a:t>
            </a:r>
            <a:endParaRPr lang="en-US">
              <a:solidFill>
                <a:srgbClr val="000000"/>
              </a:solidFill>
              <a:uFill>
                <a:solidFill>
                  <a:srgbClr val="FFFFFF"/>
                </a:solidFill>
              </a:uFill>
            </a:endParaRPr>
          </a:p>
          <a:p>
            <a:pPr marL="864235" lvl="1" indent="-321945">
              <a:lnSpc>
                <a:spcPct val="100000"/>
              </a:lnSpc>
              <a:buClr>
                <a:srgbClr val="000000"/>
              </a:buClr>
              <a:buSzPts val="1650"/>
              <a:buFont typeface="Symbol" pitchFamily="1" charset="2"/>
              <a:buChar char=""/>
              <a:defRPr lang="ja-JP">
                <a:latin typeface="Meiryo UI" pitchFamily="3" charset="-128"/>
                <a:ea typeface="Meiryo UI" pitchFamily="3" charset="-128"/>
                <a:cs typeface="Meiryo UI" pitchFamily="3" charset="-128"/>
              </a:defRPr>
            </a:pPr>
            <a:r>
              <a:rPr lang="en-US" sz="2200" u="sng">
                <a:solidFill>
                  <a:srgbClr val="0000FF"/>
                </a:solidFill>
                <a:uFill>
                  <a:solidFill>
                    <a:srgbClr val="FFFFFF"/>
                  </a:solidFill>
                </a:uFill>
                <a:hlinkClick r:id="rId2"/>
              </a:rPr>
              <a:t>https://www.vmware.com/support/developer/PowerCLI/</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VMWare アカウントが必要となり、未登録の場合はサインアップしてください</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ダウンロードした VMWare-PowerCLI-*.exe を起動して、既定の設定でインストールします</a:t>
            </a:r>
            <a:endParaRPr lang="en-US">
              <a:solidFill>
                <a:srgbClr val="000000"/>
              </a:solidFill>
              <a:uFill>
                <a:solidFill>
                  <a:srgbClr val="FFFFFF"/>
                </a:solidFill>
              </a:uFill>
            </a:endParaRPr>
          </a:p>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OSの再起動</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一旦、ここでOSを再起動します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ダウンロードサイトからバイナリモジュール gradle-server-acceptance-0.1.x.zip をダウンロードして、c:\ の直下にコピーします</a:t>
            </a:r>
            <a:endParaRPr lang="en-US">
              <a:solidFill>
                <a:srgbClr val="000000"/>
              </a:solidFill>
              <a:uFill>
                <a:solidFill>
                  <a:srgbClr val="FFFFFF"/>
                </a:solidFill>
              </a:uFill>
            </a:endParaRPr>
          </a:p>
        </p:txBody>
      </p:sp>
      <p:pic>
        <p:nvPicPr>
          <p:cNvPr id="4" name="図 21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cZAAAQAAAAJgAAAAgAAAD//////////w=="/>
              </a:ext>
            </a:extLst>
          </p:cNvPicPr>
          <p:nvPr/>
        </p:nvPicPr>
        <p:blipFill>
          <a:blip r:embed="rId2"/>
          <a:stretch>
            <a:fillRect/>
          </a:stretch>
        </p:blipFill>
        <p:spPr>
          <a:xfrm>
            <a:off x="860425" y="2419350"/>
            <a:ext cx="5166995" cy="1689735"/>
          </a:xfrm>
          <a:prstGeom prst="rect">
            <a:avLst/>
          </a:prstGeom>
          <a:noFill/>
          <a:ln>
            <a:noFill/>
          </a:ln>
          <a:effectLst/>
        </p:spPr>
      </p:pic>
      <p:pic>
        <p:nvPicPr>
          <p:cNvPr id="5" name="図 21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knAAAQAAAAJgAAAAgAAAD//////////w=="/>
              </a:ext>
            </a:extLst>
          </p:cNvPicPr>
          <p:nvPr/>
        </p:nvPicPr>
        <p:blipFill>
          <a:blip r:embed="rId3"/>
          <a:stretch>
            <a:fillRect/>
          </a:stretch>
        </p:blipFill>
        <p:spPr>
          <a:xfrm>
            <a:off x="875030" y="5184140"/>
            <a:ext cx="4708525" cy="1161415"/>
          </a:xfrm>
          <a:prstGeom prst="rect">
            <a:avLst/>
          </a:prstGeom>
          <a:noFill/>
          <a:ln>
            <a:noFill/>
          </a:ln>
          <a:effectLst/>
        </p:spPr>
      </p:pic>
      <p:sp>
        <p:nvSpPr>
          <p:cNvPr id="6"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dirty="0" err="1">
                <a:solidFill>
                  <a:srgbClr val="000000"/>
                </a:solidFill>
                <a:uFill>
                  <a:solidFill>
                    <a:srgbClr val="FFFFFF"/>
                  </a:solidFill>
                </a:uFill>
              </a:rPr>
              <a:t>エクスプローラを起動して、ダウンロードしたファイルを選択し</a:t>
            </a:r>
            <a:r>
              <a:rPr lang="en-US" sz="2200" dirty="0">
                <a:solidFill>
                  <a:srgbClr val="000000"/>
                </a:solidFill>
                <a:uFill>
                  <a:solidFill>
                    <a:srgbClr val="FFFFFF"/>
                  </a:solidFill>
                </a:uFill>
              </a:rPr>
              <a:t>、 </a:t>
            </a:r>
            <a:r>
              <a:rPr lang="en-US" sz="2200" dirty="0" err="1">
                <a:solidFill>
                  <a:srgbClr val="000000"/>
                </a:solidFill>
                <a:uFill>
                  <a:solidFill>
                    <a:srgbClr val="FFFFFF"/>
                  </a:solidFill>
                </a:uFill>
              </a:rPr>
              <a:t>右クリックで</a:t>
            </a:r>
            <a:r>
              <a:rPr lang="en-US" sz="2200" dirty="0">
                <a:solidFill>
                  <a:srgbClr val="000000"/>
                </a:solidFill>
                <a:uFill>
                  <a:solidFill>
                    <a:srgbClr val="FFFFFF"/>
                  </a:solidFill>
                </a:uFill>
              </a:rPr>
              <a:t> 7-zip </a:t>
            </a:r>
            <a:r>
              <a:rPr lang="en-US" sz="2200" dirty="0" err="1">
                <a:solidFill>
                  <a:srgbClr val="000000"/>
                </a:solidFill>
                <a:uFill>
                  <a:solidFill>
                    <a:srgbClr val="FFFFFF"/>
                  </a:solidFill>
                </a:uFill>
              </a:rPr>
              <a:t>メニューを開いて「展開」を選択します</a:t>
            </a:r>
            <a:r>
              <a:rPr lang="en-US" sz="2200" dirty="0">
                <a:solidFill>
                  <a:srgbClr val="000000"/>
                </a:solidFill>
                <a:uFill>
                  <a:solidFill>
                    <a:srgbClr val="FFFFFF"/>
                  </a:solidFill>
                </a:uFill>
              </a:rPr>
              <a:t>。</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g8AABAAAAAmAAAACAAAAP//////////"/>
              </a:ext>
            </a:extLst>
          </p:cNvSpPr>
          <p:nvPr/>
        </p:nvSpPr>
        <p:spPr>
          <a:xfrm>
            <a:off x="504190" y="1367790"/>
            <a:ext cx="9069705" cy="1181100"/>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c:\を展開先に指定して、解凍します。</a:t>
            </a:r>
            <a:endParaRPr lang="en-US">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c:\server-acceptance </a:t>
            </a:r>
            <a:r>
              <a:rPr lang="en-US" sz="2000" dirty="0" err="1">
                <a:solidFill>
                  <a:srgbClr val="000000"/>
                </a:solidFill>
                <a:uFill>
                  <a:solidFill>
                    <a:srgbClr val="FFFFFF"/>
                  </a:solidFill>
                </a:uFill>
              </a:rPr>
              <a:t>ディレクトリが作成されます</a:t>
            </a:r>
            <a:r>
              <a:rPr lang="en-US" sz="2000" dirty="0" smtClean="0">
                <a:solidFill>
                  <a:srgbClr val="000000"/>
                </a:solidFill>
                <a:uFill>
                  <a:solidFill>
                    <a:srgbClr val="FFFFFF"/>
                  </a:solidFill>
                </a:uFill>
              </a:rPr>
              <a:t>。</a:t>
            </a:r>
            <a:br>
              <a:rPr lang="en-US" sz="2000" dirty="0" smtClean="0">
                <a:solidFill>
                  <a:srgbClr val="000000"/>
                </a:solidFill>
                <a:uFill>
                  <a:solidFill>
                    <a:srgbClr val="FFFFFF"/>
                  </a:solidFill>
                </a:uFill>
              </a:rPr>
            </a:br>
            <a:endParaRPr lang="en-US" sz="2000" dirty="0" smtClean="0">
              <a:solidFill>
                <a:srgbClr val="000000"/>
              </a:solidFill>
              <a:uFill>
                <a:solidFill>
                  <a:srgbClr val="FFFFFF"/>
                </a:solidFill>
              </a:uFill>
            </a:endParaRPr>
          </a:p>
          <a:p>
            <a:pPr marL="109855">
              <a:buSzPts val="1080"/>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a:t>
            </a:r>
            <a:r>
              <a:rPr lang="ja-JP" altLang="en-US" sz="2000" dirty="0" smtClean="0">
                <a:solidFill>
                  <a:srgbClr val="000000"/>
                </a:solidFill>
                <a:uFill>
                  <a:solidFill>
                    <a:srgbClr val="FFFFFF"/>
                  </a:solidFill>
                </a:uFill>
              </a:rPr>
              <a:t>注意</a:t>
            </a:r>
            <a:r>
              <a:rPr lang="en-US" altLang="ja-JP" sz="2000" dirty="0" smtClean="0">
                <a:solidFill>
                  <a:srgbClr val="000000"/>
                </a:solidFill>
                <a:uFill>
                  <a:solidFill>
                    <a:srgbClr val="FFFFFF"/>
                  </a:solidFill>
                </a:uFill>
              </a:rPr>
              <a:t>) </a:t>
            </a:r>
            <a:r>
              <a:rPr lang="ja-JP" altLang="en-US" sz="2000" dirty="0" smtClean="0">
                <a:solidFill>
                  <a:srgbClr val="000000"/>
                </a:solidFill>
                <a:uFill>
                  <a:solidFill>
                    <a:srgbClr val="FFFFFF"/>
                  </a:solidFill>
                </a:uFill>
              </a:rPr>
              <a:t>バージョンアップをする場合は、一旦、既存の </a:t>
            </a:r>
            <a:r>
              <a:rPr lang="en-US" altLang="ja-JP" sz="2000" dirty="0" smtClean="0">
                <a:solidFill>
                  <a:srgbClr val="000000"/>
                </a:solidFill>
                <a:uFill>
                  <a:solidFill>
                    <a:srgbClr val="FFFFFF"/>
                  </a:solidFill>
                </a:uFill>
              </a:rPr>
              <a:t>c:\server-acceptance </a:t>
            </a:r>
            <a:r>
              <a:rPr lang="ja-JP" altLang="en-US" sz="2000" dirty="0" smtClean="0">
                <a:solidFill>
                  <a:srgbClr val="000000"/>
                </a:solidFill>
                <a:uFill>
                  <a:solidFill>
                    <a:srgbClr val="FFFFFF"/>
                  </a:solidFill>
                </a:uFill>
              </a:rPr>
              <a:t>ディレクトリを、</a:t>
            </a:r>
            <a:r>
              <a:rPr lang="en-US" altLang="ja-JP" sz="2000" dirty="0">
                <a:solidFill>
                  <a:srgbClr val="000000"/>
                </a:solidFill>
                <a:uFill>
                  <a:solidFill>
                    <a:srgbClr val="FFFFFF"/>
                  </a:solidFill>
                </a:uFill>
              </a:rPr>
              <a:t> c:\</a:t>
            </a:r>
            <a:r>
              <a:rPr lang="en-US" altLang="ja-JP" sz="2000" dirty="0" smtClean="0">
                <a:solidFill>
                  <a:srgbClr val="000000"/>
                </a:solidFill>
                <a:uFill>
                  <a:solidFill>
                    <a:srgbClr val="FFFFFF"/>
                  </a:solidFill>
                </a:uFill>
              </a:rPr>
              <a:t>server-acceptance-1.14</a:t>
            </a:r>
            <a:r>
              <a:rPr lang="ja-JP" altLang="en-US" sz="2000" dirty="0" smtClean="0">
                <a:solidFill>
                  <a:srgbClr val="000000"/>
                </a:solidFill>
                <a:uFill>
                  <a:solidFill>
                    <a:srgbClr val="FFFFFF"/>
                  </a:solidFill>
                </a:uFill>
              </a:rPr>
              <a:t>など、別名に退避してから実行してください</a:t>
            </a:r>
            <a:endParaRPr lang="en-US" sz="2000" dirty="0">
              <a:solidFill>
                <a:srgbClr val="000000"/>
              </a:solidFill>
              <a:uFill>
                <a:solidFill>
                  <a:srgbClr val="FFFFFF"/>
                </a:solidFill>
              </a:uFill>
            </a:endParaRPr>
          </a:p>
        </p:txBody>
      </p:sp>
      <p:pic>
        <p:nvPicPr>
          <p:cNvPr id="5" name="図 22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7CAAADsaAAAQAAAAJgAAAAgAAAD//////////w=="/>
              </a:ext>
            </a:extLst>
          </p:cNvPicPr>
          <p:nvPr/>
        </p:nvPicPr>
        <p:blipFill>
          <a:blip r:embed="rId2"/>
          <a:stretch>
            <a:fillRect/>
          </a:stretch>
        </p:blipFill>
        <p:spPr>
          <a:xfrm>
            <a:off x="909955" y="1860550"/>
            <a:ext cx="4441825" cy="2403475"/>
          </a:xfrm>
          <a:prstGeom prst="rect">
            <a:avLst/>
          </a:prstGeom>
          <a:noFill/>
          <a:ln>
            <a:noFill/>
          </a:ln>
          <a:effectLst/>
        </p:spPr>
      </p:pic>
      <p:sp>
        <p:nvSpPr>
          <p:cNvPr id="6" name="CustomShape 4"/>
          <p:cNvSpPr>
            <a:extLst>
              <a:ext uri="smNativeData">
                <pr:smNativeData xmlns:pr="smNativeData" xmlns:p14="http://schemas.microsoft.com/office/powerpoint/2010/main" xmlns=""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g8AABAAAAAmAAAACAAAAP//////////"/>
              </a:ext>
            </a:extLst>
          </p:cNvSpPr>
          <p:nvPr/>
        </p:nvSpPr>
        <p:spPr>
          <a:xfrm>
            <a:off x="1009015" y="2190750"/>
            <a:ext cx="287782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Getconfigインストール２</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実行パス環境変数に本ディレクトリを追加します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コントロールパネルを開いて、「システム」、「システムの詳細設定」を選択します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 「環境変数」をクリックします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システムの環境変数のリストから、Path を選択して、「編集」をクリックします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値の先頭に c:\server-acceptance; を追加して、パスを追加します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4" name="図 22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gtAAAQAAAAJgAAAAgAAAD//////////w=="/>
              </a:ext>
            </a:extLst>
          </p:cNvPicPr>
          <p:nvPr/>
        </p:nvPicPr>
        <p:blipFill>
          <a:blip r:embed="rId2"/>
          <a:stretch>
            <a:fillRect/>
          </a:stretch>
        </p:blipFill>
        <p:spPr>
          <a:xfrm>
            <a:off x="1363980" y="3601085"/>
            <a:ext cx="3496945" cy="3851275"/>
          </a:xfrm>
          <a:prstGeom prst="rect">
            <a:avLst/>
          </a:prstGeom>
          <a:noFill/>
          <a:ln>
            <a:noFill/>
          </a:ln>
          <a:effectLst/>
        </p:spPr>
      </p:pic>
      <p:pic>
        <p:nvPicPr>
          <p:cNvPr id="5" name="図 22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of6w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gfAAAQAAAAJgAAAAgAAAD//////////w=="/>
              </a:ext>
            </a:extLst>
          </p:cNvPicPr>
          <p:nvPr/>
        </p:nvPicPr>
        <p:blipFill>
          <a:blip r:embed="rId3"/>
          <a:stretch>
            <a:fillRect/>
          </a:stretch>
        </p:blipFill>
        <p:spPr>
          <a:xfrm>
            <a:off x="5363845" y="3601085"/>
            <a:ext cx="3709035" cy="1565275"/>
          </a:xfrm>
          <a:prstGeom prst="rect">
            <a:avLst/>
          </a:prstGeom>
          <a:noFill/>
          <a:ln>
            <a:noFill/>
          </a:ln>
          <a:effectLst/>
        </p:spPr>
      </p:pic>
      <p:sp>
        <p:nvSpPr>
          <p:cNvPr id="6" name="CustomShape 3"/>
          <p:cNvSpPr>
            <a:extLst>
              <a:ext uri="smNativeData">
                <pr:smNativeData xmlns:pr="smNativeData" xmlns:p14="http://schemas.microsoft.com/office/powerpoint/2010/main" xmlns=""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2MAAAAx0AABAAAAAmAAAACAAAAP//////////"/>
              </a:ext>
            </a:extLst>
          </p:cNvSpPr>
          <p:nvPr/>
        </p:nvSpPr>
        <p:spPr>
          <a:xfrm>
            <a:off x="6480175" y="4358005"/>
            <a:ext cx="1438275"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Getconfigインストール３</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PowerShellを管理者ユーザで開き、”getconfig -h”を実行して以下のヘルプメッセージがでることを確認します</a:t>
            </a:r>
            <a:endParaRPr lang="en-US">
              <a:solidFill>
                <a:srgbClr val="000000"/>
              </a:solidFill>
              <a:uFill>
                <a:solidFill>
                  <a:srgbClr val="FFFFFF"/>
                </a:solidFill>
              </a:uFill>
            </a:endParaRP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IkAAAAAAAAJgAAAAgAAAD//////////w=="/>
              </a:ext>
            </a:extLst>
          </p:cNvPicPr>
          <p:nvPr/>
        </p:nvPicPr>
        <p:blipFill>
          <a:blip r:embed="rId2"/>
          <a:stretch>
            <a:fillRect/>
          </a:stretch>
        </p:blipFill>
        <p:spPr>
          <a:xfrm>
            <a:off x="861060" y="2459990"/>
            <a:ext cx="8034020" cy="342392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altLang="en-US" sz="4400" dirty="0" smtClean="0">
                <a:solidFill>
                  <a:srgbClr val="000000"/>
                </a:solidFill>
                <a:uFill>
                  <a:solidFill>
                    <a:srgbClr val="FFFFFF"/>
                  </a:solidFill>
                </a:uFill>
              </a:rPr>
              <a:t>各サーバの検査</a:t>
            </a:r>
            <a:endParaRPr lang="en-US" dirty="0">
              <a:solidFill>
                <a:srgbClr val="000000"/>
              </a:solidFill>
              <a:uFill>
                <a:solidFill>
                  <a:srgbClr val="FFFFFF"/>
                </a:solidFill>
              </a:uFill>
            </a:endParaRPr>
          </a:p>
        </p:txBody>
      </p:sp>
    </p:spTree>
    <p:extLst>
      <p:ext uri="{BB962C8B-B14F-4D97-AF65-F5344CB8AC3E}">
        <p14:creationId xmlns:p14="http://schemas.microsoft.com/office/powerpoint/2010/main" val="3430165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目次</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i0AAAAAAAAmAAAACAAAAP//////////"/>
              </a:ext>
            </a:extLst>
          </p:cNvSpPr>
          <p:nvPr/>
        </p:nvSpPr>
        <p:spPr>
          <a:xfrm>
            <a:off x="504190" y="1769110"/>
            <a:ext cx="9069705" cy="561086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charset="2"/>
              <a:buChar char=""/>
              <a:defRPr lang="ja-JP"/>
            </a:pPr>
            <a:r>
              <a:rPr lang="en-US" sz="3200" dirty="0" err="1">
                <a:solidFill>
                  <a:srgbClr val="000000"/>
                </a:solidFill>
                <a:uFill>
                  <a:solidFill>
                    <a:srgbClr val="FFFFFF"/>
                  </a:solidFill>
                </a:uFill>
                <a:latin typeface="Meiryo UI" pitchFamily="3" charset="-128"/>
                <a:ea typeface="Meiryo UI" pitchFamily="3" charset="-128"/>
                <a:cs typeface="DejaVu Sans" pitchFamily="2" charset="0"/>
              </a:rPr>
              <a:t>検査用PCのセットアップ</a:t>
            </a:r>
            <a:endParaRPr lang="en-US" dirty="0">
              <a:solidFill>
                <a:srgbClr val="000000"/>
              </a:solidFill>
              <a:uFill>
                <a:solidFill>
                  <a:srgbClr val="FFFFFF"/>
                </a:solidFill>
              </a:uFill>
            </a:endParaRPr>
          </a:p>
          <a:p>
            <a:pPr marL="431800" indent="-321945">
              <a:lnSpc>
                <a:spcPct val="100000"/>
              </a:lnSpc>
              <a:buClrTx/>
              <a:buSzPts val="1440"/>
              <a:buFont typeface="Wingdings" charset="2"/>
              <a:buChar char=""/>
              <a:defRPr lang="ja-JP"/>
            </a:pPr>
            <a:r>
              <a:rPr lang="en-US" sz="3200" dirty="0" smtClean="0">
                <a:solidFill>
                  <a:srgbClr val="000000"/>
                </a:solidFill>
                <a:uFill>
                  <a:solidFill>
                    <a:srgbClr val="FFFFFF"/>
                  </a:solidFill>
                </a:uFill>
                <a:latin typeface="Meiryo UI" pitchFamily="3" charset="-128"/>
                <a:ea typeface="Meiryo UI" pitchFamily="3" charset="-128"/>
                <a:cs typeface="DejaVu Sans" pitchFamily="2" charset="0"/>
              </a:rPr>
              <a:t>各</a:t>
            </a:r>
            <a:r>
              <a:rPr lang="ja-JP" altLang="en-US" sz="3200" dirty="0" smtClean="0">
                <a:solidFill>
                  <a:srgbClr val="000000"/>
                </a:solidFill>
                <a:uFill>
                  <a:solidFill>
                    <a:srgbClr val="FFFFFF"/>
                  </a:solidFill>
                </a:uFill>
                <a:latin typeface="Meiryo UI" pitchFamily="3" charset="-128"/>
                <a:ea typeface="Meiryo UI" pitchFamily="3" charset="-128"/>
                <a:cs typeface="DejaVu Sans" pitchFamily="2" charset="0"/>
              </a:rPr>
              <a:t>サーバ</a:t>
            </a:r>
            <a:r>
              <a:rPr lang="en-US" sz="3200" dirty="0" err="1" smtClean="0">
                <a:solidFill>
                  <a:srgbClr val="000000"/>
                </a:solidFill>
                <a:uFill>
                  <a:solidFill>
                    <a:srgbClr val="FFFFFF"/>
                  </a:solidFill>
                </a:uFill>
                <a:latin typeface="Meiryo UI" pitchFamily="3" charset="-128"/>
                <a:ea typeface="Meiryo UI" pitchFamily="3" charset="-128"/>
                <a:cs typeface="DejaVu Sans" pitchFamily="2" charset="0"/>
              </a:rPr>
              <a:t>の検査</a:t>
            </a:r>
            <a:endParaRPr lang="en-US" dirty="0">
              <a:solidFill>
                <a:srgbClr val="000000"/>
              </a:solidFill>
              <a:uFill>
                <a:solidFill>
                  <a:srgbClr val="FFFFFF"/>
                </a:solidFill>
              </a:uFill>
            </a:endParaRP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Linux</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Windows</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HP iLO</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富士通 Primergy</a:t>
            </a:r>
          </a:p>
          <a:p>
            <a:pPr marL="864235" indent="-321945">
              <a:buSzPts val="2100"/>
              <a:buFont typeface="Symbol" pitchFamily="1" charset="2"/>
              <a:buChar char=""/>
              <a:defRPr lang="ja-JP" sz="2800">
                <a:solidFill>
                  <a:srgbClr val="000000"/>
                </a:solidFill>
                <a:uFill>
                  <a:solidFill>
                    <a:srgbClr val="FFFFFF"/>
                  </a:solidFill>
                </a:uFill>
                <a:latin typeface="Meiryo UI" pitchFamily="3" charset="-128"/>
                <a:ea typeface="Meiryo UI" pitchFamily="3" charset="-128"/>
                <a:cs typeface="DejaVu Sans" pitchFamily="2" charset="0"/>
              </a:defRPr>
            </a:pPr>
            <a:r>
              <a:rPr dirty="0"/>
              <a:t>SPARC Solaris</a:t>
            </a:r>
          </a:p>
          <a:p>
            <a:pPr marL="864235" lvl="1" indent="-321945">
              <a:lnSpc>
                <a:spcPct val="100000"/>
              </a:lnSpc>
              <a:buClrTx/>
              <a:buSzPts val="2100"/>
              <a:buFont typeface="Symbol" pitchFamily="1" charset="2"/>
              <a:buChar char=""/>
              <a:defRPr lang="ja-JP"/>
            </a:pPr>
            <a:r>
              <a:rPr lang="en-US" sz="2800" dirty="0">
                <a:solidFill>
                  <a:srgbClr val="000000"/>
                </a:solidFill>
                <a:uFill>
                  <a:solidFill>
                    <a:srgbClr val="FFFFFF"/>
                  </a:solidFill>
                </a:uFill>
                <a:latin typeface="Meiryo UI" pitchFamily="3" charset="-128"/>
                <a:ea typeface="Meiryo UI" pitchFamily="3" charset="-128"/>
                <a:cs typeface="DejaVu Sans" pitchFamily="2" charset="0"/>
              </a:rPr>
              <a:t>VM</a:t>
            </a:r>
          </a:p>
          <a:p>
            <a:pPr marL="407035" indent="-321945">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その他</a:t>
            </a:r>
            <a:endParaRPr lang="en-US" dirty="0">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他のシナリオのインポート</a:t>
            </a:r>
            <a:endParaRPr lang="en-US" dirty="0">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dirty="0" err="1">
                <a:solidFill>
                  <a:srgbClr val="000000"/>
                </a:solidFill>
                <a:uFill>
                  <a:solidFill>
                    <a:srgbClr val="FFFFFF"/>
                  </a:solidFill>
                </a:uFill>
                <a:latin typeface="Meiryo UI" pitchFamily="3" charset="-128"/>
                <a:ea typeface="Meiryo UI" pitchFamily="3" charset="-128"/>
                <a:cs typeface="DejaVu Sans" pitchFamily="2" charset="0"/>
              </a:rPr>
              <a:t>ドライランモードについて</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dirty="0" err="1">
                <a:solidFill>
                  <a:srgbClr val="000000"/>
                </a:solidFill>
                <a:uFill>
                  <a:solidFill>
                    <a:srgbClr val="FFFFFF"/>
                  </a:solidFill>
                </a:uFill>
              </a:rPr>
              <a:t>各サーバの検査</a:t>
            </a:r>
            <a:endParaRPr lang="en-US" dirty="0">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Rw8AABAAAAAmAAAACAAAAP//////////"/>
              </a:ext>
            </a:extLst>
          </p:cNvSpPr>
          <p:nvPr/>
        </p:nvSpPr>
        <p:spPr>
          <a:xfrm>
            <a:off x="504190" y="1769110"/>
            <a:ext cx="9069705" cy="714375"/>
          </a:xfrm>
          <a:prstGeom prst="rect">
            <a:avLst/>
          </a:prstGeom>
          <a:noFill/>
          <a:ln>
            <a:noFill/>
          </a:ln>
          <a:effectLst/>
        </p:spPr>
        <p:txBody>
          <a:bodyPr vert="horz" wrap="square" lIns="0" tIns="0" rIns="0" bIns="0" numCol="1" anchor="t"/>
          <a:lstStyle/>
          <a:p>
            <a:pPr marL="431800" indent="-321945">
              <a:lnSpc>
                <a:spcPct val="100000"/>
              </a:lnSpc>
              <a:buClrTx/>
              <a:buSzPts val="1260"/>
              <a:buFont typeface="Wingdings" charset="2"/>
              <a:buChar char=""/>
              <a:defRPr lang="ja-JP">
                <a:latin typeface="Meiryo UI" pitchFamily="3" charset="-128"/>
                <a:ea typeface="Meiryo UI" pitchFamily="3" charset="-128"/>
                <a:cs typeface="Meiryo UI" pitchFamily="3" charset="-128"/>
              </a:defRPr>
            </a:pPr>
            <a:r>
              <a:rPr lang="en-US" sz="2800">
                <a:solidFill>
                  <a:srgbClr val="000000"/>
                </a:solidFill>
                <a:uFill>
                  <a:solidFill>
                    <a:srgbClr val="FFFFFF"/>
                  </a:solidFill>
                </a:uFill>
              </a:rPr>
              <a:t>以下サーバの構成情報の収集／検査を行います</a:t>
            </a:r>
            <a:endParaRPr lang="en-US">
              <a:solidFill>
                <a:srgbClr val="000000"/>
              </a:solidFill>
              <a:uFill>
                <a:solidFill>
                  <a:srgbClr val="FFFFFF"/>
                </a:solidFill>
              </a:uFill>
            </a:endParaRPr>
          </a:p>
        </p:txBody>
      </p:sp>
      <p:graphicFrame>
        <p:nvGraphicFramePr>
          <p:cNvPr id="4" name="表 3"/>
          <p:cNvGraphicFramePr>
            <a:graphicFrameLocks noGrp="1"/>
          </p:cNvGraphicFramePr>
          <p:nvPr/>
        </p:nvGraphicFramePr>
        <p:xfrm>
          <a:off x="747395" y="2484120"/>
          <a:ext cx="8827135" cy="2987040"/>
        </p:xfrm>
        <a:graphic>
          <a:graphicData uri="http://schemas.openxmlformats.org/drawingml/2006/table">
            <a:tbl>
              <a:tblPr>
                <a:noFill/>
              </a:tblPr>
              <a:tblGrid>
                <a:gridCol w="685165"/>
                <a:gridCol w="2651125"/>
                <a:gridCol w="1398905"/>
                <a:gridCol w="2045970"/>
                <a:gridCol w="2045970"/>
              </a:tblGrid>
              <a:tr h="373380">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b="1">
                          <a:solidFill>
                            <a:srgbClr val="000000"/>
                          </a:solidFill>
                          <a:latin typeface="ＭＳ Ｐゴシック" pitchFamily="3" charset="-128"/>
                          <a:ea typeface="ＭＳ Ｐゴシック" pitchFamily="3" charset="-128"/>
                          <a:cs typeface="DejaVu Sans" pitchFamily="2" charset="0"/>
                        </a:defRPr>
                      </a:pPr>
                      <a:r>
                        <a:t>サーバ</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ja-JP" b="1">
                          <a:solidFill>
                            <a:srgbClr val="000000"/>
                          </a:solidFill>
                          <a:latin typeface="ＭＳ Ｐゴシック" pitchFamily="3" charset="-128"/>
                          <a:ea typeface="ＭＳ Ｐゴシック" pitchFamily="3" charset="-128"/>
                          <a:cs typeface="DejaVu Sans" pitchFamily="2" charset="0"/>
                        </a:rPr>
                        <a:t>サポート</a:t>
                      </a:r>
                      <a:r>
                        <a:rPr lang="en-US" b="1">
                          <a:solidFill>
                            <a:srgbClr val="000000"/>
                          </a:solidFill>
                          <a:latin typeface="ＭＳ Ｐゴシック" pitchFamily="3" charset="-128"/>
                          <a:ea typeface="ＭＳ Ｐゴシック" pitchFamily="3" charset="-128"/>
                          <a:cs typeface="DejaVu Sans" pitchFamily="2" charset="0"/>
                        </a:rPr>
                        <a:t>OS</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OS</a:t>
                      </a:r>
                      <a:r>
                        <a:rPr lang="ja-JP" b="1">
                          <a:solidFill>
                            <a:srgbClr val="000000"/>
                          </a:solidFill>
                          <a:latin typeface="ＭＳ Ｐゴシック" pitchFamily="3" charset="-128"/>
                          <a:ea typeface="ＭＳ Ｐゴシック" pitchFamily="3" charset="-128"/>
                          <a:cs typeface="DejaVu Sans" pitchFamily="2" charset="0"/>
                        </a:rPr>
                        <a:t>設定</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b="1">
                          <a:solidFill>
                            <a:srgbClr val="000000"/>
                          </a:solidFill>
                          <a:latin typeface="ＭＳ Ｐゴシック" pitchFamily="3" charset="-128"/>
                          <a:ea typeface="ＭＳ Ｐゴシック" pitchFamily="3" charset="-128"/>
                          <a:cs typeface="DejaVu Sans" pitchFamily="2" charset="0"/>
                        </a:rPr>
                        <a:t>HW/</a:t>
                      </a:r>
                      <a:r>
                        <a:rPr lang="ja-JP" b="1">
                          <a:solidFill>
                            <a:srgbClr val="000000"/>
                          </a:solidFill>
                          <a:latin typeface="ＭＳ Ｐゴシック" pitchFamily="3" charset="-128"/>
                          <a:ea typeface="ＭＳ Ｐゴシック" pitchFamily="3" charset="-128"/>
                          <a:cs typeface="DejaVu Sans" pitchFamily="2" charset="0"/>
                        </a:rPr>
                        <a:t>リソース設定</a:t>
                      </a:r>
                    </a:p>
                  </a:txBody>
                  <a:tcPr marL="9525" marR="9525" marT="9525" marB="0" anchor="ctr">
                    <a:lnL>
                      <a:noFill/>
                    </a:lnL>
                    <a:lnR>
                      <a:noFill/>
                    </a:lnR>
                    <a:lnT w="6350" cap="flat" cmpd="sng" algn="ctr">
                      <a:solidFill>
                        <a:srgbClr val="000000"/>
                      </a:solidFill>
                      <a:prstDash val="solid"/>
                      <a:headEnd type="none"/>
                      <a:tailEnd type="none"/>
                    </a:lnT>
                    <a:lnB w="6350" cap="flat" cmpd="sng" algn="ctr">
                      <a:solidFill>
                        <a:srgbClr val="000000"/>
                      </a:solidFill>
                      <a:prstDash val="solid"/>
                      <a:headEnd type="none"/>
                      <a:tailEnd type="none"/>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1</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HP Proliant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p>
                  </a:txBody>
                  <a:tcPr marL="9525" marR="9525" marT="9525" marB="0" anchor="ctr">
                    <a:lnL>
                      <a:noFill/>
                    </a:lnL>
                    <a:lnR>
                      <a:noFill/>
                    </a:lnR>
                    <a:lnT w="6350" cap="flat" cmpd="sng" algn="ctr">
                      <a:solidFill>
                        <a:srgbClr val="000000"/>
                      </a:solidFill>
                      <a:prstDash val="solid"/>
                      <a:headEnd type="none"/>
                      <a:tailEnd type="none"/>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2</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iLO</a:t>
                      </a:r>
                    </a:p>
                  </a:txBody>
                  <a:tcPr marL="9525" marR="9525" marT="9525" marB="0" anchor="ctr">
                    <a:lnL>
                      <a:noFill/>
                    </a:lnL>
                    <a:lnR>
                      <a:noFill/>
                    </a:lnR>
                    <a:lnT>
                      <a:noFill/>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3</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ja-JP">
                          <a:solidFill>
                            <a:srgbClr val="000000"/>
                          </a:solidFill>
                          <a:latin typeface="ＭＳ Ｐゴシック" pitchFamily="3" charset="-128"/>
                          <a:ea typeface="ＭＳ Ｐゴシック" pitchFamily="3" charset="-128"/>
                          <a:cs typeface="DejaVu Sans" pitchFamily="2" charset="0"/>
                        </a:rPr>
                        <a:t>富士通 </a:t>
                      </a:r>
                      <a:r>
                        <a:rPr lang="en-US">
                          <a:solidFill>
                            <a:srgbClr val="000000"/>
                          </a:solidFill>
                          <a:latin typeface="ＭＳ Ｐゴシック" pitchFamily="3" charset="-128"/>
                          <a:ea typeface="ＭＳ Ｐゴシック" pitchFamily="3" charset="-128"/>
                          <a:cs typeface="DejaVu Sans" pitchFamily="2" charset="0"/>
                        </a:rPr>
                        <a:t>Primergy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p>
                  </a:txBody>
                  <a:tcPr marL="9525" marR="9525" marT="9525" marB="0" anchor="ctr">
                    <a:lnL>
                      <a:noFill/>
                    </a:lnL>
                    <a:lnR>
                      <a:noFill/>
                    </a:lnR>
                    <a:lnT>
                      <a:noFill/>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4</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Primergy</a:t>
                      </a:r>
                    </a:p>
                  </a:txBody>
                  <a:tcPr marL="9525" marR="9525" marT="9525" marB="0" anchor="ctr">
                    <a:lnL>
                      <a:noFill/>
                    </a:lnL>
                    <a:lnR>
                      <a:noFill/>
                    </a:lnR>
                    <a:lnT>
                      <a:noFill/>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5</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SPARC Solaris </a:t>
                      </a:r>
                      <a:r>
                        <a:rPr lang="ja-JP">
                          <a:solidFill>
                            <a:srgbClr val="000000"/>
                          </a:solidFill>
                          <a:latin typeface="ＭＳ Ｐゴシック" pitchFamily="3" charset="-128"/>
                          <a:ea typeface="ＭＳ Ｐゴシック" pitchFamily="3" charset="-128"/>
                          <a:cs typeface="DejaVu Sans" pitchFamily="2" charset="0"/>
                        </a:rPr>
                        <a:t>サーバ</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Solaris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Solaris</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XSCF</a:t>
                      </a:r>
                    </a:p>
                  </a:txBody>
                  <a:tcPr marL="9525" marR="9525" marT="9525" marB="0" anchor="ctr">
                    <a:lnL>
                      <a:noFill/>
                    </a:lnL>
                    <a:lnR>
                      <a:noFill/>
                    </a:lnR>
                    <a:lnT>
                      <a:noFill/>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6</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VM</a:t>
                      </a:r>
                    </a:p>
                  </a:txBody>
                  <a:tcPr marL="9525" marR="9525" marT="9525" marB="0" anchor="ctr">
                    <a:lnL>
                      <a:noFill/>
                    </a:lnL>
                    <a:lnR>
                      <a:noFill/>
                    </a:lnR>
                    <a:lnT>
                      <a:noFill/>
                    </a:lnT>
                    <a:lnB>
                      <a:noFill/>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RHEL 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Linux</a:t>
                      </a:r>
                    </a:p>
                  </a:txBody>
                  <a:tcPr marL="9525" marR="9525" marT="9525" marB="0" anchor="ctr">
                    <a:lnL>
                      <a:noFill/>
                    </a:lnL>
                    <a:lnR>
                      <a:noFill/>
                    </a:lnR>
                    <a:lnT>
                      <a:noFill/>
                    </a:lnT>
                    <a:lnB>
                      <a:noFill/>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p>
                  </a:txBody>
                  <a:tcPr marL="9525" marR="9525" marT="9525" marB="0" anchor="ctr">
                    <a:lnL>
                      <a:noFill/>
                    </a:lnL>
                    <a:lnR>
                      <a:noFill/>
                    </a:lnR>
                    <a:lnT>
                      <a:noFill/>
                    </a:lnT>
                    <a:lnB>
                      <a:noFill/>
                    </a:lnB>
                    <a:lnTlToBr>
                      <a:noFill/>
                    </a:lnTlToBr>
                    <a:lnBlToTr>
                      <a:noFill/>
                    </a:lnBlToTr>
                    <a:noFill/>
                  </a:tcPr>
                </a:tc>
                <a:extLst>
                  <a:ext uri="smNativeData">
                    <pr:rowheight xmlns:pr="smNativeData" xmlns="" xmlns:p14="http://schemas.microsoft.com/office/powerpoint/2010/main" dt="1531084839" type="min" val="373380"/>
                  </a:ext>
                </a:extLst>
              </a:tr>
              <a:tr h="373380">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7</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l">
                        <a:buNone/>
                        <a:defRPr lang="ja-JP"/>
                      </a:pPr>
                      <a:endParaRPr lang="ja-JP">
                        <a:solidFill>
                          <a:srgbClr val="000000"/>
                        </a:solidFill>
                        <a:latin typeface="ＭＳ Ｐゴシック" pitchFamily="3" charset="-128"/>
                        <a:ea typeface="ＭＳ Ｐゴシック" pitchFamily="3" charset="-128"/>
                        <a:cs typeface="DejaVu Sans" pitchFamily="2" charset="0"/>
                      </a:endParaRP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l">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Windows</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tc>
                  <a:txBody>
                    <a:bodyPr/>
                    <a:lstStyle/>
                    <a:p>
                      <a:pPr marL="0" marR="0" indent="0" algn="ctr">
                        <a:buNone/>
                        <a:defRPr lang="ja-JP"/>
                      </a:pPr>
                      <a:r>
                        <a:rPr lang="en-US">
                          <a:solidFill>
                            <a:srgbClr val="000000"/>
                          </a:solidFill>
                          <a:latin typeface="ＭＳ Ｐゴシック" pitchFamily="3" charset="-128"/>
                          <a:ea typeface="ＭＳ Ｐゴシック" pitchFamily="3" charset="-128"/>
                          <a:cs typeface="DejaVu Sans" pitchFamily="2" charset="0"/>
                        </a:rPr>
                        <a:t>vCenter</a:t>
                      </a:r>
                    </a:p>
                  </a:txBody>
                  <a:tcPr marL="9525" marR="9525" marT="9525" marB="0" anchor="ctr">
                    <a:lnL>
                      <a:noFill/>
                    </a:lnL>
                    <a:lnR>
                      <a:noFill/>
                    </a:lnR>
                    <a:lnT>
                      <a:noFill/>
                    </a:lnT>
                    <a:lnB w="6350" cap="flat" cmpd="sng" algn="ctr">
                      <a:solidFill>
                        <a:srgbClr val="000000"/>
                      </a:solidFill>
                      <a:prstDash val="solid"/>
                      <a:headEnd type="none"/>
                      <a:tailEnd type="none"/>
                    </a:lnB>
                    <a:lnTlToBr>
                      <a:noFill/>
                    </a:lnTlToBr>
                    <a:lnBlToTr>
                      <a:noFill/>
                    </a:lnBlToTr>
                    <a:noFill/>
                  </a:tcPr>
                </a:tc>
                <a:extLst>
                  <a:ext uri="smNativeData">
                    <pr:rowheight xmlns:pr="smNativeData" xmlns="" xmlns:p14="http://schemas.microsoft.com/office/powerpoint/2010/main" dt="1531084839" type="min" val="373380"/>
                  </a:ext>
                </a:extLst>
              </a:tr>
            </a:tbl>
          </a:graphicData>
        </a:graphic>
      </p:graphicFrame>
      <p:sp>
        <p:nvSpPr>
          <p:cNvPr id="5" name="テキスト ボックス 2"/>
          <p:cNvSpPr>
            <a:extLst>
              <a:ext uri="smNativeData">
                <pr:smNativeData xmlns:pr="smNativeData" xmlns:p14="http://schemas.microsoft.com/office/powerpoint/2010/main" xmlns="" val="SMDATA_16_J4BCWxMAAAAlAAAAZAAAAE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AYAADcjAADaOgAANywAAAAgAAAmAAAACAAAAP//////////"/>
              </a:ext>
            </a:extLst>
          </p:cNvSpPr>
          <p:nvPr/>
        </p:nvSpPr>
        <p:spPr>
          <a:xfrm>
            <a:off x="995680" y="5724525"/>
            <a:ext cx="8571230" cy="1463040"/>
          </a:xfrm>
          <a:prstGeom prst="rect">
            <a:avLst/>
          </a:prstGeom>
          <a:noFill/>
          <a:ln>
            <a:noFill/>
          </a:ln>
          <a:effectLst/>
        </p:spPr>
        <p:txBody>
          <a:bodyPr vert="horz" wrap="square" lIns="91440" tIns="45720" rIns="91440" bIns="45720" numCol="1" anchor="t"/>
          <a:lstStyle/>
          <a:p>
            <a:pPr>
              <a:defRPr lang="ja-JP">
                <a:latin typeface="Meiryo UI" pitchFamily="3" charset="-128"/>
                <a:ea typeface="Meiryo UI" pitchFamily="3" charset="-128"/>
                <a:cs typeface="Meiryo UI" pitchFamily="3" charset="-128"/>
              </a:defRPr>
            </a:pPr>
            <a:r>
              <a:rPr dirty="0"/>
              <a:t>「</a:t>
            </a:r>
            <a:r>
              <a:rPr lang="en-US" dirty="0"/>
              <a:t>OS</a:t>
            </a:r>
            <a:r>
              <a:rPr dirty="0"/>
              <a:t>設定」、「</a:t>
            </a:r>
            <a:r>
              <a:rPr lang="en-US" dirty="0"/>
              <a:t>HW/</a:t>
            </a:r>
            <a:r>
              <a:rPr dirty="0"/>
              <a:t>リソース設定」の列が使用するテンプレートとなり、プラットフォームごとに組み合わせて実行します。次ページより、</a:t>
            </a:r>
            <a:r>
              <a:rPr dirty="0" smtClean="0"/>
              <a:t>各プラットフォームの順にその手順を記します</a:t>
            </a:r>
            <a:r>
              <a:rPr lang="ja-JP" altLang="en-US" dirty="0"/>
              <a:t>。</a:t>
            </a:r>
            <a:endParaRPr dirty="0"/>
          </a:p>
          <a:p>
            <a:pPr>
              <a:defRPr lang="ja-JP">
                <a:latin typeface="Meiryo UI" pitchFamily="3" charset="-128"/>
                <a:ea typeface="Meiryo UI" pitchFamily="3" charset="-128"/>
                <a:cs typeface="Meiryo UI" pitchFamily="3" charset="-128"/>
              </a:defRPr>
            </a:pPr>
            <a:r>
              <a:rPr dirty="0"/>
              <a:t>No.1～No.5のオンプレミスサーバの場合、OS設定の検査、HW/</a:t>
            </a:r>
            <a:r>
              <a:rPr dirty="0" smtClean="0"/>
              <a:t>リソース設定の検査を順に</a:t>
            </a:r>
            <a:r>
              <a:rPr lang="ja-JP" altLang="en-US" dirty="0" smtClean="0"/>
              <a:t>検査を</a:t>
            </a:r>
            <a:r>
              <a:rPr dirty="0" smtClean="0"/>
              <a:t>実行します</a:t>
            </a:r>
            <a:r>
              <a:rPr dirty="0"/>
              <a:t>。No.6～No.7 のVMの場合、OS設定の検査に vCenter の検査が含まれるため、OS設定の検査のみ実行します。</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sz="4800">
                <a:solidFill>
                  <a:srgbClr val="000000"/>
                </a:solidFill>
                <a:latin typeface="Meiryo UI" pitchFamily="3" charset="-128"/>
                <a:ea typeface="Meiryo UI" pitchFamily="3" charset="-128"/>
                <a:cs typeface="Meiryo UI" pitchFamily="3" charset="-128"/>
              </a:defRPr>
            </a:pPr>
            <a:r>
              <a:t>検査の流れ</a:t>
            </a:r>
          </a:p>
        </p:txBody>
      </p:sp>
      <p:sp>
        <p:nvSpPr>
          <p:cNvPr id="3" name="テキストボックス1"/>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QIQAAHQ0AABAgAAAmAAAACAAAAP//////////"/>
              </a:ext>
            </a:extLst>
          </p:cNvSpPr>
          <p:nvPr/>
        </p:nvSpPr>
        <p:spPr>
          <a:xfrm>
            <a:off x="1798955" y="173545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プロジェクトの作成</a:t>
            </a:r>
          </a:p>
        </p:txBody>
      </p:sp>
      <p:sp>
        <p:nvSpPr>
          <p:cNvPr id="4" name="テキストボックス2"/>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QIQAAOxIAABAgAAAmAAAACAAAAP//////////"/>
              </a:ext>
            </a:extLst>
          </p:cNvSpPr>
          <p:nvPr/>
        </p:nvSpPr>
        <p:spPr>
          <a:xfrm>
            <a:off x="1798955" y="256730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各プラットフォームの検査</a:t>
            </a:r>
          </a:p>
        </p:txBody>
      </p:sp>
      <p:sp>
        <p:nvSpPr>
          <p:cNvPr id="5" name="テキストボックス3"/>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tJAAAeRYAABAgAAAmAAAACAAAAP//////////"/>
              </a:ext>
            </a:extLst>
          </p:cNvSpPr>
          <p:nvPr/>
        </p:nvSpPr>
        <p:spPr>
          <a:xfrm>
            <a:off x="2223770" y="3256915"/>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検査シナリオの編集</a:t>
            </a:r>
          </a:p>
        </p:txBody>
      </p:sp>
      <p:sp>
        <p:nvSpPr>
          <p:cNvPr id="6" name="テキストボックス4"/>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WNAAAaBoAABAgAAAmAAAACAAAAP//////////"/>
              </a:ext>
            </a:extLst>
          </p:cNvSpPr>
          <p:nvPr/>
        </p:nvSpPr>
        <p:spPr>
          <a:xfrm>
            <a:off x="2647950" y="3896360"/>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Excelシート「検査対象」、「テンプレート」編集</a:t>
            </a:r>
          </a:p>
        </p:txBody>
      </p:sp>
      <p:sp>
        <p:nvSpPr>
          <p:cNvPr id="7" name="テキストボックス6"/>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WNAAATR4AABAgAAAmAAAACAAAAP//////////"/>
              </a:ext>
            </a:extLst>
          </p:cNvSpPr>
          <p:nvPr/>
        </p:nvSpPr>
        <p:spPr>
          <a:xfrm>
            <a:off x="2647950" y="4529455"/>
            <a:ext cx="5819140"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設定ファイル「config.groovy」の接続アカウント設定</a:t>
            </a:r>
          </a:p>
        </p:txBody>
      </p:sp>
      <p:sp>
        <p:nvSpPr>
          <p:cNvPr id="8" name="テキストボックス5"/>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tJAAAAiMAABAgAAAmAAAACAAAAP//////////"/>
              </a:ext>
            </a:extLst>
          </p:cNvSpPr>
          <p:nvPr/>
        </p:nvSpPr>
        <p:spPr>
          <a:xfrm>
            <a:off x="2223770" y="529463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検査実行</a:t>
            </a:r>
          </a:p>
        </p:txBody>
      </p:sp>
      <p:sp>
        <p:nvSpPr>
          <p:cNvPr id="9" name="テキストボックス7"/>
          <p:cNvSpPr txBox="1">
            <a:extLst>
              <a:ext uri="smNativeData">
                <pr:smNativeData xmlns:pr="smNativeData" xmlns:p14="http://schemas.microsoft.com/office/powerpoint/2010/main" xmlns="" val="SMDATA_16_J4BCWx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tJAAA4CYAABAgAAAmAAAACAAAAP//////////"/>
              </a:ext>
            </a:extLst>
          </p:cNvSpPr>
          <p:nvPr/>
        </p:nvSpPr>
        <p:spPr>
          <a:xfrm>
            <a:off x="2223770" y="5923280"/>
            <a:ext cx="3697605" cy="396240"/>
          </a:xfrm>
          <a:prstGeom prst="rect">
            <a:avLst/>
          </a:prstGeom>
          <a:noFill/>
          <a:ln w="12700" cap="flat" cmpd="sng" algn="ctr">
            <a:solidFill>
              <a:srgbClr val="333333"/>
            </a:solidFill>
            <a:prstDash val="solid"/>
            <a:headEnd type="none"/>
            <a:tailEnd type="none"/>
          </a:ln>
          <a:effectLst/>
        </p:spPr>
        <p:txBody>
          <a:bodyPr vert="horz" wrap="square" numCol="1" anchor="t"/>
          <a:lstStyle/>
          <a:p>
            <a:pPr>
              <a:defRPr lang="ja-JP" sz="2000">
                <a:latin typeface="Meiryo UI" pitchFamily="3" charset="-128"/>
                <a:ea typeface="Meiryo UI" pitchFamily="3" charset="-128"/>
                <a:cs typeface="Meiryo UI" pitchFamily="3" charset="-128"/>
              </a:defRPr>
            </a:pPr>
            <a:r>
              <a:t>検査結果のコミット</a:t>
            </a:r>
          </a:p>
        </p:txBody>
      </p:sp>
      <p:sp>
        <p:nvSpPr>
          <p:cNvPr id="10" name="直線1"/>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B0NAABMEAAAuQ8AABAAAAAmAAAACAAAAP//////////"/>
              </a:ext>
            </a:extLst>
          </p:cNvSpPr>
          <p:nvPr/>
        </p:nvSpPr>
        <p:spPr>
          <a:xfrm flipH="1">
            <a:off x="2647950" y="2131695"/>
            <a:ext cx="1270" cy="424180"/>
          </a:xfrm>
          <a:prstGeom prst="line">
            <a:avLst/>
          </a:prstGeom>
          <a:noFill/>
          <a:ln w="12700" cap="flat" cmpd="sng" algn="ctr">
            <a:solidFill>
              <a:schemeClr val="tx1"/>
            </a:solidFill>
            <a:prstDash val="solid"/>
            <a:headEnd type="none"/>
            <a:tailEnd type="stealth" w="lg" len="lg"/>
          </a:ln>
          <a:effectLst/>
        </p:spPr>
      </p:sp>
      <p:sp>
        <p:nvSpPr>
          <p:cNvPr id="11" name="直線2"/>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AAACsSAABLEAAACRQAABAAAAAmAAAACAAAAP//////////"/>
              </a:ext>
            </a:extLst>
          </p:cNvSpPr>
          <p:nvPr/>
        </p:nvSpPr>
        <p:spPr>
          <a:xfrm flipH="1">
            <a:off x="2647950" y="2953385"/>
            <a:ext cx="635" cy="303530"/>
          </a:xfrm>
          <a:prstGeom prst="line">
            <a:avLst/>
          </a:prstGeom>
          <a:noFill/>
          <a:ln w="12700" cap="flat" cmpd="sng" algn="ctr">
            <a:solidFill>
              <a:schemeClr val="tx1"/>
            </a:solidFill>
            <a:prstDash val="solid"/>
            <a:headEnd type="none"/>
            <a:tailEnd type="stealth" w="lg" len="lg"/>
          </a:ln>
          <a:effectLst/>
        </p:spPr>
      </p:sp>
      <p:sp>
        <p:nvSpPr>
          <p:cNvPr id="12" name="直線3"/>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直線4"/>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直線5"/>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直線6"/>
          <p:cNvSpPr>
            <a:extLst>
              <a:ext uri="smNativeData">
                <pr:smNativeData xmlns:pr="smNativeData" xmlns:p14="http://schemas.microsoft.com/office/powerpoint/2010/main" xmlns="" val="SMDATA_16_J4BCWx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フリーハンド1"/>
          <p:cNvSpPr>
            <a:extLst>
              <a:ext uri="smNativeData">
                <pr:smNativeData xmlns:pr="smNativeData" xmlns:p14="http://schemas.microsoft.com/office/powerpoint/2010/main" xmlns="" val="SMDATA_16_J4BCWxMAAAAlAAAACw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e1//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ygAABAAAAAmAAAACAAAAP//////////"/>
              </a:ext>
            </a:extLst>
          </p:cNvSpPr>
          <p:nvPr/>
        </p:nvSpPr>
        <p:spPr>
          <a:xfrm>
            <a:off x="1435735" y="2753360"/>
            <a:ext cx="1864995" cy="3776345"/>
          </a:xfrm>
          <a:custGeom>
            <a:avLst/>
            <a:gdLst/>
            <a:ahLst/>
            <a:cxnLst/>
            <a:rect l="0" t="0" r="1864995" b="3776345"/>
            <a:pathLst>
              <a:path w="1864995" h="3776345">
                <a:moveTo>
                  <a:pt x="1864995" y="3594501"/>
                </a:moveTo>
                <a:lnTo>
                  <a:pt x="1864995" y="3776345"/>
                </a:lnTo>
                <a:lnTo>
                  <a:pt x="0" y="3776345"/>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予行演習</a:t>
            </a:r>
            <a:r>
              <a:rPr lang="en-US" sz="4400">
                <a:solidFill>
                  <a:srgbClr val="000000"/>
                </a:solidFill>
                <a:uFill>
                  <a:solidFill>
                    <a:srgbClr val="FFFFFF"/>
                  </a:solidFill>
                </a:uFill>
              </a:rPr>
              <a:t>モードについて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xsAAAAAAAAmAAAACAAAAP//////////"/>
              </a:ext>
            </a:extLst>
          </p:cNvSpPr>
          <p:nvPr/>
        </p:nvSpPr>
        <p:spPr>
          <a:xfrm>
            <a:off x="504190" y="1769110"/>
            <a:ext cx="9069705" cy="2751455"/>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getconfig</a:t>
            </a:r>
            <a:r>
              <a:rPr lang="en-US" dirty="0">
                <a:solidFill>
                  <a:srgbClr val="000000"/>
                </a:solidFill>
                <a:uFill>
                  <a:solidFill>
                    <a:srgbClr val="FFFFFF"/>
                  </a:solidFill>
                </a:uFill>
              </a:rPr>
              <a:t> </a:t>
            </a:r>
            <a:r>
              <a:rPr lang="en-US" dirty="0" err="1">
                <a:solidFill>
                  <a:srgbClr val="000000"/>
                </a:solidFill>
                <a:uFill>
                  <a:solidFill>
                    <a:srgbClr val="FFFFFF"/>
                  </a:solidFill>
                </a:uFill>
              </a:rPr>
              <a:t>オプションで</a:t>
            </a:r>
            <a:r>
              <a:rPr lang="en-US" dirty="0">
                <a:solidFill>
                  <a:srgbClr val="000000"/>
                </a:solidFill>
                <a:uFill>
                  <a:solidFill>
                    <a:srgbClr val="FFFFFF"/>
                  </a:solidFill>
                </a:uFill>
              </a:rPr>
              <a:t>、 “-d” </a:t>
            </a:r>
            <a:r>
              <a:rPr lang="en-US" dirty="0" err="1">
                <a:solidFill>
                  <a:srgbClr val="000000"/>
                </a:solidFill>
                <a:uFill>
                  <a:solidFill>
                    <a:srgbClr val="FFFFFF"/>
                  </a:solidFill>
                </a:uFill>
              </a:rPr>
              <a:t>オプションを追加すると</a:t>
            </a:r>
            <a:r>
              <a:rPr lang="ja-JP" dirty="0">
                <a:solidFill>
                  <a:srgbClr val="000000"/>
                </a:solidFill>
                <a:uFill>
                  <a:solidFill>
                    <a:srgbClr val="FFFFFF"/>
                  </a:solidFill>
                </a:uFill>
              </a:rPr>
              <a:t>予行演習</a:t>
            </a:r>
            <a:r>
              <a:rPr lang="en-US" dirty="0">
                <a:solidFill>
                  <a:srgbClr val="000000"/>
                </a:solidFill>
                <a:uFill>
                  <a:solidFill>
                    <a:srgbClr val="FFFFFF"/>
                  </a:solidFill>
                </a:uFill>
              </a:rPr>
              <a:t>(</a:t>
            </a:r>
            <a:r>
              <a:rPr lang="en-US" dirty="0" err="1">
                <a:solidFill>
                  <a:srgbClr val="000000"/>
                </a:solidFill>
                <a:uFill>
                  <a:solidFill>
                    <a:srgbClr val="FFFFFF"/>
                  </a:solidFill>
                </a:uFill>
              </a:rPr>
              <a:t>DryRun</a:t>
            </a:r>
            <a:r>
              <a:rPr lang="en-US" dirty="0">
                <a:solidFill>
                  <a:srgbClr val="000000"/>
                </a:solidFill>
                <a:uFill>
                  <a:solidFill>
                    <a:srgbClr val="FFFFFF"/>
                  </a:solidFill>
                </a:uFill>
              </a:rPr>
              <a:t>)</a:t>
            </a:r>
            <a:r>
              <a:rPr lang="en-US" dirty="0" err="1">
                <a:solidFill>
                  <a:srgbClr val="000000"/>
                </a:solidFill>
                <a:uFill>
                  <a:solidFill>
                    <a:srgbClr val="FFFFFF"/>
                  </a:solidFill>
                </a:uFill>
              </a:rPr>
              <a:t>モードを実行します</a:t>
            </a:r>
            <a:endParaRPr lang="en-US" dirty="0">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予行演習</a:t>
            </a:r>
            <a:r>
              <a:rPr lang="en-US" dirty="0" err="1">
                <a:solidFill>
                  <a:srgbClr val="000000"/>
                </a:solidFill>
                <a:uFill>
                  <a:solidFill>
                    <a:srgbClr val="FFFFFF"/>
                  </a:solidFill>
                </a:uFill>
              </a:rPr>
              <a:t>モードを使用すると、検査対象へのアクセスをせずに、保存済みの収集ログから再検査を行います</a:t>
            </a:r>
            <a:endParaRPr lang="en-US" dirty="0">
              <a:solidFill>
                <a:srgbClr val="000000"/>
              </a:solidFill>
              <a:uFill>
                <a:solidFill>
                  <a:srgbClr val="FFFFFF"/>
                </a:solidFill>
              </a:uFill>
            </a:endParaRPr>
          </a:p>
          <a:p>
            <a:pPr marL="431800" indent="-321945">
              <a:lnSpc>
                <a:spcPct val="100000"/>
              </a:lnSpc>
              <a:buClrTx/>
              <a:buSzPts val="720"/>
              <a:buFont typeface="Wingdings" charset="2"/>
              <a:buChar char=""/>
              <a:defRPr lang="en-US">
                <a:solidFill>
                  <a:srgbClr val="000000"/>
                </a:solidFill>
                <a:uFill>
                  <a:solidFill>
                    <a:srgbClr val="FFFFFF"/>
                  </a:solidFill>
                </a:uFill>
                <a:latin typeface="Meiryo UI" pitchFamily="3" charset="-128"/>
                <a:ea typeface="Meiryo UI" pitchFamily="3" charset="-128"/>
                <a:cs typeface="Meiryo UI" pitchFamily="3" charset="-128"/>
              </a:defRPr>
            </a:pPr>
            <a:r>
              <a:rPr dirty="0" err="1" smtClean="0"/>
              <a:t>始めて</a:t>
            </a:r>
            <a:r>
              <a:rPr lang="ja-JP" altLang="en-US" dirty="0" smtClean="0"/>
              <a:t>検査を</a:t>
            </a:r>
            <a:r>
              <a:rPr dirty="0" err="1" smtClean="0"/>
              <a:t>実行する場合は</a:t>
            </a:r>
            <a:r>
              <a:rPr dirty="0" err="1"/>
              <a:t>、</a:t>
            </a:r>
            <a:r>
              <a:rPr dirty="0" err="1" smtClean="0"/>
              <a:t>まず予行演習モードデモ用</a:t>
            </a:r>
            <a:r>
              <a:rPr lang="ja-JP" altLang="en-US" dirty="0" smtClean="0"/>
              <a:t>の</a:t>
            </a:r>
            <a:r>
              <a:rPr dirty="0" err="1" smtClean="0"/>
              <a:t>サンプルで一連の動作を確認してください</a:t>
            </a:r>
            <a:endParaRPr dirty="0"/>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本書では、予行演習モードの動作を中心に手順を説明します</a:t>
            </a:r>
            <a:endParaRPr lang="en-US"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プロジェクトの作成</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hQAABAAAAAmAAAACAAAAP//////////"/>
              </a:ext>
            </a:extLst>
          </p:cNvSpPr>
          <p:nvPr/>
        </p:nvSpPr>
        <p:spPr>
          <a:xfrm>
            <a:off x="503555" y="1769110"/>
            <a:ext cx="9255125" cy="1612900"/>
          </a:xfrm>
          <a:prstGeom prst="rect">
            <a:avLst/>
          </a:prstGeom>
          <a:noFill/>
          <a:ln>
            <a:noFill/>
          </a:ln>
          <a:effectLst/>
        </p:spPr>
        <p:txBody>
          <a:bodyPr vert="horz" wrap="square" lIns="0" tIns="0" rIns="0" bIns="0" numCol="1" anchor="t"/>
          <a:lstStyle/>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はじめに検査用プロジェクトを作成します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PowerShellを開き、 「getconfig -g &lt;プロジェクトホーム&gt;」で指定したディレクトリにプロジェクトを作成します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ここでは、c:\users\administrator\の下に test1というプロジェクトを作成します</a:t>
            </a:r>
            <a:endParaRPr lang="en-US">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u="sng">
                <a:solidFill>
                  <a:srgbClr val="000000"/>
                </a:solidFill>
                <a:uFill>
                  <a:solidFill>
                    <a:srgbClr val="FFFFFF"/>
                  </a:solidFill>
                </a:uFill>
              </a:rPr>
              <a:t>cd c:\users\administrator</a:t>
            </a:r>
            <a:endParaRPr lang="en-US">
              <a:solidFill>
                <a:srgbClr val="000000"/>
              </a:solidFill>
              <a:uFill>
                <a:solidFill>
                  <a:srgbClr val="FFFFFF"/>
                </a:solidFill>
              </a:uFill>
            </a:endParaRPr>
          </a:p>
          <a:p>
            <a:pPr marL="431800" indent="-32194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u="sng">
                <a:solidFill>
                  <a:srgbClr val="000000"/>
                </a:solidFill>
                <a:uFill>
                  <a:solidFill>
                    <a:srgbClr val="FFFFFF"/>
                  </a:solidFill>
                </a:uFill>
              </a:rPr>
              <a:t>getconfig -g test1</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pic>
        <p:nvPicPr>
          <p:cNvPr id="4" name="図 23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LFAAA0DcAALMrAAAQAAAAJgAAAAgAAAD//////////w=="/>
              </a:ext>
            </a:extLst>
          </p:cNvPicPr>
          <p:nvPr/>
        </p:nvPicPr>
        <p:blipFill>
          <a:blip r:embed="rId2"/>
          <a:stretch>
            <a:fillRect/>
          </a:stretch>
        </p:blipFill>
        <p:spPr>
          <a:xfrm>
            <a:off x="995680" y="3258185"/>
            <a:ext cx="8077200" cy="3845560"/>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xQAABAAAAAmAAAACAAAAP//////////"/>
              </a:ext>
            </a:extLst>
          </p:cNvSpPr>
          <p:nvPr/>
        </p:nvSpPr>
        <p:spPr>
          <a:xfrm>
            <a:off x="504190" y="1769110"/>
            <a:ext cx="9288780" cy="160337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プロジェクトディレクトリに移動し</a:t>
            </a:r>
            <a:r>
              <a:rPr lang="en-US" dirty="0">
                <a:solidFill>
                  <a:srgbClr val="000000"/>
                </a:solidFill>
                <a:uFill>
                  <a:solidFill>
                    <a:srgbClr val="FFFFFF"/>
                  </a:solidFill>
                </a:uFill>
              </a:rPr>
              <a:t>、「</a:t>
            </a:r>
            <a:r>
              <a:rPr lang="en-US" dirty="0" err="1">
                <a:solidFill>
                  <a:srgbClr val="000000"/>
                </a:solidFill>
                <a:uFill>
                  <a:solidFill>
                    <a:srgbClr val="FFFFFF"/>
                  </a:solidFill>
                </a:uFill>
              </a:rPr>
              <a:t>サーバチェックシート.xlsx」</a:t>
            </a:r>
            <a:r>
              <a:rPr lang="en-US" dirty="0" err="1" smtClean="0">
                <a:solidFill>
                  <a:srgbClr val="000000"/>
                </a:solidFill>
                <a:uFill>
                  <a:solidFill>
                    <a:srgbClr val="FFFFFF"/>
                  </a:solidFill>
                </a:uFill>
              </a:rPr>
              <a:t>を</a:t>
            </a:r>
            <a:r>
              <a:rPr lang="ja-JP" altLang="en-US" dirty="0" smtClean="0">
                <a:solidFill>
                  <a:srgbClr val="000000"/>
                </a:solidFill>
                <a:uFill>
                  <a:solidFill>
                    <a:srgbClr val="FFFFFF"/>
                  </a:solidFill>
                </a:uFill>
              </a:rPr>
              <a:t>開いて</a:t>
            </a:r>
            <a:r>
              <a:rPr lang="en-US" dirty="0" err="1" smtClean="0">
                <a:solidFill>
                  <a:srgbClr val="000000"/>
                </a:solidFill>
                <a:uFill>
                  <a:solidFill>
                    <a:srgbClr val="FFFFFF"/>
                  </a:solidFill>
                </a:uFill>
              </a:rPr>
              <a:t>編集します</a:t>
            </a:r>
            <a:endParaRPr lang="en-US" sz="1600"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シート「検査対象」の入力列に</a:t>
            </a:r>
            <a:r>
              <a:rPr lang="en-US" dirty="0">
                <a:solidFill>
                  <a:srgbClr val="000000"/>
                </a:solidFill>
                <a:uFill>
                  <a:solidFill>
                    <a:srgbClr val="FFFFFF"/>
                  </a:solidFill>
                </a:uFill>
              </a:rPr>
              <a:t> </a:t>
            </a:r>
            <a:r>
              <a:rPr lang="en-US" dirty="0" err="1">
                <a:solidFill>
                  <a:srgbClr val="000000"/>
                </a:solidFill>
                <a:uFill>
                  <a:solidFill>
                    <a:srgbClr val="FFFFFF"/>
                  </a:solidFill>
                </a:uFill>
              </a:rPr>
              <a:t>検査対象の</a:t>
            </a:r>
            <a:r>
              <a:rPr lang="en-US" dirty="0">
                <a:solidFill>
                  <a:srgbClr val="000000"/>
                </a:solidFill>
                <a:uFill>
                  <a:solidFill>
                    <a:srgbClr val="FFFFFF"/>
                  </a:solidFill>
                </a:uFill>
              </a:rPr>
              <a:t> Linux </a:t>
            </a:r>
            <a:r>
              <a:rPr lang="en-US" dirty="0" err="1">
                <a:solidFill>
                  <a:srgbClr val="000000"/>
                </a:solidFill>
                <a:uFill>
                  <a:solidFill>
                    <a:srgbClr val="FFFFFF"/>
                  </a:solidFill>
                </a:uFill>
              </a:rPr>
              <a:t>サーバの情報を設定します</a:t>
            </a:r>
            <a:endParaRPr lang="en-US" dirty="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予行演習モードで実行する場合は、本設定のまま検査を実行してください</a:t>
            </a:r>
            <a:endParaRPr lang="en-US" dirty="0">
              <a:solidFill>
                <a:srgbClr val="000000"/>
              </a:solidFill>
              <a:uFill>
                <a:solidFill>
                  <a:srgbClr val="FFFFFF"/>
                </a:solidFill>
              </a:uFill>
            </a:endParaRP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実機で検査する場合は、次ページからの各項目を設定してください</a:t>
            </a:r>
            <a:r>
              <a:rPr dirty="0"/>
              <a:t/>
            </a:r>
            <a:br>
              <a:rPr dirty="0"/>
            </a:br>
            <a:endParaRPr lang="en-US" sz="1600" dirty="0">
              <a:solidFill>
                <a:srgbClr val="000000"/>
              </a:solidFill>
              <a:uFill>
                <a:solidFill>
                  <a:srgbClr val="FFFFFF"/>
                </a:solidFill>
              </a:uFill>
            </a:endParaRPr>
          </a:p>
        </p:txBody>
      </p:sp>
      <p:pic>
        <p:nvPicPr>
          <p:cNvPr id="4" name="図 1"/>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okAAAQAAAAJgAAAAgAAAD//////////w=="/>
              </a:ext>
            </a:extLst>
          </p:cNvPicPr>
          <p:nvPr/>
        </p:nvPicPr>
        <p:blipFill>
          <a:blip r:embed="rId2"/>
          <a:srcRect r="34930"/>
          <a:stretch>
            <a:fillRect/>
          </a:stretch>
        </p:blipFill>
        <p:spPr>
          <a:xfrm>
            <a:off x="992505" y="3707765"/>
            <a:ext cx="8574405" cy="2232025"/>
          </a:xfrm>
          <a:prstGeom prst="rect">
            <a:avLst/>
          </a:prstGeom>
          <a:noFill/>
          <a:ln>
            <a:noFill/>
          </a:ln>
          <a:effectLst/>
        </p:spPr>
      </p:pic>
      <p:sp>
        <p:nvSpPr>
          <p:cNvPr id="5" name="正方形/長方形 4"/>
          <p:cNvSpPr/>
          <p:nvPr/>
        </p:nvSpPr>
        <p:spPr>
          <a:xfrm>
            <a:off x="663257" y="4569142"/>
            <a:ext cx="9129713" cy="64579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Linux検査対象シート入力2</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iUAABAAAAAmAAAACAAAAP//////////"/>
              </a:ext>
            </a:extLst>
          </p:cNvSpPr>
          <p:nvPr/>
        </p:nvSpPr>
        <p:spPr>
          <a:xfrm>
            <a:off x="504190" y="1769110"/>
            <a:ext cx="9288780" cy="440182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以下は、必須入力項目となります</a:t>
            </a:r>
            <a:endParaRPr lang="en-US" sz="1600"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a:t>
            </a:r>
            <a:r>
              <a:rPr lang="ja-JP" dirty="0">
                <a:solidFill>
                  <a:srgbClr val="000000"/>
                </a:solidFill>
                <a:uFill>
                  <a:solidFill>
                    <a:srgbClr val="FFFFFF"/>
                  </a:solidFill>
                </a:uFill>
              </a:rPr>
              <a:t>検査ドメイン</a:t>
            </a:r>
            <a:r>
              <a:rPr lang="en-US" dirty="0">
                <a:solidFill>
                  <a:srgbClr val="000000"/>
                </a:solidFill>
                <a:uFill>
                  <a:solidFill>
                    <a:srgbClr val="FFFFFF"/>
                  </a:solidFill>
                </a:uFill>
              </a:rPr>
              <a:t>」	”</a:t>
            </a:r>
            <a:r>
              <a:rPr lang="en-US" dirty="0" err="1">
                <a:solidFill>
                  <a:srgbClr val="000000"/>
                </a:solidFill>
                <a:uFill>
                  <a:solidFill>
                    <a:srgbClr val="FFFFFF"/>
                  </a:solidFill>
                </a:uFill>
              </a:rPr>
              <a:t>Linux”を</a:t>
            </a:r>
            <a:r>
              <a:rPr lang="ja-JP" dirty="0">
                <a:solidFill>
                  <a:srgbClr val="000000"/>
                </a:solidFill>
                <a:uFill>
                  <a:solidFill>
                    <a:srgbClr val="FFFFFF"/>
                  </a:solidFill>
                </a:uFill>
              </a:rPr>
              <a:t>入力</a:t>
            </a:r>
            <a:r>
              <a:rPr lang="en-US"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「対象サーバ」</a:t>
            </a:r>
            <a:r>
              <a:rPr lang="en-US" dirty="0">
                <a:solidFill>
                  <a:srgbClr val="000000"/>
                </a:solidFill>
                <a:uFill>
                  <a:solidFill>
                    <a:srgbClr val="FFFFFF"/>
                  </a:solidFill>
                </a:uFill>
              </a:rPr>
              <a:t>	</a:t>
            </a:r>
            <a:r>
              <a:rPr lang="ja-JP" dirty="0">
                <a:solidFill>
                  <a:srgbClr val="000000"/>
                </a:solidFill>
                <a:uFill>
                  <a:solidFill>
                    <a:srgbClr val="FFFFFF"/>
                  </a:solidFill>
                </a:uFill>
              </a:rPr>
              <a:t>検査対象のホスト名を入力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IP</a:t>
            </a:r>
            <a:r>
              <a:rPr lang="ja-JP" dirty="0">
                <a:solidFill>
                  <a:srgbClr val="000000"/>
                </a:solidFill>
                <a:uFill>
                  <a:solidFill>
                    <a:srgbClr val="FFFFFF"/>
                  </a:solidFill>
                </a:uFill>
              </a:rPr>
              <a:t>アドレス」</a:t>
            </a:r>
            <a:r>
              <a:rPr lang="en-US" dirty="0">
                <a:solidFill>
                  <a:srgbClr val="000000"/>
                </a:solidFill>
                <a:uFill>
                  <a:solidFill>
                    <a:srgbClr val="FFFFFF"/>
                  </a:solidFill>
                </a:uFill>
              </a:rPr>
              <a:t>	</a:t>
            </a:r>
            <a:r>
              <a:rPr lang="ja-JP" dirty="0">
                <a:solidFill>
                  <a:srgbClr val="000000"/>
                </a:solidFill>
                <a:uFill>
                  <a:solidFill>
                    <a:srgbClr val="FFFFFF"/>
                  </a:solidFill>
                </a:uFill>
              </a:rPr>
              <a:t>検査対象の</a:t>
            </a:r>
            <a:r>
              <a:rPr lang="en-US" dirty="0">
                <a:solidFill>
                  <a:srgbClr val="000000"/>
                </a:solidFill>
                <a:uFill>
                  <a:solidFill>
                    <a:srgbClr val="FFFFFF"/>
                  </a:solidFill>
                </a:uFill>
              </a:rPr>
              <a:t>IP</a:t>
            </a:r>
            <a:r>
              <a:rPr lang="ja-JP" dirty="0">
                <a:solidFill>
                  <a:srgbClr val="000000"/>
                </a:solidFill>
                <a:uFill>
                  <a:solidFill>
                    <a:srgbClr val="FFFFFF"/>
                  </a:solidFill>
                </a:uFill>
              </a:rPr>
              <a:t>アドレスを入力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「ユーザ</a:t>
            </a:r>
            <a:r>
              <a:rPr lang="en-US" dirty="0">
                <a:solidFill>
                  <a:srgbClr val="000000"/>
                </a:solidFill>
                <a:uFill>
                  <a:solidFill>
                    <a:srgbClr val="FFFFFF"/>
                  </a:solidFill>
                </a:uFill>
              </a:rPr>
              <a:t>ID</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ja-JP" dirty="0">
                <a:solidFill>
                  <a:srgbClr val="000000"/>
                </a:solidFill>
                <a:uFill>
                  <a:solidFill>
                    <a:srgbClr val="FFFFFF"/>
                  </a:solidFill>
                </a:uFill>
              </a:rPr>
              <a:t>後述する </a:t>
            </a:r>
            <a:r>
              <a:rPr lang="en-US" dirty="0" err="1">
                <a:solidFill>
                  <a:srgbClr val="000000"/>
                </a:solidFill>
                <a:uFill>
                  <a:solidFill>
                    <a:srgbClr val="FFFFFF"/>
                  </a:solidFill>
                </a:uFill>
              </a:rPr>
              <a:t>config.groovy</a:t>
            </a:r>
            <a:r>
              <a:rPr lang="en-US" dirty="0">
                <a:solidFill>
                  <a:srgbClr val="000000"/>
                </a:solidFill>
                <a:uFill>
                  <a:solidFill>
                    <a:srgbClr val="FFFFFF"/>
                  </a:solidFill>
                </a:uFill>
              </a:rPr>
              <a:t> </a:t>
            </a:r>
            <a:r>
              <a:rPr lang="ja-JP" dirty="0">
                <a:solidFill>
                  <a:srgbClr val="000000"/>
                </a:solidFill>
                <a:uFill>
                  <a:solidFill>
                    <a:srgbClr val="FFFFFF"/>
                  </a:solidFill>
                </a:uFill>
              </a:rPr>
              <a:t>設定ファイル内の</a:t>
            </a:r>
            <a:r>
              <a:rPr lang="en-US" dirty="0">
                <a:solidFill>
                  <a:srgbClr val="000000"/>
                </a:solidFill>
                <a:uFill>
                  <a:solidFill>
                    <a:srgbClr val="FFFFFF"/>
                  </a:solidFill>
                </a:uFill>
              </a:rPr>
              <a:t>OS</a:t>
            </a:r>
            <a:r>
              <a:rPr lang="ja-JP" dirty="0">
                <a:solidFill>
                  <a:srgbClr val="000000"/>
                </a:solidFill>
                <a:uFill>
                  <a:solidFill>
                    <a:srgbClr val="FFFFFF"/>
                  </a:solidFill>
                </a:uFill>
              </a:rPr>
              <a:t>アカウント</a:t>
            </a:r>
            <a:r>
              <a:rPr lang="en-US" dirty="0">
                <a:solidFill>
                  <a:srgbClr val="000000"/>
                </a:solidFill>
                <a:uFill>
                  <a:solidFill>
                    <a:srgbClr val="FFFFFF"/>
                  </a:solidFill>
                </a:uFill>
              </a:rPr>
              <a:t>ID</a:t>
            </a:r>
            <a:r>
              <a:rPr lang="ja-JP" dirty="0">
                <a:solidFill>
                  <a:srgbClr val="000000"/>
                </a:solidFill>
                <a:uFill>
                  <a:solidFill>
                    <a:srgbClr val="FFFFFF"/>
                  </a:solidFill>
                </a:uFill>
              </a:rPr>
              <a:t>を入力</a:t>
            </a:r>
            <a:r>
              <a:rPr dirty="0"/>
              <a:t/>
            </a:r>
            <a:br>
              <a:rPr dirty="0"/>
            </a:br>
            <a:endParaRPr lang="en-US" dirty="0">
              <a:solidFill>
                <a:srgbClr val="000000"/>
              </a:solidFill>
              <a:uFill>
                <a:solidFill>
                  <a:srgbClr val="FFFFFF"/>
                </a:solidFill>
              </a:uFill>
            </a:endParaRP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以下は、オプション入力項目となり、未記入の場合は処理をスキップします　　</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「テンプレート</a:t>
            </a:r>
            <a:r>
              <a:rPr lang="en-US" dirty="0">
                <a:solidFill>
                  <a:srgbClr val="000000"/>
                </a:solidFill>
                <a:uFill>
                  <a:solidFill>
                    <a:srgbClr val="FFFFFF"/>
                  </a:solidFill>
                </a:uFill>
              </a:rPr>
              <a:t>ID</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ja-JP" dirty="0">
                <a:solidFill>
                  <a:srgbClr val="000000"/>
                </a:solidFill>
                <a:uFill>
                  <a:solidFill>
                    <a:srgbClr val="FFFFFF"/>
                  </a:solidFill>
                </a:uFill>
              </a:rPr>
              <a:t>テンプレートシートのテンプレート</a:t>
            </a:r>
            <a:r>
              <a:rPr lang="en-US" dirty="0">
                <a:solidFill>
                  <a:srgbClr val="000000"/>
                </a:solidFill>
                <a:uFill>
                  <a:solidFill>
                    <a:srgbClr val="FFFFFF"/>
                  </a:solidFill>
                </a:uFill>
              </a:rPr>
              <a:t>ID</a:t>
            </a:r>
            <a:r>
              <a:rPr lang="ja-JP" dirty="0">
                <a:solidFill>
                  <a:srgbClr val="000000"/>
                </a:solidFill>
                <a:uFill>
                  <a:solidFill>
                    <a:srgbClr val="FFFFFF"/>
                  </a:solidFill>
                </a:uFill>
              </a:rPr>
              <a:t>を入力</a:t>
            </a:r>
            <a:endParaRPr lang="en-US" sz="1600"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「比較対象」</a:t>
            </a:r>
            <a:r>
              <a:rPr lang="en-US" dirty="0">
                <a:solidFill>
                  <a:srgbClr val="000000"/>
                </a:solidFill>
                <a:uFill>
                  <a:solidFill>
                    <a:srgbClr val="FFFFFF"/>
                  </a:solidFill>
                </a:uFill>
              </a:rPr>
              <a:t>	</a:t>
            </a:r>
            <a:r>
              <a:rPr lang="ja-JP" dirty="0">
                <a:solidFill>
                  <a:srgbClr val="000000"/>
                </a:solidFill>
                <a:uFill>
                  <a:solidFill>
                    <a:srgbClr val="FFFFFF"/>
                  </a:solidFill>
                </a:uFill>
              </a:rPr>
              <a:t>検証結果の比較をする場合の比較対象ホスト名を入力</a:t>
            </a:r>
            <a:endParaRPr lang="en-US" dirty="0">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「エイリアス名」</a:t>
            </a:r>
            <a:r>
              <a:rPr lang="en-US" dirty="0">
                <a:solidFill>
                  <a:srgbClr val="000000"/>
                </a:solidFill>
                <a:uFill>
                  <a:solidFill>
                    <a:srgbClr val="FFFFFF"/>
                  </a:solidFill>
                </a:uFill>
              </a:rPr>
              <a:t>	</a:t>
            </a:r>
            <a:r>
              <a:rPr lang="en-US" dirty="0" smtClean="0">
                <a:solidFill>
                  <a:srgbClr val="000000"/>
                </a:solidFill>
                <a:uFill>
                  <a:solidFill>
                    <a:srgbClr val="FFFFFF"/>
                  </a:solidFill>
                </a:uFill>
              </a:rPr>
              <a:t>vCenter</a:t>
            </a:r>
            <a:r>
              <a:rPr lang="ja-JP" altLang="en-US" dirty="0" smtClean="0">
                <a:solidFill>
                  <a:srgbClr val="000000"/>
                </a:solidFill>
                <a:uFill>
                  <a:solidFill>
                    <a:srgbClr val="FFFFFF"/>
                  </a:solidFill>
                </a:uFill>
              </a:rPr>
              <a:t>で定義したマシン名を入力。</a:t>
            </a:r>
            <a:r>
              <a:rPr lang="ja-JP" dirty="0" smtClean="0">
                <a:solidFill>
                  <a:srgbClr val="000000"/>
                </a:solidFill>
                <a:uFill>
                  <a:solidFill>
                    <a:srgbClr val="FFFFFF"/>
                  </a:solidFill>
                </a:uFill>
              </a:rPr>
              <a:t>オンプレ</a:t>
            </a:r>
            <a:r>
              <a:rPr lang="ja-JP" dirty="0">
                <a:solidFill>
                  <a:srgbClr val="000000"/>
                </a:solidFill>
                <a:uFill>
                  <a:solidFill>
                    <a:srgbClr val="FFFFFF"/>
                  </a:solidFill>
                </a:uFill>
              </a:rPr>
              <a:t>の場合は未記入</a:t>
            </a:r>
            <a:endParaRPr lang="en-US" dirty="0">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a:t>
            </a:r>
            <a:r>
              <a:rPr lang="ja-JP" dirty="0">
                <a:solidFill>
                  <a:srgbClr val="000000"/>
                </a:solidFill>
                <a:uFill>
                  <a:solidFill>
                    <a:srgbClr val="FFFFFF"/>
                  </a:solidFill>
                </a:uFill>
              </a:rPr>
              <a:t>注意</a:t>
            </a:r>
            <a:r>
              <a:rPr lang="en-US" dirty="0">
                <a:solidFill>
                  <a:srgbClr val="000000"/>
                </a:solidFill>
                <a:uFill>
                  <a:solidFill>
                    <a:srgbClr val="FFFFFF"/>
                  </a:solidFill>
                </a:uFill>
              </a:rPr>
              <a:t>) </a:t>
            </a:r>
            <a:r>
              <a:rPr dirty="0"/>
              <a:t/>
            </a:r>
            <a:br>
              <a:rPr dirty="0"/>
            </a:br>
            <a:r>
              <a:rPr lang="ja-JP" dirty="0">
                <a:solidFill>
                  <a:srgbClr val="000000"/>
                </a:solidFill>
                <a:uFill>
                  <a:solidFill>
                    <a:srgbClr val="FFFFFF"/>
                  </a:solidFill>
                </a:uFill>
              </a:rPr>
              <a:t>「エイリアス名」はサーバが </a:t>
            </a:r>
            <a:r>
              <a:rPr lang="en-US" dirty="0">
                <a:solidFill>
                  <a:srgbClr val="000000"/>
                </a:solidFill>
                <a:uFill>
                  <a:solidFill>
                    <a:srgbClr val="FFFFFF"/>
                  </a:solidFill>
                </a:uFill>
              </a:rPr>
              <a:t>VM </a:t>
            </a:r>
            <a:r>
              <a:rPr lang="ja-JP" dirty="0">
                <a:solidFill>
                  <a:srgbClr val="000000"/>
                </a:solidFill>
                <a:uFill>
                  <a:solidFill>
                    <a:srgbClr val="FFFFFF"/>
                  </a:solidFill>
                </a:uFill>
              </a:rPr>
              <a:t>の場合</a:t>
            </a:r>
            <a:r>
              <a:rPr lang="ja-JP" dirty="0" smtClean="0">
                <a:solidFill>
                  <a:srgbClr val="000000"/>
                </a:solidFill>
                <a:uFill>
                  <a:solidFill>
                    <a:srgbClr val="FFFFFF"/>
                  </a:solidFill>
                </a:uFill>
              </a:rPr>
              <a:t>の</a:t>
            </a:r>
            <a:r>
              <a:rPr lang="ja-JP" altLang="en-US" dirty="0" smtClean="0">
                <a:solidFill>
                  <a:srgbClr val="000000"/>
                </a:solidFill>
                <a:uFill>
                  <a:solidFill>
                    <a:srgbClr val="FFFFFF"/>
                  </a:solidFill>
                </a:uFill>
              </a:rPr>
              <a:t>設定で</a:t>
            </a:r>
            <a:r>
              <a:rPr lang="ja-JP" altLang="en-US" dirty="0">
                <a:solidFill>
                  <a:srgbClr val="000000"/>
                </a:solidFill>
                <a:uFill>
                  <a:solidFill>
                    <a:srgbClr val="FFFFFF"/>
                  </a:solidFill>
                </a:uFill>
              </a:rPr>
              <a:t>、</a:t>
            </a:r>
            <a:r>
              <a:rPr lang="ja-JP" dirty="0" smtClean="0">
                <a:solidFill>
                  <a:srgbClr val="000000"/>
                </a:solidFill>
                <a:uFill>
                  <a:solidFill>
                    <a:srgbClr val="FFFFFF"/>
                  </a:solidFill>
                </a:uFill>
              </a:rPr>
              <a:t> </a:t>
            </a:r>
            <a:r>
              <a:rPr lang="en-US" dirty="0">
                <a:solidFill>
                  <a:srgbClr val="000000"/>
                </a:solidFill>
                <a:uFill>
                  <a:solidFill>
                    <a:srgbClr val="FFFFFF"/>
                  </a:solidFill>
                </a:uFill>
              </a:rPr>
              <a:t>vCenter </a:t>
            </a:r>
            <a:r>
              <a:rPr lang="ja-JP" altLang="en-US" dirty="0" smtClean="0">
                <a:solidFill>
                  <a:srgbClr val="000000"/>
                </a:solidFill>
                <a:uFill>
                  <a:solidFill>
                    <a:srgbClr val="FFFFFF"/>
                  </a:solidFill>
                </a:uFill>
              </a:rPr>
              <a:t>で定義した</a:t>
            </a:r>
            <a:r>
              <a:rPr lang="ja-JP" dirty="0" smtClean="0">
                <a:solidFill>
                  <a:srgbClr val="000000"/>
                </a:solidFill>
                <a:uFill>
                  <a:solidFill>
                    <a:srgbClr val="FFFFFF"/>
                  </a:solidFill>
                </a:uFill>
              </a:rPr>
              <a:t>マシン名</a:t>
            </a:r>
            <a:r>
              <a:rPr lang="ja-JP" dirty="0">
                <a:solidFill>
                  <a:srgbClr val="000000"/>
                </a:solidFill>
                <a:uFill>
                  <a:solidFill>
                    <a:srgbClr val="FFFFFF"/>
                  </a:solidFill>
                </a:uFill>
              </a:rPr>
              <a:t>の入力と</a:t>
            </a:r>
            <a:r>
              <a:rPr lang="ja-JP" dirty="0" smtClean="0">
                <a:solidFill>
                  <a:srgbClr val="000000"/>
                </a:solidFill>
                <a:uFill>
                  <a:solidFill>
                    <a:srgbClr val="FFFFFF"/>
                  </a:solidFill>
                </a:uFill>
              </a:rPr>
              <a:t>なり</a:t>
            </a:r>
            <a:r>
              <a:rPr lang="ja-JP" altLang="en-US" dirty="0" smtClean="0">
                <a:solidFill>
                  <a:srgbClr val="000000"/>
                </a:solidFill>
                <a:uFill>
                  <a:solidFill>
                    <a:srgbClr val="FFFFFF"/>
                  </a:solidFill>
                </a:uFill>
              </a:rPr>
              <a:t>ます。</a:t>
            </a:r>
            <a:r>
              <a:rPr lang="ja-JP" dirty="0" smtClean="0">
                <a:solidFill>
                  <a:srgbClr val="000000"/>
                </a:solidFill>
                <a:uFill>
                  <a:solidFill>
                    <a:srgbClr val="FFFFFF"/>
                  </a:solidFill>
                </a:uFill>
              </a:rPr>
              <a:t>オンプレ</a:t>
            </a:r>
            <a:r>
              <a:rPr lang="ja-JP" dirty="0">
                <a:solidFill>
                  <a:srgbClr val="000000"/>
                </a:solidFill>
                <a:uFill>
                  <a:solidFill>
                    <a:srgbClr val="FFFFFF"/>
                  </a:solidFill>
                </a:uFill>
              </a:rPr>
              <a:t>の場合は未記入にして下さい。「エイリアス名」に記入がある場合のみ、 </a:t>
            </a:r>
            <a:r>
              <a:rPr lang="en-US" dirty="0">
                <a:solidFill>
                  <a:srgbClr val="000000"/>
                </a:solidFill>
                <a:uFill>
                  <a:solidFill>
                    <a:srgbClr val="FFFFFF"/>
                  </a:solidFill>
                </a:uFill>
              </a:rPr>
              <a:t>vCenter </a:t>
            </a:r>
            <a:r>
              <a:rPr lang="ja-JP" dirty="0">
                <a:solidFill>
                  <a:srgbClr val="000000"/>
                </a:solidFill>
                <a:uFill>
                  <a:solidFill>
                    <a:srgbClr val="FFFFFF"/>
                  </a:solidFill>
                </a:uFill>
              </a:rPr>
              <a:t>サーバに接続し、</a:t>
            </a:r>
            <a:r>
              <a:rPr lang="en-US" dirty="0">
                <a:solidFill>
                  <a:srgbClr val="000000"/>
                </a:solidFill>
                <a:uFill>
                  <a:solidFill>
                    <a:srgbClr val="FFFFFF"/>
                  </a:solidFill>
                </a:uFill>
              </a:rPr>
              <a:t>VM</a:t>
            </a:r>
            <a:r>
              <a:rPr lang="ja-JP" dirty="0">
                <a:solidFill>
                  <a:srgbClr val="000000"/>
                </a:solidFill>
                <a:uFill>
                  <a:solidFill>
                    <a:srgbClr val="FFFFFF"/>
                  </a:solidFill>
                </a:uFill>
              </a:rPr>
              <a:t>構成情報を収集します。未記入の場合、</a:t>
            </a:r>
            <a:r>
              <a:rPr lang="en-US" dirty="0">
                <a:solidFill>
                  <a:srgbClr val="000000"/>
                </a:solidFill>
                <a:uFill>
                  <a:solidFill>
                    <a:srgbClr val="FFFFFF"/>
                  </a:solidFill>
                </a:uFill>
              </a:rPr>
              <a:t>vCenter </a:t>
            </a:r>
            <a:r>
              <a:rPr lang="ja-JP" dirty="0">
                <a:solidFill>
                  <a:srgbClr val="000000"/>
                </a:solidFill>
                <a:uFill>
                  <a:solidFill>
                    <a:srgbClr val="FFFFFF"/>
                  </a:solidFill>
                </a:uFill>
              </a:rPr>
              <a:t>のアクセスはしません</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Linux検査対象シート入力3</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SwAABAAAAAmAAAACAAAAP//////////"/>
              </a:ext>
            </a:extLst>
          </p:cNvSpPr>
          <p:nvPr/>
        </p:nvSpPr>
        <p:spPr>
          <a:xfrm>
            <a:off x="504190" y="1768475"/>
            <a:ext cx="9070975" cy="5430520"/>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ja-JP" sz="2200" dirty="0">
                <a:solidFill>
                  <a:srgbClr val="000000"/>
                </a:solidFill>
                <a:uFill>
                  <a:solidFill>
                    <a:srgbClr val="FFFFFF"/>
                  </a:solidFill>
                </a:uFill>
              </a:rPr>
              <a:t>以下は検査対象サーバ固有の設定項目になります</a:t>
            </a:r>
            <a:endParaRPr lang="en-US" sz="2200" dirty="0">
              <a:solidFill>
                <a:srgbClr val="000000"/>
              </a:solidFill>
              <a:uFill>
                <a:solidFill>
                  <a:srgbClr val="FFFFFF"/>
                </a:solidFill>
              </a:uFill>
            </a:endParaRPr>
          </a:p>
          <a:p>
            <a:pPr marL="566420" lvl="1">
              <a:defRPr lang="ja-JP">
                <a:latin typeface="Meiryo UI" pitchFamily="3" charset="-128"/>
                <a:ea typeface="Meiryo UI" pitchFamily="3" charset="-128"/>
                <a:cs typeface="Meiryo UI" pitchFamily="3" charset="-128"/>
              </a:defRPr>
            </a:pPr>
            <a:endParaRPr lang="en-US" sz="2200" dirty="0">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OS</a:t>
            </a:r>
            <a:r>
              <a:rPr lang="ja-JP" dirty="0">
                <a:solidFill>
                  <a:srgbClr val="000000"/>
                </a:solidFill>
                <a:uFill>
                  <a:solidFill>
                    <a:srgbClr val="FFFFFF"/>
                  </a:solidFill>
                </a:uFill>
              </a:rPr>
              <a:t>設定チェック用</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「特定パスワード」</a:t>
            </a:r>
            <a:r>
              <a:rPr lang="en-US" dirty="0">
                <a:solidFill>
                  <a:srgbClr val="000000"/>
                </a:solidFill>
                <a:uFill>
                  <a:solidFill>
                    <a:srgbClr val="FFFFFF"/>
                  </a:solidFill>
                </a:uFill>
              </a:rPr>
              <a:t>	</a:t>
            </a:r>
            <a:r>
              <a:rPr dirty="0"/>
              <a:t/>
            </a:r>
            <a:br>
              <a:rPr dirty="0"/>
            </a:br>
            <a:r>
              <a:rPr lang="en-US" dirty="0" err="1">
                <a:solidFill>
                  <a:srgbClr val="000000"/>
                </a:solidFill>
                <a:uFill>
                  <a:solidFill>
                    <a:srgbClr val="FFFFFF"/>
                  </a:solidFill>
                </a:uFill>
              </a:rPr>
              <a:t>OSアカウントで特定のパスワード設定が必要な場合はパスワードを入力</a:t>
            </a:r>
            <a:r>
              <a:rPr dirty="0"/>
              <a:t/>
            </a:r>
            <a:br>
              <a:rPr dirty="0"/>
            </a:br>
            <a:r>
              <a:rPr lang="en-US" dirty="0" err="1">
                <a:solidFill>
                  <a:srgbClr val="000000"/>
                </a:solidFill>
                <a:uFill>
                  <a:solidFill>
                    <a:srgbClr val="FFFFFF"/>
                  </a:solidFill>
                </a:uFill>
              </a:rPr>
              <a:t>未記入の場合はconfig</a:t>
            </a:r>
            <a:r>
              <a:rPr lang="en-US" dirty="0">
                <a:solidFill>
                  <a:srgbClr val="000000"/>
                </a:solidFill>
                <a:uFill>
                  <a:solidFill>
                    <a:srgbClr val="FFFFFF"/>
                  </a:solidFill>
                </a:uFill>
              </a:rPr>
              <a:t>\</a:t>
            </a:r>
            <a:r>
              <a:rPr lang="en-US" dirty="0" err="1">
                <a:solidFill>
                  <a:srgbClr val="000000"/>
                </a:solidFill>
                <a:uFill>
                  <a:solidFill>
                    <a:srgbClr val="FFFFFF"/>
                  </a:solidFill>
                </a:uFill>
              </a:rPr>
              <a:t>config.groovy</a:t>
            </a:r>
            <a:r>
              <a:rPr lang="en-US" dirty="0">
                <a:solidFill>
                  <a:srgbClr val="000000"/>
                </a:solidFill>
                <a:uFill>
                  <a:solidFill>
                    <a:srgbClr val="FFFFFF"/>
                  </a:solidFill>
                </a:uFill>
              </a:rPr>
              <a:t> </a:t>
            </a:r>
            <a:r>
              <a:rPr lang="en-US" dirty="0" err="1">
                <a:solidFill>
                  <a:srgbClr val="000000"/>
                </a:solidFill>
                <a:uFill>
                  <a:solidFill>
                    <a:srgbClr val="FFFFFF"/>
                  </a:solidFill>
                </a:uFill>
              </a:rPr>
              <a:t>の値が反映</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CPU</a:t>
            </a:r>
            <a:r>
              <a:rPr lang="ja-JP" dirty="0">
                <a:solidFill>
                  <a:srgbClr val="000000"/>
                </a:solidFill>
                <a:uFill>
                  <a:solidFill>
                    <a:srgbClr val="FFFFFF"/>
                  </a:solidFill>
                </a:uFill>
              </a:rPr>
              <a:t>数」、「メモリ</a:t>
            </a:r>
            <a:r>
              <a:rPr lang="en-US" dirty="0">
                <a:solidFill>
                  <a:srgbClr val="000000"/>
                </a:solidFill>
                <a:uFill>
                  <a:solidFill>
                    <a:srgbClr val="FFFFFF"/>
                  </a:solidFill>
                </a:uFill>
              </a:rPr>
              <a:t>[MB]</a:t>
            </a:r>
            <a:r>
              <a:rPr lang="ja-JP" dirty="0">
                <a:solidFill>
                  <a:srgbClr val="000000"/>
                </a:solidFill>
                <a:uFill>
                  <a:solidFill>
                    <a:srgbClr val="FFFFFF"/>
                  </a:solidFill>
                </a:uFill>
              </a:rPr>
              <a:t>」</a:t>
            </a:r>
            <a:r>
              <a:rPr dirty="0"/>
              <a:t/>
            </a:r>
            <a:br>
              <a:rPr dirty="0"/>
            </a:br>
            <a:r>
              <a:rPr lang="en-US" dirty="0">
                <a:solidFill>
                  <a:srgbClr val="000000"/>
                </a:solidFill>
                <a:uFill>
                  <a:solidFill>
                    <a:srgbClr val="FFFFFF"/>
                  </a:solidFill>
                </a:uFill>
              </a:rPr>
              <a:t>CPU</a:t>
            </a:r>
            <a:r>
              <a:rPr lang="ja-JP" dirty="0">
                <a:solidFill>
                  <a:srgbClr val="000000"/>
                </a:solidFill>
                <a:uFill>
                  <a:solidFill>
                    <a:srgbClr val="FFFFFF"/>
                  </a:solidFill>
                </a:uFill>
              </a:rPr>
              <a:t>数、搭載メモリ量のチェックが必要な場合は値を入力してください</a:t>
            </a:r>
            <a:endParaRPr lang="en-US" dirty="0">
              <a:solidFill>
                <a:srgbClr val="000000"/>
              </a:solidFill>
              <a:uFill>
                <a:solidFill>
                  <a:srgbClr val="FFFFFF"/>
                </a:solidFill>
              </a:uFill>
            </a:endParaRPr>
          </a:p>
          <a:p>
            <a:pPr marL="864235" lvl="1"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VM</a:t>
            </a:r>
            <a:r>
              <a:rPr lang="ja-JP" dirty="0">
                <a:solidFill>
                  <a:srgbClr val="000000"/>
                </a:solidFill>
                <a:uFill>
                  <a:solidFill>
                    <a:srgbClr val="FFFFFF"/>
                  </a:solidFill>
                </a:uFill>
              </a:rPr>
              <a:t>設定</a:t>
            </a:r>
            <a:r>
              <a:rPr lang="en-US" dirty="0">
                <a:solidFill>
                  <a:srgbClr val="000000"/>
                </a:solidFill>
                <a:uFill>
                  <a:solidFill>
                    <a:srgbClr val="FFFFFF"/>
                  </a:solidFill>
                </a:uFill>
              </a:rPr>
              <a:t>(vCenter</a:t>
            </a:r>
            <a:r>
              <a:rPr lang="ja-JP" dirty="0">
                <a:solidFill>
                  <a:srgbClr val="000000"/>
                </a:solidFill>
                <a:uFill>
                  <a:solidFill>
                    <a:srgbClr val="FFFFFF"/>
                  </a:solidFill>
                </a:uFill>
              </a:rPr>
              <a:t>設定</a:t>
            </a:r>
            <a:r>
              <a:rPr lang="en-US" dirty="0">
                <a:solidFill>
                  <a:srgbClr val="000000"/>
                </a:solidFill>
                <a:uFill>
                  <a:solidFill>
                    <a:srgbClr val="FFFFFF"/>
                  </a:solidFill>
                </a:uFill>
              </a:rPr>
              <a:t>)</a:t>
            </a:r>
            <a:r>
              <a:rPr lang="ja-JP" dirty="0">
                <a:solidFill>
                  <a:srgbClr val="000000"/>
                </a:solidFill>
                <a:uFill>
                  <a:solidFill>
                    <a:srgbClr val="FFFFFF"/>
                  </a:solidFill>
                </a:uFill>
              </a:rPr>
              <a:t>チェック用</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err="1">
                <a:solidFill>
                  <a:srgbClr val="000000"/>
                </a:solidFill>
                <a:uFill>
                  <a:solidFill>
                    <a:srgbClr val="FFFFFF"/>
                  </a:solidFill>
                </a:uFill>
              </a:rPr>
              <a:t>ESXi</a:t>
            </a:r>
            <a:r>
              <a:rPr lang="ja-JP" dirty="0">
                <a:solidFill>
                  <a:srgbClr val="000000"/>
                </a:solidFill>
                <a:uFill>
                  <a:solidFill>
                    <a:srgbClr val="FFFFFF"/>
                  </a:solidFill>
                </a:uFill>
              </a:rPr>
              <a:t>ホスト」</a:t>
            </a:r>
            <a:r>
              <a:rPr dirty="0"/>
              <a:t/>
            </a:r>
            <a:br>
              <a:rPr dirty="0"/>
            </a:br>
            <a:r>
              <a:rPr lang="en-US" dirty="0" err="1">
                <a:solidFill>
                  <a:srgbClr val="000000"/>
                </a:solidFill>
                <a:uFill>
                  <a:solidFill>
                    <a:srgbClr val="FFFFFF"/>
                  </a:solidFill>
                </a:uFill>
              </a:rPr>
              <a:t>ESXi</a:t>
            </a:r>
            <a:r>
              <a:rPr lang="ja-JP" dirty="0">
                <a:solidFill>
                  <a:srgbClr val="000000"/>
                </a:solidFill>
                <a:uFill>
                  <a:solidFill>
                    <a:srgbClr val="FFFFFF"/>
                  </a:solidFill>
                </a:uFill>
              </a:rPr>
              <a:t>ホスト名の検索キーワード</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HDD</a:t>
            </a:r>
            <a:r>
              <a:rPr lang="ja-JP" dirty="0">
                <a:solidFill>
                  <a:srgbClr val="000000"/>
                </a:solidFill>
                <a:uFill>
                  <a:solidFill>
                    <a:srgbClr val="FFFFFF"/>
                  </a:solidFill>
                </a:uFill>
              </a:rPr>
              <a:t>タイプ」</a:t>
            </a:r>
            <a:r>
              <a:rPr dirty="0"/>
              <a:t/>
            </a:r>
            <a:br>
              <a:rPr dirty="0"/>
            </a:br>
            <a:r>
              <a:rPr lang="ja-JP" dirty="0">
                <a:solidFill>
                  <a:srgbClr val="000000"/>
                </a:solidFill>
                <a:uFill>
                  <a:solidFill>
                    <a:srgbClr val="FFFFFF"/>
                  </a:solidFill>
                </a:uFill>
              </a:rPr>
              <a:t>ストレージタイプ</a:t>
            </a:r>
            <a:r>
              <a:rPr lang="en-US" dirty="0">
                <a:solidFill>
                  <a:srgbClr val="000000"/>
                </a:solidFill>
                <a:uFill>
                  <a:solidFill>
                    <a:srgbClr val="FFFFFF"/>
                  </a:solidFill>
                </a:uFill>
              </a:rPr>
              <a:t>(</a:t>
            </a:r>
            <a:r>
              <a:rPr lang="en-US" dirty="0" err="1">
                <a:solidFill>
                  <a:srgbClr val="000000"/>
                </a:solidFill>
                <a:uFill>
                  <a:solidFill>
                    <a:srgbClr val="FFFFFF"/>
                  </a:solidFill>
                </a:uFill>
              </a:rPr>
              <a:t>Thick,Thin</a:t>
            </a:r>
            <a:r>
              <a:rPr lang="en-US" dirty="0">
                <a:solidFill>
                  <a:srgbClr val="000000"/>
                </a:solidFill>
                <a:uFill>
                  <a:solidFill>
                    <a:srgbClr val="FFFFFF"/>
                  </a:solidFill>
                </a:uFill>
              </a:rPr>
              <a:t>)</a:t>
            </a:r>
            <a:r>
              <a:rPr lang="ja-JP" dirty="0">
                <a:solidFill>
                  <a:srgbClr val="000000"/>
                </a:solidFill>
                <a:uFill>
                  <a:solidFill>
                    <a:srgbClr val="FFFFFF"/>
                  </a:solidFill>
                </a:uFill>
              </a:rPr>
              <a:t>の検索キーワード</a:t>
            </a:r>
            <a:endParaRPr lang="en-US" dirty="0">
              <a:solidFill>
                <a:srgbClr val="000000"/>
              </a:solidFill>
              <a:uFill>
                <a:solidFill>
                  <a:srgbClr val="FFFFFF"/>
                </a:solidFill>
              </a:uFill>
            </a:endParaRPr>
          </a:p>
          <a:p>
            <a:pPr marL="1321435" lvl="2" indent="-323215">
              <a:buClrTx/>
              <a:buSzPts val="1350"/>
              <a:buFont typeface="Symbol" pitchFamily="1"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a:t>
            </a:r>
            <a:r>
              <a:rPr lang="en-US" dirty="0">
                <a:solidFill>
                  <a:srgbClr val="000000"/>
                </a:solidFill>
                <a:uFill>
                  <a:solidFill>
                    <a:srgbClr val="FFFFFF"/>
                  </a:solidFill>
                </a:uFill>
              </a:rPr>
              <a:t>CPU</a:t>
            </a:r>
            <a:r>
              <a:rPr lang="ja-JP" dirty="0">
                <a:solidFill>
                  <a:srgbClr val="000000"/>
                </a:solidFill>
                <a:uFill>
                  <a:solidFill>
                    <a:srgbClr val="FFFFFF"/>
                  </a:solidFill>
                </a:uFill>
              </a:rPr>
              <a:t>数」、「メモリ</a:t>
            </a:r>
            <a:r>
              <a:rPr lang="en-US" dirty="0">
                <a:solidFill>
                  <a:srgbClr val="000000"/>
                </a:solidFill>
                <a:uFill>
                  <a:solidFill>
                    <a:srgbClr val="FFFFFF"/>
                  </a:solidFill>
                </a:uFill>
              </a:rPr>
              <a:t>[GB]</a:t>
            </a:r>
            <a:r>
              <a:rPr lang="ja-JP" dirty="0">
                <a:solidFill>
                  <a:srgbClr val="000000"/>
                </a:solidFill>
                <a:uFill>
                  <a:solidFill>
                    <a:srgbClr val="FFFFFF"/>
                  </a:solidFill>
                </a:uFill>
              </a:rPr>
              <a:t>」</a:t>
            </a:r>
            <a:r>
              <a:rPr dirty="0"/>
              <a:t/>
            </a:r>
            <a:br>
              <a:rPr dirty="0"/>
            </a:br>
            <a:r>
              <a:rPr lang="ja-JP" dirty="0">
                <a:solidFill>
                  <a:srgbClr val="000000"/>
                </a:solidFill>
                <a:uFill>
                  <a:solidFill>
                    <a:srgbClr val="FFFFFF"/>
                  </a:solidFill>
                </a:uFill>
              </a:rPr>
              <a:t>リソース割当ての</a:t>
            </a:r>
            <a:r>
              <a:rPr lang="ja-JP" dirty="0" smtClean="0">
                <a:solidFill>
                  <a:srgbClr val="000000"/>
                </a:solidFill>
                <a:uFill>
                  <a:solidFill>
                    <a:srgbClr val="FFFFFF"/>
                  </a:solidFill>
                </a:uFill>
              </a:rPr>
              <a:t>値</a:t>
            </a:r>
            <a:endParaRPr lang="en-US" altLang="ja-JP" dirty="0" smtClean="0">
              <a:solidFill>
                <a:srgbClr val="000000"/>
              </a:solidFill>
              <a:uFill>
                <a:solidFill>
                  <a:srgbClr val="FFFFFF"/>
                </a:solidFill>
              </a:uFill>
            </a:endParaRPr>
          </a:p>
          <a:p>
            <a:pPr marL="83820">
              <a:buSzPts val="1350"/>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marL="83820">
              <a:buSzPts val="1350"/>
              <a:defRPr lang="ja-JP">
                <a:latin typeface="Meiryo UI" pitchFamily="3" charset="-128"/>
                <a:ea typeface="Meiryo UI" pitchFamily="3" charset="-128"/>
                <a:cs typeface="Meiryo UI" pitchFamily="3" charset="-128"/>
              </a:defRPr>
            </a:pPr>
            <a:r>
              <a:rPr lang="en-US" dirty="0" smtClean="0">
                <a:solidFill>
                  <a:srgbClr val="000000"/>
                </a:solidFill>
                <a:uFill>
                  <a:solidFill>
                    <a:srgbClr val="FFFFFF"/>
                  </a:solidFill>
                </a:uFill>
              </a:rPr>
              <a:t>(</a:t>
            </a:r>
            <a:r>
              <a:rPr lang="ja-JP" altLang="en-US" dirty="0" smtClean="0">
                <a:solidFill>
                  <a:srgbClr val="000000"/>
                </a:solidFill>
                <a:uFill>
                  <a:solidFill>
                    <a:srgbClr val="FFFFFF"/>
                  </a:solidFill>
                </a:uFill>
              </a:rPr>
              <a:t>注意</a:t>
            </a:r>
            <a:r>
              <a:rPr lang="en-US" altLang="ja-JP" dirty="0" smtClean="0">
                <a:solidFill>
                  <a:srgbClr val="000000"/>
                </a:solidFill>
                <a:uFill>
                  <a:solidFill>
                    <a:srgbClr val="FFFFFF"/>
                  </a:solidFill>
                </a:uFill>
              </a:rPr>
              <a:t>)</a:t>
            </a:r>
            <a:r>
              <a:rPr lang="ja-JP" altLang="en-US" dirty="0" smtClean="0">
                <a:solidFill>
                  <a:srgbClr val="000000"/>
                </a:solidFill>
                <a:uFill>
                  <a:solidFill>
                    <a:srgbClr val="FFFFFF"/>
                  </a:solidFill>
                </a:uFill>
              </a:rPr>
              <a:t>本値が空白の場合、次ページのテンプレート</a:t>
            </a:r>
            <a:r>
              <a:rPr lang="en-US" altLang="ja-JP" dirty="0" smtClean="0">
                <a:solidFill>
                  <a:srgbClr val="000000"/>
                </a:solidFill>
                <a:uFill>
                  <a:solidFill>
                    <a:srgbClr val="FFFFFF"/>
                  </a:solidFill>
                </a:uFill>
              </a:rPr>
              <a:t>(Linux)</a:t>
            </a:r>
            <a:r>
              <a:rPr lang="ja-JP" altLang="en-US" dirty="0" smtClean="0">
                <a:solidFill>
                  <a:srgbClr val="000000"/>
                </a:solidFill>
                <a:uFill>
                  <a:solidFill>
                    <a:srgbClr val="FFFFFF"/>
                  </a:solidFill>
                </a:uFill>
              </a:rPr>
              <a:t>の設定値が有効になります</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テンプレート(Linux)シート入力1</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fBoAAAAAAAAmAAAACAAAAP//////////"/>
              </a:ext>
            </a:extLst>
          </p:cNvSpPr>
          <p:nvPr/>
        </p:nvSpPr>
        <p:spPr>
          <a:xfrm>
            <a:off x="504190" y="1769110"/>
            <a:ext cx="9326245" cy="2536190"/>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rPr>
              <a:t>設定値とインベントリの比較用のシート「テンプレート(Linux)」を編集します</a:t>
            </a:r>
            <a:endParaRPr lang="ja-JP" sz="1600" dirty="0">
              <a:solidFill>
                <a:srgbClr val="000000"/>
              </a:solidFill>
            </a:endParaRP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シート名のカッコ内の名前が、テンプレートIDとなり、前述の検査対象シートのテンプレートIDに指定します。</a:t>
            </a:r>
            <a:r>
              <a:rPr lang="ja-JP" dirty="0">
                <a:solidFill>
                  <a:schemeClr val="tx1"/>
                </a:solidFill>
              </a:rPr>
              <a:t>テンプレートIDが空白の場合は設定値とインベントリの比較を行いません</a:t>
            </a:r>
          </a:p>
          <a:p>
            <a:pPr marL="431800" indent="-321945">
              <a:buClrTx/>
              <a:buSzPts val="810"/>
              <a:buFont typeface="Wingdings" charset="2"/>
              <a:buChar char=""/>
              <a:defRPr lang="ja-JP">
                <a:latin typeface="Meiryo UI" pitchFamily="3" charset="-128"/>
                <a:ea typeface="Meiryo UI" pitchFamily="3" charset="-128"/>
                <a:cs typeface="Meiryo UI" pitchFamily="3" charset="-128"/>
              </a:defRPr>
            </a:pPr>
            <a:r>
              <a:rPr lang="ja-JP" altLang="en-US" dirty="0" smtClean="0">
                <a:solidFill>
                  <a:srgbClr val="000000"/>
                </a:solidFill>
              </a:rPr>
              <a:t>シート内の</a:t>
            </a:r>
            <a:r>
              <a:rPr lang="en-US" altLang="ja-JP" dirty="0" smtClean="0">
                <a:solidFill>
                  <a:srgbClr val="000000"/>
                </a:solidFill>
              </a:rPr>
              <a:t>1,2</a:t>
            </a:r>
            <a:r>
              <a:rPr lang="ja-JP" altLang="en-US" dirty="0" smtClean="0">
                <a:solidFill>
                  <a:srgbClr val="000000"/>
                </a:solidFill>
              </a:rPr>
              <a:t>行目がキー項目となり</a:t>
            </a:r>
            <a:r>
              <a:rPr lang="ja-JP" dirty="0" smtClean="0">
                <a:solidFill>
                  <a:srgbClr val="000000"/>
                </a:solidFill>
              </a:rPr>
              <a:t>、1行目</a:t>
            </a:r>
            <a:r>
              <a:rPr lang="ja-JP" dirty="0">
                <a:solidFill>
                  <a:srgbClr val="000000"/>
                </a:solidFill>
              </a:rPr>
              <a:t>がプラットフォーム名、2行目がメトリック名と</a:t>
            </a:r>
            <a:r>
              <a:rPr lang="ja-JP" dirty="0" smtClean="0">
                <a:solidFill>
                  <a:srgbClr val="000000"/>
                </a:solidFill>
              </a:rPr>
              <a:t>なり</a:t>
            </a:r>
            <a:r>
              <a:rPr lang="ja-JP" altLang="en-US" dirty="0" smtClean="0">
                <a:solidFill>
                  <a:srgbClr val="000000"/>
                </a:solidFill>
              </a:rPr>
              <a:t>、</a:t>
            </a:r>
            <a:r>
              <a:rPr dirty="0" smtClean="0"/>
              <a:t>「</a:t>
            </a:r>
            <a:r>
              <a:rPr dirty="0"/>
              <a:t>チェックシート(Linux)」</a:t>
            </a:r>
            <a:r>
              <a:rPr dirty="0" smtClean="0"/>
              <a:t>の検査項目</a:t>
            </a:r>
            <a:r>
              <a:rPr lang="ja-JP" altLang="en-US" dirty="0" smtClean="0"/>
              <a:t>と関連していま</a:t>
            </a:r>
            <a:r>
              <a:rPr lang="ja-JP" altLang="en-US" dirty="0"/>
              <a:t>す</a:t>
            </a:r>
            <a:endParaRPr dirty="0"/>
          </a:p>
          <a:p>
            <a:pPr marL="4318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rPr>
              <a:t>単一</a:t>
            </a:r>
            <a:r>
              <a:rPr lang="ja-JP" dirty="0" smtClean="0">
                <a:solidFill>
                  <a:srgbClr val="000000"/>
                </a:solidFill>
              </a:rPr>
              <a:t>の</a:t>
            </a:r>
            <a:r>
              <a:rPr lang="ja-JP" altLang="en-US" dirty="0" smtClean="0">
                <a:solidFill>
                  <a:srgbClr val="000000"/>
                </a:solidFill>
              </a:rPr>
              <a:t>値</a:t>
            </a:r>
            <a:r>
              <a:rPr lang="ja-JP" dirty="0" smtClean="0">
                <a:solidFill>
                  <a:srgbClr val="000000"/>
                </a:solidFill>
              </a:rPr>
              <a:t>の</a:t>
            </a:r>
            <a:r>
              <a:rPr lang="ja-JP" dirty="0">
                <a:solidFill>
                  <a:srgbClr val="000000"/>
                </a:solidFill>
              </a:rPr>
              <a:t>場合、先頭行(3行目)に値を指定</a:t>
            </a:r>
            <a:r>
              <a:rPr lang="ja-JP" dirty="0" smtClean="0">
                <a:solidFill>
                  <a:srgbClr val="000000"/>
                </a:solidFill>
              </a:rPr>
              <a:t>します</a:t>
            </a:r>
            <a:r>
              <a:rPr lang="ja-JP" altLang="en-US" dirty="0" smtClean="0">
                <a:solidFill>
                  <a:srgbClr val="000000"/>
                </a:solidFill>
              </a:rPr>
              <a:t>。複数値の場合、</a:t>
            </a:r>
            <a:r>
              <a:rPr lang="en-US" altLang="ja-JP" dirty="0" smtClean="0">
                <a:solidFill>
                  <a:srgbClr val="000000"/>
                </a:solidFill>
              </a:rPr>
              <a:t>3</a:t>
            </a:r>
            <a:r>
              <a:rPr lang="ja-JP" altLang="en-US" dirty="0" smtClean="0">
                <a:solidFill>
                  <a:srgbClr val="000000"/>
                </a:solidFill>
              </a:rPr>
              <a:t>行目以降に順に値を設定します</a:t>
            </a:r>
            <a:endParaRPr lang="ja-JP" dirty="0">
              <a:solidFill>
                <a:srgbClr val="000000"/>
              </a:solidFill>
            </a:endParaRPr>
          </a:p>
          <a:p>
            <a:pPr marL="431800" lvl="1" indent="-321945">
              <a:buClrTx/>
              <a:buSzPts val="810"/>
              <a:buFont typeface="Wingdings" charset="2"/>
              <a:buChar char=""/>
              <a:defRPr lang="ja-JP">
                <a:latin typeface="Meiryo UI" pitchFamily="3" charset="-128"/>
                <a:ea typeface="Meiryo UI" pitchFamily="3" charset="-128"/>
                <a:cs typeface="Meiryo UI" pitchFamily="3" charset="-128"/>
              </a:defRPr>
            </a:pPr>
            <a:r>
              <a:rPr dirty="0" smtClean="0"/>
              <a:t>値の</a:t>
            </a:r>
            <a:r>
              <a:rPr lang="ja-JP" altLang="en-US" dirty="0" smtClean="0"/>
              <a:t>設定</a:t>
            </a:r>
            <a:r>
              <a:rPr dirty="0" smtClean="0"/>
              <a:t>がない</a:t>
            </a:r>
            <a:r>
              <a:rPr lang="ja-JP" altLang="en-US" dirty="0" smtClean="0"/>
              <a:t>項目</a:t>
            </a:r>
            <a:r>
              <a:rPr dirty="0" smtClean="0"/>
              <a:t>は比較を</a:t>
            </a:r>
            <a:r>
              <a:rPr lang="ja-JP" dirty="0">
                <a:solidFill>
                  <a:srgbClr val="000000"/>
                </a:solidFill>
              </a:rPr>
              <a:t>行いません</a:t>
            </a:r>
            <a:r>
              <a:rPr dirty="0"/>
              <a:t/>
            </a:r>
            <a:br>
              <a:rPr dirty="0"/>
            </a:br>
            <a:endParaRPr lang="ja-JP" sz="1600" dirty="0">
              <a:solidFill>
                <a:srgbClr val="000000"/>
              </a:solidFill>
            </a:endParaRPr>
          </a:p>
        </p:txBody>
      </p:sp>
      <p:pic>
        <p:nvPicPr>
          <p:cNvPr id="4" name="画像1"/>
          <p:cNvPicPr>
            <a:extLst>
              <a:ext uri="smNativeData">
                <pr:smNativeData xmlns:pr="smNativeData" xmlns:p14="http://schemas.microsoft.com/office/powerpoint/2010/main" xmlns="" val="SMDATA_18_J4BCWxMAAAAlAAAAE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jwAAEIrAAAQAAAAJgAAAAgAAAD//////////w=="/>
              </a:ext>
            </a:extLst>
          </p:cNvPicPr>
          <p:nvPr/>
        </p:nvPicPr>
        <p:blipFill>
          <a:blip r:embed="rId2"/>
          <a:stretch>
            <a:fillRect/>
          </a:stretch>
        </p:blipFill>
        <p:spPr>
          <a:xfrm>
            <a:off x="499110" y="4161790"/>
            <a:ext cx="9403080" cy="2870200"/>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テンプレート(Linux)シート入力2</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QwAABAAAAAmAAAACAAAAP//////////"/>
              </a:ext>
            </a:extLst>
          </p:cNvSpPr>
          <p:nvPr/>
        </p:nvSpPr>
        <p:spPr>
          <a:xfrm>
            <a:off x="504190" y="1769110"/>
            <a:ext cx="9288780" cy="31178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数値チェックの場合は数値を入力します。</a:t>
            </a: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文字列のチェックの場合はキーワードを入力します。中間一致検索でキーワード検索をします。</a:t>
            </a:r>
          </a:p>
          <a:p>
            <a:pPr marL="567055" lvl="1">
              <a:defRPr lang="ja-JP">
                <a:solidFill>
                  <a:srgbClr val="000000"/>
                </a:solidFill>
                <a:latin typeface="Meiryo UI" pitchFamily="3" charset="-128"/>
                <a:ea typeface="Meiryo UI" pitchFamily="3" charset="-128"/>
                <a:cs typeface="Meiryo UI" pitchFamily="3" charset="-128"/>
              </a:defRPr>
            </a:pPr>
            <a:endParaRPr dirty="0"/>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p:txBody>
      </p:sp>
      <p:pic>
        <p:nvPicPr>
          <p:cNvPr id="4" name="画像2"/>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xQAAOcTAAAQAAAAJgAAAAgAAAD//////////w=="/>
              </a:ext>
            </a:extLst>
          </p:cNvPicPr>
          <p:nvPr/>
        </p:nvPicPr>
        <p:blipFill>
          <a:blip r:embed="rId2"/>
          <a:stretch>
            <a:fillRect/>
          </a:stretch>
        </p:blipFill>
        <p:spPr>
          <a:xfrm>
            <a:off x="876935" y="2511425"/>
            <a:ext cx="2495550" cy="723900"/>
          </a:xfrm>
          <a:prstGeom prst="rect">
            <a:avLst/>
          </a:prstGeom>
          <a:noFill/>
          <a:ln>
            <a:noFill/>
          </a:ln>
          <a:effectLst/>
        </p:spPr>
      </p:pic>
      <p:pic>
        <p:nvPicPr>
          <p:cNvPr id="5" name="画像3"/>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BoOX+W82fJvwAAAAAAAP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LgFAAAyHwAAMBUAAGcmAAAQAAAAJgAAAAgAAAD//////////w=="/>
              </a:ext>
            </a:extLst>
          </p:cNvPicPr>
          <p:nvPr/>
        </p:nvPicPr>
        <p:blipFill>
          <a:blip r:embed="rId3"/>
          <a:stretch>
            <a:fillRect/>
          </a:stretch>
        </p:blipFill>
        <p:spPr>
          <a:xfrm>
            <a:off x="929640" y="5071110"/>
            <a:ext cx="2514600" cy="1171575"/>
          </a:xfrm>
          <a:prstGeom prst="rect">
            <a:avLst/>
          </a:prstGeom>
          <a:noFill/>
          <a:ln>
            <a:noFill/>
          </a:ln>
          <a:effectLst/>
        </p:spPr>
      </p:pic>
      <p:sp>
        <p:nvSpPr>
          <p:cNvPr id="6" name="四角形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複数項目のチェックの場合は3行目以降の複数行にキー、値の形式で順に入力します。</a:t>
            </a:r>
            <a:br>
              <a:rPr dirty="0"/>
            </a:br>
            <a:r>
              <a:rPr dirty="0"/>
              <a:t>「メトリック名:k」がキー、「メトリック名:v」が値となります。</a:t>
            </a:r>
          </a:p>
          <a:p>
            <a:pPr marL="431800" indent="-32194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キーの有無をチェックし、存在する場合はその値をキーワード検索します。キーワード検索は中間一致検索です。</a:t>
            </a: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a:p>
            <a:pPr>
              <a:lnSpc>
                <a:spcPct val="100000"/>
              </a:lnSpc>
              <a:defRPr lang="ja-JP">
                <a:latin typeface="Meiryo UI" pitchFamily="3" charset="-128"/>
                <a:ea typeface="Meiryo UI" pitchFamily="3" charset="-128"/>
                <a:cs typeface="Meiryo UI" pitchFamily="3" charset="-128"/>
              </a:defRPr>
            </a:pPr>
            <a:endParaRPr lang="ja-JP" sz="16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dirty="0" err="1" smtClean="0">
                <a:solidFill>
                  <a:srgbClr val="000000"/>
                </a:solidFill>
                <a:uFill>
                  <a:solidFill>
                    <a:srgbClr val="FFFFFF"/>
                  </a:solidFill>
                </a:uFill>
              </a:rPr>
              <a:t>検査PC</a:t>
            </a:r>
            <a:r>
              <a:rPr lang="ja-JP" altLang="en-US" sz="4400" dirty="0" smtClean="0">
                <a:solidFill>
                  <a:srgbClr val="000000"/>
                </a:solidFill>
                <a:uFill>
                  <a:solidFill>
                    <a:srgbClr val="FFFFFF"/>
                  </a:solidFill>
                </a:uFill>
              </a:rPr>
              <a:t>のセットアップ</a:t>
            </a:r>
            <a:endParaRPr lang="en-US" dirty="0">
              <a:solidFill>
                <a:srgbClr val="000000"/>
              </a:solidFill>
              <a:uFill>
                <a:solidFill>
                  <a:srgbClr val="FFFFFF"/>
                </a:solidFill>
              </a:uFill>
            </a:endParaRPr>
          </a:p>
        </p:txBody>
      </p:sp>
    </p:spTree>
    <p:extLst>
      <p:ext uri="{BB962C8B-B14F-4D97-AF65-F5344CB8AC3E}">
        <p14:creationId xmlns:p14="http://schemas.microsoft.com/office/powerpoint/2010/main" val="1849908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ja-JP">
                <a:solidFill>
                  <a:srgbClr val="000000"/>
                </a:solidFill>
              </a:rPr>
              <a:t>テンプレート(Linux)シート入力3</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g0AAAAAAAAmAAAACAAAAP//////////"/>
              </a:ext>
            </a:extLst>
          </p:cNvSpPr>
          <p:nvPr/>
        </p:nvSpPr>
        <p:spPr>
          <a:xfrm>
            <a:off x="504190" y="1768475"/>
            <a:ext cx="9070975" cy="384175"/>
          </a:xfrm>
          <a:prstGeom prst="rect">
            <a:avLst/>
          </a:prstGeom>
          <a:noFill/>
          <a:ln>
            <a:noFill/>
          </a:ln>
          <a:effectLst/>
        </p:spPr>
        <p:txBody>
          <a:bodyPr vert="horz" wrap="square" lIns="0" tIns="0" rIns="0" bIns="0" numCol="1" anchor="t"/>
          <a:lstStyle/>
          <a:p>
            <a:pPr marL="431800" indent="-323215">
              <a:lnSpc>
                <a:spcPct val="100000"/>
              </a:lnSpc>
              <a:buClrTx/>
              <a:buSzPts val="990"/>
              <a:buFont typeface="Wingdings" charset="2"/>
              <a:buChar char=""/>
              <a:defRPr lang="ja-JP" sz="2200">
                <a:solidFill>
                  <a:srgbClr val="000000"/>
                </a:solidFill>
                <a:latin typeface="Meiryo UI" pitchFamily="3" charset="-128"/>
                <a:ea typeface="Meiryo UI" pitchFamily="3" charset="-128"/>
                <a:cs typeface="Meiryo UI" pitchFamily="3" charset="-128"/>
              </a:defRPr>
            </a:pPr>
            <a:r>
              <a:t>「項目名:k」の項目しかない場合、キーの有無のみチェックします</a:t>
            </a: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CTOs3P4V/SPymQM/Kl99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3600">
                <a:latin typeface="Meiryo UI" pitchFamily="3" charset="-128"/>
                <a:ea typeface="Meiryo UI" pitchFamily="3" charset="-128"/>
                <a:cs typeface="Meiryo UI" pitchFamily="3" charset="-128"/>
              </a:defRPr>
            </a:pPr>
            <a:r>
              <a:rPr lang="en-US">
                <a:solidFill>
                  <a:srgbClr val="000000"/>
                </a:solidFill>
                <a:uFill>
                  <a:solidFill>
                    <a:srgbClr val="FFFFFF"/>
                  </a:solidFill>
                </a:uFill>
              </a:rPr>
              <a:t>config\config.groovyの編集</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sz="2000">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notepad++など、UTF-8に対応したエディタでプロジェクトホーム\configの下にある設定ファイル config.groovy を開いてください</a:t>
            </a:r>
          </a:p>
        </p:txBody>
      </p:sp>
      <p:pic>
        <p:nvPicPr>
          <p:cNvPr id="4" name="図 251"/>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0ZAAAQAAAAJgAAAAgAAAD//////////w=="/>
              </a:ext>
            </a:extLst>
          </p:cNvPicPr>
          <p:nvPr/>
        </p:nvPicPr>
        <p:blipFill>
          <a:blip r:embed="rId2"/>
          <a:stretch>
            <a:fillRect/>
          </a:stretch>
        </p:blipFill>
        <p:spPr>
          <a:xfrm>
            <a:off x="1036320" y="2592070"/>
            <a:ext cx="4685665" cy="1510665"/>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以下の行の接続アカウント情報を編集します</a:t>
            </a: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KQAAyBwAABAAAAAmAAAACAAAAP//////////"/>
              </a:ext>
            </a:extLst>
          </p:cNvSpPr>
          <p:nvPr/>
        </p:nvSpPr>
        <p:spPr>
          <a:xfrm>
            <a:off x="864235" y="2115185"/>
            <a:ext cx="5880735" cy="256349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account.vCenter.Test.server   = '192.168.10.100'</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account.vCenter.Test.user     = 'test_user'</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account.vCenter.Test.password = 'P@ssword'</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 Linux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account.Linux.Test.user      = 'someuser'</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account.Linux.Test.password  = 'P@ssword'</a:t>
            </a:r>
          </a:p>
          <a:p>
            <a:pPr>
              <a:lnSpc>
                <a:spcPct val="100000"/>
              </a:lnSpc>
              <a:defRPr lang="ja-JP">
                <a:latin typeface="Meiryo UI" pitchFamily="3" charset="-128"/>
                <a:ea typeface="Meiryo UI" pitchFamily="3" charset="-128"/>
                <a:cs typeface="Meiryo UI" pitchFamily="3" charset="-128"/>
              </a:defRPr>
            </a:pPr>
            <a:r>
              <a:rPr lang="en-US" sz="1300">
                <a:solidFill>
                  <a:srgbClr val="000000"/>
                </a:solidFill>
                <a:uFill>
                  <a:solidFill>
                    <a:srgbClr val="FFFFFF"/>
                  </a:solidFill>
                </a:uFill>
              </a:rPr>
              <a:t>account.Linux.Test.work_dir  = '/tmp/gradle_test'</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p>
        </p:txBody>
      </p:sp>
      <p:sp>
        <p:nvSpPr>
          <p:cNvPr id="6" name="CustomShape 5"/>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EOgAAzBgAABAAAAAmAAAACAAAAP//////////"/>
              </a:ext>
            </a:extLst>
          </p:cNvSpPr>
          <p:nvPr/>
        </p:nvSpPr>
        <p:spPr>
          <a:xfrm>
            <a:off x="6983730" y="335915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Linux接続アカウントを入力します</a:t>
            </a:r>
          </a:p>
        </p:txBody>
      </p:sp>
      <p:sp>
        <p:nvSpPr>
          <p:cNvPr id="7" name="CustomShape 6"/>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アカウントIDについて</a:t>
            </a: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各サーバで接続アカウント情報が異なる場合は、アカウントIDを変えて複数アカウント情報を設定してください。シート「検査対象」の” account_id”で指定します</a:t>
            </a: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account.vCenter.、account.Linux.の後の文字列がアカウントIDとなります</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Linux検査実行1</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-d</a:t>
            </a:r>
            <a:r>
              <a:rPr lang="ja-JP">
                <a:solidFill>
                  <a:srgbClr val="000000"/>
                </a:solidFill>
                <a:uFill>
                  <a:solidFill>
                    <a:srgbClr val="FFFFFF"/>
                  </a:solidFill>
                </a:uFill>
              </a:rPr>
              <a:t>」</a:t>
            </a:r>
            <a:r>
              <a:rPr lang="en-US">
                <a:solidFill>
                  <a:srgbClr val="000000"/>
                </a:solidFill>
                <a:uFill>
                  <a:solidFill>
                    <a:srgbClr val="FFFFFF"/>
                  </a:solidFill>
                </a:uFill>
              </a:rPr>
              <a:t> </a:t>
            </a:r>
            <a:r>
              <a:rPr lang="ja-JP">
                <a:solidFill>
                  <a:srgbClr val="000000"/>
                </a:solidFill>
                <a:uFill>
                  <a:solidFill>
                    <a:srgbClr val="FFFFFF"/>
                  </a:solidFill>
                </a:uFill>
              </a:rPr>
              <a:t>オプションを追加して、予行演習モードで実行します</a:t>
            </a:r>
            <a:r>
              <a:t/>
            </a:r>
            <a:br/>
            <a:r>
              <a:t/>
            </a:r>
            <a:br/>
            <a:r>
              <a:rPr lang="en-US">
                <a:solidFill>
                  <a:srgbClr val="000000"/>
                </a:solidFill>
                <a:uFill>
                  <a:solidFill>
                    <a:srgbClr val="FFFFFF"/>
                  </a:solidFill>
                </a:uFill>
              </a:rPr>
              <a:t>&gt; getconfig -d</a:t>
            </a:r>
          </a:p>
        </p:txBody>
      </p:sp>
      <p:pic>
        <p:nvPicPr>
          <p:cNvPr id="4" name="図 2"/>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BEEwAArDcAAJUqAAAQAAAAJgAAAAgAAAD//////////w=="/>
              </a:ext>
            </a:extLst>
          </p:cNvPicPr>
          <p:nvPr/>
        </p:nvPicPr>
        <p:blipFill>
          <a:blip r:embed="rId2"/>
          <a:stretch>
            <a:fillRect/>
          </a:stretch>
        </p:blipFill>
        <p:spPr>
          <a:xfrm>
            <a:off x="1030605" y="3131820"/>
            <a:ext cx="8019415" cy="379031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Linux検査実行2</a:t>
            </a:r>
          </a:p>
        </p:txBody>
      </p:sp>
      <p:sp>
        <p:nvSpPr>
          <p:cNvPr id="3"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rPr>
              <a:t>実行後、プロジェクトディレクトリ下</a:t>
            </a:r>
            <a:r>
              <a:rPr lang="ja-JP" dirty="0" smtClean="0">
                <a:solidFill>
                  <a:srgbClr val="000000"/>
                </a:solidFill>
              </a:rPr>
              <a:t>の</a:t>
            </a:r>
            <a:r>
              <a:rPr lang="ja-JP" altLang="en-US" dirty="0" smtClean="0">
                <a:solidFill>
                  <a:srgbClr val="000000"/>
                </a:solidFill>
              </a:rPr>
              <a:t>「</a:t>
            </a:r>
            <a:r>
              <a:rPr lang="en-US" altLang="ja-JP" dirty="0" smtClean="0">
                <a:solidFill>
                  <a:srgbClr val="000000"/>
                </a:solidFill>
              </a:rPr>
              <a:t>.\</a:t>
            </a:r>
            <a:r>
              <a:rPr lang="ja-JP" dirty="0" smtClean="0">
                <a:solidFill>
                  <a:srgbClr val="000000"/>
                </a:solidFill>
              </a:rPr>
              <a:t>build</a:t>
            </a:r>
            <a:r>
              <a:rPr lang="ja-JP" altLang="en-US" dirty="0" smtClean="0">
                <a:solidFill>
                  <a:srgbClr val="000000"/>
                </a:solidFill>
              </a:rPr>
              <a:t>」</a:t>
            </a:r>
            <a:r>
              <a:rPr lang="ja-JP" dirty="0" smtClean="0">
                <a:solidFill>
                  <a:srgbClr val="000000"/>
                </a:solidFill>
              </a:rPr>
              <a:t>の</a:t>
            </a:r>
            <a:r>
              <a:rPr lang="ja-JP" dirty="0">
                <a:solidFill>
                  <a:srgbClr val="000000"/>
                </a:solidFill>
              </a:rPr>
              <a:t>下に生成されたExcel検査結果を開いて結果を確認します</a:t>
            </a:r>
          </a:p>
        </p:txBody>
      </p:sp>
      <p:pic>
        <p:nvPicPr>
          <p:cNvPr id="4" name="図 265"/>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ioAAFccAAAQAAAAJgAAAAgAAAD//////////w=="/>
              </a:ext>
            </a:extLst>
          </p:cNvPicPr>
          <p:nvPr/>
        </p:nvPicPr>
        <p:blipFill>
          <a:blip r:embed="rId2"/>
          <a:stretch>
            <a:fillRect/>
          </a:stretch>
        </p:blipFill>
        <p:spPr>
          <a:xfrm>
            <a:off x="822325" y="2448560"/>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Linux検査結果の確認1</a:t>
            </a:r>
          </a:p>
        </p:txBody>
      </p:sp>
      <p:sp>
        <p:nvSpPr>
          <p:cNvPr id="3"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a:t>シート「検査レポート」が検査結果のサマリとなります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rPr dirty="0" smtClean="0"/>
              <a:t>検査結果の代表値、</a:t>
            </a:r>
            <a:r>
              <a:rPr lang="ja-JP" altLang="en-US" dirty="0" smtClean="0"/>
              <a:t>値の比較の</a:t>
            </a:r>
            <a:r>
              <a:rPr dirty="0" smtClean="0"/>
              <a:t>検査成績</a:t>
            </a:r>
            <a:r>
              <a:rPr dirty="0"/>
              <a:t>、</a:t>
            </a:r>
            <a:r>
              <a:rPr dirty="0" smtClean="0"/>
              <a:t>エラー</a:t>
            </a:r>
            <a:r>
              <a:rPr lang="ja-JP" altLang="en-US" dirty="0"/>
              <a:t>メッセージ</a:t>
            </a:r>
            <a:r>
              <a:rPr dirty="0" smtClean="0"/>
              <a:t>を記載します</a:t>
            </a:r>
            <a:endParaRPr dirty="0"/>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Linux検査結果の確認2</a:t>
            </a:r>
          </a:p>
        </p:txBody>
      </p:sp>
      <p:sp>
        <p:nvSpPr>
          <p:cNvPr id="3"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シート「エラーレポート」はエラーとなったメトリックのリストを記載します</a:t>
            </a: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RG9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jYAAFAjAAAQAAAAJgAAAAgAAAD//////////w=="/>
              </a:ext>
            </a:extLst>
          </p:cNvPicPr>
          <p:nvPr/>
        </p:nvPicPr>
        <p:blipFill>
          <a:blip r:embed="rId2"/>
          <a:stretch>
            <a:fillRect/>
          </a:stretch>
        </p:blipFill>
        <p:spPr>
          <a:xfrm>
            <a:off x="645795" y="2397125"/>
            <a:ext cx="8258175" cy="3343275"/>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Linux検査結果の確認3</a:t>
            </a:r>
          </a:p>
        </p:txBody>
      </p:sp>
      <p:sp>
        <p:nvSpPr>
          <p:cNvPr id="3"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シート「チェックシート(Linux)」は各メトリックのリストを記載します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横軸が検査対象となります</a:t>
            </a: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UAQ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jwAAPYlAAAQAAAAJgAAAAgAAAD//////////w=="/>
              </a:ext>
            </a:extLst>
          </p:cNvPicPr>
          <p:nvPr/>
        </p:nvPicPr>
        <p:blipFill>
          <a:blip r:embed="rId2"/>
          <a:stretch>
            <a:fillRect/>
          </a:stretch>
        </p:blipFill>
        <p:spPr>
          <a:xfrm>
            <a:off x="334010" y="2602230"/>
            <a:ext cx="9575800" cy="3568700"/>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ja-JP">
                <a:solidFill>
                  <a:srgbClr val="000000"/>
                </a:solidFill>
              </a:rPr>
              <a:t>Linux検査結果の確認4</a:t>
            </a:r>
          </a:p>
        </p:txBody>
      </p:sp>
      <p:sp>
        <p:nvSpPr>
          <p:cNvPr id="3"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シート「テンプレート(Windows)」よりも後にある、シートがデバイスの検査結果となります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ディスク構成など複数レコードからなる結果を記載します</a:t>
            </a:r>
          </a:p>
          <a:p>
            <a:pPr marL="431800" indent="-323215">
              <a:lnSpc>
                <a:spcPct val="100000"/>
              </a:lnSpc>
              <a:buClrTx/>
              <a:buSzPts val="810"/>
              <a:buFont typeface="Wingdings" charset="2"/>
              <a:buChar char=""/>
              <a:defRPr lang="ja-JP">
                <a:solidFill>
                  <a:srgbClr val="000000"/>
                </a:solidFill>
                <a:latin typeface="Meiryo UI" pitchFamily="3" charset="-128"/>
                <a:ea typeface="Meiryo UI" pitchFamily="3" charset="-128"/>
                <a:cs typeface="Meiryo UI" pitchFamily="3" charset="-128"/>
              </a:defRPr>
            </a:pPr>
            <a:r>
              <a:t>シート名は「{プラットフォーム}_{メトリック}」という命名ルールとなり、以下は「vCenter_datastore」の実行結果例となります</a:t>
            </a: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YzlI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MBAAD7EgAAWz0AAFkbAAAQAAAAJgAAAAgAAAD//////////w=="/>
              </a:ext>
            </a:extLst>
          </p:cNvPicPr>
          <p:nvPr/>
        </p:nvPicPr>
        <p:blipFill>
          <a:blip r:embed="rId2"/>
          <a:stretch>
            <a:fillRect/>
          </a:stretch>
        </p:blipFill>
        <p:spPr>
          <a:xfrm>
            <a:off x="215265" y="3085465"/>
            <a:ext cx="9758680" cy="1360170"/>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sz="4800">
                <a:latin typeface="Meiryo UI" pitchFamily="3" charset="-128"/>
                <a:ea typeface="Meiryo UI" pitchFamily="3" charset="-128"/>
                <a:cs typeface="Meiryo UI" pitchFamily="3" charset="-128"/>
              </a:defRPr>
            </a:pPr>
            <a:r>
              <a:rPr lang="en-US">
                <a:solidFill>
                  <a:srgbClr val="000000"/>
                </a:solidFill>
                <a:uFill>
                  <a:solidFill>
                    <a:srgbClr val="FFFFFF"/>
                  </a:solidFill>
                </a:uFill>
              </a:rPr>
              <a:t>Linux検査コミット</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MBUAABAAAAAmAAAACAAAAP//////////"/>
              </a:ext>
            </a:extLst>
          </p:cNvSpPr>
          <p:nvPr/>
        </p:nvSpPr>
        <p:spPr>
          <a:xfrm>
            <a:off x="504190" y="1757680"/>
            <a:ext cx="9070975" cy="168656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Excel検査結果の確認ができたら”getconfig</a:t>
            </a:r>
            <a:r>
              <a:rPr lang="en-US" dirty="0">
                <a:solidFill>
                  <a:srgbClr val="000000"/>
                </a:solidFill>
                <a:uFill>
                  <a:solidFill>
                    <a:srgbClr val="FFFFFF"/>
                  </a:solidFill>
                </a:uFill>
              </a:rPr>
              <a:t> -u </a:t>
            </a:r>
            <a:r>
              <a:rPr lang="en-US" dirty="0" err="1">
                <a:solidFill>
                  <a:srgbClr val="000000"/>
                </a:solidFill>
                <a:uFill>
                  <a:solidFill>
                    <a:srgbClr val="FFFFFF"/>
                  </a:solidFill>
                </a:uFill>
              </a:rPr>
              <a:t>local”</a:t>
            </a:r>
            <a:r>
              <a:rPr lang="en-US" dirty="0" err="1" smtClean="0">
                <a:solidFill>
                  <a:srgbClr val="000000"/>
                </a:solidFill>
                <a:uFill>
                  <a:solidFill>
                    <a:srgbClr val="FFFFFF"/>
                  </a:solidFill>
                </a:uFill>
              </a:rPr>
              <a:t>で</a:t>
            </a:r>
            <a:r>
              <a:rPr lang="ja-JP" altLang="en-US" dirty="0" smtClean="0">
                <a:solidFill>
                  <a:srgbClr val="000000"/>
                </a:solidFill>
                <a:uFill>
                  <a:solidFill>
                    <a:srgbClr val="FFFFFF"/>
                  </a:solidFill>
                </a:uFill>
              </a:rPr>
              <a:t>プロジェクトディレクトリ下の</a:t>
            </a:r>
            <a:r>
              <a:rPr lang="en-US" dirty="0" err="1" smtClean="0">
                <a:solidFill>
                  <a:srgbClr val="000000"/>
                </a:solidFill>
                <a:uFill>
                  <a:solidFill>
                    <a:srgbClr val="FFFFFF"/>
                  </a:solidFill>
                </a:uFill>
              </a:rPr>
              <a:t>ローカルデータベースに検査結果を保存します</a:t>
            </a:r>
            <a:r>
              <a:rPr dirty="0"/>
              <a:t/>
            </a:r>
            <a:br>
              <a:rPr dirty="0"/>
            </a:br>
            <a:r>
              <a:rPr lang="en-US" dirty="0">
                <a:solidFill>
                  <a:srgbClr val="000000"/>
                </a:solidFill>
                <a:uFill>
                  <a:solidFill>
                    <a:srgbClr val="FFFFFF"/>
                  </a:solidFill>
                </a:uFill>
              </a:rPr>
              <a:t>&gt; </a:t>
            </a:r>
            <a:r>
              <a:rPr lang="en-US" dirty="0" err="1">
                <a:solidFill>
                  <a:srgbClr val="000000"/>
                </a:solidFill>
                <a:uFill>
                  <a:solidFill>
                    <a:srgbClr val="FFFFFF"/>
                  </a:solidFill>
                </a:uFill>
              </a:rPr>
              <a:t>getconfig</a:t>
            </a:r>
            <a:r>
              <a:rPr lang="en-US" dirty="0">
                <a:solidFill>
                  <a:srgbClr val="000000"/>
                </a:solidFill>
                <a:uFill>
                  <a:solidFill>
                    <a:srgbClr val="FFFFFF"/>
                  </a:solidFill>
                </a:uFill>
              </a:rPr>
              <a:t> -u local</a:t>
            </a:r>
            <a:r>
              <a:rPr dirty="0"/>
              <a:t/>
            </a:r>
            <a:br>
              <a:rPr dirty="0"/>
            </a:br>
            <a:r>
              <a:rPr dirty="0"/>
              <a:t/>
            </a:r>
            <a:br>
              <a:rPr dirty="0"/>
            </a:br>
            <a:r>
              <a:rPr lang="en-US" dirty="0">
                <a:solidFill>
                  <a:srgbClr val="000000"/>
                </a:solidFill>
                <a:uFill>
                  <a:solidFill>
                    <a:srgbClr val="FFFFFF"/>
                  </a:solidFill>
                </a:uFill>
              </a:rPr>
              <a:t>(</a:t>
            </a:r>
            <a:r>
              <a:rPr lang="en-US" dirty="0" err="1">
                <a:solidFill>
                  <a:srgbClr val="000000"/>
                </a:solidFill>
                <a:uFill>
                  <a:solidFill>
                    <a:srgbClr val="FFFFFF"/>
                  </a:solidFill>
                </a:uFill>
              </a:rPr>
              <a:t>注意</a:t>
            </a:r>
            <a:r>
              <a:rPr lang="en-US" dirty="0">
                <a:solidFill>
                  <a:srgbClr val="000000"/>
                </a:solidFill>
                <a:uFill>
                  <a:solidFill>
                    <a:srgbClr val="FFFFFF"/>
                  </a:solidFill>
                </a:uFill>
              </a:rPr>
              <a:t>) </a:t>
            </a:r>
            <a:r>
              <a:rPr lang="en-US" dirty="0" err="1">
                <a:solidFill>
                  <a:srgbClr val="000000"/>
                </a:solidFill>
                <a:uFill>
                  <a:solidFill>
                    <a:srgbClr val="FFFFFF"/>
                  </a:solidFill>
                </a:uFill>
              </a:rPr>
              <a:t>実行後、保存したローカルデータベースから、DryRun</a:t>
            </a:r>
            <a:r>
              <a:rPr lang="en-US" dirty="0">
                <a:solidFill>
                  <a:srgbClr val="000000"/>
                </a:solidFill>
                <a:uFill>
                  <a:solidFill>
                    <a:srgbClr val="FFFFFF"/>
                  </a:solidFill>
                </a:uFill>
              </a:rPr>
              <a:t> </a:t>
            </a:r>
            <a:r>
              <a:rPr lang="en-US" dirty="0" err="1" smtClean="0">
                <a:solidFill>
                  <a:srgbClr val="000000"/>
                </a:solidFill>
                <a:uFill>
                  <a:solidFill>
                    <a:srgbClr val="FFFFFF"/>
                  </a:solidFill>
                </a:uFill>
              </a:rPr>
              <a:t>予行演習モードの</a:t>
            </a:r>
            <a:r>
              <a:rPr lang="ja-JP" altLang="en-US" dirty="0" smtClean="0">
                <a:solidFill>
                  <a:srgbClr val="000000"/>
                </a:solidFill>
                <a:uFill>
                  <a:solidFill>
                    <a:srgbClr val="FFFFFF"/>
                  </a:solidFill>
                </a:uFill>
              </a:rPr>
              <a:t>実行</a:t>
            </a:r>
            <a:r>
              <a:rPr lang="en-US" dirty="0" err="1" smtClean="0">
                <a:solidFill>
                  <a:srgbClr val="000000"/>
                </a:solidFill>
                <a:uFill>
                  <a:solidFill>
                    <a:srgbClr val="FFFFFF"/>
                  </a:solidFill>
                </a:uFill>
              </a:rPr>
              <a:t>が可能になります</a:t>
            </a:r>
            <a:r>
              <a:rPr lang="en-US" dirty="0">
                <a:solidFill>
                  <a:srgbClr val="000000"/>
                </a:solidFill>
                <a:uFill>
                  <a:solidFill>
                    <a:srgbClr val="FFFFFF"/>
                  </a:solidFill>
                </a:uFill>
              </a:rPr>
              <a:t>。</a:t>
            </a:r>
          </a:p>
        </p:txBody>
      </p:sp>
      <p:pic>
        <p:nvPicPr>
          <p:cNvPr id="4" name="図 26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BDQAAAseAAAQAAAAJgAAAAgAAAD//////////w=="/>
              </a:ext>
            </a:extLst>
          </p:cNvPicPr>
          <p:nvPr/>
        </p:nvPicPr>
        <p:blipFill>
          <a:blip r:embed="rId2"/>
          <a:stretch>
            <a:fillRect/>
          </a:stretch>
        </p:blipFill>
        <p:spPr>
          <a:xfrm>
            <a:off x="1004570" y="3731260"/>
            <a:ext cx="7451090" cy="115252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H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ja-JP" altLang="en-US" sz="4400" dirty="0" smtClean="0">
                <a:solidFill>
                  <a:srgbClr val="000000"/>
                </a:solidFill>
                <a:uFill>
                  <a:solidFill>
                    <a:srgbClr val="FFFFFF"/>
                  </a:solidFill>
                </a:uFill>
                <a:latin typeface="Meiryo UI" pitchFamily="3" charset="-128"/>
                <a:ea typeface="Meiryo UI" pitchFamily="3" charset="-128"/>
              </a:rPr>
              <a:t>システム</a:t>
            </a:r>
            <a:r>
              <a:rPr lang="ja-JP" altLang="en-US" sz="4400" dirty="0">
                <a:solidFill>
                  <a:srgbClr val="000000"/>
                </a:solidFill>
                <a:uFill>
                  <a:solidFill>
                    <a:srgbClr val="FFFFFF"/>
                  </a:solidFill>
                </a:uFill>
                <a:latin typeface="Meiryo UI" pitchFamily="3" charset="-128"/>
                <a:ea typeface="Meiryo UI" pitchFamily="3" charset="-128"/>
              </a:rPr>
              <a:t>要件</a:t>
            </a:r>
            <a:endParaRPr lang="en-US" dirty="0">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2CUAABAAAAAmAAAACAAAAP//////////"/>
              </a:ext>
            </a:extLst>
          </p:cNvSpPr>
          <p:nvPr/>
        </p:nvSpPr>
        <p:spPr>
          <a:xfrm>
            <a:off x="504190" y="1769110"/>
            <a:ext cx="9069705" cy="4382770"/>
          </a:xfrm>
          <a:prstGeom prst="rect">
            <a:avLst/>
          </a:prstGeom>
          <a:noFill/>
          <a:ln>
            <a:noFill/>
          </a:ln>
          <a:effectLst/>
        </p:spPr>
        <p:txBody>
          <a:bodyPr vert="horz" wrap="square" lIns="0" tIns="0" rIns="0" bIns="0" numCol="1" anchor="t"/>
          <a:lstStyle/>
          <a:p>
            <a:pPr marL="431800" indent="-321945">
              <a:lnSpc>
                <a:spcPct val="100000"/>
              </a:lnSpc>
              <a:buClrTx/>
              <a:buSzPts val="1440"/>
              <a:buFont typeface="Wingdings" charset="2"/>
              <a:buChar char=""/>
              <a:defRPr lang="ja-JP"/>
            </a:pPr>
            <a:r>
              <a:rPr lang="en-US" sz="3200">
                <a:solidFill>
                  <a:srgbClr val="000000"/>
                </a:solidFill>
                <a:uFill>
                  <a:solidFill>
                    <a:srgbClr val="FFFFFF"/>
                  </a:solidFill>
                </a:uFill>
                <a:latin typeface="Meiryo UI" pitchFamily="3" charset="-128"/>
                <a:ea typeface="Meiryo UI" pitchFamily="3" charset="-128"/>
                <a:cs typeface="DejaVu Sans" pitchFamily="2" charset="0"/>
              </a:rPr>
              <a:t>システム要件</a:t>
            </a:r>
            <a:endParaRPr lang="en-US">
              <a:solidFill>
                <a:srgbClr val="000000"/>
              </a:solidFill>
              <a:uFill>
                <a:solidFill>
                  <a:srgbClr val="FFFFFF"/>
                </a:solidFill>
              </a:uFill>
            </a:endParaRPr>
          </a:p>
          <a:p>
            <a:pPr marL="864235" lvl="1" indent="-321945">
              <a:lnSpc>
                <a:spcPct val="100000"/>
              </a:lnSpc>
              <a:buClrTx/>
              <a:buSzPts val="2100"/>
              <a:buFont typeface="Symbol" pitchFamily="1" charset="2"/>
              <a:buChar char=""/>
              <a:defRPr lang="ja-JP"/>
            </a:pPr>
            <a:r>
              <a:rPr lang="en-US" sz="2800">
                <a:solidFill>
                  <a:srgbClr val="000000"/>
                </a:solidFill>
                <a:uFill>
                  <a:solidFill>
                    <a:srgbClr val="FFFFFF"/>
                  </a:solidFill>
                </a:uFill>
                <a:latin typeface="Meiryo UI" pitchFamily="3" charset="-128"/>
                <a:ea typeface="Meiryo UI" pitchFamily="3" charset="-128"/>
                <a:cs typeface="DejaVu Sans" pitchFamily="2" charset="0"/>
              </a:rPr>
              <a:t>Windows 7 64bit、Windows Server 2012 R2以上のPCが必要です</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CPU 1 Core以上</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Memory 4 GB以上</a:t>
            </a:r>
            <a:endParaRPr lang="en-US">
              <a:solidFill>
                <a:srgbClr val="000000"/>
              </a:solidFill>
              <a:uFill>
                <a:solidFill>
                  <a:srgbClr val="FFFFFF"/>
                </a:solidFill>
              </a:uFill>
            </a:endParaRPr>
          </a:p>
          <a:p>
            <a:pPr marL="1296035" lvl="2" indent="-28638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Disk 100 GB以上</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3600">
                <a:solidFill>
                  <a:srgbClr val="000000"/>
                </a:solidFill>
                <a:uFill>
                  <a:solidFill>
                    <a:srgbClr val="FFFFFF"/>
                  </a:solidFill>
                </a:uFill>
              </a:rPr>
              <a:t>検査対象Windowsサーバ側の準備</a:t>
            </a:r>
            <a:r>
              <a:rPr lang="ja-JP" sz="3600">
                <a:solidFill>
                  <a:srgbClr val="000000"/>
                </a:solidFill>
                <a:uFill>
                  <a:solidFill>
                    <a:srgbClr val="FFFFFF"/>
                  </a:solidFill>
                </a:uFill>
              </a:rPr>
              <a:t>について</a:t>
            </a:r>
            <a:endParaRPr lang="en-US" sz="1400">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dirty="0">
                <a:solidFill>
                  <a:srgbClr val="000000"/>
                </a:solidFill>
                <a:uFill>
                  <a:solidFill>
                    <a:srgbClr val="FFFFFF"/>
                  </a:solidFill>
                </a:uFill>
              </a:rPr>
              <a:t>次ページより、検査対象側 </a:t>
            </a:r>
            <a:r>
              <a:rPr lang="en-US" dirty="0">
                <a:solidFill>
                  <a:srgbClr val="000000"/>
                </a:solidFill>
                <a:uFill>
                  <a:solidFill>
                    <a:srgbClr val="FFFFFF"/>
                  </a:solidFill>
                </a:uFill>
              </a:rPr>
              <a:t>Windows </a:t>
            </a:r>
            <a:r>
              <a:rPr lang="ja-JP" dirty="0">
                <a:solidFill>
                  <a:srgbClr val="000000"/>
                </a:solidFill>
                <a:uFill>
                  <a:solidFill>
                    <a:srgbClr val="FFFFFF"/>
                  </a:solidFill>
                </a:uFill>
              </a:rPr>
              <a:t>サーバにアクセスするための事前設定手順を記します。</a:t>
            </a:r>
            <a:endParaRPr lang="en-US" dirty="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dirty="0"/>
              <a:t/>
            </a:r>
            <a:br>
              <a:rPr dirty="0"/>
            </a:br>
            <a:r>
              <a:rPr lang="ja-JP" sz="1600" dirty="0">
                <a:solidFill>
                  <a:srgbClr val="000000"/>
                </a:solidFill>
                <a:uFill>
                  <a:solidFill>
                    <a:srgbClr val="FFFFFF"/>
                  </a:solidFill>
                </a:uFill>
              </a:rPr>
              <a:t>（注意）</a:t>
            </a:r>
            <a:r>
              <a:rPr lang="ja-JP" dirty="0">
                <a:solidFill>
                  <a:srgbClr val="000000"/>
                </a:solidFill>
                <a:uFill>
                  <a:solidFill>
                    <a:srgbClr val="FFFFFF"/>
                  </a:solidFill>
                </a:uFill>
              </a:rPr>
              <a:t>前述の </a:t>
            </a:r>
            <a:r>
              <a:rPr lang="en-US" dirty="0">
                <a:solidFill>
                  <a:srgbClr val="000000"/>
                </a:solidFill>
                <a:uFill>
                  <a:solidFill>
                    <a:srgbClr val="FFFFFF"/>
                  </a:solidFill>
                </a:uFill>
              </a:rPr>
              <a:t>Linux </a:t>
            </a:r>
            <a:r>
              <a:rPr lang="ja-JP" dirty="0">
                <a:solidFill>
                  <a:srgbClr val="000000"/>
                </a:solidFill>
                <a:uFill>
                  <a:solidFill>
                    <a:srgbClr val="FFFFFF"/>
                  </a:solidFill>
                </a:uFill>
              </a:rPr>
              <a:t>サーバの予行演習モードのデモシナリオでは、下記シートの行の 「</a:t>
            </a:r>
            <a:r>
              <a:rPr lang="en-US" dirty="0">
                <a:solidFill>
                  <a:srgbClr val="000000"/>
                </a:solidFill>
                <a:uFill>
                  <a:solidFill>
                    <a:srgbClr val="FFFFFF"/>
                  </a:solidFill>
                </a:uFill>
              </a:rPr>
              <a:t>win2012</a:t>
            </a:r>
            <a:r>
              <a:rPr lang="ja-JP" dirty="0">
                <a:solidFill>
                  <a:srgbClr val="000000"/>
                </a:solidFill>
                <a:uFill>
                  <a:solidFill>
                    <a:srgbClr val="FFFFFF"/>
                  </a:solidFill>
                </a:uFill>
              </a:rPr>
              <a:t>」が </a:t>
            </a:r>
            <a:r>
              <a:rPr lang="en-US" dirty="0">
                <a:solidFill>
                  <a:srgbClr val="000000"/>
                </a:solidFill>
                <a:uFill>
                  <a:solidFill>
                    <a:srgbClr val="FFFFFF"/>
                  </a:solidFill>
                </a:uFill>
              </a:rPr>
              <a:t>Windows </a:t>
            </a:r>
            <a:r>
              <a:rPr lang="ja-JP" dirty="0">
                <a:solidFill>
                  <a:srgbClr val="000000"/>
                </a:solidFill>
                <a:uFill>
                  <a:solidFill>
                    <a:srgbClr val="FFFFFF"/>
                  </a:solidFill>
                </a:uFill>
              </a:rPr>
              <a:t>サーバの検査となり、設定手順、検査結果の確認手順は Linux と同様となります。ここでは、Windows固有</a:t>
            </a:r>
            <a:r>
              <a:rPr lang="ja-JP" dirty="0" smtClean="0">
                <a:solidFill>
                  <a:srgbClr val="000000"/>
                </a:solidFill>
                <a:uFill>
                  <a:solidFill>
                    <a:srgbClr val="FFFFFF"/>
                  </a:solidFill>
                </a:uFill>
              </a:rPr>
              <a:t>の</a:t>
            </a:r>
            <a:r>
              <a:rPr lang="ja-JP" altLang="en-US" dirty="0">
                <a:solidFill>
                  <a:srgbClr val="000000"/>
                </a:solidFill>
                <a:uFill>
                  <a:solidFill>
                    <a:srgbClr val="FFFFFF"/>
                  </a:solidFill>
                </a:uFill>
              </a:rPr>
              <a:t>設定</a:t>
            </a:r>
            <a:r>
              <a:rPr lang="ja-JP" dirty="0" smtClean="0">
                <a:solidFill>
                  <a:srgbClr val="000000"/>
                </a:solidFill>
                <a:uFill>
                  <a:solidFill>
                    <a:srgbClr val="FFFFFF"/>
                  </a:solidFill>
                </a:uFill>
              </a:rPr>
              <a:t>手順</a:t>
            </a:r>
            <a:r>
              <a:rPr lang="ja-JP" dirty="0">
                <a:solidFill>
                  <a:srgbClr val="000000"/>
                </a:solidFill>
                <a:uFill>
                  <a:solidFill>
                    <a:srgbClr val="FFFFFF"/>
                  </a:solidFill>
                </a:uFill>
              </a:rPr>
              <a:t>について記します</a:t>
            </a:r>
          </a:p>
          <a:p>
            <a:pPr marL="109855">
              <a:lnSpc>
                <a:spcPct val="100000"/>
              </a:lnSpc>
              <a:defRPr lang="ja-JP">
                <a:solidFill>
                  <a:srgbClr val="000000"/>
                </a:solidFill>
                <a:uFill>
                  <a:solidFill>
                    <a:srgbClr val="FFFFFF"/>
                  </a:solidFill>
                </a:uFill>
                <a:latin typeface="Meiryo UI" pitchFamily="3" charset="-128"/>
                <a:ea typeface="Meiryo UI" pitchFamily="3" charset="-128"/>
                <a:cs typeface="Meiryo UI" pitchFamily="3" charset="-128"/>
              </a:defRPr>
            </a:pPr>
            <a:endParaRPr lang="ja-JP"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sz="2000" dirty="0">
              <a:solidFill>
                <a:srgbClr val="000000"/>
              </a:solidFill>
              <a:uFill>
                <a:solidFill>
                  <a:srgbClr val="FFFFFF"/>
                </a:solidFill>
              </a:uFill>
            </a:endParaRPr>
          </a:p>
        </p:txBody>
      </p:sp>
      <p:pic>
        <p:nvPicPr>
          <p:cNvPr id="4" name="図 3"/>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EnAAAQAAAAJgAAAAgAAAD//////////w=="/>
              </a:ext>
            </a:extLst>
          </p:cNvPicPr>
          <p:nvPr/>
        </p:nvPicPr>
        <p:blipFill>
          <a:blip r:embed="rId2"/>
          <a:srcRect r="34930"/>
          <a:stretch>
            <a:fillRect/>
          </a:stretch>
        </p:blipFill>
        <p:spPr>
          <a:xfrm>
            <a:off x="720090" y="4067810"/>
            <a:ext cx="8846820" cy="2303145"/>
          </a:xfrm>
          <a:prstGeom prst="rect">
            <a:avLst/>
          </a:prstGeom>
          <a:noFill/>
          <a:ln>
            <a:noFill/>
          </a:ln>
          <a:effectLst/>
        </p:spPr>
      </p:pic>
      <p:sp>
        <p:nvSpPr>
          <p:cNvPr id="5" name="角丸四角形 1"/>
          <p:cNvSpPr>
            <a:extLst>
              <a:ext uri="smNativeData">
                <pr:smNativeData xmlns:pr="smNativeData" xmlns:p14="http://schemas.microsoft.com/office/powerpoint/2010/main" xmlns="" val="SMDATA_16_J4BCWxMAAAAlAAAAZQAAAA0AAAAAkAAAAEgAAACQAAAASAAAAAAAAAABAAAAAAAAAAEAAABQAAAAhbacS3FV1T8AAAAAAAAAAAAAAAAAAOA/AAAAAAAA4D8AAAAAAADgPwAAAAAAAOA/AAAAAAAA4D8AAAAAAADgPwAAAAAAAOA/AAAAAAAA4D8CAAAAjAAAAAAAAAADAAAA/6imAP/o6AAAAAAAAAAAAAAAAAAAAAAAAAAAAAAAAAAAAAAAZAAAAAEAAABAAAAAAAAAAJz///9aAAAAAAAAAAEAAAAjAAAA/8K/AAAAAAAAAAAAAAAAAAAAAAAAAAAAAAAAAAAAAAAAAAAAAAAAAAAAAAAAAAAAAAAAAAAAAAAAAAAAFAAAADwAAAABAAAAAAAAAL9LSAAt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imAP/o6AD/wr8AAAAAAAAAAAAAAAAAAAAAAAAAAAAAAAAAAAAAAL9LSAAAAAACAAAAAgAAAADAwP8Af39/AAAAAAAAAAAAAAAAAAAAAAAAAAAAIQAAABgAAAAUAAAAiwMAABwgAAA+PAAA4iEAABAAAAAmAAAACAAAAP//////////"/>
              </a:ext>
            </a:extLst>
          </p:cNvSpPr>
          <p:nvPr/>
        </p:nvSpPr>
        <p:spPr>
          <a:xfrm>
            <a:off x="575945" y="5358446"/>
            <a:ext cx="9217025" cy="215266"/>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ctr"/>
          <a:lstStyle/>
          <a:p>
            <a:pPr algn="ctr">
              <a:defRPr lang="ja-JP">
                <a:solidFill>
                  <a:srgbClr val="000000"/>
                </a:solidFill>
              </a:defRPr>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検査対象Windowsサーバ側の準備1</a:t>
            </a:r>
            <a:endParaRPr lang="en-US">
              <a:solidFill>
                <a:srgbClr val="000000"/>
              </a:solidFill>
              <a:uFill>
                <a:solidFill>
                  <a:srgbClr val="FFFFFF"/>
                </a:solidFill>
              </a:uFill>
            </a:endParaRPr>
          </a:p>
        </p:txBody>
      </p:sp>
      <p:sp>
        <p:nvSpPr>
          <p:cNvPr id="3"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4630">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ja-JP" sz="2400">
                <a:solidFill>
                  <a:srgbClr val="000000"/>
                </a:solidFill>
                <a:uFill>
                  <a:solidFill>
                    <a:srgbClr val="FFFFFF"/>
                  </a:solidFill>
                </a:uFill>
              </a:rPr>
              <a:t>パブリックネットワークの場合の構成変更</a:t>
            </a:r>
            <a:endParaRPr lang="en-US" sz="2400">
              <a:solidFill>
                <a:srgbClr val="000000"/>
              </a:solidFill>
              <a:uFill>
                <a:solidFill>
                  <a:srgbClr val="FFFFFF"/>
                </a:solidFill>
              </a:uFill>
            </a:endParaRPr>
          </a:p>
          <a:p>
            <a:pPr marL="673100" lvl="1" indent="-214630">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ネットワーク構成がパブリックネットワークの場合、「検査PCセットアップ – 事前準備4」のページの手順を</a:t>
            </a:r>
            <a:r>
              <a:rPr lang="ja-JP" sz="2400">
                <a:solidFill>
                  <a:srgbClr val="000000"/>
                </a:solidFill>
                <a:uFill>
                  <a:solidFill>
                    <a:srgbClr val="FFFFFF"/>
                  </a:solidFill>
                </a:uFill>
              </a:rPr>
              <a:t>参考に、</a:t>
            </a:r>
            <a:r>
              <a:rPr lang="en-US" sz="2400">
                <a:solidFill>
                  <a:srgbClr val="000000"/>
                </a:solidFill>
                <a:uFill>
                  <a:solidFill>
                    <a:srgbClr val="FFFFFF"/>
                  </a:solidFill>
                </a:uFill>
              </a:rPr>
              <a:t>ネットワークの変更</a:t>
            </a:r>
            <a:r>
              <a:rPr lang="ja-JP" sz="2400">
                <a:solidFill>
                  <a:srgbClr val="000000"/>
                </a:solidFill>
                <a:uFill>
                  <a:solidFill>
                    <a:srgbClr val="FFFFFF"/>
                  </a:solidFill>
                </a:uFill>
              </a:rPr>
              <a:t>を</a:t>
            </a:r>
            <a:r>
              <a:rPr lang="en-US" sz="2400">
                <a:solidFill>
                  <a:srgbClr val="000000"/>
                </a:solidFill>
                <a:uFill>
                  <a:solidFill>
                    <a:srgbClr val="FFFFFF"/>
                  </a:solidFill>
                </a:uFill>
              </a:rPr>
              <a:t>します</a:t>
            </a:r>
            <a:endParaRPr lang="en-US" sz="2000">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確認用コマンド</a:t>
            </a:r>
            <a:endParaRPr lang="en-US">
              <a:solidFill>
                <a:srgbClr val="000000"/>
              </a:solidFill>
              <a:uFill>
                <a:solidFill>
                  <a:srgbClr val="FFFFFF"/>
                </a:solidFill>
              </a:uFill>
            </a:endParaRPr>
          </a:p>
          <a:p>
            <a:pPr marL="864235" lvl="4">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Get-NetConnectionProfile -IPv4Connectivity Internet</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設定用コマンド</a:t>
            </a:r>
            <a:endParaRPr lang="en-US">
              <a:solidFill>
                <a:srgbClr val="000000"/>
              </a:solidFill>
              <a:uFill>
                <a:solidFill>
                  <a:srgbClr val="FFFFFF"/>
                </a:solidFill>
              </a:uFill>
            </a:endParaRPr>
          </a:p>
          <a:p>
            <a:pPr marL="864235" lvl="4">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marL="431800" lvl="1" indent="-215900">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WinRM</a:t>
            </a:r>
            <a:r>
              <a:rPr lang="ja-JP" sz="2400">
                <a:solidFill>
                  <a:srgbClr val="000000"/>
                </a:solidFill>
                <a:uFill>
                  <a:solidFill>
                    <a:srgbClr val="FFFFFF"/>
                  </a:solidFill>
                </a:uFill>
              </a:rPr>
              <a:t> リモート管理</a:t>
            </a:r>
            <a:r>
              <a:rPr lang="en-US" sz="2400">
                <a:solidFill>
                  <a:srgbClr val="000000"/>
                </a:solidFill>
                <a:uFill>
                  <a:solidFill>
                    <a:srgbClr val="FFFFFF"/>
                  </a:solidFill>
                </a:uFill>
              </a:rPr>
              <a:t>設定</a:t>
            </a:r>
            <a:endParaRPr lang="en-US" sz="2000">
              <a:solidFill>
                <a:srgbClr val="000000"/>
              </a:solidFill>
              <a:uFill>
                <a:solidFill>
                  <a:srgbClr val="FFFFFF"/>
                </a:solidFill>
              </a:uFill>
            </a:endParaRPr>
          </a:p>
          <a:p>
            <a:pPr marL="647700" lvl="2"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a:solidFill>
                  <a:srgbClr val="000000"/>
                </a:solidFill>
                <a:uFill>
                  <a:solidFill>
                    <a:srgbClr val="FFFFFF"/>
                  </a:solidFill>
                </a:uFill>
              </a:rPr>
              <a:t>管理者で</a:t>
            </a:r>
            <a:r>
              <a:rPr lang="en-US" sz="2000">
                <a:solidFill>
                  <a:srgbClr val="000000"/>
                </a:solidFill>
                <a:uFill>
                  <a:solidFill>
                    <a:srgbClr val="FFFFFF"/>
                  </a:solidFill>
                </a:uFill>
              </a:rPr>
              <a:t>PowerShell </a:t>
            </a:r>
            <a:r>
              <a:rPr lang="ja-JP" sz="2000">
                <a:solidFill>
                  <a:srgbClr val="000000"/>
                </a:solidFill>
                <a:uFill>
                  <a:solidFill>
                    <a:srgbClr val="FFFFFF"/>
                  </a:solidFill>
                </a:uFill>
              </a:rPr>
              <a:t>を開いて、</a:t>
            </a:r>
            <a:r>
              <a:rPr lang="en-US" sz="2000">
                <a:solidFill>
                  <a:srgbClr val="000000"/>
                </a:solidFill>
                <a:uFill>
                  <a:solidFill>
                    <a:srgbClr val="FFFFFF"/>
                  </a:solidFill>
                </a:uFill>
              </a:rPr>
              <a:t>以下コマンドを</a:t>
            </a:r>
            <a:r>
              <a:rPr lang="ja-JP" sz="2000">
                <a:solidFill>
                  <a:srgbClr val="000000"/>
                </a:solidFill>
                <a:uFill>
                  <a:solidFill>
                    <a:srgbClr val="FFFFFF"/>
                  </a:solidFill>
                </a:uFill>
              </a:rPr>
              <a:t>実行</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648335" lvl="3">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 quickconfig</a:t>
            </a: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本設定は以下設定を行います</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a:t>
            </a:r>
            <a:r>
              <a:rPr lang="en-US" sz="2000">
                <a:solidFill>
                  <a:srgbClr val="000000"/>
                </a:solidFill>
                <a:uFill>
                  <a:solidFill>
                    <a:srgbClr val="FFFFFF"/>
                  </a:solidFill>
                </a:uFill>
              </a:rPr>
              <a:t>のservice起動</a:t>
            </a:r>
            <a:r>
              <a:rPr lang="ja-JP" sz="2000">
                <a:solidFill>
                  <a:srgbClr val="000000"/>
                </a:solidFill>
                <a:uFill>
                  <a:solidFill>
                    <a:srgbClr val="FFFFFF"/>
                  </a:solidFill>
                </a:uFill>
              </a:rPr>
              <a:t>設定</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WinRM用</a:t>
            </a:r>
            <a:r>
              <a:rPr lang="ja-JP" sz="2000">
                <a:solidFill>
                  <a:srgbClr val="000000"/>
                </a:solidFill>
                <a:uFill>
                  <a:solidFill>
                    <a:srgbClr val="FFFFFF"/>
                  </a:solidFill>
                </a:uFill>
              </a:rPr>
              <a:t>の</a:t>
            </a:r>
            <a:r>
              <a:rPr lang="en-US" sz="2000">
                <a:solidFill>
                  <a:srgbClr val="000000"/>
                </a:solidFill>
                <a:uFill>
                  <a:solidFill>
                    <a:srgbClr val="FFFFFF"/>
                  </a:solidFill>
                </a:uFill>
              </a:rPr>
              <a:t>Lisner作成</a:t>
            </a:r>
            <a:endParaRPr lang="en-US">
              <a:solidFill>
                <a:srgbClr val="000000"/>
              </a:solidFill>
              <a:uFill>
                <a:solidFill>
                  <a:srgbClr val="FFFFFF"/>
                </a:solidFill>
              </a:uFill>
            </a:endParaRPr>
          </a:p>
          <a:p>
            <a:pPr marL="864235" lvl="3" indent="-21590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WinRM</a:t>
            </a:r>
            <a:r>
              <a:rPr lang="ja-JP" sz="2000">
                <a:solidFill>
                  <a:srgbClr val="000000"/>
                </a:solidFill>
                <a:uFill>
                  <a:solidFill>
                    <a:srgbClr val="FFFFFF"/>
                  </a:solidFill>
                </a:uFill>
              </a:rPr>
              <a:t>用の</a:t>
            </a:r>
            <a:r>
              <a:rPr lang="en-US" sz="2000">
                <a:solidFill>
                  <a:srgbClr val="000000"/>
                </a:solidFill>
                <a:uFill>
                  <a:solidFill>
                    <a:srgbClr val="FFFFFF"/>
                  </a:solidFill>
                </a:uFill>
              </a:rPr>
              <a:t>ファイヤーウォールの設定</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一時的な設定変更で検査をする場合</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SIAABAAAAAmAAAACAAAAP//////////"/>
              </a:ext>
            </a:extLst>
          </p:cNvSpPr>
          <p:nvPr/>
        </p:nvSpPr>
        <p:spPr>
          <a:xfrm>
            <a:off x="404495" y="233362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1080"/>
              <a:buFont typeface="Wingdings"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ファイヤーウォール許可設定</a:t>
            </a:r>
            <a:endParaRPr lang="en-US">
              <a:solidFill>
                <a:srgbClr val="000000"/>
              </a:solidFill>
              <a:uFill>
                <a:solidFill>
                  <a:srgbClr val="FFFFFF"/>
                </a:solidFill>
              </a:uFill>
            </a:endParaRPr>
          </a:p>
          <a:p>
            <a:pPr marL="864235" lvl="1"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から以下のコマンドでファイヤーウォールの無効化設定をします</a:t>
            </a:r>
            <a:endParaRPr lang="en-US">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ファイアウォール無効化</a:t>
            </a:r>
          </a:p>
          <a:p>
            <a:pPr marL="1296035" lvl="2" indent="-287020">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false</a:t>
            </a:r>
          </a:p>
          <a:p>
            <a:pPr marL="864235" lvl="1" indent="-323215">
              <a:lnSpc>
                <a:spcPct val="100000"/>
              </a:lnSpc>
              <a:buClrTx/>
              <a:buSzPts val="1650"/>
              <a:buFont typeface="Symbol" pitchFamily="1"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検査終了後、基に戻す場合は以下コマンドで有効化設定をします</a:t>
            </a:r>
            <a:endParaRPr lang="en-US">
              <a:solidFill>
                <a:srgbClr val="000000"/>
              </a:solidFill>
              <a:uFill>
                <a:solidFill>
                  <a:srgbClr val="FFFFFF"/>
                </a:solidFill>
              </a:uFill>
            </a:endParaRPr>
          </a:p>
          <a:p>
            <a:pPr marL="864235" lvl="1" indent="-323215">
              <a:lnSpc>
                <a:spcPct val="100000"/>
              </a:lnSpc>
              <a:buClrTx/>
              <a:buSzPts val="1350"/>
              <a:buFont typeface="Symbol" pitchFamily="1"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ファイアウォール有効化</a:t>
            </a:r>
          </a:p>
          <a:p>
            <a:pPr marL="1296035" lvl="2" indent="-287020">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Get-NetFirewallProfile | Set-NetFirewallProfile -Enabled true</a:t>
            </a:r>
          </a:p>
          <a:p>
            <a:pPr marL="864235" lvl="1" indent="-323215">
              <a:lnSpc>
                <a:spcPct val="100000"/>
              </a:lnSpc>
              <a:buClrTx/>
              <a:buSzPts val="1800"/>
              <a:buFont typeface="Symbol" pitchFamily="1" charset="2"/>
              <a:buChar char=""/>
              <a:defRPr lang="ja-JP">
                <a:latin typeface="Meiryo UI" pitchFamily="3" charset="-128"/>
                <a:ea typeface="Meiryo UI" pitchFamily="3" charset="-128"/>
                <a:cs typeface="Meiryo UI" pitchFamily="3" charset="-128"/>
              </a:defRPr>
            </a:pPr>
            <a:r>
              <a:rPr lang="en-US" sz="2400">
                <a:solidFill>
                  <a:srgbClr val="000000"/>
                </a:solidFill>
                <a:uFill>
                  <a:solidFill>
                    <a:srgbClr val="FFFFFF"/>
                  </a:solidFill>
                </a:uFill>
              </a:rPr>
              <a:t>許可設定をしないと、getconfig 実行時に、”Get-WmiObject : RPC サーバーを利用できません” というエラーが発生します</a:t>
            </a:r>
            <a:endParaRPr lang="en-US">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oOgAAewwAABAAAAAmAAAACAAAAP//////////"/>
              </a:ext>
            </a:extLst>
          </p:cNvSpPr>
          <p:nvPr/>
        </p:nvSpPr>
        <p:spPr>
          <a:xfrm>
            <a:off x="360045" y="1656080"/>
            <a:ext cx="9215755" cy="372745"/>
          </a:xfrm>
          <a:prstGeom prst="rect">
            <a:avLst/>
          </a:prstGeom>
          <a:noFill/>
          <a:ln>
            <a:noFill/>
          </a:ln>
          <a:effectLst/>
        </p:spPr>
        <p:txBody>
          <a:bodyPr vert="horz" wrap="square" lIns="90170" tIns="45085" rIns="90170" bIns="45085" numCol="1" anchor="t"/>
          <a:lstStyle/>
          <a:p>
            <a:pPr marL="215900" indent="-214630">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前頁の設定はサーバ運用</a:t>
            </a:r>
            <a:r>
              <a:rPr lang="ja-JP" sz="2000">
                <a:solidFill>
                  <a:srgbClr val="000000"/>
                </a:solidFill>
                <a:uFill>
                  <a:solidFill>
                    <a:srgbClr val="FFFFFF"/>
                  </a:solidFill>
                </a:uFill>
              </a:rPr>
              <a:t>開始</a:t>
            </a:r>
            <a:r>
              <a:rPr lang="en-US" sz="2000">
                <a:solidFill>
                  <a:srgbClr val="000000"/>
                </a:solidFill>
                <a:uFill>
                  <a:solidFill>
                    <a:srgbClr val="FFFFFF"/>
                  </a:solidFill>
                </a:uFill>
              </a:rPr>
              <a:t>後の検査も想定した恒久</a:t>
            </a:r>
            <a:r>
              <a:rPr lang="ja-JP" sz="2000">
                <a:solidFill>
                  <a:srgbClr val="000000"/>
                </a:solidFill>
                <a:uFill>
                  <a:solidFill>
                    <a:srgbClr val="FFFFFF"/>
                  </a:solidFill>
                </a:uFill>
              </a:rPr>
              <a:t>的な</a:t>
            </a:r>
            <a:r>
              <a:rPr lang="en-US" sz="2000">
                <a:solidFill>
                  <a:srgbClr val="000000"/>
                </a:solidFill>
                <a:uFill>
                  <a:solidFill>
                    <a:srgbClr val="FFFFFF"/>
                  </a:solidFill>
                </a:uFill>
              </a:rPr>
              <a:t>設定となります</a:t>
            </a:r>
            <a:r>
              <a:rPr lang="ja-JP" sz="2000">
                <a:solidFill>
                  <a:srgbClr val="000000"/>
                </a:solidFill>
                <a:uFill>
                  <a:solidFill>
                    <a:srgbClr val="FFFFFF"/>
                  </a:solidFill>
                </a:uFill>
              </a:rPr>
              <a:t>が、</a:t>
            </a:r>
            <a:r>
              <a:rPr lang="en-US" sz="2000">
                <a:solidFill>
                  <a:srgbClr val="000000"/>
                </a:solidFill>
                <a:uFill>
                  <a:solidFill>
                    <a:srgbClr val="FFFFFF"/>
                  </a:solidFill>
                </a:uFill>
              </a:rPr>
              <a:t>一時的に検査作業時のみ設定をする場合、 Windows 環境で以下の設定変更をします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検査対象Windowsサーバ側の準備2</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x4AABAAAAAmAAAACAAAAP//////////"/>
              </a:ext>
            </a:extLst>
          </p:cNvSpPr>
          <p:nvPr/>
        </p:nvSpPr>
        <p:spPr>
          <a:xfrm>
            <a:off x="504190" y="1768475"/>
            <a:ext cx="9070975" cy="3270250"/>
          </a:xfrm>
          <a:prstGeom prst="rect">
            <a:avLst/>
          </a:prstGeom>
          <a:noFill/>
          <a:ln>
            <a:noFill/>
          </a:ln>
          <a:effectLst/>
        </p:spPr>
        <p:txBody>
          <a:bodyPr vert="horz" wrap="square" lIns="0" tIns="0" rIns="0" bIns="0" numCol="1" anchor="t"/>
          <a:lstStyle/>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3215">
              <a:lnSpc>
                <a:spcPct val="100000"/>
              </a:lnSpc>
              <a:buClrTx/>
              <a:buSzPts val="990"/>
              <a:buFont typeface="Wingdings" charset="2"/>
              <a:buChar char=""/>
              <a:defRPr lang="ja-JP">
                <a:latin typeface="Meiryo UI" pitchFamily="3" charset="-128"/>
                <a:ea typeface="Meiryo UI" pitchFamily="3" charset="-128"/>
                <a:cs typeface="Meiryo UI" pitchFamily="3" charset="-128"/>
              </a:defRPr>
            </a:pPr>
            <a:r>
              <a:rPr lang="en-US" sz="2200">
                <a:solidFill>
                  <a:srgbClr val="000000"/>
                </a:solidFill>
                <a:uFill>
                  <a:solidFill>
                    <a:srgbClr val="FFFFFF"/>
                  </a:solidFill>
                </a:uFill>
              </a:rPr>
              <a:t>PowerShell リモートアクセス許可の有効化</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Windows Server 2012 より前のOSでは、PowerShell のリモートアクセス許可が無効化されている場合があります</a:t>
            </a:r>
            <a:endParaRPr lang="en-US">
              <a:solidFill>
                <a:srgbClr val="000000"/>
              </a:solidFill>
              <a:uFill>
                <a:solidFill>
                  <a:srgbClr val="FFFFFF"/>
                </a:solidFill>
              </a:uFill>
            </a:endParaRPr>
          </a:p>
          <a:p>
            <a:pPr marL="1296035" lvl="2" indent="-287020">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Windows Server 2012 R2 以上の場合、リモートアクセス許可の既定値は有効化です</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その場合、PowerShellを管理者権限で実行して、PowerShell コンソールから以下のコマンドで有効化します</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また、「認識されないネットワーク」があり、Publicとして設定されている場合、以下のオプションを 追加して有効化を試してください</a:t>
            </a: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Enable-PSRemoting -SkipNetworkProfileCheck</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864235" lvl="1" indent="-323215">
              <a:lnSpc>
                <a:spcPct val="100000"/>
              </a:lnSpc>
              <a:buClrTx/>
              <a:buSzPts val="1500"/>
              <a:buFont typeface="Symbol" pitchFamily="1"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プロジェクトディレクトリに移動し、「サーバチェックシート.xlsx」を編集します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 Windows サーバの情報を設定します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a:t>
            </a:r>
            <a:r>
              <a:rPr lang="ja-JP" sz="2000">
                <a:solidFill>
                  <a:srgbClr val="000000"/>
                </a:solidFill>
                <a:uFill>
                  <a:solidFill>
                    <a:srgbClr val="FFFFFF"/>
                  </a:solidFill>
                </a:uFill>
              </a:rPr>
              <a:t>を</a:t>
            </a:r>
            <a:r>
              <a:rPr lang="en-US" sz="2000">
                <a:solidFill>
                  <a:srgbClr val="000000"/>
                </a:solidFill>
                <a:uFill>
                  <a:solidFill>
                    <a:srgbClr val="FFFFFF"/>
                  </a:solidFill>
                </a:uFill>
              </a:rPr>
              <a:t>”Windows”</a:t>
            </a:r>
            <a:r>
              <a:rPr lang="ja-JP" sz="2000">
                <a:solidFill>
                  <a:srgbClr val="000000"/>
                </a:solidFill>
                <a:uFill>
                  <a:solidFill>
                    <a:srgbClr val="FFFFFF"/>
                  </a:solidFill>
                </a:uFill>
              </a:rPr>
              <a:t>と入力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各項目の入力手順はLinux検査と同じとなります</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notepad++などでconfig\config.groovy を開き、以下の行の接続アカウント情報を編集します</a:t>
            </a: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hsAABAAAAAmAAAACAAAAP//////////"/>
              </a:ext>
            </a:extLst>
          </p:cNvSpPr>
          <p:nvPr/>
        </p:nvSpPr>
        <p:spPr>
          <a:xfrm>
            <a:off x="864235" y="2115185"/>
            <a:ext cx="6897370" cy="238696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vCenter接続情報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account.vCenter.Test.server   = '192.168.10.100'</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account.vCenter.Test.user     = 'test_user'</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account.vCenter.Test.password = 'P@ssword'</a:t>
            </a:r>
          </a:p>
          <a:p>
            <a:pPr>
              <a:lnSpc>
                <a:spcPct val="100000"/>
              </a:lnSpc>
              <a:defRPr lang="ja-JP">
                <a:latin typeface="Meiryo UI" pitchFamily="3" charset="-128"/>
                <a:ea typeface="Meiryo UI" pitchFamily="3" charset="-128"/>
                <a:cs typeface="Meiryo UI" pitchFamily="3" charset="-128"/>
              </a:defRPr>
            </a:pPr>
            <a:endParaRPr lang="en-US" sz="140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Windows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account.Windows.Test.user     = 'administrator'</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account.Windows.Test.password = 'P@ssword'</a:t>
            </a: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
        <p:nvSpPr>
          <p:cNvPr id="5" name="CustomShape 4"/>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EOgAAChMAABAAAAAmAAAACAAAAP//////////"/>
              </a:ext>
            </a:extLst>
          </p:cNvSpPr>
          <p:nvPr/>
        </p:nvSpPr>
        <p:spPr>
          <a:xfrm>
            <a:off x="6983730" y="2423160"/>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VMの場合、vCenter接続アカウントを入力します</a:t>
            </a:r>
          </a:p>
        </p:txBody>
      </p:sp>
      <p:sp>
        <p:nvSpPr>
          <p:cNvPr id="6" name="CustomShape 5"/>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EOgAA6RcAABAAAAAmAAAACAAAAP//////////"/>
              </a:ext>
            </a:extLst>
          </p:cNvSpPr>
          <p:nvPr/>
        </p:nvSpPr>
        <p:spPr>
          <a:xfrm>
            <a:off x="6983730" y="3215005"/>
            <a:ext cx="2447290" cy="671830"/>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Windows接続アカウントを入力します</a:t>
            </a:r>
          </a:p>
        </p:txBody>
      </p:sp>
      <p:sp>
        <p:nvSpPr>
          <p:cNvPr id="7" name="CustomShape 6"/>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LC0AABAAAAAmAAAACAAAAP//////////"/>
              </a:ext>
            </a:extLst>
          </p:cNvSpPr>
          <p:nvPr/>
        </p:nvSpPr>
        <p:spPr>
          <a:xfrm>
            <a:off x="504190" y="5471795"/>
            <a:ext cx="9070975" cy="187134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アカウントID,Windowsログオンテストの入力手順は、Linuxと同様です</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Windows検査実行</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PowerShellを開いて、プロジェクトディレクトリに移動して、getconfig を実行します</a:t>
            </a:r>
          </a:p>
        </p:txBody>
      </p:sp>
      <p:pic>
        <p:nvPicPr>
          <p:cNvPr id="4" name="図 1"/>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CtDwAAujgAADkpAAAQAAAAJgAAAAgAAAD//////////w=="/>
              </a:ext>
            </a:extLst>
          </p:cNvPicPr>
          <p:nvPr/>
        </p:nvPicPr>
        <p:blipFill>
          <a:blip r:embed="rId2"/>
          <a:stretch>
            <a:fillRect/>
          </a:stretch>
        </p:blipFill>
        <p:spPr>
          <a:xfrm>
            <a:off x="859155" y="2548255"/>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Windows検査結果確認とコミット</a:t>
            </a: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Excel検査結果の確認ができたら”getconfig -u local”でローカルデータベースに検査結果を登録します</a:t>
            </a:r>
          </a:p>
        </p:txBody>
      </p:sp>
      <p:pic>
        <p:nvPicPr>
          <p:cNvPr id="4" name="図 291"/>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zMAANsnAAAQAAAAJgAAAAgAAAD//////////w=="/>
              </a:ext>
            </a:extLst>
          </p:cNvPicPr>
          <p:nvPr/>
        </p:nvPicPr>
        <p:blipFill>
          <a:blip r:embed="rId2"/>
          <a:stretch>
            <a:fillRect/>
          </a:stretch>
        </p:blipFill>
        <p:spPr>
          <a:xfrm>
            <a:off x="864235" y="5326380"/>
            <a:ext cx="7451090" cy="1152525"/>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6" name="図 29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事前準備１</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xUAABAAAAAmAAAACAAAAP//////////"/>
              </a:ext>
            </a:extLst>
          </p:cNvSpPr>
          <p:nvPr/>
        </p:nvSpPr>
        <p:spPr>
          <a:xfrm>
            <a:off x="504190" y="1372870"/>
            <a:ext cx="9069705" cy="204533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ネットワークプロキシーの設定</a:t>
            </a:r>
            <a:endParaRPr lang="en-US">
              <a:solidFill>
                <a:srgbClr val="000000"/>
              </a:solidFill>
              <a:uFill>
                <a:solidFill>
                  <a:srgbClr val="FFFFFF"/>
                </a:solidFill>
              </a:uFill>
            </a:endParaRPr>
          </a:p>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InternetExploler を開いて、「インターネットオプション設定」を選択。 「接続」、「LAN設定」を選択し、プロキシーサーバの欄にプロキシーのアドレス、ポート番号を入力</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検査対象の vCenter アドレスのプロキシー除外設定</a:t>
            </a:r>
            <a:endParaRPr lang="en-US">
              <a:solidFill>
                <a:srgbClr val="000000"/>
              </a:solidFill>
              <a:uFill>
                <a:solidFill>
                  <a:srgbClr val="FFFFFF"/>
                </a:solidFill>
              </a:uFill>
            </a:endParaRPr>
          </a:p>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「詳細設定」を選択し、「プロキシーの設定除外」の欄に、検査対象の vCenter のアドレスを追加</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8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SAAAMEqAAAQAAAAJgAAAAgAAAD//////////w=="/>
              </a:ext>
            </a:extLst>
          </p:cNvPicPr>
          <p:nvPr/>
        </p:nvPicPr>
        <p:blipFill>
          <a:blip r:embed="rId2"/>
          <a:stretch>
            <a:fillRect/>
          </a:stretch>
        </p:blipFill>
        <p:spPr>
          <a:xfrm>
            <a:off x="1007745" y="3275330"/>
            <a:ext cx="4217670" cy="3674745"/>
          </a:xfrm>
          <a:prstGeom prst="rect">
            <a:avLst/>
          </a:prstGeom>
          <a:noFill/>
          <a:ln>
            <a:noFill/>
          </a:ln>
          <a:effectLst/>
        </p:spPr>
      </p:pic>
      <p:pic>
        <p:nvPicPr>
          <p:cNvPr id="5" name="図 18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TYAAMEqAAAQAAAAJgAAAAgAAAD//////////w=="/>
              </a:ext>
            </a:extLst>
          </p:cNvPicPr>
          <p:nvPr/>
        </p:nvPicPr>
        <p:blipFill>
          <a:blip r:embed="rId3"/>
          <a:stretch>
            <a:fillRect/>
          </a:stretch>
        </p:blipFill>
        <p:spPr>
          <a:xfrm>
            <a:off x="5471795" y="3281680"/>
            <a:ext cx="3416300" cy="3668395"/>
          </a:xfrm>
          <a:prstGeom prst="rect">
            <a:avLst/>
          </a:prstGeom>
          <a:noFill/>
          <a:ln>
            <a:noFill/>
          </a:ln>
          <a:effectLst/>
        </p:spPr>
      </p:pic>
      <p:sp>
        <p:nvSpPr>
          <p:cNvPr id="6" name="CustomShape 3"/>
          <p:cNvSpPr>
            <a:extLst>
              <a:ext uri="smNativeData">
                <pr:smNativeData xmlns:pr="smNativeData" xmlns:p14="http://schemas.microsoft.com/office/powerpoint/2010/main" xmlns=""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fGgAAcSUAABAAAAAmAAAACAAAAP//////////"/>
              </a:ext>
            </a:extLst>
          </p:cNvSpPr>
          <p:nvPr/>
        </p:nvSpPr>
        <p:spPr>
          <a:xfrm>
            <a:off x="1367790" y="5727700"/>
            <a:ext cx="2878455"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pr="smNativeData" xmlns:p14="http://schemas.microsoft.com/office/powerpoint/2010/main" xmlns="" val="SMDATA_16_J4BCWx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h0AABAAAAAmAAAACAAAAP//////////"/>
              </a:ext>
            </a:extLst>
          </p:cNvSpPr>
          <p:nvPr/>
        </p:nvSpPr>
        <p:spPr>
          <a:xfrm>
            <a:off x="504190" y="1769110"/>
            <a:ext cx="9069705" cy="296672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HP Proliant</a:t>
            </a:r>
            <a:r>
              <a:rPr lang="ja-JP" sz="2000" dirty="0">
                <a:solidFill>
                  <a:srgbClr val="000000"/>
                </a:solidFill>
                <a:uFill>
                  <a:solidFill>
                    <a:srgbClr val="FFFFFF"/>
                  </a:solidFill>
                </a:uFill>
              </a:rPr>
              <a:t>サーバの場合</a:t>
            </a:r>
            <a:r>
              <a:rPr lang="ja-JP" sz="2000" dirty="0" smtClean="0">
                <a:solidFill>
                  <a:srgbClr val="000000"/>
                </a:solidFill>
                <a:uFill>
                  <a:solidFill>
                    <a:srgbClr val="FFFFFF"/>
                  </a:solidFill>
                </a:uFill>
              </a:rPr>
              <a:t>、</a:t>
            </a:r>
            <a:r>
              <a:rPr lang="en-US" altLang="ja-JP" sz="2000" dirty="0" smtClean="0">
                <a:solidFill>
                  <a:srgbClr val="000000"/>
                </a:solidFill>
                <a:uFill>
                  <a:solidFill>
                    <a:srgbClr val="FFFFFF"/>
                  </a:solidFill>
                </a:uFill>
              </a:rPr>
              <a:t>HP </a:t>
            </a:r>
            <a:r>
              <a:rPr lang="en-US" sz="2000" dirty="0" err="1" smtClean="0">
                <a:solidFill>
                  <a:srgbClr val="000000"/>
                </a:solidFill>
                <a:uFill>
                  <a:solidFill>
                    <a:srgbClr val="FFFFFF"/>
                  </a:solidFill>
                </a:uFill>
              </a:rPr>
              <a:t>iLO</a:t>
            </a:r>
            <a:r>
              <a:rPr lang="en-US" sz="2000" dirty="0" smtClean="0">
                <a:solidFill>
                  <a:srgbClr val="000000"/>
                </a:solidFill>
                <a:uFill>
                  <a:solidFill>
                    <a:srgbClr val="FFFFFF"/>
                  </a:solidFill>
                </a:uFill>
              </a:rPr>
              <a:t> </a:t>
            </a:r>
            <a:r>
              <a:rPr lang="ja-JP" sz="2000" dirty="0" smtClean="0">
                <a:solidFill>
                  <a:srgbClr val="000000"/>
                </a:solidFill>
                <a:uFill>
                  <a:solidFill>
                    <a:srgbClr val="FFFFFF"/>
                  </a:solidFill>
                </a:uFill>
              </a:rPr>
              <a:t>管理</a:t>
            </a:r>
            <a:r>
              <a:rPr lang="ja-JP" sz="2000" dirty="0">
                <a:solidFill>
                  <a:srgbClr val="000000"/>
                </a:solidFill>
                <a:uFill>
                  <a:solidFill>
                    <a:srgbClr val="FFFFFF"/>
                  </a:solidFill>
                </a:uFill>
              </a:rPr>
              <a:t>インタフェース経由</a:t>
            </a:r>
            <a:r>
              <a:rPr lang="ja-JP" sz="2000" dirty="0" smtClean="0">
                <a:solidFill>
                  <a:srgbClr val="000000"/>
                </a:solidFill>
                <a:uFill>
                  <a:solidFill>
                    <a:srgbClr val="FFFFFF"/>
                  </a:solidFill>
                </a:uFill>
              </a:rPr>
              <a:t>で</a:t>
            </a:r>
            <a:r>
              <a:rPr lang="en-US" altLang="ja-JP" sz="2000" dirty="0" smtClean="0">
                <a:solidFill>
                  <a:srgbClr val="000000"/>
                </a:solidFill>
                <a:uFill>
                  <a:solidFill>
                    <a:srgbClr val="FFFFFF"/>
                  </a:solidFill>
                </a:uFill>
              </a:rPr>
              <a:t>HW</a:t>
            </a:r>
            <a:r>
              <a:rPr lang="ja-JP" altLang="en-US" sz="2000" dirty="0" smtClean="0">
                <a:solidFill>
                  <a:srgbClr val="000000"/>
                </a:solidFill>
                <a:uFill>
                  <a:solidFill>
                    <a:srgbClr val="FFFFFF"/>
                  </a:solidFill>
                </a:uFill>
              </a:rPr>
              <a:t>構成</a:t>
            </a:r>
            <a:r>
              <a:rPr lang="ja-JP" sz="2000" dirty="0" smtClean="0">
                <a:solidFill>
                  <a:srgbClr val="000000"/>
                </a:solidFill>
                <a:uFill>
                  <a:solidFill>
                    <a:srgbClr val="FFFFFF"/>
                  </a:solidFill>
                </a:uFill>
              </a:rPr>
              <a:t>情報</a:t>
            </a:r>
            <a:r>
              <a:rPr lang="ja-JP" altLang="en-US" sz="2000" dirty="0" smtClean="0">
                <a:solidFill>
                  <a:srgbClr val="000000"/>
                </a:solidFill>
                <a:uFill>
                  <a:solidFill>
                    <a:srgbClr val="FFFFFF"/>
                  </a:solidFill>
                </a:uFill>
              </a:rPr>
              <a:t>を</a:t>
            </a:r>
            <a:r>
              <a:rPr lang="ja-JP" sz="2000" dirty="0" smtClean="0">
                <a:solidFill>
                  <a:srgbClr val="000000"/>
                </a:solidFill>
                <a:uFill>
                  <a:solidFill>
                    <a:srgbClr val="FFFFFF"/>
                  </a:solidFill>
                </a:uFill>
              </a:rPr>
              <a:t>採取</a:t>
            </a:r>
            <a:r>
              <a:rPr lang="ja-JP" altLang="en-US" sz="2000" dirty="0" smtClean="0">
                <a:solidFill>
                  <a:srgbClr val="000000"/>
                </a:solidFill>
                <a:uFill>
                  <a:solidFill>
                    <a:srgbClr val="FFFFFF"/>
                  </a:solidFill>
                </a:uFill>
              </a:rPr>
              <a:t>し</a:t>
            </a:r>
            <a:r>
              <a:rPr lang="ja-JP" sz="2000" dirty="0" smtClean="0">
                <a:solidFill>
                  <a:srgbClr val="000000"/>
                </a:solidFill>
                <a:uFill>
                  <a:solidFill>
                    <a:srgbClr val="FFFFFF"/>
                  </a:solidFill>
                </a:uFill>
              </a:rPr>
              <a:t>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altLang="en-US" sz="2000" dirty="0" smtClean="0">
                <a:solidFill>
                  <a:srgbClr val="000000"/>
                </a:solidFill>
                <a:uFill>
                  <a:solidFill>
                    <a:srgbClr val="FFFFFF"/>
                  </a:solidFill>
                </a:uFill>
              </a:rPr>
              <a:t>本作業は前述</a:t>
            </a:r>
            <a:r>
              <a:rPr lang="ja-JP" sz="2000" dirty="0" smtClean="0">
                <a:solidFill>
                  <a:srgbClr val="000000"/>
                </a:solidFill>
                <a:uFill>
                  <a:solidFill>
                    <a:srgbClr val="FFFFFF"/>
                  </a:solidFill>
                </a:uFill>
              </a:rPr>
              <a:t>の </a:t>
            </a:r>
            <a:r>
              <a:rPr lang="en-US" sz="2000" dirty="0" err="1">
                <a:solidFill>
                  <a:srgbClr val="000000"/>
                </a:solidFill>
                <a:uFill>
                  <a:solidFill>
                    <a:srgbClr val="FFFFFF"/>
                  </a:solidFill>
                </a:uFill>
              </a:rPr>
              <a:t>Linux、Windows</a:t>
            </a:r>
            <a:r>
              <a:rPr lang="ja-JP" sz="2000" dirty="0">
                <a:solidFill>
                  <a:srgbClr val="000000"/>
                </a:solidFill>
                <a:uFill>
                  <a:solidFill>
                    <a:srgbClr val="FFFFFF"/>
                  </a:solidFill>
                </a:uFill>
              </a:rPr>
              <a:t>の検査実行後に行います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HP_iLO</a:t>
            </a:r>
            <a:r>
              <a:rPr lang="en-US" sz="2000" dirty="0">
                <a:solidFill>
                  <a:srgbClr val="000000"/>
                </a:solidFill>
                <a:uFill>
                  <a:solidFill>
                    <a:srgbClr val="FFFFFF"/>
                  </a:solidFill>
                </a:uFill>
              </a:rPr>
              <a:t> </a:t>
            </a:r>
            <a:r>
              <a:rPr lang="ja-JP" sz="2000" dirty="0">
                <a:solidFill>
                  <a:srgbClr val="000000"/>
                </a:solidFill>
                <a:uFill>
                  <a:solidFill>
                    <a:srgbClr val="FFFFFF"/>
                  </a:solidFill>
                </a:uFill>
              </a:rPr>
              <a:t>がシナリオ保存ディレクトリとなり、本ディレクトリ下の</a:t>
            </a:r>
            <a:r>
              <a:rPr lang="en-US" sz="2000" dirty="0">
                <a:solidFill>
                  <a:srgbClr val="000000"/>
                </a:solidFill>
                <a:uFill>
                  <a:solidFill>
                    <a:srgbClr val="FFFFFF"/>
                  </a:solidFill>
                </a:uFill>
              </a:rPr>
              <a:t>Excel </a:t>
            </a:r>
            <a:r>
              <a:rPr lang="ja-JP" sz="2000" dirty="0">
                <a:solidFill>
                  <a:srgbClr val="000000"/>
                </a:solidFill>
                <a:uFill>
                  <a:solidFill>
                    <a:srgbClr val="FFFFFF"/>
                  </a:solidFill>
                </a:uFill>
              </a:rPr>
              <a:t>シート、設定ファイルを編集して検査を実行します</a:t>
            </a:r>
            <a:r>
              <a:rPr dirty="0"/>
              <a:t/>
            </a:r>
            <a:br>
              <a:rPr dirty="0"/>
            </a:b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プロジェクトディレクトリに移動し</a:t>
            </a: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HP_iLO</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iLO</a:t>
            </a:r>
            <a:r>
              <a:rPr lang="ja-JP" sz="2000" dirty="0">
                <a:solidFill>
                  <a:srgbClr val="000000"/>
                </a:solidFill>
                <a:uFill>
                  <a:solidFill>
                    <a:srgbClr val="FFFFFF"/>
                  </a:solidFill>
                </a:uFill>
              </a:rPr>
              <a:t>チェックシート</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xlsx」を編集します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はじめに</a:t>
            </a:r>
            <a:r>
              <a:rPr lang="en-US" sz="2000" dirty="0">
                <a:solidFill>
                  <a:srgbClr val="000000"/>
                </a:solidFill>
                <a:uFill>
                  <a:solidFill>
                    <a:srgbClr val="FFFFFF"/>
                  </a:solidFill>
                </a:uFill>
              </a:rPr>
              <a:t>「</a:t>
            </a:r>
            <a:r>
              <a:rPr lang="ja-JP" sz="2000" dirty="0">
                <a:solidFill>
                  <a:srgbClr val="000000"/>
                </a:solidFill>
                <a:uFill>
                  <a:solidFill>
                    <a:srgbClr val="FFFFFF"/>
                  </a:solidFill>
                </a:uFill>
              </a:rPr>
              <a:t>検査ドメイン</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に”iLO”を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各項目の入力手順はLinux</a:t>
            </a:r>
            <a:r>
              <a:rPr lang="en-US" sz="2000" dirty="0">
                <a:solidFill>
                  <a:srgbClr val="000000"/>
                </a:solidFill>
                <a:uFill>
                  <a:solidFill>
                    <a:srgbClr val="FFFFFF"/>
                  </a:solidFill>
                </a:uFill>
              </a:rPr>
              <a:t> </a:t>
            </a:r>
            <a:r>
              <a:rPr lang="en-US" sz="2000" dirty="0" err="1">
                <a:solidFill>
                  <a:srgbClr val="000000"/>
                </a:solidFill>
                <a:uFill>
                  <a:solidFill>
                    <a:srgbClr val="FFFFFF"/>
                  </a:solidFill>
                </a:uFill>
              </a:rPr>
              <a:t>検査と同じとなります</a:t>
            </a:r>
            <a:r>
              <a:rPr dirty="0"/>
              <a:t/>
            </a:r>
            <a:br>
              <a:rPr dirty="0"/>
            </a:br>
            <a:endParaRPr lang="en-US" sz="2000" dirty="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a:t>
            </a:r>
            <a:r>
              <a:rPr lang="ja-JP" sz="2000" dirty="0">
                <a:solidFill>
                  <a:srgbClr val="000000"/>
                </a:solidFill>
                <a:uFill>
                  <a:solidFill>
                    <a:srgbClr val="FFFFFF"/>
                  </a:solidFill>
                </a:uFill>
              </a:rPr>
              <a:t>注意</a:t>
            </a:r>
            <a:r>
              <a:rPr lang="en-US" sz="2000" dirty="0">
                <a:solidFill>
                  <a:srgbClr val="000000"/>
                </a:solidFill>
                <a:uFill>
                  <a:solidFill>
                    <a:srgbClr val="FFFFFF"/>
                  </a:solidFill>
                </a:uFill>
              </a:rPr>
              <a:t>) </a:t>
            </a:r>
            <a:r>
              <a:rPr lang="ja-JP" sz="2000" dirty="0">
                <a:solidFill>
                  <a:srgbClr val="000000"/>
                </a:solidFill>
                <a:uFill>
                  <a:solidFill>
                    <a:srgbClr val="FFFFFF"/>
                  </a:solidFill>
                </a:uFill>
              </a:rPr>
              <a:t>「対象サーバ」の入力は、</a:t>
            </a:r>
            <a:r>
              <a:rPr lang="en-US" sz="2000" dirty="0">
                <a:solidFill>
                  <a:srgbClr val="000000"/>
                </a:solidFill>
                <a:uFill>
                  <a:solidFill>
                    <a:srgbClr val="FFFFFF"/>
                  </a:solidFill>
                </a:uFill>
              </a:rPr>
              <a:t>Linux </a:t>
            </a:r>
            <a:r>
              <a:rPr lang="ja-JP" sz="2000" dirty="0">
                <a:solidFill>
                  <a:srgbClr val="000000"/>
                </a:solidFill>
                <a:uFill>
                  <a:solidFill>
                    <a:srgbClr val="FFFFFF"/>
                  </a:solidFill>
                </a:uFill>
              </a:rPr>
              <a:t>検査と同じホスト名を入力してください</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a:t>
            </a:r>
            <a:r>
              <a:rPr lang="en-US" dirty="0" err="1" smtClean="0">
                <a:solidFill>
                  <a:srgbClr val="000000"/>
                </a:solidFill>
                <a:uFill>
                  <a:solidFill>
                    <a:srgbClr val="FFFFFF"/>
                  </a:solidFill>
                </a:uFill>
              </a:rPr>
              <a:t>HP_iLO</a:t>
            </a:r>
            <a:r>
              <a:rPr lang="en-US" dirty="0" smtClean="0">
                <a:solidFill>
                  <a:srgbClr val="000000"/>
                </a:solidFill>
                <a:uFill>
                  <a:solidFill>
                    <a:srgbClr val="FFFFFF"/>
                  </a:solidFill>
                </a:uFill>
              </a:rPr>
              <a:t>\</a:t>
            </a:r>
            <a:r>
              <a:rPr lang="en-US" dirty="0" err="1" smtClean="0">
                <a:solidFill>
                  <a:srgbClr val="000000"/>
                </a:solidFill>
                <a:uFill>
                  <a:solidFill>
                    <a:srgbClr val="FFFFFF"/>
                  </a:solidFill>
                </a:uFill>
              </a:rPr>
              <a:t>config_ilo.groovy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iLO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account.iLO.Test.password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HP iLO 検査実行</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a:solidFill>
                  <a:srgbClr val="000000"/>
                </a:solidFill>
                <a:uFill>
                  <a:solidFill>
                    <a:srgbClr val="FFFFFF"/>
                  </a:solidFill>
                </a:uFill>
              </a:rPr>
              <a:t>PowerShell </a:t>
            </a:r>
            <a:r>
              <a:rPr lang="en-US" sz="1600" dirty="0" err="1">
                <a:solidFill>
                  <a:srgbClr val="000000"/>
                </a:solidFill>
                <a:uFill>
                  <a:solidFill>
                    <a:srgbClr val="FFFFFF"/>
                  </a:solidFill>
                </a:uFill>
              </a:rPr>
              <a:t>を開いて、プロジェクトディレクトリに移動して</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en-US" dirty="0" smtClean="0"/>
              <a:t/>
            </a:r>
            <a:br>
              <a:rPr lang="en-US" dirty="0" smtClean="0"/>
            </a:b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ファイルを指定します</a:t>
            </a:r>
            <a:r>
              <a:rPr dirty="0"/>
              <a:t/>
            </a:r>
            <a:br>
              <a:rPr dirty="0"/>
            </a:br>
            <a:r>
              <a:rPr lang="en-US" sz="1600" dirty="0">
                <a:solidFill>
                  <a:srgbClr val="000000"/>
                </a:solidFill>
                <a:uFill>
                  <a:solidFill>
                    <a:srgbClr val="FFFFFF"/>
                  </a:solidFill>
                </a:uFill>
              </a:rPr>
              <a:t>-d </a:t>
            </a:r>
            <a:r>
              <a:rPr lang="ja-JP" sz="1600" dirty="0">
                <a:solidFill>
                  <a:srgbClr val="000000"/>
                </a:solidFill>
                <a:uFill>
                  <a:solidFill>
                    <a:srgbClr val="FFFFFF"/>
                  </a:solidFill>
                </a:uFill>
              </a:rPr>
              <a:t>オプションで、予行演習モードにします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HP_iLO</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config_ilo.groovy</a:t>
            </a:r>
            <a:r>
              <a:rPr lang="en-US" sz="1600" dirty="0" smtClean="0">
                <a:solidFill>
                  <a:srgbClr val="000000"/>
                </a:solidFill>
                <a:uFill>
                  <a:solidFill>
                    <a:srgbClr val="FFFFFF"/>
                  </a:solidFill>
                </a:uFill>
              </a:rPr>
              <a:t> -d</a:t>
            </a:r>
            <a:r>
              <a:rPr dirty="0"/>
              <a:t/>
            </a:r>
            <a:br>
              <a:rPr dirty="0"/>
            </a:br>
            <a:r>
              <a:rPr dirty="0"/>
              <a:t/>
            </a:r>
            <a:br>
              <a:rPr dirty="0"/>
            </a:br>
            <a:endParaRPr lang="en-US" sz="1600" dirty="0">
              <a:solidFill>
                <a:srgbClr val="000000"/>
              </a:solidFill>
              <a:uFill>
                <a:solidFill>
                  <a:srgbClr val="FFFFFF"/>
                </a:solidFill>
              </a:uFill>
            </a:endParaRPr>
          </a:p>
        </p:txBody>
      </p:sp>
      <p:pic>
        <p:nvPicPr>
          <p:cNvPr id="4" name="図 30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CMHQAAnjQAAKMkAAAQAAAAJgAAAAgAAAD//////////w=="/>
              </a:ext>
            </a:extLst>
          </p:cNvPicPr>
          <p:nvPr/>
        </p:nvPicPr>
        <p:blipFill>
          <a:blip r:embed="rId2"/>
          <a:stretch>
            <a:fillRect/>
          </a:stretch>
        </p:blipFill>
        <p:spPr>
          <a:xfrm>
            <a:off x="864235" y="5027612"/>
            <a:ext cx="7689215" cy="1152525"/>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0UAACvPAAAuBgAABAAAAAmAAAACAAAAP//////////"/>
              </a:ext>
            </a:extLst>
          </p:cNvSpPr>
          <p:nvPr/>
        </p:nvSpPr>
        <p:spPr>
          <a:xfrm>
            <a:off x="504190" y="3636327"/>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実行後、プロジェクトディレクトリ下の</a:t>
            </a:r>
            <a:r>
              <a:rPr lang="en-US" sz="1600" dirty="0">
                <a:solidFill>
                  <a:srgbClr val="000000"/>
                </a:solidFill>
                <a:uFill>
                  <a:solidFill>
                    <a:srgbClr val="FFFFFF"/>
                  </a:solidFill>
                </a:uFill>
              </a:rPr>
              <a:t> build </a:t>
            </a:r>
            <a:r>
              <a:rPr lang="en-US" sz="1600" dirty="0" err="1">
                <a:solidFill>
                  <a:srgbClr val="000000"/>
                </a:solidFill>
                <a:uFill>
                  <a:solidFill>
                    <a:srgbClr val="FFFFFF"/>
                  </a:solidFill>
                </a:uFill>
              </a:rPr>
              <a:t>の下に生成されたExcel</a:t>
            </a:r>
            <a:r>
              <a:rPr lang="en-US" sz="1600" dirty="0" err="1" smtClean="0">
                <a:solidFill>
                  <a:srgbClr val="000000"/>
                </a:solidFill>
                <a:uFill>
                  <a:solidFill>
                    <a:srgbClr val="FFFFFF"/>
                  </a:solidFill>
                </a:uFill>
              </a:rPr>
              <a:t>検査結果を確認します</a:t>
            </a:r>
            <a:endParaRPr lang="en-US" sz="1600" dirty="0">
              <a:solidFill>
                <a:srgbClr val="000000"/>
              </a:solidFill>
              <a:uFill>
                <a:solidFill>
                  <a:srgbClr val="FFFFFF"/>
                </a:solidFill>
              </a:uFill>
            </a:endParaRPr>
          </a:p>
          <a:p>
            <a:pPr marL="431800" indent="-323215">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HP_iLO</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config_ilo.groovy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a:p>
            <a:pPr marL="109220">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のテキスト1"/>
          <p:cNvSpPr>
            <a:spLocks noGrp="1" noChangeArrowheads="1"/>
            <a:extLst>
              <a:ext uri="smNativeData">
                <pr:smNativeData xmlns:pr="smNativeData" xmlns:p14="http://schemas.microsoft.com/office/powerpoint/2010/main" xmlns="" val="SMDATA_16_J4BCWxMAAAAlAAAAZAAAAA8B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oOgAA+xIAABAAAAAmAAAACAAAAAEAAAAAAAAA"/>
              </a:ext>
            </a:extLst>
          </p:cNvSpPr>
          <p:nvPr>
            <p:ph type="body"/>
          </p:nvPr>
        </p:nvSpPr>
        <p:spPr>
          <a:xfrm>
            <a:off x="504190" y="1914207"/>
            <a:ext cx="9071610" cy="1632268"/>
          </a:xfrm>
        </p:spPr>
        <p:txBody>
          <a:bodyPr anchor="t"/>
          <a:lstStyle/>
          <a:p>
            <a:pPr>
              <a:buFont typeface="Wingdings" pitchFamily="2" charset="2"/>
              <a:buChar char=""/>
              <a:defRPr lang="ja-JP">
                <a:latin typeface="Meiryo UI" pitchFamily="3" charset="-128"/>
                <a:ea typeface="Meiryo UI" pitchFamily="3" charset="-128"/>
                <a:cs typeface="Meiryo UI" pitchFamily="3" charset="-128"/>
              </a:defRPr>
            </a:pPr>
            <a:r>
              <a:rPr sz="2000" dirty="0"/>
              <a:t>事前に、Linux、Windows の検査シナリオを実行し、getconfig -u localで実行結果をローカル保存した場合</a:t>
            </a:r>
            <a:r>
              <a:rPr sz="2000" dirty="0" smtClean="0"/>
              <a:t>、</a:t>
            </a:r>
            <a:r>
              <a:rPr lang="ja-JP" altLang="en-US" sz="2000" dirty="0" smtClean="0"/>
              <a:t>「検査レポート」シートに</a:t>
            </a:r>
            <a:r>
              <a:rPr sz="2000" dirty="0" smtClean="0"/>
              <a:t>その後の実行結果</a:t>
            </a:r>
            <a:r>
              <a:rPr lang="ja-JP" altLang="en-US" sz="2000" dirty="0" smtClean="0"/>
              <a:t>を</a:t>
            </a:r>
            <a:r>
              <a:rPr sz="2000" dirty="0" smtClean="0"/>
              <a:t>マージします</a:t>
            </a:r>
            <a:endParaRPr lang="en-US" sz="2000" dirty="0" smtClean="0"/>
          </a:p>
          <a:p>
            <a:pPr>
              <a:buFont typeface="Wingdings" pitchFamily="2" charset="2"/>
              <a:buChar char=""/>
              <a:defRPr lang="ja-JP">
                <a:latin typeface="Meiryo UI" pitchFamily="3" charset="-128"/>
                <a:ea typeface="Meiryo UI" pitchFamily="3" charset="-128"/>
                <a:cs typeface="Meiryo UI" pitchFamily="3" charset="-128"/>
              </a:defRPr>
            </a:pPr>
            <a:r>
              <a:rPr sz="2000" dirty="0" smtClean="0"/>
              <a:t> </a:t>
            </a:r>
            <a:r>
              <a:rPr lang="ja-JP" altLang="en-US" sz="2000" dirty="0" smtClean="0"/>
              <a:t>以下例では、検査対象「</a:t>
            </a:r>
            <a:r>
              <a:rPr lang="en-US" altLang="ja-JP" sz="2000" dirty="0" smtClean="0"/>
              <a:t>ostrich</a:t>
            </a:r>
            <a:r>
              <a:rPr lang="ja-JP" altLang="en-US" sz="2000" dirty="0" smtClean="0"/>
              <a:t>」の</a:t>
            </a:r>
            <a:r>
              <a:rPr lang="en-US" altLang="ja-JP" sz="2000" dirty="0" smtClean="0"/>
              <a:t>OS</a:t>
            </a:r>
            <a:r>
              <a:rPr lang="ja-JP" altLang="en-US" sz="2000" dirty="0" smtClean="0"/>
              <a:t>検査結果と</a:t>
            </a:r>
            <a:r>
              <a:rPr lang="en-US" altLang="ja-JP" sz="2000" dirty="0" smtClean="0"/>
              <a:t>HW</a:t>
            </a:r>
            <a:r>
              <a:rPr lang="ja-JP" altLang="en-US" sz="2000" dirty="0" smtClean="0"/>
              <a:t>検査結果をマージした結果となります</a:t>
            </a:r>
            <a:endParaRPr sz="2000" dirty="0"/>
          </a:p>
        </p:txBody>
      </p:sp>
      <p:sp>
        <p:nvSpPr>
          <p:cNvPr id="3" name="スライドのタイトル1"/>
          <p:cNvSpPr>
            <a:spLocks noGrp="1" noChangeArrowheads="1"/>
            <a:extLst>
              <a:ext uri="smNativeData">
                <pr:smNativeData xmlns:pr="smNativeData" xmlns:p14="http://schemas.microsoft.com/office/powerpoint/2010/main" xmlns="" val="SMDATA_16_J4BCWxMAAAAlAAAAZAAAAA8B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AAAAAAAAAAA"/>
              </a:ext>
            </a:extLst>
          </p:cNvSpPr>
          <p:nvPr>
            <p:ph type="title"/>
          </p:nvPr>
        </p:nvSpPr>
        <p:spPr/>
        <p:txBody>
          <a:bodyPr/>
          <a:lstStyle/>
          <a:p>
            <a:pPr algn="ctr">
              <a:defRPr lang="ja-JP" sz="3600">
                <a:latin typeface="Meiryo UI" pitchFamily="3" charset="-128"/>
                <a:ea typeface="Meiryo UI" pitchFamily="3" charset="-128"/>
                <a:cs typeface="Meiryo UI" pitchFamily="3" charset="-128"/>
              </a:defRPr>
            </a:pPr>
            <a:r>
              <a:t>OS検査結果とHW検査結果のマージについて</a:t>
            </a:r>
          </a:p>
        </p:txBody>
      </p:sp>
      <p:pic>
        <p:nvPicPr>
          <p:cNvPr id="4" name="画像1"/>
          <p:cNvPicPr>
            <a:picLocks noChangeAspect="1"/>
            <a:extLst>
              <a:ext uri="smNativeData">
                <pr:smNativeData xmlns:pr="smNativeData" xmlns:p14="http://schemas.microsoft.com/office/powerpoint/2010/main" xmlns="" val="SMDATA_18_J4BCWx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4cN0M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TsAAOYeAAAQAAAAJgAAAAgAAAD//////////w=="/>
              </a:ext>
            </a:extLst>
          </p:cNvPicPr>
          <p:nvPr/>
        </p:nvPicPr>
        <p:blipFill>
          <a:blip r:embed="rId2"/>
          <a:stretch>
            <a:fillRect/>
          </a:stretch>
        </p:blipFill>
        <p:spPr>
          <a:xfrm>
            <a:off x="144145" y="3546475"/>
            <a:ext cx="9582150" cy="1476375"/>
          </a:xfrm>
          <a:prstGeom prst="rect">
            <a:avLst/>
          </a:prstGeom>
          <a:noFill/>
          <a:ln>
            <a:noFill/>
          </a:ln>
          <a:effectLst/>
        </p:spPr>
      </p:pic>
      <p:cxnSp>
        <p:nvCxnSpPr>
          <p:cNvPr id="6" name="直線矢印コネクタ 5"/>
          <p:cNvCxnSpPr/>
          <p:nvPr/>
        </p:nvCxnSpPr>
        <p:spPr>
          <a:xfrm>
            <a:off x="2241867" y="5286692"/>
            <a:ext cx="437705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690677" y="5286692"/>
            <a:ext cx="78930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748722" y="5430202"/>
            <a:ext cx="144142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OS</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検査結果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p:cNvSpPr txBox="1"/>
          <p:nvPr/>
        </p:nvSpPr>
        <p:spPr>
          <a:xfrm>
            <a:off x="6364619" y="5430202"/>
            <a:ext cx="1510350" cy="369332"/>
          </a:xfrm>
          <a:prstGeom prst="rect">
            <a:avLst/>
          </a:prstGeom>
          <a:noFill/>
        </p:spPr>
        <p:txBody>
          <a:bodyPr wrap="none" rtlCol="0">
            <a:spAutoFit/>
          </a:bodyPr>
          <a:lstStyle/>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HW</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検査結果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a:t>
            </a:r>
            <a:r>
              <a:rPr lang="en-US" sz="4400">
                <a:solidFill>
                  <a:srgbClr val="000000"/>
                </a:solidFill>
                <a:uFill>
                  <a:solidFill>
                    <a:srgbClr val="FFFFFF"/>
                  </a:solidFill>
                </a:uFill>
              </a:rPr>
              <a:t>Primergy</a:t>
            </a:r>
            <a:r>
              <a:rPr lang="ja-JP" sz="4400">
                <a:solidFill>
                  <a:srgbClr val="000000"/>
                </a:solidFill>
                <a:uFill>
                  <a:solidFill>
                    <a:srgbClr val="FFFFFF"/>
                  </a:solidFill>
                </a:uFill>
              </a:rPr>
              <a:t>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dirty="0">
                <a:solidFill>
                  <a:srgbClr val="000000"/>
                </a:solidFill>
                <a:uFill>
                  <a:solidFill>
                    <a:srgbClr val="FFFFFF"/>
                  </a:solidFill>
                </a:uFill>
              </a:rPr>
              <a:t>富士通</a:t>
            </a:r>
            <a:r>
              <a:rPr lang="en-US" sz="2000" dirty="0" err="1">
                <a:solidFill>
                  <a:srgbClr val="000000"/>
                </a:solidFill>
                <a:uFill>
                  <a:solidFill>
                    <a:srgbClr val="FFFFFF"/>
                  </a:solidFill>
                </a:uFill>
              </a:rPr>
              <a:t>Primergy</a:t>
            </a:r>
            <a:r>
              <a:rPr lang="ja-JP" sz="2000" dirty="0">
                <a:solidFill>
                  <a:srgbClr val="000000"/>
                </a:solidFill>
                <a:uFill>
                  <a:solidFill>
                    <a:srgbClr val="FFFFFF"/>
                  </a:solidFill>
                </a:uFill>
              </a:rPr>
              <a:t>サーバの場合、</a:t>
            </a:r>
            <a:r>
              <a:rPr lang="en-US" sz="2000" dirty="0">
                <a:solidFill>
                  <a:srgbClr val="000000"/>
                </a:solidFill>
                <a:uFill>
                  <a:solidFill>
                    <a:srgbClr val="FFFFFF"/>
                  </a:solidFill>
                </a:uFill>
              </a:rPr>
              <a:t>HW</a:t>
            </a:r>
            <a:r>
              <a:rPr lang="ja-JP" sz="2000" dirty="0">
                <a:solidFill>
                  <a:srgbClr val="000000"/>
                </a:solidFill>
                <a:uFill>
                  <a:solidFill>
                    <a:srgbClr val="FFFFFF"/>
                  </a:solidFill>
                </a:uFill>
              </a:rPr>
              <a:t>設定の収集用に</a:t>
            </a:r>
            <a:r>
              <a:rPr lang="en-US" sz="2000" dirty="0" err="1">
                <a:solidFill>
                  <a:srgbClr val="000000"/>
                </a:solidFill>
                <a:uFill>
                  <a:solidFill>
                    <a:srgbClr val="FFFFFF"/>
                  </a:solidFill>
                </a:uFill>
              </a:rPr>
              <a:t>iRMC</a:t>
            </a:r>
            <a:r>
              <a:rPr lang="ja-JP" sz="2000" dirty="0">
                <a:solidFill>
                  <a:srgbClr val="000000"/>
                </a:solidFill>
                <a:uFill>
                  <a:solidFill>
                    <a:srgbClr val="FFFFFF"/>
                  </a:solidFill>
                </a:uFill>
              </a:rPr>
              <a:t>管理インタフェース経由で情報採取を行います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sz="2000" dirty="0">
                <a:solidFill>
                  <a:srgbClr val="000000"/>
                </a:solidFill>
                <a:uFill>
                  <a:solidFill>
                    <a:srgbClr val="FFFFFF"/>
                  </a:solidFill>
                </a:uFill>
              </a:rPr>
              <a:t>前ページの </a:t>
            </a:r>
            <a:r>
              <a:rPr lang="en-US" sz="2000" dirty="0">
                <a:solidFill>
                  <a:srgbClr val="000000"/>
                </a:solidFill>
                <a:uFill>
                  <a:solidFill>
                    <a:srgbClr val="FFFFFF"/>
                  </a:solidFill>
                </a:uFill>
              </a:rPr>
              <a:t>OS </a:t>
            </a:r>
            <a:r>
              <a:rPr lang="ja-JP" sz="2000" dirty="0">
                <a:solidFill>
                  <a:srgbClr val="000000"/>
                </a:solidFill>
                <a:uFill>
                  <a:solidFill>
                    <a:srgbClr val="FFFFFF"/>
                  </a:solidFill>
                </a:uFill>
              </a:rPr>
              <a:t>情報の検査実行後、 </a:t>
            </a:r>
            <a:r>
              <a:rPr lang="en-US" sz="2000" dirty="0">
                <a:solidFill>
                  <a:srgbClr val="000000"/>
                </a:solidFill>
                <a:uFill>
                  <a:solidFill>
                    <a:srgbClr val="FFFFFF"/>
                  </a:solidFill>
                </a:uFill>
              </a:rPr>
              <a:t>HW </a:t>
            </a:r>
            <a:r>
              <a:rPr lang="ja-JP" sz="2000" dirty="0">
                <a:solidFill>
                  <a:srgbClr val="000000"/>
                </a:solidFill>
                <a:uFill>
                  <a:solidFill>
                    <a:srgbClr val="FFFFFF"/>
                  </a:solidFill>
                </a:uFill>
              </a:rPr>
              <a:t>構成情報の検査を行います</a:t>
            </a:r>
            <a:endParaRPr lang="en-US" sz="2000"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a:solidFill>
                  <a:srgbClr val="000000"/>
                </a:solidFill>
                <a:uFill>
                  <a:solidFill>
                    <a:srgbClr val="FFFFFF"/>
                  </a:solidFill>
                </a:uFill>
              </a:rPr>
              <a:t>.\template\</a:t>
            </a:r>
            <a:r>
              <a:rPr lang="en-US" sz="2000" dirty="0" err="1">
                <a:solidFill>
                  <a:srgbClr val="000000"/>
                </a:solidFill>
                <a:uFill>
                  <a:solidFill>
                    <a:srgbClr val="FFFFFF"/>
                  </a:solidFill>
                </a:uFill>
              </a:rPr>
              <a:t>FJ_Primergy</a:t>
            </a:r>
            <a:r>
              <a:rPr lang="en-US" sz="2000" dirty="0">
                <a:solidFill>
                  <a:srgbClr val="000000"/>
                </a:solidFill>
                <a:uFill>
                  <a:solidFill>
                    <a:srgbClr val="FFFFFF"/>
                  </a:solidFill>
                </a:uFill>
              </a:rPr>
              <a:t> </a:t>
            </a:r>
            <a:r>
              <a:rPr lang="ja-JP" sz="2000" dirty="0" smtClean="0">
                <a:solidFill>
                  <a:srgbClr val="000000"/>
                </a:solidFill>
                <a:uFill>
                  <a:solidFill>
                    <a:srgbClr val="FFFFFF"/>
                  </a:solidFill>
                </a:uFill>
              </a:rPr>
              <a:t>下が</a:t>
            </a:r>
            <a:r>
              <a:rPr lang="ja-JP" altLang="en-US" sz="2000" dirty="0">
                <a:solidFill>
                  <a:srgbClr val="000000"/>
                </a:solidFill>
                <a:uFill>
                  <a:solidFill>
                    <a:srgbClr val="FFFFFF"/>
                  </a:solidFill>
                </a:uFill>
              </a:rPr>
              <a:t>シナリオ</a:t>
            </a:r>
            <a:r>
              <a:rPr lang="ja-JP" sz="2000" dirty="0" smtClean="0">
                <a:solidFill>
                  <a:srgbClr val="000000"/>
                </a:solidFill>
                <a:uFill>
                  <a:solidFill>
                    <a:srgbClr val="FFFFFF"/>
                  </a:solidFill>
                </a:uFill>
              </a:rPr>
              <a:t>保存</a:t>
            </a:r>
            <a:r>
              <a:rPr lang="ja-JP" sz="2000" dirty="0">
                <a:solidFill>
                  <a:srgbClr val="000000"/>
                </a:solidFill>
                <a:uFill>
                  <a:solidFill>
                    <a:srgbClr val="FFFFFF"/>
                  </a:solidFill>
                </a:uFill>
              </a:rPr>
              <a:t>ディレクトリで、本ディレクトリ下の</a:t>
            </a:r>
            <a:r>
              <a:rPr lang="en-US" sz="2000" dirty="0">
                <a:solidFill>
                  <a:srgbClr val="000000"/>
                </a:solidFill>
                <a:uFill>
                  <a:solidFill>
                    <a:srgbClr val="FFFFFF"/>
                  </a:solidFill>
                </a:uFill>
              </a:rPr>
              <a:t>Excel </a:t>
            </a:r>
            <a:r>
              <a:rPr lang="ja-JP" sz="2000" dirty="0">
                <a:solidFill>
                  <a:srgbClr val="000000"/>
                </a:solidFill>
                <a:uFill>
                  <a:solidFill>
                    <a:srgbClr val="FFFFFF"/>
                  </a:solidFill>
                </a:uFill>
              </a:rPr>
              <a:t>シート、設定ファイルを編集して検査を実行</a:t>
            </a:r>
            <a:r>
              <a:rPr lang="ja-JP" sz="2000" dirty="0" smtClean="0">
                <a:solidFill>
                  <a:srgbClr val="000000"/>
                </a:solidFill>
                <a:uFill>
                  <a:solidFill>
                    <a:srgbClr val="FFFFFF"/>
                  </a:solidFill>
                </a:uFill>
              </a:rPr>
              <a:t>します</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検査シート入力</a:t>
            </a:r>
            <a:endParaRPr lang="en-US" sz="1600">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プロジェクトディレクトリに移動し、「.\template\FJ_Primergy\PRIMERGY</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r>
              <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a:t>
            </a:r>
            <a:r>
              <a:rPr lang="en-US" sz="2000">
                <a:solidFill>
                  <a:srgbClr val="000000"/>
                </a:solidFill>
                <a:uFill>
                  <a:solidFill>
                    <a:srgbClr val="FFFFFF"/>
                  </a:solidFill>
                </a:uFill>
              </a:rPr>
              <a:t>OS</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000">
                <a:solidFill>
                  <a:srgbClr val="000000"/>
                </a:solidFill>
                <a:uFill>
                  <a:solidFill>
                    <a:srgbClr val="FFFFFF"/>
                  </a:solidFill>
                </a:uFill>
              </a:rPr>
              <a:t>富士通 </a:t>
            </a:r>
            <a:r>
              <a:rPr lang="en-US" sz="4000">
                <a:solidFill>
                  <a:srgbClr val="000000"/>
                </a:solidFill>
                <a:uFill>
                  <a:solidFill>
                    <a:srgbClr val="FFFFFF"/>
                  </a:solidFill>
                </a:uFill>
              </a:rPr>
              <a:t>Primergy config.groovyの編集</a:t>
            </a:r>
            <a:endParaRPr lang="en-US" sz="1600">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a:t>
            </a:r>
            <a:r>
              <a:rPr lang="en-US" dirty="0" err="1" smtClean="0">
                <a:solidFill>
                  <a:srgbClr val="000000"/>
                </a:solidFill>
                <a:uFill>
                  <a:solidFill>
                    <a:srgbClr val="FFFFFF"/>
                  </a:solidFill>
                </a:uFill>
              </a:rPr>
              <a:t>FJ_Primergy</a:t>
            </a:r>
            <a:r>
              <a:rPr lang="en-US" dirty="0" smtClean="0">
                <a:solidFill>
                  <a:srgbClr val="000000"/>
                </a:solidFill>
                <a:uFill>
                  <a:solidFill>
                    <a:srgbClr val="FFFFFF"/>
                  </a:solidFill>
                </a:uFill>
              </a:rPr>
              <a:t>\</a:t>
            </a:r>
            <a:r>
              <a:rPr lang="en-US" dirty="0" err="1" smtClean="0">
                <a:solidFill>
                  <a:srgbClr val="000000"/>
                </a:solidFill>
                <a:uFill>
                  <a:solidFill>
                    <a:srgbClr val="FFFFFF"/>
                  </a:solidFill>
                </a:uFill>
              </a:rPr>
              <a:t>config_primergy.groovy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Primergy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account.Primergy.Test.password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ja-JP" sz="4400">
                <a:solidFill>
                  <a:srgbClr val="000000"/>
                </a:solidFill>
                <a:uFill>
                  <a:solidFill>
                    <a:srgbClr val="FFFFFF"/>
                  </a:solidFill>
                </a:uFill>
              </a:rPr>
              <a:t>富士通 </a:t>
            </a:r>
            <a:r>
              <a:rPr lang="en-US" sz="4400">
                <a:solidFill>
                  <a:srgbClr val="000000"/>
                </a:solidFill>
                <a:uFill>
                  <a:solidFill>
                    <a:srgbClr val="FFFFFF"/>
                  </a:solidFill>
                </a:uFill>
              </a:rPr>
              <a:t>Primergy 検査実行</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tRMAABAAAAAmAAAACAAAAP//////////"/>
              </a:ext>
            </a:extLst>
          </p:cNvSpPr>
          <p:nvPr/>
        </p:nvSpPr>
        <p:spPr>
          <a:xfrm>
            <a:off x="504190" y="1768475"/>
            <a:ext cx="9360535" cy="143510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a:solidFill>
                  <a:srgbClr val="000000"/>
                </a:solidFill>
                <a:uFill>
                  <a:solidFill>
                    <a:srgbClr val="FFFFFF"/>
                  </a:solidFill>
                </a:uFill>
              </a:rPr>
              <a:t>PowerShell </a:t>
            </a:r>
            <a:r>
              <a:rPr lang="en-US" sz="1600" dirty="0" err="1">
                <a:solidFill>
                  <a:srgbClr val="000000"/>
                </a:solidFill>
                <a:uFill>
                  <a:solidFill>
                    <a:srgbClr val="FFFFFF"/>
                  </a:solidFill>
                </a:uFill>
              </a:rPr>
              <a:t>を開いて、プロジェクトディレクトリに移動して</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ファイルを指定します</a:t>
            </a:r>
            <a:r>
              <a:rPr dirty="0"/>
              <a:t/>
            </a:r>
            <a:br>
              <a:rPr dirty="0"/>
            </a:br>
            <a:r>
              <a:rPr lang="en-US" sz="1600" dirty="0">
                <a:solidFill>
                  <a:srgbClr val="000000"/>
                </a:solidFill>
                <a:uFill>
                  <a:solidFill>
                    <a:srgbClr val="FFFFFF"/>
                  </a:solidFill>
                </a:uFill>
              </a:rPr>
              <a:t>-d </a:t>
            </a:r>
            <a:r>
              <a:rPr lang="ja-JP" sz="1600" dirty="0">
                <a:solidFill>
                  <a:srgbClr val="000000"/>
                </a:solidFill>
                <a:uFill>
                  <a:solidFill>
                    <a:srgbClr val="FFFFFF"/>
                  </a:solidFill>
                </a:uFill>
              </a:rPr>
              <a:t>オプションで、予行演習モードにします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a:t>
            </a:r>
            <a:r>
              <a:rPr lang="en-US" sz="1600" dirty="0" smtClean="0">
                <a:solidFill>
                  <a:srgbClr val="000000"/>
                </a:solidFill>
                <a:uFill>
                  <a:solidFill>
                    <a:srgbClr val="FFFFFF"/>
                  </a:solidFill>
                </a:uFill>
              </a:rPr>
              <a:t>-</a:t>
            </a:r>
            <a:r>
              <a:rPr lang="en-US" sz="1600" dirty="0">
                <a:solidFill>
                  <a:srgbClr val="000000"/>
                </a:solidFill>
                <a:uFill>
                  <a:solidFill>
                    <a:srgbClr val="FFFFFF"/>
                  </a:solidFill>
                </a:uFill>
              </a:rPr>
              <a:t>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FJ_Primergy</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config_primergy.groovy</a:t>
            </a:r>
            <a:r>
              <a:rPr lang="en-US" sz="1600" dirty="0" smtClean="0">
                <a:solidFill>
                  <a:srgbClr val="000000"/>
                </a:solidFill>
                <a:uFill>
                  <a:solidFill>
                    <a:srgbClr val="FFFFFF"/>
                  </a:solidFill>
                </a:uFill>
              </a:rPr>
              <a:t> -d</a:t>
            </a:r>
            <a:r>
              <a:rPr dirty="0"/>
              <a:t/>
            </a:r>
            <a:br>
              <a:rPr dirty="0"/>
            </a:br>
            <a:r>
              <a:rPr dirty="0"/>
              <a:t/>
            </a:r>
            <a:br>
              <a:rPr dirty="0"/>
            </a:br>
            <a:endParaRPr lang="en-US" sz="1600" dirty="0">
              <a:solidFill>
                <a:srgbClr val="000000"/>
              </a:solidFill>
              <a:uFill>
                <a:solidFill>
                  <a:srgbClr val="FFFFFF"/>
                </a:solidFill>
              </a:uFill>
            </a:endParaRPr>
          </a:p>
        </p:txBody>
      </p:sp>
      <p:pic>
        <p:nvPicPr>
          <p:cNvPr id="4" name="図 30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BAHAAAnjQAAFcjAAAQAAAAJgAAAAgAAAD//////////w=="/>
              </a:ext>
            </a:extLst>
          </p:cNvPicPr>
          <p:nvPr/>
        </p:nvPicPr>
        <p:blipFill>
          <a:blip r:embed="rId2"/>
          <a:stretch>
            <a:fillRect/>
          </a:stretch>
        </p:blipFill>
        <p:spPr>
          <a:xfrm>
            <a:off x="864235" y="4592320"/>
            <a:ext cx="7689215" cy="1152525"/>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TAACvPAAAZBcAABAAAAAmAAAACAAAAP//////////"/>
              </a:ext>
            </a:extLst>
          </p:cNvSpPr>
          <p:nvPr/>
        </p:nvSpPr>
        <p:spPr>
          <a:xfrm>
            <a:off x="504190" y="319595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実行後、プロジェクトディレクトリ下の</a:t>
            </a:r>
            <a:r>
              <a:rPr lang="en-US" sz="1600" dirty="0">
                <a:solidFill>
                  <a:srgbClr val="000000"/>
                </a:solidFill>
                <a:uFill>
                  <a:solidFill>
                    <a:srgbClr val="FFFFFF"/>
                  </a:solidFill>
                </a:uFill>
              </a:rPr>
              <a:t> build </a:t>
            </a:r>
            <a:r>
              <a:rPr lang="en-US" sz="1600" dirty="0" err="1">
                <a:solidFill>
                  <a:srgbClr val="000000"/>
                </a:solidFill>
                <a:uFill>
                  <a:solidFill>
                    <a:srgbClr val="FFFFFF"/>
                  </a:solidFill>
                </a:uFill>
              </a:rPr>
              <a:t>の下に生成されたExcel検査結果を開いて結果を確認します</a:t>
            </a:r>
            <a:endParaRPr lang="en-US" sz="1600" dirty="0">
              <a:solidFill>
                <a:srgbClr val="000000"/>
              </a:solidFill>
              <a:uFill>
                <a:solidFill>
                  <a:srgbClr val="FFFFFF"/>
                </a:solidFill>
              </a:uFill>
            </a:endParaRPr>
          </a:p>
          <a:p>
            <a:pPr marL="431800" indent="-323215">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a:t>
            </a:r>
            <a:r>
              <a:rPr lang="en-US" sz="1600" dirty="0" err="1" smtClean="0">
                <a:solidFill>
                  <a:srgbClr val="000000"/>
                </a:solidFill>
                <a:uFill>
                  <a:solidFill>
                    <a:srgbClr val="FFFFFF"/>
                  </a:solidFill>
                </a:uFill>
              </a:rPr>
              <a:t>FJ_Primergy</a:t>
            </a:r>
            <a:r>
              <a:rPr lang="en-US" sz="1600" dirty="0" smtClean="0">
                <a:solidFill>
                  <a:srgbClr val="000000"/>
                </a:solidFill>
                <a:uFill>
                  <a:solidFill>
                    <a:srgbClr val="FFFFFF"/>
                  </a:solidFill>
                </a:uFill>
              </a:rPr>
              <a:t>\</a:t>
            </a:r>
            <a:r>
              <a:rPr lang="en-US" sz="1600" dirty="0" err="1" smtClean="0">
                <a:solidFill>
                  <a:srgbClr val="000000"/>
                </a:solidFill>
                <a:uFill>
                  <a:solidFill>
                    <a:srgbClr val="FFFFFF"/>
                  </a:solidFill>
                </a:uFill>
              </a:rPr>
              <a:t>config_primergy.groovy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a:p>
            <a:pPr marL="431800" indent="-323215">
              <a:buClrTx/>
              <a:buSzPts val="720"/>
              <a:buFont typeface="Wingdings" charset="2"/>
              <a:buChar char=""/>
              <a:defRPr lang="en-US" sz="1600">
                <a:solidFill>
                  <a:srgbClr val="000000"/>
                </a:solidFill>
                <a:uFill>
                  <a:solidFill>
                    <a:srgbClr val="FFFFFF"/>
                  </a:solidFill>
                </a:uFill>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109220">
              <a:lnSpc>
                <a:spcPct val="100000"/>
              </a:lnSpc>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endParaRPr lang="en-US" sz="1600"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事前準備２</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A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94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SSL証明書のインストール(社外 SSL Webアクセスの制限がある場合)</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 (社内利用既定を参照してください)</a:t>
            </a:r>
            <a:endParaRPr lang="en-US">
              <a:solidFill>
                <a:srgbClr val="000000"/>
              </a:solidFill>
              <a:uFill>
                <a:solidFill>
                  <a:srgbClr val="FFFFFF"/>
                </a:solidFill>
              </a:uFill>
            </a:endParaRPr>
          </a:p>
          <a:p>
            <a:pPr marL="431800" indent="-321945">
              <a:lnSpc>
                <a:spcPct val="100000"/>
              </a:lnSpc>
              <a:buClrTx/>
              <a:buSzPts val="1080"/>
              <a:buFont typeface="Wingdings" charset="2"/>
              <a:buChar char=""/>
              <a:defRPr lang="ja-JP"/>
            </a:pPr>
            <a:r>
              <a:rPr lang="en-US" sz="2400">
                <a:solidFill>
                  <a:srgbClr val="000000"/>
                </a:solidFill>
                <a:uFill>
                  <a:solidFill>
                    <a:srgbClr val="FFFFFF"/>
                  </a:solidFill>
                </a:uFill>
                <a:latin typeface="Meiryo UI" pitchFamily="3" charset="-128"/>
                <a:ea typeface="Meiryo UI" pitchFamily="3" charset="-128"/>
                <a:cs typeface="DejaVu Sans" pitchFamily="2" charset="0"/>
              </a:rPr>
              <a:t>PowerShellのインストール</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OSが以下のバージョンの場合、PowerShellの追加インストールが必要となります</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7、Windows Server 2008 R2、Windows Server 2012</a:t>
            </a:r>
            <a:endParaRPr lang="en-US">
              <a:solidFill>
                <a:srgbClr val="000000"/>
              </a:solidFill>
              <a:uFill>
                <a:solidFill>
                  <a:srgbClr val="FFFFFF"/>
                </a:solidFill>
              </a:uFill>
            </a:endParaRPr>
          </a:p>
          <a:p>
            <a:pPr marL="864235" lvl="1" indent="-321945">
              <a:lnSpc>
                <a:spcPct val="100000"/>
              </a:lnSpc>
              <a:buClrTx/>
              <a:buSzPts val="1650"/>
              <a:buFont typeface="Symbol" pitchFamily="1"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以下サイトからインストールしてください</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Microsoft .NET Framework 4.5のインストール</a:t>
            </a:r>
            <a:endParaRPr lang="en-US">
              <a:solidFill>
                <a:srgbClr val="000000"/>
              </a:solidFill>
              <a:uFill>
                <a:solidFill>
                  <a:srgbClr val="FFFFFF"/>
                </a:solidFill>
              </a:uFill>
            </a:endParaRPr>
          </a:p>
          <a:p>
            <a:pPr marL="1727835" lvl="3"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2"/>
              </a:rPr>
              <a:t>http://www.microsoft.com/en-us/download/details.aspx?id=30653</a:t>
            </a:r>
            <a:endParaRPr lang="en-US">
              <a:solidFill>
                <a:srgbClr val="000000"/>
              </a:solidFill>
              <a:uFill>
                <a:solidFill>
                  <a:srgbClr val="FFFFFF"/>
                </a:solidFill>
              </a:uFill>
            </a:endParaRPr>
          </a:p>
          <a:p>
            <a:pPr marL="1296035" lvl="2" indent="-286385">
              <a:lnSpc>
                <a:spcPct val="100000"/>
              </a:lnSpc>
              <a:buClrTx/>
              <a:buSzPts val="810"/>
              <a:buFont typeface="Wingdings"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Windows Management Framework 5.0 (WFM 5.0) のインストール</a:t>
            </a:r>
            <a:endParaRPr lang="en-US">
              <a:solidFill>
                <a:srgbClr val="000000"/>
              </a:solidFill>
              <a:uFill>
                <a:solidFill>
                  <a:srgbClr val="FFFFFF"/>
                </a:solidFill>
              </a:uFill>
            </a:endParaRPr>
          </a:p>
          <a:p>
            <a:pPr marL="1727835" lvl="3" indent="-213995">
              <a:lnSpc>
                <a:spcPct val="100000"/>
              </a:lnSpc>
              <a:buClr>
                <a:srgbClr val="000000"/>
              </a:buClr>
              <a:buSzPts val="1125"/>
              <a:buFont typeface="Symbol" pitchFamily="1" charset="2"/>
              <a:buChar char=""/>
              <a:defRPr lang="ja-JP"/>
            </a:pPr>
            <a:r>
              <a:rPr lang="en-US" sz="1500" u="sng">
                <a:solidFill>
                  <a:srgbClr val="0000FF"/>
                </a:solidFill>
                <a:uFill>
                  <a:solidFill>
                    <a:srgbClr val="FFFFFF"/>
                  </a:solidFill>
                </a:uFill>
                <a:latin typeface="Meiryo UI" pitchFamily="3" charset="-128"/>
                <a:ea typeface="Meiryo UI" pitchFamily="3" charset="-128"/>
                <a:cs typeface="DejaVu Sans" pitchFamily="2" charset="0"/>
                <a:hlinkClick r:id="rId3"/>
              </a:rPr>
              <a:t>https://www.microsoft.com/en-us/download/details.aspx?id=50395</a:t>
            </a:r>
            <a:endParaRPr lang="en-US">
              <a:solidFill>
                <a:srgbClr val="000000"/>
              </a:solidFill>
              <a:uFill>
                <a:solidFill>
                  <a:srgbClr val="FFFFFF"/>
                </a:solidFill>
              </a:uFill>
            </a:endParaRPr>
          </a:p>
          <a:p>
            <a:pPr marL="1727835" lvl="3" indent="-213995">
              <a:lnSpc>
                <a:spcPct val="100000"/>
              </a:lnSpc>
              <a:buClrTx/>
              <a:buSzPts val="1125"/>
              <a:buFont typeface="Symbol" pitchFamily="1" charset="2"/>
              <a:buChar char=""/>
              <a:defRPr lang="ja-JP"/>
            </a:pPr>
            <a:r>
              <a:rPr lang="en-US" sz="15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Solarisの検査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3876357"/>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SPARC Solaris</a:t>
            </a:r>
            <a:r>
              <a:rPr lang="ja-JP" altLang="en-US" sz="2000" dirty="0" smtClean="0">
                <a:solidFill>
                  <a:srgbClr val="000000"/>
                </a:solidFill>
                <a:uFill>
                  <a:solidFill>
                    <a:srgbClr val="FFFFFF"/>
                  </a:solidFill>
                </a:uFill>
              </a:rPr>
              <a:t>用の検査シナリオは、「</a:t>
            </a:r>
            <a:r>
              <a:rPr lang="en-US" altLang="ja-JP" sz="2000" dirty="0" smtClean="0">
                <a:solidFill>
                  <a:srgbClr val="000000"/>
                </a:solidFill>
                <a:uFill>
                  <a:solidFill>
                    <a:srgbClr val="FFFFFF"/>
                  </a:solidFill>
                </a:uFill>
              </a:rPr>
              <a:t>.\template\Solaris</a:t>
            </a:r>
            <a:r>
              <a:rPr lang="ja-JP" altLang="en-US" sz="2000" dirty="0" smtClean="0">
                <a:solidFill>
                  <a:srgbClr val="000000"/>
                </a:solidFill>
                <a:uFill>
                  <a:solidFill>
                    <a:srgbClr val="FFFFFF"/>
                  </a:solidFill>
                </a:uFill>
              </a:rPr>
              <a:t>」の下に保存しており、以下</a:t>
            </a:r>
            <a:r>
              <a:rPr lang="en-US" altLang="ja-JP" sz="2000" dirty="0" smtClean="0">
                <a:solidFill>
                  <a:srgbClr val="000000"/>
                </a:solidFill>
                <a:uFill>
                  <a:solidFill>
                    <a:srgbClr val="FFFFFF"/>
                  </a:solidFill>
                </a:uFill>
              </a:rPr>
              <a:t>2</a:t>
            </a:r>
            <a:r>
              <a:rPr lang="ja-JP" altLang="en-US" sz="2000" dirty="0" err="1" smtClean="0">
                <a:solidFill>
                  <a:srgbClr val="000000"/>
                </a:solidFill>
                <a:uFill>
                  <a:solidFill>
                    <a:srgbClr val="FFFFFF"/>
                  </a:solidFill>
                </a:uFill>
              </a:rPr>
              <a:t>つの</a:t>
            </a:r>
            <a:r>
              <a:rPr lang="ja-JP" altLang="en-US" sz="2000" dirty="0" smtClean="0">
                <a:solidFill>
                  <a:srgbClr val="000000"/>
                </a:solidFill>
                <a:uFill>
                  <a:solidFill>
                    <a:srgbClr val="FFFFFF"/>
                  </a:solidFill>
                </a:uFill>
              </a:rPr>
              <a:t>検査シートがあります</a:t>
            </a:r>
            <a:endParaRPr lang="en-US" altLang="ja-JP" sz="2000" dirty="0" smtClean="0">
              <a:solidFill>
                <a:srgbClr val="000000"/>
              </a:solidFill>
              <a:uFill>
                <a:solidFill>
                  <a:srgbClr val="FFFFFF"/>
                </a:solidFill>
              </a:uFill>
            </a:endParaRP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sz="2000" dirty="0">
                <a:solidFill>
                  <a:srgbClr val="000000"/>
                </a:solidFill>
                <a:uFill>
                  <a:solidFill>
                    <a:srgbClr val="FFFFFF"/>
                  </a:solidFill>
                </a:uFill>
              </a:rPr>
              <a:t>template/Solaris/Solaris</a:t>
            </a:r>
            <a:r>
              <a:rPr lang="ja-JP" altLang="en-US" sz="2000" dirty="0">
                <a:solidFill>
                  <a:srgbClr val="000000"/>
                </a:solidFill>
                <a:uFill>
                  <a:solidFill>
                    <a:srgbClr val="FFFFFF"/>
                  </a:solidFill>
                </a:uFill>
              </a:rPr>
              <a:t>チェックシート</a:t>
            </a:r>
            <a:r>
              <a:rPr lang="en-US" altLang="ja-JP" sz="2000" dirty="0">
                <a:solidFill>
                  <a:srgbClr val="000000"/>
                </a:solidFill>
                <a:uFill>
                  <a:solidFill>
                    <a:srgbClr val="FFFFFF"/>
                  </a:solidFill>
                </a:uFill>
              </a:rPr>
              <a:t>.</a:t>
            </a:r>
            <a:r>
              <a:rPr lang="en-US" altLang="ja-JP" sz="2000" dirty="0" err="1" smtClean="0">
                <a:solidFill>
                  <a:srgbClr val="000000"/>
                </a:solidFill>
                <a:uFill>
                  <a:solidFill>
                    <a:srgbClr val="FFFFFF"/>
                  </a:solidFill>
                </a:uFill>
              </a:rPr>
              <a:t>xlsx</a:t>
            </a:r>
            <a:r>
              <a:rPr lang="en-US" altLang="ja-JP" sz="2000" dirty="0" smtClean="0">
                <a:solidFill>
                  <a:srgbClr val="000000"/>
                </a:solidFill>
                <a:uFill>
                  <a:solidFill>
                    <a:srgbClr val="FFFFFF"/>
                  </a:solidFill>
                </a:uFill>
              </a:rPr>
              <a:t>	OS</a:t>
            </a:r>
            <a:r>
              <a:rPr lang="ja-JP" altLang="en-US" sz="2000" dirty="0" smtClean="0">
                <a:solidFill>
                  <a:srgbClr val="000000"/>
                </a:solidFill>
                <a:uFill>
                  <a:solidFill>
                    <a:srgbClr val="FFFFFF"/>
                  </a:solidFill>
                </a:uFill>
              </a:rPr>
              <a:t>検査用</a:t>
            </a:r>
            <a:endParaRPr lang="en-US" altLang="ja-JP" sz="2000" dirty="0" smtClean="0">
              <a:solidFill>
                <a:srgbClr val="000000"/>
              </a:solidFill>
              <a:uFill>
                <a:solidFill>
                  <a:srgbClr val="FFFFFF"/>
                </a:solidFill>
              </a:uFill>
            </a:endParaRP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sz="2000" dirty="0" smtClean="0">
                <a:solidFill>
                  <a:srgbClr val="000000"/>
                </a:solidFill>
                <a:uFill>
                  <a:solidFill>
                    <a:srgbClr val="FFFFFF"/>
                  </a:solidFill>
                </a:uFill>
              </a:rPr>
              <a:t>template/Solaris/XSCF</a:t>
            </a:r>
            <a:r>
              <a:rPr lang="ja-JP" altLang="en-US" sz="2000" dirty="0">
                <a:solidFill>
                  <a:srgbClr val="000000"/>
                </a:solidFill>
                <a:uFill>
                  <a:solidFill>
                    <a:srgbClr val="FFFFFF"/>
                  </a:solidFill>
                </a:uFill>
              </a:rPr>
              <a:t>チェックシート</a:t>
            </a:r>
            <a:r>
              <a:rPr lang="en-US" altLang="ja-JP" sz="2000" dirty="0">
                <a:solidFill>
                  <a:srgbClr val="000000"/>
                </a:solidFill>
                <a:uFill>
                  <a:solidFill>
                    <a:srgbClr val="FFFFFF"/>
                  </a:solidFill>
                </a:uFill>
              </a:rPr>
              <a:t>.</a:t>
            </a:r>
            <a:r>
              <a:rPr lang="en-US" altLang="ja-JP" sz="2000" dirty="0" err="1" smtClean="0">
                <a:solidFill>
                  <a:srgbClr val="000000"/>
                </a:solidFill>
                <a:uFill>
                  <a:solidFill>
                    <a:srgbClr val="FFFFFF"/>
                  </a:solidFill>
                </a:uFill>
              </a:rPr>
              <a:t>xlsx</a:t>
            </a:r>
            <a:r>
              <a:rPr lang="en-US" altLang="ja-JP" sz="2000" dirty="0" smtClean="0">
                <a:solidFill>
                  <a:srgbClr val="000000"/>
                </a:solidFill>
                <a:uFill>
                  <a:solidFill>
                    <a:srgbClr val="FFFFFF"/>
                  </a:solidFill>
                </a:uFill>
              </a:rPr>
              <a:t>	HW</a:t>
            </a:r>
            <a:r>
              <a:rPr lang="ja-JP" altLang="en-US" sz="2000" dirty="0" smtClean="0">
                <a:solidFill>
                  <a:srgbClr val="000000"/>
                </a:solidFill>
                <a:uFill>
                  <a:solidFill>
                    <a:srgbClr val="FFFFFF"/>
                  </a:solidFill>
                </a:uFill>
              </a:rPr>
              <a:t>検査用</a:t>
            </a:r>
            <a:r>
              <a:rPr lang="en-US" altLang="ja-JP" sz="2000" dirty="0" smtClean="0">
                <a:solidFill>
                  <a:srgbClr val="000000"/>
                </a:solidFill>
                <a:uFill>
                  <a:solidFill>
                    <a:srgbClr val="FFFFFF"/>
                  </a:solidFill>
                </a:uFill>
              </a:rPr>
              <a:t/>
            </a:r>
            <a:br>
              <a:rPr lang="en-US" altLang="ja-JP" sz="2000" dirty="0" smtClean="0">
                <a:solidFill>
                  <a:srgbClr val="000000"/>
                </a:solidFill>
                <a:uFill>
                  <a:solidFill>
                    <a:srgbClr val="FFFFFF"/>
                  </a:solidFill>
                </a:uFill>
              </a:rPr>
            </a:br>
            <a:endParaRPr lang="en-US" altLang="ja-JP" sz="2000" dirty="0" smtClean="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ja-JP" altLang="en-US" sz="2000" dirty="0" smtClean="0">
                <a:solidFill>
                  <a:srgbClr val="000000"/>
                </a:solidFill>
                <a:uFill>
                  <a:solidFill>
                    <a:srgbClr val="FFFFFF"/>
                  </a:solidFill>
                </a:uFill>
              </a:rPr>
              <a:t>初めに</a:t>
            </a:r>
            <a:r>
              <a:rPr lang="en-US" sz="2000" dirty="0" smtClean="0">
                <a:solidFill>
                  <a:srgbClr val="000000"/>
                </a:solidFill>
                <a:uFill>
                  <a:solidFill>
                    <a:srgbClr val="FFFFFF"/>
                  </a:solidFill>
                </a:uFill>
              </a:rPr>
              <a:t>、「.\</a:t>
            </a:r>
            <a:r>
              <a:rPr lang="en-US" sz="2000" dirty="0">
                <a:solidFill>
                  <a:srgbClr val="000000"/>
                </a:solidFill>
                <a:uFill>
                  <a:solidFill>
                    <a:srgbClr val="FFFFFF"/>
                  </a:solidFill>
                </a:uFill>
              </a:rPr>
              <a:t>template\Solaris\Solaris</a:t>
            </a:r>
            <a:r>
              <a:rPr lang="ja-JP" sz="2000" dirty="0">
                <a:solidFill>
                  <a:srgbClr val="000000"/>
                </a:solidFill>
                <a:uFill>
                  <a:solidFill>
                    <a:srgbClr val="FFFFFF"/>
                  </a:solidFill>
                </a:uFill>
              </a:rPr>
              <a:t>チェックシート</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xlsx」を編集します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シート</a:t>
            </a:r>
            <a:r>
              <a:rPr lang="en-US" sz="2000" dirty="0">
                <a:solidFill>
                  <a:srgbClr val="000000"/>
                </a:solidFill>
                <a:uFill>
                  <a:solidFill>
                    <a:srgbClr val="FFFFFF"/>
                  </a:solidFill>
                </a:uFill>
              </a:rPr>
              <a:t>「</a:t>
            </a:r>
            <a:r>
              <a:rPr lang="ja-JP" sz="2000" dirty="0">
                <a:solidFill>
                  <a:srgbClr val="000000"/>
                </a:solidFill>
                <a:uFill>
                  <a:solidFill>
                    <a:srgbClr val="FFFFFF"/>
                  </a:solidFill>
                </a:uFill>
              </a:rPr>
              <a:t>検査</a:t>
            </a:r>
            <a:r>
              <a:rPr lang="en-US" sz="2000" dirty="0" err="1">
                <a:solidFill>
                  <a:srgbClr val="000000"/>
                </a:solidFill>
                <a:uFill>
                  <a:solidFill>
                    <a:srgbClr val="FFFFFF"/>
                  </a:solidFill>
                </a:uFill>
              </a:rPr>
              <a:t>対象</a:t>
            </a:r>
            <a:r>
              <a:rPr lang="en-US" sz="2000" dirty="0" smtClean="0">
                <a:solidFill>
                  <a:srgbClr val="000000"/>
                </a:solidFill>
                <a:uFill>
                  <a:solidFill>
                    <a:srgbClr val="FFFFFF"/>
                  </a:solidFill>
                </a:uFill>
              </a:rPr>
              <a:t>」</a:t>
            </a:r>
            <a:r>
              <a:rPr lang="ja-JP" altLang="en-US" sz="2000" dirty="0" smtClean="0">
                <a:solidFill>
                  <a:srgbClr val="000000"/>
                </a:solidFill>
                <a:uFill>
                  <a:solidFill>
                    <a:srgbClr val="FFFFFF"/>
                  </a:solidFill>
                </a:uFill>
              </a:rPr>
              <a:t>を選択</a:t>
            </a:r>
            <a:r>
              <a:rPr lang="ja-JP" altLang="en-US" sz="2000" dirty="0">
                <a:solidFill>
                  <a:srgbClr val="000000"/>
                </a:solidFill>
                <a:uFill>
                  <a:solidFill>
                    <a:srgbClr val="FFFFFF"/>
                  </a:solidFill>
                </a:uFill>
              </a:rPr>
              <a:t>し</a:t>
            </a:r>
            <a:r>
              <a:rPr lang="ja-JP" altLang="en-US" sz="2000" dirty="0" smtClean="0">
                <a:solidFill>
                  <a:srgbClr val="000000"/>
                </a:solidFill>
                <a:uFill>
                  <a:solidFill>
                    <a:srgbClr val="FFFFFF"/>
                  </a:solidFill>
                </a:uFill>
              </a:rPr>
              <a:t>、</a:t>
            </a:r>
            <a:r>
              <a:rPr lang="en-US" sz="2000" dirty="0" err="1" smtClean="0">
                <a:solidFill>
                  <a:srgbClr val="000000"/>
                </a:solidFill>
                <a:uFill>
                  <a:solidFill>
                    <a:srgbClr val="FFFFFF"/>
                  </a:solidFill>
                </a:uFill>
              </a:rPr>
              <a:t>検査対象</a:t>
            </a:r>
            <a:r>
              <a:rPr lang="ja-JP" sz="2000" dirty="0" smtClean="0">
                <a:solidFill>
                  <a:srgbClr val="000000"/>
                </a:solidFill>
                <a:uFill>
                  <a:solidFill>
                    <a:srgbClr val="FFFFFF"/>
                  </a:solidFill>
                </a:uFill>
              </a:rPr>
              <a:t>サーバ</a:t>
            </a:r>
            <a:r>
              <a:rPr lang="en-US" sz="2000" dirty="0" err="1">
                <a:solidFill>
                  <a:srgbClr val="000000"/>
                </a:solidFill>
                <a:uFill>
                  <a:solidFill>
                    <a:srgbClr val="FFFFFF"/>
                  </a:solidFill>
                </a:uFill>
              </a:rPr>
              <a:t>の情報を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します</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smtClean="0">
                <a:solidFill>
                  <a:srgbClr val="000000"/>
                </a:solidFill>
                <a:uFill>
                  <a:solidFill>
                    <a:srgbClr val="FFFFFF"/>
                  </a:solidFill>
                </a:uFill>
              </a:rPr>
              <a:t>「</a:t>
            </a:r>
            <a:r>
              <a:rPr lang="ja-JP" sz="2000" dirty="0">
                <a:solidFill>
                  <a:srgbClr val="000000"/>
                </a:solidFill>
                <a:uFill>
                  <a:solidFill>
                    <a:srgbClr val="FFFFFF"/>
                  </a:solidFill>
                </a:uFill>
              </a:rPr>
              <a:t>検査ドメイン</a:t>
            </a:r>
            <a:r>
              <a:rPr lang="en-US" sz="2000" dirty="0">
                <a:solidFill>
                  <a:srgbClr val="000000"/>
                </a:solidFill>
                <a:uFill>
                  <a:solidFill>
                    <a:srgbClr val="FFFFFF"/>
                  </a:solidFill>
                </a:uFill>
              </a:rPr>
              <a:t>」</a:t>
            </a:r>
            <a:r>
              <a:rPr lang="en-US" sz="2000" dirty="0" err="1">
                <a:solidFill>
                  <a:srgbClr val="000000"/>
                </a:solidFill>
                <a:uFill>
                  <a:solidFill>
                    <a:srgbClr val="FFFFFF"/>
                  </a:solidFill>
                </a:uFill>
              </a:rPr>
              <a:t>に”Solaris”を</a:t>
            </a:r>
            <a:r>
              <a:rPr lang="ja-JP" sz="2000" dirty="0">
                <a:solidFill>
                  <a:srgbClr val="000000"/>
                </a:solidFill>
                <a:uFill>
                  <a:solidFill>
                    <a:srgbClr val="FFFFFF"/>
                  </a:solidFill>
                </a:uFill>
              </a:rPr>
              <a:t>入力</a:t>
            </a:r>
            <a:r>
              <a:rPr lang="en-US" sz="2000" dirty="0" err="1">
                <a:solidFill>
                  <a:srgbClr val="000000"/>
                </a:solidFill>
                <a:uFill>
                  <a:solidFill>
                    <a:srgbClr val="FFFFFF"/>
                  </a:solidFill>
                </a:uFill>
              </a:rPr>
              <a:t>してください</a:t>
            </a:r>
            <a:endParaRPr lang="en-US" dirty="0">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dirty="0" err="1">
                <a:solidFill>
                  <a:srgbClr val="000000"/>
                </a:solidFill>
                <a:uFill>
                  <a:solidFill>
                    <a:srgbClr val="FFFFFF"/>
                  </a:solidFill>
                </a:uFill>
              </a:rPr>
              <a:t>各項目の入力手順はLinux検査と同じとなります</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notepad++</a:t>
            </a:r>
            <a:r>
              <a:rPr lang="en-US" dirty="0" err="1">
                <a:solidFill>
                  <a:srgbClr val="000000"/>
                </a:solidFill>
                <a:uFill>
                  <a:solidFill>
                    <a:srgbClr val="FFFFFF"/>
                  </a:solidFill>
                </a:uFill>
              </a:rPr>
              <a:t>などで</a:t>
            </a:r>
            <a:r>
              <a:rPr lang="ja-JP" dirty="0">
                <a:solidFill>
                  <a:srgbClr val="000000"/>
                </a:solidFill>
                <a:uFill>
                  <a:solidFill>
                    <a:srgbClr val="FFFFFF"/>
                  </a:solidFill>
                </a:uFill>
              </a:rPr>
              <a:t>「</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template\Solaris\</a:t>
            </a:r>
            <a:r>
              <a:rPr lang="en-US" dirty="0" err="1" smtClean="0">
                <a:solidFill>
                  <a:srgbClr val="000000"/>
                </a:solidFill>
                <a:uFill>
                  <a:solidFill>
                    <a:srgbClr val="FFFFFF"/>
                  </a:solidFill>
                </a:uFill>
              </a:rPr>
              <a:t>config_solaris.groovy</a:t>
            </a:r>
            <a:r>
              <a:rPr lang="ja-JP" dirty="0">
                <a:solidFill>
                  <a:srgbClr val="000000"/>
                </a:solidFill>
                <a:uFill>
                  <a:solidFill>
                    <a:srgbClr val="FFFFFF"/>
                  </a:solidFill>
                </a:uFill>
              </a:rPr>
              <a:t>」</a:t>
            </a:r>
            <a:r>
              <a:rPr lang="en-US" dirty="0">
                <a:solidFill>
                  <a:srgbClr val="000000"/>
                </a:solidFill>
                <a:uFill>
                  <a:solidFill>
                    <a:srgbClr val="FFFFFF"/>
                  </a:solidFill>
                </a:uFill>
              </a:rPr>
              <a:t> </a:t>
            </a:r>
            <a:r>
              <a:rPr lang="en-US" dirty="0" err="1">
                <a:solidFill>
                  <a:srgbClr val="000000"/>
                </a:solidFill>
                <a:uFill>
                  <a:solidFill>
                    <a:srgbClr val="FFFFFF"/>
                  </a:solidFill>
                </a:uFill>
              </a:rPr>
              <a:t>を開き、以下の行の接続アカウント情報を編集します</a:t>
            </a:r>
            <a:endParaRPr lang="en-US" dirty="0">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703512"/>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dirty="0">
                <a:solidFill>
                  <a:srgbClr val="000000"/>
                </a:solidFill>
                <a:uFill>
                  <a:solidFill>
                    <a:srgbClr val="FFFFFF"/>
                  </a:solidFill>
                </a:uFill>
              </a:rPr>
              <a:t>// Solaris </a:t>
            </a:r>
            <a:r>
              <a:rPr lang="en-US" sz="1400" dirty="0" err="1">
                <a:solidFill>
                  <a:srgbClr val="000000"/>
                </a:solidFill>
                <a:uFill>
                  <a:solidFill>
                    <a:srgbClr val="FFFFFF"/>
                  </a:solidFill>
                </a:uFill>
              </a:rPr>
              <a:t>接続情報</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dirty="0" err="1">
                <a:solidFill>
                  <a:srgbClr val="000000"/>
                </a:solidFill>
                <a:uFill>
                  <a:solidFill>
                    <a:srgbClr val="FFFFFF"/>
                  </a:solidFill>
                </a:uFill>
              </a:rPr>
              <a:t>account.Solaris.Test.user</a:t>
            </a:r>
            <a:r>
              <a:rPr lang="en-US" sz="1400" dirty="0">
                <a:solidFill>
                  <a:srgbClr val="000000"/>
                </a:solidFill>
                <a:uFill>
                  <a:solidFill>
                    <a:srgbClr val="FFFFFF"/>
                  </a:solidFill>
                </a:uFill>
              </a:rPr>
              <a:t>      = 'guest‘</a:t>
            </a:r>
          </a:p>
          <a:p>
            <a:pPr>
              <a:lnSpc>
                <a:spcPct val="100000"/>
              </a:lnSpc>
              <a:defRPr lang="ja-JP">
                <a:latin typeface="Meiryo UI" pitchFamily="3" charset="-128"/>
                <a:ea typeface="Meiryo UI" pitchFamily="3" charset="-128"/>
                <a:cs typeface="Meiryo UI" pitchFamily="3" charset="-128"/>
              </a:defRPr>
            </a:pPr>
            <a:r>
              <a:rPr lang="en-US" sz="1400" dirty="0" err="1">
                <a:solidFill>
                  <a:srgbClr val="000000"/>
                </a:solidFill>
                <a:uFill>
                  <a:solidFill>
                    <a:srgbClr val="FFFFFF"/>
                  </a:solidFill>
                </a:uFill>
              </a:rPr>
              <a:t>account.Solaris.Test.password</a:t>
            </a:r>
            <a:r>
              <a:rPr lang="en-US" sz="1400" dirty="0">
                <a:solidFill>
                  <a:srgbClr val="000000"/>
                </a:solidFill>
                <a:uFill>
                  <a:solidFill>
                    <a:srgbClr val="FFFFFF"/>
                  </a:solidFill>
                </a:uFill>
              </a:rPr>
              <a:t>  = 'guest000'</a:t>
            </a: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nA4AABAAAAAmAAAACAAAAP//////////"/>
              </a:ext>
            </a:extLst>
          </p:cNvSpPr>
          <p:nvPr/>
        </p:nvSpPr>
        <p:spPr>
          <a:xfrm>
            <a:off x="504190" y="1768475"/>
            <a:ext cx="9070975" cy="606425"/>
          </a:xfrm>
          <a:prstGeom prst="rect">
            <a:avLst/>
          </a:prstGeom>
          <a:noFill/>
          <a:ln>
            <a:noFill/>
          </a:ln>
          <a:effectLst/>
        </p:spPr>
        <p:txBody>
          <a:bodyPr vert="horz" wrap="square" lIns="0" tIns="0" rIns="0" bIns="0" numCol="1" anchor="t"/>
          <a:lstStyle/>
          <a:p>
            <a:pPr marL="431800" indent="-323215">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PowerShellを開いて、プロジェクトディレクトリに移動して、getconfig</a:t>
            </a:r>
            <a:r>
              <a:rPr lang="en-US" dirty="0">
                <a:solidFill>
                  <a:srgbClr val="000000"/>
                </a:solidFill>
                <a:uFill>
                  <a:solidFill>
                    <a:srgbClr val="FFFFFF"/>
                  </a:solidFill>
                </a:uFill>
              </a:rPr>
              <a:t> </a:t>
            </a:r>
            <a:r>
              <a:rPr lang="en-US" dirty="0" err="1">
                <a:solidFill>
                  <a:srgbClr val="000000"/>
                </a:solidFill>
                <a:uFill>
                  <a:solidFill>
                    <a:srgbClr val="FFFFFF"/>
                  </a:solidFill>
                </a:uFill>
              </a:rPr>
              <a:t>を実行します</a:t>
            </a:r>
            <a:r>
              <a:rPr dirty="0"/>
              <a:t/>
            </a:r>
            <a:br>
              <a:rPr dirty="0"/>
            </a:br>
            <a:r>
              <a:rPr lang="ja-JP" dirty="0">
                <a:solidFill>
                  <a:srgbClr val="000000"/>
                </a:solidFill>
                <a:uFill>
                  <a:solidFill>
                    <a:srgbClr val="FFFFFF"/>
                  </a:solidFill>
                </a:uFill>
              </a:rPr>
              <a:t> </a:t>
            </a:r>
            <a:r>
              <a:rPr lang="en-US" dirty="0">
                <a:solidFill>
                  <a:srgbClr val="000000"/>
                </a:solidFill>
                <a:uFill>
                  <a:solidFill>
                    <a:srgbClr val="FFFFFF"/>
                  </a:solidFill>
                </a:uFill>
              </a:rPr>
              <a:t>-c</a:t>
            </a:r>
            <a:r>
              <a:rPr lang="ja-JP" dirty="0">
                <a:solidFill>
                  <a:srgbClr val="000000"/>
                </a:solidFill>
                <a:uFill>
                  <a:solidFill>
                    <a:srgbClr val="FFFFFF"/>
                  </a:solidFill>
                </a:uFill>
              </a:rPr>
              <a:t> オプションで、</a:t>
            </a:r>
            <a:r>
              <a:rPr lang="en-US" dirty="0" err="1">
                <a:solidFill>
                  <a:srgbClr val="000000"/>
                </a:solidFill>
                <a:uFill>
                  <a:solidFill>
                    <a:srgbClr val="FFFFFF"/>
                  </a:solidFill>
                </a:uFill>
              </a:rPr>
              <a:t>config</a:t>
            </a:r>
            <a:r>
              <a:rPr lang="en-US" dirty="0">
                <a:solidFill>
                  <a:srgbClr val="000000"/>
                </a:solidFill>
                <a:uFill>
                  <a:solidFill>
                    <a:srgbClr val="FFFFFF"/>
                  </a:solidFill>
                </a:uFill>
              </a:rPr>
              <a:t> </a:t>
            </a:r>
            <a:r>
              <a:rPr lang="ja-JP" dirty="0">
                <a:solidFill>
                  <a:srgbClr val="000000"/>
                </a:solidFill>
                <a:uFill>
                  <a:solidFill>
                    <a:srgbClr val="FFFFFF"/>
                  </a:solidFill>
                </a:uFill>
              </a:rPr>
              <a:t>ファイルを指定</a:t>
            </a:r>
            <a:r>
              <a:rPr lang="ja-JP" dirty="0" smtClean="0">
                <a:solidFill>
                  <a:srgbClr val="000000"/>
                </a:solidFill>
                <a:uFill>
                  <a:solidFill>
                    <a:srgbClr val="FFFFFF"/>
                  </a:solidFill>
                </a:uFill>
              </a:rPr>
              <a:t>します</a:t>
            </a:r>
            <a:r>
              <a:rPr lang="ja-JP" altLang="en-US" dirty="0" smtClean="0">
                <a:solidFill>
                  <a:srgbClr val="000000"/>
                </a:solidFill>
                <a:uFill>
                  <a:solidFill>
                    <a:srgbClr val="FFFFFF"/>
                  </a:solidFill>
                </a:uFill>
              </a:rPr>
              <a:t>。</a:t>
            </a:r>
            <a:r>
              <a:rPr lang="en-US" altLang="ja-JP" dirty="0" smtClean="0">
                <a:solidFill>
                  <a:srgbClr val="000000"/>
                </a:solidFill>
                <a:uFill>
                  <a:solidFill>
                    <a:srgbClr val="FFFFFF"/>
                  </a:solidFill>
                </a:uFill>
              </a:rPr>
              <a:t>-d </a:t>
            </a:r>
            <a:r>
              <a:rPr lang="ja-JP" altLang="en-US" dirty="0" smtClean="0">
                <a:solidFill>
                  <a:srgbClr val="000000"/>
                </a:solidFill>
                <a:uFill>
                  <a:solidFill>
                    <a:srgbClr val="FFFFFF"/>
                  </a:solidFill>
                </a:uFill>
              </a:rPr>
              <a:t>オプションを追加して予行演習モードで実行します</a:t>
            </a:r>
            <a:r>
              <a:rPr dirty="0"/>
              <a:t/>
            </a:r>
            <a:br>
              <a:rPr dirty="0"/>
            </a:br>
            <a:r>
              <a:rPr dirty="0"/>
              <a:t/>
            </a:r>
            <a:br>
              <a:rPr dirty="0"/>
            </a:br>
            <a:r>
              <a:rPr lang="en-US" dirty="0" err="1">
                <a:solidFill>
                  <a:srgbClr val="000000"/>
                </a:solidFill>
                <a:uFill>
                  <a:solidFill>
                    <a:srgbClr val="FFFFFF"/>
                  </a:solidFill>
                </a:uFill>
              </a:rPr>
              <a:t>getconfig</a:t>
            </a:r>
            <a:r>
              <a:rPr lang="en-US" dirty="0">
                <a:solidFill>
                  <a:srgbClr val="000000"/>
                </a:solidFill>
                <a:uFill>
                  <a:solidFill>
                    <a:srgbClr val="FFFFFF"/>
                  </a:solidFill>
                </a:uFill>
              </a:rPr>
              <a:t> -c .\template\Solaris\</a:t>
            </a:r>
            <a:r>
              <a:rPr lang="en-US" dirty="0" err="1">
                <a:solidFill>
                  <a:srgbClr val="000000"/>
                </a:solidFill>
                <a:uFill>
                  <a:solidFill>
                    <a:srgbClr val="FFFFFF"/>
                  </a:solidFill>
                </a:uFill>
              </a:rPr>
              <a:t>config_solaris.groovy</a:t>
            </a:r>
            <a:r>
              <a:rPr lang="en-US" dirty="0">
                <a:solidFill>
                  <a:srgbClr val="000000"/>
                </a:solidFill>
                <a:uFill>
                  <a:solidFill>
                    <a:srgbClr val="FFFFFF"/>
                  </a:solidFill>
                </a:uFill>
              </a:rPr>
              <a:t> -d</a:t>
            </a:r>
            <a:endParaRPr lang="en-US" dirty="0">
              <a:solidFill>
                <a:srgbClr val="000000"/>
              </a:solidFill>
              <a:uFill>
                <a:solidFill>
                  <a:srgbClr val="FFFFFF"/>
                </a:solidFill>
              </a:uFill>
            </a:endParaRPr>
          </a:p>
        </p:txBody>
      </p:sp>
      <p:pic>
        <p:nvPicPr>
          <p:cNvPr id="4" name="図 1"/>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EEwAAYDgAAKYoAAAQAAAAJgAAAAgAAAD//////////w=="/>
              </a:ext>
            </a:extLst>
          </p:cNvPicPr>
          <p:nvPr/>
        </p:nvPicPr>
        <p:blipFill>
          <a:blip r:embed="rId2"/>
          <a:stretch>
            <a:fillRect/>
          </a:stretch>
        </p:blipFill>
        <p:spPr>
          <a:xfrm>
            <a:off x="916305" y="3564572"/>
            <a:ext cx="8248015" cy="3475990"/>
          </a:xfrm>
          <a:prstGeom prst="rect">
            <a:avLst/>
          </a:prstGeom>
          <a:noFill/>
          <a:ln>
            <a:noFill/>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Solaris検査実行2</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yAAABAAAAAmAAAACAAAAP//////////"/>
              </a:ext>
            </a:extLst>
          </p:cNvSpPr>
          <p:nvPr/>
        </p:nvSpPr>
        <p:spPr>
          <a:xfrm>
            <a:off x="504190" y="464883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Excel検査結果の確認ができたら”getconfig</a:t>
            </a:r>
            <a:r>
              <a:rPr lang="en-US" dirty="0">
                <a:solidFill>
                  <a:srgbClr val="000000"/>
                </a:solidFill>
                <a:uFill>
                  <a:solidFill>
                    <a:srgbClr val="FFFFFF"/>
                  </a:solidFill>
                </a:uFill>
              </a:rPr>
              <a:t> </a:t>
            </a:r>
            <a:r>
              <a:rPr lang="en-US" dirty="0" smtClean="0">
                <a:solidFill>
                  <a:srgbClr val="000000"/>
                </a:solidFill>
                <a:uFill>
                  <a:solidFill>
                    <a:srgbClr val="FFFFFF"/>
                  </a:solidFill>
                </a:uFill>
              </a:rPr>
              <a:t>-</a:t>
            </a:r>
            <a:r>
              <a:rPr lang="en-US" dirty="0">
                <a:solidFill>
                  <a:srgbClr val="000000"/>
                </a:solidFill>
                <a:uFill>
                  <a:solidFill>
                    <a:srgbClr val="FFFFFF"/>
                  </a:solidFill>
                </a:uFill>
              </a:rPr>
              <a:t>u </a:t>
            </a:r>
            <a:r>
              <a:rPr lang="en-US" dirty="0" err="1">
                <a:solidFill>
                  <a:srgbClr val="000000"/>
                </a:solidFill>
                <a:uFill>
                  <a:solidFill>
                    <a:srgbClr val="FFFFFF"/>
                  </a:solidFill>
                </a:uFill>
              </a:rPr>
              <a:t>local”でローカルデータベースに検査結果を登録します</a:t>
            </a:r>
            <a:r>
              <a:rPr dirty="0"/>
              <a:t/>
            </a:r>
            <a:br>
              <a:rPr dirty="0"/>
            </a:br>
            <a:r>
              <a:rPr lang="en-US" dirty="0" smtClean="0"/>
              <a:t/>
            </a:r>
            <a:br>
              <a:rPr lang="en-US" dirty="0" smtClean="0"/>
            </a:br>
            <a:r>
              <a:rPr lang="en-US" dirty="0" err="1" smtClean="0">
                <a:solidFill>
                  <a:srgbClr val="000000"/>
                </a:solidFill>
                <a:uFill>
                  <a:solidFill>
                    <a:srgbClr val="FFFFFF"/>
                  </a:solidFill>
                </a:uFill>
              </a:rPr>
              <a:t>getconfig</a:t>
            </a:r>
            <a:r>
              <a:rPr lang="en-US" dirty="0" smtClean="0">
                <a:solidFill>
                  <a:srgbClr val="000000"/>
                </a:solidFill>
                <a:uFill>
                  <a:solidFill>
                    <a:srgbClr val="FFFFFF"/>
                  </a:solidFill>
                </a:uFill>
              </a:rPr>
              <a:t> </a:t>
            </a:r>
            <a:r>
              <a:rPr lang="en-US" dirty="0">
                <a:solidFill>
                  <a:srgbClr val="000000"/>
                </a:solidFill>
                <a:uFill>
                  <a:solidFill>
                    <a:srgbClr val="FFFFFF"/>
                  </a:solidFill>
                </a:uFill>
              </a:rPr>
              <a:t>-c .\</a:t>
            </a:r>
            <a:r>
              <a:rPr lang="en-US" dirty="0" smtClean="0">
                <a:solidFill>
                  <a:srgbClr val="000000"/>
                </a:solidFill>
                <a:uFill>
                  <a:solidFill>
                    <a:srgbClr val="FFFFFF"/>
                  </a:solidFill>
                </a:uFill>
              </a:rPr>
              <a:t>template\Solaris\</a:t>
            </a:r>
            <a:r>
              <a:rPr lang="en-US" dirty="0" err="1" smtClean="0">
                <a:solidFill>
                  <a:srgbClr val="000000"/>
                </a:solidFill>
                <a:uFill>
                  <a:solidFill>
                    <a:srgbClr val="FFFFFF"/>
                  </a:solidFill>
                </a:uFill>
              </a:rPr>
              <a:t>config_solaris.groovy</a:t>
            </a:r>
            <a:r>
              <a:rPr lang="en-US" dirty="0" smtClean="0">
                <a:solidFill>
                  <a:srgbClr val="000000"/>
                </a:solidFill>
                <a:uFill>
                  <a:solidFill>
                    <a:srgbClr val="FFFFFF"/>
                  </a:solidFill>
                </a:uFill>
              </a:rPr>
              <a:t> </a:t>
            </a:r>
            <a:r>
              <a:rPr lang="en-US" dirty="0">
                <a:solidFill>
                  <a:srgbClr val="000000"/>
                </a:solidFill>
                <a:uFill>
                  <a:solidFill>
                    <a:srgbClr val="FFFFFF"/>
                  </a:solidFill>
                </a:uFill>
              </a:rPr>
              <a:t>-u local</a:t>
            </a:r>
          </a:p>
        </p:txBody>
      </p:sp>
      <p:pic>
        <p:nvPicPr>
          <p:cNvPr id="4" name="図 30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O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zMAACssAAAQAAAAJgAAAAgAAAD//////////w=="/>
              </a:ext>
            </a:extLst>
          </p:cNvPicPr>
          <p:nvPr/>
        </p:nvPicPr>
        <p:blipFill>
          <a:blip r:embed="rId2"/>
          <a:stretch>
            <a:fillRect/>
          </a:stretch>
        </p:blipFill>
        <p:spPr>
          <a:xfrm>
            <a:off x="864235" y="6027420"/>
            <a:ext cx="7451090" cy="1152525"/>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6" name="図 30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ioAAHQbAAAQAAAAJgAAAAgAAAD//////////w=="/>
              </a:ext>
            </a:extLst>
          </p:cNvPicPr>
          <p:nvPr/>
        </p:nvPicPr>
        <p:blipFill>
          <a:blip r:embed="rId3"/>
          <a:stretch>
            <a:fillRect/>
          </a:stretch>
        </p:blipFill>
        <p:spPr>
          <a:xfrm>
            <a:off x="822325" y="2304415"/>
            <a:ext cx="6016625" cy="2158365"/>
          </a:xfrm>
          <a:prstGeom prst="rect">
            <a:avLst/>
          </a:prstGeom>
          <a:noFill/>
          <a:ln>
            <a:noFill/>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XSCF検査シート入力</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RMAABAAAAAmAAAACAAAAP//////////"/>
              </a:ext>
            </a:extLst>
          </p:cNvSpPr>
          <p:nvPr/>
        </p:nvSpPr>
        <p:spPr>
          <a:xfrm>
            <a:off x="504190" y="1769110"/>
            <a:ext cx="9069705" cy="1325245"/>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プロジェクトディレクトリに移動し、「.\template\Solaris\XSCF</a:t>
            </a:r>
            <a:r>
              <a:rPr lang="ja-JP" sz="2000">
                <a:solidFill>
                  <a:srgbClr val="000000"/>
                </a:solidFill>
                <a:uFill>
                  <a:solidFill>
                    <a:srgbClr val="FFFFFF"/>
                  </a:solidFill>
                </a:uFill>
              </a:rPr>
              <a:t>チェックシート</a:t>
            </a:r>
            <a:r>
              <a:rPr lang="en-US" sz="2000">
                <a:solidFill>
                  <a:srgbClr val="000000"/>
                </a:solidFill>
                <a:uFill>
                  <a:solidFill>
                    <a:srgbClr val="FFFFFF"/>
                  </a:solidFill>
                </a:uFill>
              </a:rPr>
              <a:t>.xlsx」を編集します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シート「</a:t>
            </a:r>
            <a:r>
              <a:rPr lang="ja-JP" sz="2000">
                <a:solidFill>
                  <a:srgbClr val="000000"/>
                </a:solidFill>
                <a:uFill>
                  <a:solidFill>
                    <a:srgbClr val="FFFFFF"/>
                  </a:solidFill>
                </a:uFill>
              </a:rPr>
              <a:t>検査</a:t>
            </a:r>
            <a:r>
              <a:rPr lang="en-US" sz="2000">
                <a:solidFill>
                  <a:srgbClr val="000000"/>
                </a:solidFill>
                <a:uFill>
                  <a:solidFill>
                    <a:srgbClr val="FFFFFF"/>
                  </a:solidFill>
                </a:uFill>
              </a:rPr>
              <a:t>対象」の入力列に 検査対象のSPARC XSCF</a:t>
            </a:r>
            <a:r>
              <a:rPr lang="ja-JP" sz="2000">
                <a:solidFill>
                  <a:srgbClr val="000000"/>
                </a:solidFill>
                <a:uFill>
                  <a:solidFill>
                    <a:srgbClr val="FFFFFF"/>
                  </a:solidFill>
                </a:uFill>
              </a:rPr>
              <a:t>インターフェース</a:t>
            </a:r>
            <a:r>
              <a:rPr lang="en-US" sz="2000">
                <a:solidFill>
                  <a:srgbClr val="000000"/>
                </a:solidFill>
                <a:uFill>
                  <a:solidFill>
                    <a:srgbClr val="FFFFFF"/>
                  </a:solidFill>
                </a:uFill>
              </a:rPr>
              <a:t>の情報を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します</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はじめに「</a:t>
            </a:r>
            <a:r>
              <a:rPr lang="ja-JP" sz="2000">
                <a:solidFill>
                  <a:srgbClr val="000000"/>
                </a:solidFill>
                <a:uFill>
                  <a:solidFill>
                    <a:srgbClr val="FFFFFF"/>
                  </a:solidFill>
                </a:uFill>
              </a:rPr>
              <a:t>検査ドメイン</a:t>
            </a:r>
            <a:r>
              <a:rPr lang="en-US" sz="2000">
                <a:solidFill>
                  <a:srgbClr val="000000"/>
                </a:solidFill>
                <a:uFill>
                  <a:solidFill>
                    <a:srgbClr val="FFFFFF"/>
                  </a:solidFill>
                </a:uFill>
              </a:rPr>
              <a:t>」に”XSCF”を</a:t>
            </a:r>
            <a:r>
              <a:rPr lang="ja-JP" sz="2000">
                <a:solidFill>
                  <a:srgbClr val="000000"/>
                </a:solidFill>
                <a:uFill>
                  <a:solidFill>
                    <a:srgbClr val="FFFFFF"/>
                  </a:solidFill>
                </a:uFill>
              </a:rPr>
              <a:t>入力</a:t>
            </a:r>
            <a:r>
              <a:rPr lang="en-US" sz="2000">
                <a:solidFill>
                  <a:srgbClr val="000000"/>
                </a:solidFill>
                <a:uFill>
                  <a:solidFill>
                    <a:srgbClr val="FFFFFF"/>
                  </a:solidFill>
                </a:uFill>
              </a:rPr>
              <a:t>してください</a:t>
            </a: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各項目の入力手順はSPARC Solaris 検査と同じとなります</a:t>
            </a:r>
            <a:r>
              <a:t/>
            </a:r>
            <a:br/>
            <a:endParaRPr lang="en-US" sz="2000">
              <a:solidFill>
                <a:srgbClr val="000000"/>
              </a:solidFill>
              <a:uFill>
                <a:solidFill>
                  <a:srgbClr val="FFFFFF"/>
                </a:solidFill>
              </a:uFill>
            </a:endParaRPr>
          </a:p>
          <a:p>
            <a:pPr marL="109855">
              <a:lnSpc>
                <a:spcPct val="100000"/>
              </a:lnSpc>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a:t>
            </a:r>
            <a:r>
              <a:rPr lang="ja-JP" sz="2000">
                <a:solidFill>
                  <a:srgbClr val="000000"/>
                </a:solidFill>
                <a:uFill>
                  <a:solidFill>
                    <a:srgbClr val="FFFFFF"/>
                  </a:solidFill>
                </a:uFill>
              </a:rPr>
              <a:t>注意</a:t>
            </a:r>
            <a:r>
              <a:rPr lang="en-US" sz="2000">
                <a:solidFill>
                  <a:srgbClr val="000000"/>
                </a:solidFill>
                <a:uFill>
                  <a:solidFill>
                    <a:srgbClr val="FFFFFF"/>
                  </a:solidFill>
                </a:uFill>
              </a:rPr>
              <a:t>) </a:t>
            </a:r>
            <a:r>
              <a:rPr lang="ja-JP" sz="2000">
                <a:solidFill>
                  <a:srgbClr val="000000"/>
                </a:solidFill>
                <a:uFill>
                  <a:solidFill>
                    <a:srgbClr val="FFFFFF"/>
                  </a:solidFill>
                </a:uFill>
              </a:rPr>
              <a:t>「対象サーバ」の入力は、前頁の</a:t>
            </a:r>
            <a:r>
              <a:rPr lang="en-US" sz="2000">
                <a:solidFill>
                  <a:srgbClr val="000000"/>
                </a:solidFill>
                <a:uFill>
                  <a:solidFill>
                    <a:srgbClr val="FFFFFF"/>
                  </a:solidFill>
                </a:uFill>
              </a:rPr>
              <a:t>SPARC Solaris </a:t>
            </a:r>
            <a:r>
              <a:rPr lang="ja-JP" sz="2000">
                <a:solidFill>
                  <a:srgbClr val="000000"/>
                </a:solidFill>
                <a:uFill>
                  <a:solidFill>
                    <a:srgbClr val="FFFFFF"/>
                  </a:solidFill>
                </a:uFill>
              </a:rPr>
              <a:t>検査と同じホスト名を入力してください</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 config.groovyの編集</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kAwAABAAAAAmAAAACAAAAP//////////"/>
              </a:ext>
            </a:extLst>
          </p:cNvSpPr>
          <p:nvPr/>
        </p:nvSpPr>
        <p:spPr>
          <a:xfrm>
            <a:off x="504190" y="1682750"/>
            <a:ext cx="9070975" cy="35941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notepad++などで</a:t>
            </a:r>
            <a:r>
              <a:rPr lang="ja-JP">
                <a:solidFill>
                  <a:srgbClr val="000000"/>
                </a:solidFill>
                <a:uFill>
                  <a:solidFill>
                    <a:srgbClr val="FFFFFF"/>
                  </a:solidFill>
                </a:uFill>
              </a:rPr>
              <a:t>「</a:t>
            </a:r>
            <a:r>
              <a:rPr lang="en-US">
                <a:solidFill>
                  <a:srgbClr val="000000"/>
                </a:solidFill>
                <a:uFill>
                  <a:solidFill>
                    <a:srgbClr val="FFFFFF"/>
                  </a:solidFill>
                </a:uFill>
              </a:rPr>
              <a:t>.\template\Solaris\xscf_config.groovy</a:t>
            </a:r>
            <a:r>
              <a:rPr lang="ja-JP">
                <a:solidFill>
                  <a:srgbClr val="000000"/>
                </a:solidFill>
                <a:uFill>
                  <a:solidFill>
                    <a:srgbClr val="FFFFFF"/>
                  </a:solidFill>
                </a:uFill>
              </a:rPr>
              <a:t>」</a:t>
            </a:r>
            <a:r>
              <a:rPr lang="en-US">
                <a:solidFill>
                  <a:srgbClr val="000000"/>
                </a:solidFill>
                <a:uFill>
                  <a:solidFill>
                    <a:srgbClr val="FFFFFF"/>
                  </a:solidFill>
                </a:uFill>
              </a:rPr>
              <a:t> を開き、以下の行の接続アカウント情報を編集します</a:t>
            </a: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INgAAXxQAABAAAAAmAAAACAAAAP//////////"/>
              </a:ext>
            </a:extLst>
          </p:cNvSpPr>
          <p:nvPr/>
        </p:nvSpPr>
        <p:spPr>
          <a:xfrm>
            <a:off x="864235" y="2338070"/>
            <a:ext cx="7919085" cy="973455"/>
          </a:xfrm>
          <a:prstGeom prst="rect">
            <a:avLst/>
          </a:prstGeom>
          <a:noFill/>
          <a:ln>
            <a:noFill/>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 XSCF 接続情報</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account.XSCF.Test.user      = 'guest‘</a:t>
            </a: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account.XSCF.Test.password  = 'guest000'</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SPARC XSCF検査実行</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vPAAAnA4AABAAAAAmAAAACAAAAP//////////"/>
              </a:ext>
            </a:extLst>
          </p:cNvSpPr>
          <p:nvPr/>
        </p:nvSpPr>
        <p:spPr>
          <a:xfrm>
            <a:off x="504190" y="176847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PowerShellを開いて、プロジェクトディレクトリに移動して、getconfig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を実行します</a:t>
            </a:r>
            <a:r>
              <a:rPr dirty="0"/>
              <a:t/>
            </a:r>
            <a:br>
              <a:rPr dirty="0"/>
            </a:br>
            <a:r>
              <a:rPr lang="ja-JP" sz="1600" dirty="0">
                <a:solidFill>
                  <a:srgbClr val="000000"/>
                </a:solidFill>
                <a:uFill>
                  <a:solidFill>
                    <a:srgbClr val="FFFFFF"/>
                  </a:solidFill>
                </a:uFill>
              </a:rPr>
              <a:t> </a:t>
            </a:r>
            <a:r>
              <a:rPr lang="en-US" sz="1600" dirty="0">
                <a:solidFill>
                  <a:srgbClr val="000000"/>
                </a:solidFill>
                <a:uFill>
                  <a:solidFill>
                    <a:srgbClr val="FFFFFF"/>
                  </a:solidFill>
                </a:uFill>
              </a:rPr>
              <a:t>-c</a:t>
            </a:r>
            <a:r>
              <a:rPr lang="ja-JP" sz="1600" dirty="0">
                <a:solidFill>
                  <a:srgbClr val="000000"/>
                </a:solidFill>
                <a:uFill>
                  <a:solidFill>
                    <a:srgbClr val="FFFFFF"/>
                  </a:solidFill>
                </a:uFill>
              </a:rPr>
              <a:t> オプションで、</a:t>
            </a:r>
            <a:r>
              <a:rPr lang="en-US" sz="1600" dirty="0" err="1">
                <a:solidFill>
                  <a:srgbClr val="000000"/>
                </a:solidFill>
                <a:uFill>
                  <a:solidFill>
                    <a:srgbClr val="FFFFFF"/>
                  </a:solidFill>
                </a:uFill>
              </a:rPr>
              <a:t>config</a:t>
            </a:r>
            <a:r>
              <a:rPr lang="en-US" sz="1600" dirty="0">
                <a:solidFill>
                  <a:srgbClr val="000000"/>
                </a:solidFill>
                <a:uFill>
                  <a:solidFill>
                    <a:srgbClr val="FFFFFF"/>
                  </a:solidFill>
                </a:uFill>
              </a:rPr>
              <a:t> </a:t>
            </a:r>
            <a:r>
              <a:rPr lang="ja-JP" sz="1600" dirty="0">
                <a:solidFill>
                  <a:srgbClr val="000000"/>
                </a:solidFill>
                <a:uFill>
                  <a:solidFill>
                    <a:srgbClr val="FFFFFF"/>
                  </a:solidFill>
                </a:uFill>
              </a:rPr>
              <a:t>ファイルを指定</a:t>
            </a:r>
            <a:r>
              <a:rPr lang="ja-JP" sz="1600" dirty="0" smtClean="0">
                <a:solidFill>
                  <a:srgbClr val="000000"/>
                </a:solidFill>
                <a:uFill>
                  <a:solidFill>
                    <a:srgbClr val="FFFFFF"/>
                  </a:solidFill>
                </a:uFill>
              </a:rPr>
              <a:t>します</a:t>
            </a:r>
            <a:r>
              <a:rPr lang="ja-JP" altLang="en-US" sz="1600" dirty="0" smtClean="0">
                <a:solidFill>
                  <a:srgbClr val="000000"/>
                </a:solidFill>
                <a:uFill>
                  <a:solidFill>
                    <a:srgbClr val="FFFFFF"/>
                  </a:solidFill>
                </a:uFill>
              </a:rPr>
              <a:t>。</a:t>
            </a:r>
            <a:r>
              <a:rPr lang="en-US" altLang="ja-JP" sz="1600" dirty="0" smtClean="0">
                <a:solidFill>
                  <a:srgbClr val="000000"/>
                </a:solidFill>
                <a:uFill>
                  <a:solidFill>
                    <a:srgbClr val="FFFFFF"/>
                  </a:solidFill>
                </a:uFill>
              </a:rPr>
              <a:t>-d </a:t>
            </a:r>
            <a:r>
              <a:rPr lang="ja-JP" altLang="en-US" sz="1600" dirty="0" smtClean="0">
                <a:solidFill>
                  <a:srgbClr val="000000"/>
                </a:solidFill>
                <a:uFill>
                  <a:solidFill>
                    <a:srgbClr val="FFFFFF"/>
                  </a:solidFill>
                </a:uFill>
              </a:rPr>
              <a:t>で予行演習モードで実行します</a:t>
            </a:r>
            <a:r>
              <a:rPr dirty="0"/>
              <a:t/>
            </a:r>
            <a:br>
              <a:rPr dirty="0"/>
            </a:b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template\Solaris\</a:t>
            </a:r>
            <a:r>
              <a:rPr lang="en-US" sz="1600" dirty="0" err="1" smtClean="0">
                <a:solidFill>
                  <a:srgbClr val="000000"/>
                </a:solidFill>
                <a:uFill>
                  <a:solidFill>
                    <a:srgbClr val="FFFFFF"/>
                  </a:solidFill>
                </a:uFill>
              </a:rPr>
              <a:t>config_xscf.groovy</a:t>
            </a:r>
            <a:r>
              <a:rPr lang="ja-JP" altLang="en-US" sz="1600" dirty="0" smtClean="0">
                <a:solidFill>
                  <a:srgbClr val="000000"/>
                </a:solidFill>
                <a:uFill>
                  <a:solidFill>
                    <a:srgbClr val="FFFFFF"/>
                  </a:solidFill>
                </a:uFill>
              </a:rPr>
              <a:t> </a:t>
            </a:r>
            <a:r>
              <a:rPr lang="en-US" altLang="ja-JP" sz="1600" dirty="0" smtClean="0">
                <a:solidFill>
                  <a:srgbClr val="000000"/>
                </a:solidFill>
                <a:uFill>
                  <a:solidFill>
                    <a:srgbClr val="FFFFFF"/>
                  </a:solidFill>
                </a:uFill>
              </a:rPr>
              <a:t>-d</a:t>
            </a:r>
            <a:endParaRPr lang="en-US" sz="1600" dirty="0">
              <a:solidFill>
                <a:srgbClr val="000000"/>
              </a:solidFill>
              <a:uFill>
                <a:solidFill>
                  <a:srgbClr val="FFFFFF"/>
                </a:solidFill>
              </a:uFill>
            </a:endParaRPr>
          </a:p>
        </p:txBody>
      </p:sp>
      <p:sp>
        <p:nvSpPr>
          <p:cNvPr id="4"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vPAAAcyYAABAAAAAmAAAACAAAAP//////////"/>
              </a:ext>
            </a:extLst>
          </p:cNvSpPr>
          <p:nvPr/>
        </p:nvSpPr>
        <p:spPr>
          <a:xfrm>
            <a:off x="504190" y="5644515"/>
            <a:ext cx="9360535" cy="60579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Excel検査結果の確認ができたら”getconfig</a:t>
            </a:r>
            <a:r>
              <a:rPr lang="en-US" sz="1600" dirty="0">
                <a:solidFill>
                  <a:srgbClr val="000000"/>
                </a:solidFill>
                <a:uFill>
                  <a:solidFill>
                    <a:srgbClr val="FFFFFF"/>
                  </a:solidFill>
                </a:uFill>
              </a:rPr>
              <a:t> -u </a:t>
            </a:r>
            <a:r>
              <a:rPr lang="en-US" sz="1600" dirty="0" err="1">
                <a:solidFill>
                  <a:srgbClr val="000000"/>
                </a:solidFill>
                <a:uFill>
                  <a:solidFill>
                    <a:srgbClr val="FFFFFF"/>
                  </a:solidFill>
                </a:uFill>
              </a:rPr>
              <a:t>local”でローカルデータベースに検査結果を登録します</a:t>
            </a:r>
            <a:r>
              <a:rPr dirty="0"/>
              <a:t/>
            </a:r>
            <a:br>
              <a:rPr dirty="0"/>
            </a:br>
            <a:r>
              <a:rPr lang="en-US" sz="1600" dirty="0" err="1">
                <a:solidFill>
                  <a:srgbClr val="000000"/>
                </a:solidFill>
                <a:uFill>
                  <a:solidFill>
                    <a:srgbClr val="FFFFFF"/>
                  </a:solidFill>
                </a:uFill>
              </a:rPr>
              <a:t>getconfig</a:t>
            </a:r>
            <a:r>
              <a:rPr lang="en-US" sz="1600" dirty="0">
                <a:solidFill>
                  <a:srgbClr val="000000"/>
                </a:solidFill>
                <a:uFill>
                  <a:solidFill>
                    <a:srgbClr val="FFFFFF"/>
                  </a:solidFill>
                </a:uFill>
              </a:rPr>
              <a:t> -c .\</a:t>
            </a:r>
            <a:r>
              <a:rPr lang="en-US" sz="1600" dirty="0" smtClean="0">
                <a:solidFill>
                  <a:srgbClr val="000000"/>
                </a:solidFill>
                <a:uFill>
                  <a:solidFill>
                    <a:srgbClr val="FFFFFF"/>
                  </a:solidFill>
                </a:uFill>
              </a:rPr>
              <a:t>template\Solaris\</a:t>
            </a:r>
            <a:r>
              <a:rPr lang="en-US" sz="1600" dirty="0" err="1" smtClean="0">
                <a:solidFill>
                  <a:srgbClr val="000000"/>
                </a:solidFill>
                <a:uFill>
                  <a:solidFill>
                    <a:srgbClr val="FFFFFF"/>
                  </a:solidFill>
                </a:uFill>
              </a:rPr>
              <a:t>config_xscf.groovy</a:t>
            </a:r>
            <a:r>
              <a:rPr lang="en-US" sz="1600" dirty="0" smtClean="0">
                <a:solidFill>
                  <a:srgbClr val="000000"/>
                </a:solidFill>
                <a:uFill>
                  <a:solidFill>
                    <a:srgbClr val="FFFFFF"/>
                  </a:solidFill>
                </a:uFill>
              </a:rPr>
              <a:t> </a:t>
            </a:r>
            <a:r>
              <a:rPr lang="en-US" sz="1600" dirty="0">
                <a:solidFill>
                  <a:srgbClr val="000000"/>
                </a:solidFill>
                <a:uFill>
                  <a:solidFill>
                    <a:srgbClr val="FFFFFF"/>
                  </a:solidFill>
                </a:uFill>
              </a:rPr>
              <a:t>-u local</a:t>
            </a:r>
          </a:p>
        </p:txBody>
      </p:sp>
      <p:pic>
        <p:nvPicPr>
          <p:cNvPr id="5" name="図 30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8tAAAQAAAAJgAAAAgAAAD//////////w=="/>
              </a:ext>
            </a:extLst>
          </p:cNvPicPr>
          <p:nvPr/>
        </p:nvPicPr>
        <p:blipFill>
          <a:blip r:embed="rId2"/>
          <a:stretch>
            <a:fillRect/>
          </a:stretch>
        </p:blipFill>
        <p:spPr>
          <a:xfrm>
            <a:off x="864235" y="6314440"/>
            <a:ext cx="7689215" cy="1152525"/>
          </a:xfrm>
          <a:prstGeom prst="rect">
            <a:avLst/>
          </a:prstGeom>
          <a:noFill/>
          <a:ln>
            <a:noFill/>
          </a:ln>
          <a:effectLst/>
        </p:spPr>
      </p:pic>
      <p:sp>
        <p:nvSpPr>
          <p:cNvPr id="6"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sSAACvPAAAFhYAABAAAAAmAAAACAAAAP//////////"/>
              </a:ext>
            </a:extLst>
          </p:cNvSpPr>
          <p:nvPr/>
        </p:nvSpPr>
        <p:spPr>
          <a:xfrm>
            <a:off x="504190" y="2983865"/>
            <a:ext cx="9360535" cy="606425"/>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a:solidFill>
                  <a:srgbClr val="000000"/>
                </a:solidFill>
                <a:uFill>
                  <a:solidFill>
                    <a:srgbClr val="FFFFFF"/>
                  </a:solidFill>
                </a:uFill>
              </a:rPr>
              <a:t>実行後、プロジェクトディレクトリ下のbuildの下に生成されたExcel検査結果を開いて結果を確認します</a:t>
            </a:r>
          </a:p>
        </p:txBody>
      </p:sp>
      <p:pic>
        <p:nvPicPr>
          <p:cNvPr id="7" name="図 308"/>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DVFAAAQSsAABwiAAAQAAAAJgAAAAgAAAD//////////w=="/>
              </a:ext>
            </a:extLst>
          </p:cNvPicPr>
          <p:nvPr/>
        </p:nvPicPr>
        <p:blipFill>
          <a:blip r:embed="rId3"/>
          <a:stretch>
            <a:fillRect/>
          </a:stretch>
        </p:blipFill>
        <p:spPr>
          <a:xfrm>
            <a:off x="822325" y="3386455"/>
            <a:ext cx="6209030" cy="2158365"/>
          </a:xfrm>
          <a:prstGeom prst="rect">
            <a:avLst/>
          </a:prstGeom>
          <a:noFill/>
          <a:ln>
            <a:noFill/>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a:t>
            </a:r>
            <a:r>
              <a:rPr lang="en-US" sz="4400">
                <a:solidFill>
                  <a:srgbClr val="000000"/>
                </a:solidFill>
                <a:uFill>
                  <a:solidFill>
                    <a:srgbClr val="FFFFFF"/>
                  </a:solidFill>
                </a:uFill>
              </a:rPr>
              <a:t>検査</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a:t>
            </a:r>
            <a:r>
              <a:rPr lang="ja-JP" sz="4400">
                <a:solidFill>
                  <a:srgbClr val="000000"/>
                </a:solidFill>
                <a:uFill>
                  <a:solidFill>
                    <a:srgbClr val="FFFFFF"/>
                  </a:solidFill>
                </a:uFill>
              </a:rPr>
              <a:t>サーバの検査について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ygAABAAAAAmAAAACAAAAP//////////"/>
              </a:ext>
            </a:extLst>
          </p:cNvSpPr>
          <p:nvPr/>
        </p:nvSpPr>
        <p:spPr>
          <a:xfrm>
            <a:off x="504190" y="1769110"/>
            <a:ext cx="9069705" cy="4819015"/>
          </a:xfrm>
          <a:prstGeom prst="rect">
            <a:avLst/>
          </a:prstGeom>
          <a:noFill/>
          <a:ln>
            <a:noFill/>
          </a:ln>
          <a:effectLst/>
        </p:spPr>
        <p:txBody>
          <a:bodyPr vert="horz" wrap="square" lIns="0" tIns="0" rIns="0" bIns="0" numCol="1" anchor="t"/>
          <a:lstStyle/>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サーバ検査は、標準の</a:t>
            </a:r>
            <a:r>
              <a:rPr lang="en-US" altLang="ja-JP" dirty="0">
                <a:solidFill>
                  <a:srgbClr val="000000"/>
                </a:solidFill>
                <a:uFill>
                  <a:solidFill>
                    <a:srgbClr val="FFFFFF"/>
                  </a:solidFill>
                </a:uFill>
              </a:rPr>
              <a:t>Linux</a:t>
            </a:r>
            <a:r>
              <a:rPr lang="ja-JP" altLang="en-US" dirty="0" err="1">
                <a:solidFill>
                  <a:srgbClr val="000000"/>
                </a:solidFill>
                <a:uFill>
                  <a:solidFill>
                    <a:srgbClr val="FFFFFF"/>
                  </a:solidFill>
                </a:uFill>
              </a:rPr>
              <a:t>、</a:t>
            </a:r>
            <a:r>
              <a:rPr lang="en-US" altLang="ja-JP" dirty="0">
                <a:solidFill>
                  <a:srgbClr val="000000"/>
                </a:solidFill>
                <a:uFill>
                  <a:solidFill>
                    <a:srgbClr val="FFFFFF"/>
                  </a:solidFill>
                </a:uFill>
              </a:rPr>
              <a:t>Windows </a:t>
            </a:r>
            <a:r>
              <a:rPr lang="ja-JP" altLang="en-US" dirty="0">
                <a:solidFill>
                  <a:srgbClr val="000000"/>
                </a:solidFill>
                <a:uFill>
                  <a:solidFill>
                    <a:srgbClr val="FFFFFF"/>
                  </a:solidFill>
                </a:uFill>
              </a:rPr>
              <a:t>検査シナリオを使用し、手順も同様と</a:t>
            </a:r>
            <a:r>
              <a:rPr lang="ja-JP" altLang="en-US" dirty="0" smtClean="0">
                <a:solidFill>
                  <a:srgbClr val="000000"/>
                </a:solidFill>
                <a:uFill>
                  <a:solidFill>
                    <a:srgbClr val="FFFFFF"/>
                  </a:solidFill>
                </a:uFill>
              </a:rPr>
              <a:t>なります</a:t>
            </a:r>
            <a:endParaRPr lang="ja-JP" altLang="en-US" dirty="0">
              <a:solidFill>
                <a:srgbClr val="000000"/>
              </a:solidFill>
              <a:uFill>
                <a:solidFill>
                  <a:srgbClr val="FFFFFF"/>
                </a:solidFill>
              </a:uFill>
            </a:endParaRPr>
          </a:p>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a:solidFill>
                  <a:srgbClr val="000000"/>
                </a:solidFill>
                <a:uFill>
                  <a:solidFill>
                    <a:srgbClr val="FFFFFF"/>
                  </a:solidFill>
                </a:uFill>
              </a:rPr>
              <a:t>本書では、</a:t>
            </a: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サーバ固有の設定を以下に</a:t>
            </a:r>
            <a:r>
              <a:rPr lang="ja-JP" altLang="en-US" dirty="0" smtClean="0">
                <a:solidFill>
                  <a:srgbClr val="000000"/>
                </a:solidFill>
                <a:uFill>
                  <a:solidFill>
                    <a:srgbClr val="FFFFFF"/>
                  </a:solidFill>
                </a:uFill>
              </a:rPr>
              <a:t>記します</a:t>
            </a:r>
            <a:endParaRPr lang="ja-JP" altLang="en-US" dirty="0">
              <a:solidFill>
                <a:srgbClr val="000000"/>
              </a:solidFill>
              <a:uFill>
                <a:solidFill>
                  <a:srgbClr val="FFFFFF"/>
                </a:solidFill>
              </a:uFill>
            </a:endParaRPr>
          </a:p>
          <a:p>
            <a:pPr marL="431800"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a:solidFill>
                  <a:srgbClr val="000000"/>
                </a:solidFill>
                <a:uFill>
                  <a:solidFill>
                    <a:srgbClr val="FFFFFF"/>
                  </a:solidFill>
                </a:uFill>
              </a:rPr>
              <a:t>「サーバチェックシート</a:t>
            </a:r>
            <a:r>
              <a:rPr lang="en-US" altLang="ja-JP" dirty="0">
                <a:solidFill>
                  <a:srgbClr val="000000"/>
                </a:solidFill>
                <a:uFill>
                  <a:solidFill>
                    <a:srgbClr val="FFFFFF"/>
                  </a:solidFill>
                </a:uFill>
              </a:rPr>
              <a:t>.</a:t>
            </a:r>
            <a:r>
              <a:rPr lang="en-US" altLang="ja-JP" dirty="0" err="1">
                <a:solidFill>
                  <a:srgbClr val="000000"/>
                </a:solidFill>
                <a:uFill>
                  <a:solidFill>
                    <a:srgbClr val="FFFFFF"/>
                  </a:solidFill>
                </a:uFill>
              </a:rPr>
              <a:t>xlsx</a:t>
            </a:r>
            <a:r>
              <a:rPr lang="ja-JP" altLang="en-US" dirty="0">
                <a:solidFill>
                  <a:srgbClr val="000000"/>
                </a:solidFill>
                <a:uFill>
                  <a:solidFill>
                    <a:srgbClr val="FFFFFF"/>
                  </a:solidFill>
                </a:uFill>
              </a:rPr>
              <a:t>」の「エイリアス名」</a:t>
            </a: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en-US" altLang="ja-JP" dirty="0">
                <a:solidFill>
                  <a:srgbClr val="000000"/>
                </a:solidFill>
                <a:uFill>
                  <a:solidFill>
                    <a:srgbClr val="FFFFFF"/>
                  </a:solidFill>
                </a:uFill>
              </a:rPr>
              <a:t>vCenter </a:t>
            </a:r>
            <a:r>
              <a:rPr lang="ja-JP" altLang="en-US" dirty="0">
                <a:solidFill>
                  <a:srgbClr val="000000"/>
                </a:solidFill>
                <a:uFill>
                  <a:solidFill>
                    <a:srgbClr val="FFFFFF"/>
                  </a:solidFill>
                </a:uFill>
              </a:rPr>
              <a:t>で定義したマシン名を入力します</a:t>
            </a:r>
          </a:p>
          <a:p>
            <a:pPr marL="889000" lvl="1" indent="-321945">
              <a:buSzPts val="900"/>
              <a:buFont typeface="Wingdings" charset="2"/>
              <a:buChar char=""/>
              <a:defRPr lang="ja-JP">
                <a:latin typeface="Meiryo UI" pitchFamily="3" charset="-128"/>
                <a:ea typeface="Meiryo UI" pitchFamily="3" charset="-128"/>
                <a:cs typeface="Meiryo UI" pitchFamily="3" charset="-128"/>
              </a:defRPr>
            </a:pPr>
            <a:r>
              <a:rPr lang="ja-JP" altLang="en-US" dirty="0">
                <a:solidFill>
                  <a:srgbClr val="000000"/>
                </a:solidFill>
                <a:uFill>
                  <a:solidFill>
                    <a:srgbClr val="FFFFFF"/>
                  </a:solidFill>
                </a:uFill>
              </a:rPr>
              <a:t>本値が未記入の場合は、オンプレミスサーバとみなし、</a:t>
            </a:r>
            <a:r>
              <a:rPr lang="en-US" altLang="ja-JP" dirty="0">
                <a:solidFill>
                  <a:srgbClr val="000000"/>
                </a:solidFill>
                <a:uFill>
                  <a:solidFill>
                    <a:srgbClr val="FFFFFF"/>
                  </a:solidFill>
                </a:uFill>
              </a:rPr>
              <a:t>VM</a:t>
            </a:r>
            <a:r>
              <a:rPr lang="ja-JP" altLang="en-US" dirty="0">
                <a:solidFill>
                  <a:srgbClr val="000000"/>
                </a:solidFill>
                <a:uFill>
                  <a:solidFill>
                    <a:srgbClr val="FFFFFF"/>
                  </a:solidFill>
                </a:uFill>
              </a:rPr>
              <a:t>構成情報の収集は実行しません</a:t>
            </a: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dirty="0" smtClean="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smtClean="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事前準備３</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PowerShell実行権限の変更</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スクリプトの実行許可設定をします</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管理者ユーザでPowerShellを起動し、以下コマンドを実行して、現在の設定を確認します</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Get-ExecutionPolicy</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195"/>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IbAAAQAAAAJgAAAAgAAAD//////////w=="/>
              </a:ext>
            </a:extLst>
          </p:cNvPicPr>
          <p:nvPr/>
        </p:nvPicPr>
        <p:blipFill>
          <a:blip r:embed="rId2"/>
          <a:stretch>
            <a:fillRect/>
          </a:stretch>
        </p:blipFill>
        <p:spPr>
          <a:xfrm>
            <a:off x="1347470" y="3220720"/>
            <a:ext cx="7399020" cy="1169670"/>
          </a:xfrm>
          <a:prstGeom prst="rect">
            <a:avLst/>
          </a:prstGeom>
          <a:noFill/>
          <a:ln>
            <a:noFill/>
          </a:ln>
          <a:effectLst/>
        </p:spPr>
      </p:pic>
      <p:sp>
        <p:nvSpPr>
          <p:cNvPr id="5"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iEAABAAAAAmAAAACAAAAP//////////"/>
              </a:ext>
            </a:extLst>
          </p:cNvSpPr>
          <p:nvPr/>
        </p:nvSpPr>
        <p:spPr>
          <a:xfrm>
            <a:off x="504190" y="4535805"/>
            <a:ext cx="9069705" cy="934085"/>
          </a:xfrm>
          <a:prstGeom prst="rect">
            <a:avLst/>
          </a:prstGeom>
          <a:noFill/>
          <a:ln>
            <a:noFill/>
          </a:ln>
          <a:effectLst/>
        </p:spPr>
        <p:txBody>
          <a:bodyPr vert="horz" wrap="square" lIns="0" tIns="0" rIns="0" bIns="0" numCol="1" anchor="t"/>
          <a:lstStyle/>
          <a:p>
            <a:pPr marL="864235" lvl="1" indent="-321945">
              <a:lnSpc>
                <a:spcPct val="100000"/>
              </a:lnSpc>
              <a:buClrTx/>
              <a:buSzPts val="1350"/>
              <a:buFont typeface="Symbol" pitchFamily="1" charset="2"/>
              <a:buChar char=""/>
              <a:defRPr lang="ja-JP"/>
            </a:pPr>
            <a:r>
              <a:rPr lang="en-US">
                <a:solidFill>
                  <a:srgbClr val="000000"/>
                </a:solidFill>
                <a:uFill>
                  <a:solidFill>
                    <a:srgbClr val="FFFFFF"/>
                  </a:solidFill>
                </a:uFill>
                <a:latin typeface="Meiryo UI" pitchFamily="3" charset="-128"/>
                <a:ea typeface="Meiryo UI" pitchFamily="3" charset="-128"/>
                <a:cs typeface="DejaVu Sans" pitchFamily="2" charset="0"/>
              </a:rPr>
              <a:t>上記確認結果が、Restricted、AllSignedの場合は、以下コマンドで RemoteSigned に 設定変更してください。確認メッセージは全て既定値を指定してください</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Set-ExecutionPolicy RemoteSigned</a:t>
            </a:r>
            <a:endParaRPr lang="en-US">
              <a:solidFill>
                <a:srgbClr val="000000"/>
              </a:solidFill>
              <a:uFill>
                <a:solidFill>
                  <a:srgbClr val="FFFFFF"/>
                </a:solidFill>
              </a:uFill>
            </a:endParaRPr>
          </a:p>
        </p:txBody>
      </p:sp>
      <p:pic>
        <p:nvPicPr>
          <p:cNvPr id="6" name="図 197"/>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jYAANYtAAAQAAAAJgAAAAgAAAD//////////w=="/>
              </a:ext>
            </a:extLst>
          </p:cNvPicPr>
          <p:nvPr/>
        </p:nvPicPr>
        <p:blipFill>
          <a:blip r:embed="rId3"/>
          <a:stretch>
            <a:fillRect/>
          </a:stretch>
        </p:blipFill>
        <p:spPr>
          <a:xfrm>
            <a:off x="1354455" y="5471795"/>
            <a:ext cx="7427595" cy="1979295"/>
          </a:xfrm>
          <a:prstGeom prst="rect">
            <a:avLst/>
          </a:prstGeom>
          <a:noFill/>
          <a:ln>
            <a:noFill/>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VM検査エラー発生時の対処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Q8AABAAAAAmAAAACAAAAP//////////"/>
              </a:ext>
            </a:extLst>
          </p:cNvSpPr>
          <p:nvPr/>
        </p:nvSpPr>
        <p:spPr>
          <a:xfrm>
            <a:off x="504190" y="176847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900"/>
              <a:buFont typeface="Wingdings" charset="2"/>
              <a:buChar char=""/>
              <a:defRPr lang="ja-JP">
                <a:latin typeface="Meiryo UI" pitchFamily="3" charset="-128"/>
                <a:ea typeface="Meiryo UI" pitchFamily="3" charset="-128"/>
                <a:cs typeface="Meiryo UI" pitchFamily="3" charset="-128"/>
              </a:defRPr>
            </a:pPr>
            <a:r>
              <a:rPr lang="en-US" sz="2000">
                <a:solidFill>
                  <a:srgbClr val="000000"/>
                </a:solidFill>
                <a:uFill>
                  <a:solidFill>
                    <a:srgbClr val="FFFFFF"/>
                  </a:solidFill>
                </a:uFill>
              </a:rPr>
              <a:t>getconfig 実行中にエラーメッセージが発生した場合、config\config.groovy のdebugパラメータをtrueに変更して、原因調査を行います</a:t>
            </a:r>
            <a:endParaRPr lang="en-US">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RMAABAAAAAmAAAACAAAAP//////////"/>
              </a:ext>
            </a:extLst>
          </p:cNvSpPr>
          <p:nvPr/>
        </p:nvSpPr>
        <p:spPr>
          <a:xfrm>
            <a:off x="791845" y="2592070"/>
            <a:ext cx="5615305" cy="64706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500" dirty="0">
                <a:solidFill>
                  <a:srgbClr val="000000"/>
                </a:solidFill>
                <a:uFill>
                  <a:solidFill>
                    <a:srgbClr val="FFFFFF"/>
                  </a:solidFill>
                </a:uFill>
              </a:rPr>
              <a:t>// </a:t>
            </a:r>
            <a:r>
              <a:rPr lang="en-US" sz="1500" dirty="0" err="1">
                <a:solidFill>
                  <a:srgbClr val="000000"/>
                </a:solidFill>
                <a:uFill>
                  <a:solidFill>
                    <a:srgbClr val="FFFFFF"/>
                  </a:solidFill>
                </a:uFill>
              </a:rPr>
              <a:t>コマンド採取のデバッグモード</a:t>
            </a: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500" dirty="0" err="1" smtClean="0">
                <a:solidFill>
                  <a:srgbClr val="000000"/>
                </a:solidFill>
                <a:uFill>
                  <a:solidFill>
                    <a:srgbClr val="FFFFFF"/>
                  </a:solidFill>
                </a:uFill>
              </a:rPr>
              <a:t>test.vCenter.debug</a:t>
            </a:r>
            <a:r>
              <a:rPr lang="en-US" sz="1500" dirty="0" smtClean="0">
                <a:solidFill>
                  <a:srgbClr val="000000"/>
                </a:solidFill>
                <a:uFill>
                  <a:solidFill>
                    <a:srgbClr val="FFFFFF"/>
                  </a:solidFill>
                </a:uFill>
              </a:rPr>
              <a:t>   </a:t>
            </a:r>
            <a:r>
              <a:rPr lang="en-US" sz="1500" dirty="0">
                <a:solidFill>
                  <a:srgbClr val="000000"/>
                </a:solidFill>
                <a:uFill>
                  <a:solidFill>
                    <a:srgbClr val="FFFFFF"/>
                  </a:solidFill>
                </a:uFill>
              </a:rPr>
              <a:t>= true</a:t>
            </a:r>
            <a:endParaRPr lang="en-US" dirty="0">
              <a:solidFill>
                <a:srgbClr val="000000"/>
              </a:solidFill>
              <a:uFill>
                <a:solidFill>
                  <a:srgbClr val="FFFFFF"/>
                </a:solidFill>
              </a:uFill>
            </a:endParaRPr>
          </a:p>
        </p:txBody>
      </p:sp>
      <p:sp>
        <p:nvSpPr>
          <p:cNvPr id="5" name="CustomShape 4"/>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変更後、再度、getconfig</a:t>
            </a:r>
            <a:r>
              <a:rPr lang="en-US" sz="1600" dirty="0">
                <a:solidFill>
                  <a:srgbClr val="000000"/>
                </a:solidFill>
                <a:uFill>
                  <a:solidFill>
                    <a:srgbClr val="FFFFFF"/>
                  </a:solidFill>
                </a:uFill>
              </a:rPr>
              <a:t> </a:t>
            </a:r>
            <a:r>
              <a:rPr lang="en-US" sz="1600" dirty="0" err="1">
                <a:solidFill>
                  <a:srgbClr val="000000"/>
                </a:solidFill>
                <a:uFill>
                  <a:solidFill>
                    <a:srgbClr val="FFFFFF"/>
                  </a:solidFill>
                </a:uFill>
              </a:rPr>
              <a:t>を実行し、実行中の以下の</a:t>
            </a:r>
            <a:r>
              <a:rPr lang="en-US" sz="1600" dirty="0">
                <a:solidFill>
                  <a:srgbClr val="000000"/>
                </a:solidFill>
                <a:uFill>
                  <a:solidFill>
                    <a:srgbClr val="FFFFFF"/>
                  </a:solidFill>
                </a:uFill>
              </a:rPr>
              <a:t>[command]</a:t>
            </a:r>
            <a:r>
              <a:rPr lang="en-US" sz="1600" dirty="0" err="1">
                <a:solidFill>
                  <a:srgbClr val="000000"/>
                </a:solidFill>
                <a:uFill>
                  <a:solidFill>
                    <a:srgbClr val="FFFFFF"/>
                  </a:solidFill>
                </a:uFill>
              </a:rPr>
              <a:t>メッセージを確認します</a:t>
            </a:r>
            <a:endParaRPr lang="en-US" dirty="0">
              <a:solidFill>
                <a:srgbClr val="000000"/>
              </a:solidFill>
              <a:uFill>
                <a:solidFill>
                  <a:srgbClr val="FFFFFF"/>
                </a:solidFill>
              </a:uFill>
            </a:endParaRPr>
          </a:p>
          <a:p>
            <a:pPr marL="431800" indent="-323215">
              <a:lnSpc>
                <a:spcPct val="100000"/>
              </a:lnSpc>
              <a:buClrTx/>
              <a:buSzPts val="720"/>
              <a:buFont typeface="Wingdings" charset="2"/>
              <a:buChar char=""/>
              <a:defRPr lang="ja-JP">
                <a:latin typeface="Meiryo UI" pitchFamily="3" charset="-128"/>
                <a:ea typeface="Meiryo UI" pitchFamily="3" charset="-128"/>
                <a:cs typeface="Meiryo UI" pitchFamily="3" charset="-128"/>
              </a:defRPr>
            </a:pPr>
            <a:r>
              <a:rPr lang="en-US" sz="1600" dirty="0" err="1">
                <a:solidFill>
                  <a:srgbClr val="000000"/>
                </a:solidFill>
                <a:uFill>
                  <a:solidFill>
                    <a:srgbClr val="FFFFFF"/>
                  </a:solidFill>
                </a:uFill>
              </a:rPr>
              <a:t>PowerShellから</a:t>
            </a:r>
            <a:r>
              <a:rPr lang="en-US" sz="1600" dirty="0">
                <a:solidFill>
                  <a:srgbClr val="000000"/>
                </a:solidFill>
                <a:uFill>
                  <a:solidFill>
                    <a:srgbClr val="FFFFFF"/>
                  </a:solidFill>
                </a:uFill>
              </a:rPr>
              <a:t>[command]</a:t>
            </a:r>
            <a:r>
              <a:rPr lang="en-US" sz="1600" dirty="0" err="1">
                <a:solidFill>
                  <a:srgbClr val="000000"/>
                </a:solidFill>
                <a:uFill>
                  <a:solidFill>
                    <a:srgbClr val="FFFFFF"/>
                  </a:solidFill>
                </a:uFill>
              </a:rPr>
              <a:t>下のコマンドを実行して、コマンド単体の原因調査を行います</a:t>
            </a:r>
            <a:endParaRPr lang="en-US" dirty="0">
              <a:solidFill>
                <a:srgbClr val="000000"/>
              </a:solidFill>
              <a:uFill>
                <a:solidFill>
                  <a:srgbClr val="FFFFFF"/>
                </a:solidFill>
              </a:uFill>
            </a:endParaRPr>
          </a:p>
        </p:txBody>
      </p:sp>
      <p:sp>
        <p:nvSpPr>
          <p:cNvPr id="6" name="CustomShape 5"/>
          <p:cNvSpPr>
            <a:extLst>
              <a:ext uri="smNativeData">
                <pr:smNativeData xmlns:pr="smNativeData" xmlns:p14="http://schemas.microsoft.com/office/powerpoint/2010/main" xmlns="" val="SMDATA_16_J4BCWx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ICgAABAAAAAmAAAACAAAAP//////////"/>
              </a:ext>
            </a:extLst>
          </p:cNvSpPr>
          <p:nvPr/>
        </p:nvSpPr>
        <p:spPr>
          <a:xfrm>
            <a:off x="791845" y="4175760"/>
            <a:ext cx="7847330" cy="234696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[command]</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powershell -NonInteractive ./build/log/Linux/ostrich/vCenter/get_vCenter_spec.ps1</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-log_dir './build/log/Linux/ostrich/vCenter'</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-server 'ostrich' -vm 'ostrich'</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-user 'xxxxxxx' -password 'xxxxxxxx'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-vcenter 'xxx.xxx.xxx.xxx'</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[output]</a:t>
            </a: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r>
              <a:rPr lang="en-US" sz="1400">
                <a:solidFill>
                  <a:srgbClr val="000000"/>
                </a:solidFill>
                <a:uFill>
                  <a:solidFill>
                    <a:srgbClr val="FFFFFF"/>
                  </a:solidFill>
                </a:uFill>
              </a:rPr>
              <a:t>04:58:05 ERROR j.c.t.I.a.InfraTestSpec - [PowershellTest] Powershell script faild.</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a:t>
            </a:r>
            <a:r>
              <a:rPr lang="ja-JP" sz="4400">
                <a:solidFill>
                  <a:srgbClr val="000000"/>
                </a:solidFill>
                <a:uFill>
                  <a:solidFill>
                    <a:srgbClr val="FFFFFF"/>
                  </a:solidFill>
                </a:uFill>
              </a:rPr>
              <a:t>実行</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他の検査シナリオの実行1</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Config</a:t>
            </a:r>
            <a:r>
              <a:rPr lang="ja-JP" dirty="0">
                <a:solidFill>
                  <a:srgbClr val="000000"/>
                </a:solidFill>
                <a:uFill>
                  <a:solidFill>
                    <a:srgbClr val="FFFFFF"/>
                  </a:solidFill>
                </a:uFill>
              </a:rPr>
              <a:t>ファイル</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template\Zabbix\</a:t>
            </a:r>
            <a:r>
              <a:rPr lang="en-US" dirty="0" err="1" smtClean="0">
                <a:solidFill>
                  <a:srgbClr val="000000"/>
                </a:solidFill>
                <a:uFill>
                  <a:solidFill>
                    <a:srgbClr val="FFFFFF"/>
                  </a:solidFill>
                </a:uFill>
              </a:rPr>
              <a:t>config_zabbix.groovy</a:t>
            </a:r>
            <a:r>
              <a:rPr lang="en-US" dirty="0" smtClean="0">
                <a:solidFill>
                  <a:srgbClr val="000000"/>
                </a:solidFill>
                <a:uFill>
                  <a:solidFill>
                    <a:srgbClr val="FFFFFF"/>
                  </a:solidFill>
                </a:uFill>
              </a:rPr>
              <a:t>” </a:t>
            </a:r>
            <a:r>
              <a:rPr lang="en-US" dirty="0" err="1" smtClean="0">
                <a:solidFill>
                  <a:srgbClr val="000000"/>
                </a:solidFill>
                <a:uFill>
                  <a:solidFill>
                    <a:srgbClr val="FFFFFF"/>
                  </a:solidFill>
                </a:uFill>
              </a:rPr>
              <a:t>を編集します</a:t>
            </a:r>
            <a:endParaRPr lang="en-US" dirty="0">
              <a:solidFill>
                <a:srgbClr val="000000"/>
              </a:solidFill>
              <a:uFill>
                <a:solidFill>
                  <a:srgbClr val="FFFFFF"/>
                </a:solidFill>
              </a:uFill>
            </a:endParaRPr>
          </a:p>
        </p:txBody>
      </p:sp>
      <p:sp>
        <p:nvSpPr>
          <p:cNvPr id="4"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template </a:t>
            </a:r>
            <a:r>
              <a:rPr lang="ja-JP" dirty="0">
                <a:solidFill>
                  <a:srgbClr val="000000"/>
                </a:solidFill>
                <a:uFill>
                  <a:solidFill>
                    <a:srgbClr val="FFFFFF"/>
                  </a:solidFill>
                </a:uFill>
              </a:rPr>
              <a:t>下の</a:t>
            </a:r>
            <a:r>
              <a:rPr lang="en-US" dirty="0" err="1">
                <a:solidFill>
                  <a:srgbClr val="000000"/>
                </a:solidFill>
                <a:uFill>
                  <a:solidFill>
                    <a:srgbClr val="FFFFFF"/>
                  </a:solidFill>
                </a:uFill>
              </a:rPr>
              <a:t>検査シートと設定ファイルを編集します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プロジェクトディレクトリ下に展開された検査シート</a:t>
            </a:r>
            <a:r>
              <a:rPr lang="en-US" dirty="0">
                <a:solidFill>
                  <a:srgbClr val="000000"/>
                </a:solidFill>
                <a:uFill>
                  <a:solidFill>
                    <a:srgbClr val="FFFFFF"/>
                  </a:solidFill>
                </a:uFill>
              </a:rPr>
              <a:t>(</a:t>
            </a:r>
            <a:r>
              <a:rPr lang="en-US" dirty="0" err="1">
                <a:solidFill>
                  <a:srgbClr val="000000"/>
                </a:solidFill>
                <a:uFill>
                  <a:solidFill>
                    <a:srgbClr val="FFFFFF"/>
                  </a:solidFill>
                </a:uFill>
              </a:rPr>
              <a:t>ここでは</a:t>
            </a:r>
            <a:r>
              <a:rPr lang="en-US" dirty="0">
                <a:solidFill>
                  <a:srgbClr val="000000"/>
                </a:solidFill>
                <a:uFill>
                  <a:solidFill>
                    <a:srgbClr val="FFFFFF"/>
                  </a:solidFill>
                </a:uFill>
              </a:rPr>
              <a:t>、.\</a:t>
            </a:r>
            <a:r>
              <a:rPr lang="en-US" dirty="0" smtClean="0">
                <a:solidFill>
                  <a:srgbClr val="000000"/>
                </a:solidFill>
                <a:uFill>
                  <a:solidFill>
                    <a:srgbClr val="FFFFFF"/>
                  </a:solidFill>
                </a:uFill>
              </a:rPr>
              <a:t>template\Zabbix\Zabbix</a:t>
            </a:r>
            <a:r>
              <a:rPr lang="en-US" dirty="0">
                <a:solidFill>
                  <a:srgbClr val="000000"/>
                </a:solidFill>
                <a:uFill>
                  <a:solidFill>
                    <a:srgbClr val="FFFFFF"/>
                  </a:solidFill>
                </a:uFill>
              </a:rPr>
              <a:t>監視設定チェックシート.xlsx)</a:t>
            </a:r>
            <a:r>
              <a:rPr lang="en-US" dirty="0" err="1">
                <a:solidFill>
                  <a:srgbClr val="000000"/>
                </a:solidFill>
                <a:uFill>
                  <a:solidFill>
                    <a:srgbClr val="FFFFFF"/>
                  </a:solidFill>
                </a:uFill>
              </a:rPr>
              <a:t>を開きます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編集手順については、docsの下にある各検査シナリオのReadme.mdを参照してください</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a:p>
            <a:pPr>
              <a:lnSpc>
                <a:spcPct val="100000"/>
              </a:lnSpc>
              <a:defRPr lang="ja-JP">
                <a:latin typeface="Meiryo UI" pitchFamily="3" charset="-128"/>
                <a:ea typeface="Meiryo UI" pitchFamily="3" charset="-128"/>
                <a:cs typeface="Meiryo UI" pitchFamily="3" charset="-128"/>
              </a:defRPr>
            </a:pPr>
            <a:endParaRPr lang="en-US" dirty="0">
              <a:solidFill>
                <a:srgbClr val="000000"/>
              </a:solidFill>
              <a:uFill>
                <a:solidFill>
                  <a:srgbClr val="FFFFFF"/>
                </a:solidFill>
              </a:uFill>
            </a:endParaRPr>
          </a:p>
        </p:txBody>
      </p:sp>
      <p:pic>
        <p:nvPicPr>
          <p:cNvPr id="5" name="図 1"/>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ScAAPkeAAAQAAAAJgAAAAgAAAD//////////w=="/>
              </a:ext>
            </a:extLst>
          </p:cNvPicPr>
          <p:nvPr/>
        </p:nvPicPr>
        <p:blipFill>
          <a:blip r:embed="rId2"/>
          <a:stretch>
            <a:fillRect/>
          </a:stretch>
        </p:blipFill>
        <p:spPr>
          <a:xfrm>
            <a:off x="1007745" y="3065780"/>
            <a:ext cx="5480050" cy="1969135"/>
          </a:xfrm>
          <a:prstGeom prst="rect">
            <a:avLst/>
          </a:prstGeom>
          <a:noFill/>
          <a:ln>
            <a:noFill/>
          </a:ln>
          <a:effectLst/>
        </p:spPr>
      </p:pic>
      <p:sp>
        <p:nvSpPr>
          <p:cNvPr id="6" name="テキスト ボックス 2"/>
          <p:cNvSpPr>
            <a:extLst>
              <a:ext uri="smNativeData">
                <pr:smNativeData xmlns:pr="smNativeData" xmlns:p14="http://schemas.microsoft.com/office/powerpoint/2010/main" xmlns="" val="SMDATA_16_J4BCWxMAAAAlAAAAZAAAAE0AAAAAkAAAAEgAAACQAAAASAAAAAAAAAAAAAAAAAAAAAEAAABQAAAAAAAAAAAA4D8AAAAAAADgPwAAAAAAAOA/AAAAAAAA4D8AAAAAAADgPwAAAAAAAOA/AAAAAAAA4D8AAAAAAADgPwAAAAAAAOA/AAAAAAAA4D8CAAAAjAAAAAEAAAAAAAAA////CO7u7gAAAAAAAAAAAAAAAAAAAAAAAAAAAAAAAAAAAAAAZAAAAAEAAABAAAAAAAAAAJz///9aAAAAAAAAAAEAAAAjAAAA0dHRAAAAAAAAAAAAAAAAAAAAAAAAAAAAAAAAAAAAAAAAAAAAAAAAAAAAAAAAAAAAAAAAAAAAAAAAAAAAFAAAADwAAAABAAAAAAAAAAAAA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e7u7gDR0dEAAAAAAAAAAAAAAAAAAAAAAAAAAAAAAAAAAAAAAAAAAAAAAAACAAAAAgAAAADAwP8Af39/AAAAAAAAAAAAAAAAAAAAAAAAAAAAIQAAABgAAAAUAAAAagYAAJwkAACVOQAAeyoAABAgAAAmAAAACAAAAP//////////"/>
              </a:ext>
            </a:extLst>
          </p:cNvSpPr>
          <p:nvPr/>
        </p:nvSpPr>
        <p:spPr>
          <a:xfrm>
            <a:off x="1042670" y="5694680"/>
            <a:ext cx="8317865"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solidFill>
                  <a:srgbClr val="000000"/>
                </a:solidFill>
                <a:latin typeface="Meiryo UI" pitchFamily="3" charset="-128"/>
                <a:ea typeface="Meiryo UI" pitchFamily="3" charset="-128"/>
                <a:cs typeface="Meiryo UI" pitchFamily="3" charset="-128"/>
              </a:defRPr>
            </a:pPr>
            <a:r>
              <a:rPr lang="en-US" sz="1400" dirty="0"/>
              <a:t>// Zabbix</a:t>
            </a:r>
            <a:r>
              <a:rPr lang="ja-JP" sz="1400" dirty="0"/>
              <a:t>接続情報</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account.Zabbix.Test.server</a:t>
            </a:r>
            <a:r>
              <a:rPr lang="en-US" sz="1400" dirty="0"/>
              <a:t>   = '192.168.0.20'</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account.Zabbix.Test.user</a:t>
            </a:r>
            <a:r>
              <a:rPr lang="en-US" sz="1400" dirty="0"/>
              <a:t>     = 'Admin'</a:t>
            </a:r>
          </a:p>
          <a:p>
            <a:pPr>
              <a:defRPr lang="ja-JP">
                <a:solidFill>
                  <a:srgbClr val="000000"/>
                </a:solidFill>
                <a:latin typeface="Meiryo UI" pitchFamily="3" charset="-128"/>
                <a:ea typeface="Meiryo UI" pitchFamily="3" charset="-128"/>
                <a:cs typeface="Meiryo UI" pitchFamily="3" charset="-128"/>
              </a:defRPr>
            </a:pPr>
            <a:r>
              <a:rPr lang="en-US" sz="1400" dirty="0" err="1"/>
              <a:t>account.Zabbix.Test.password</a:t>
            </a:r>
            <a:r>
              <a:rPr lang="en-US" sz="1400" dirty="0"/>
              <a:t> = '</a:t>
            </a:r>
            <a:r>
              <a:rPr lang="en-US" sz="1400" dirty="0" err="1"/>
              <a:t>zabbix</a:t>
            </a:r>
            <a:r>
              <a:rPr lang="en-US" sz="1400" dirty="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他の検査シナリオの実行2</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defRPr lang="ja-JP">
                <a:latin typeface="Meiryo UI" pitchFamily="3" charset="-128"/>
                <a:ea typeface="Meiryo UI" pitchFamily="3" charset="-128"/>
                <a:cs typeface="Meiryo UI" pitchFamily="3" charset="-128"/>
              </a:defRPr>
            </a:pPr>
            <a:r>
              <a:rPr lang="en-US" dirty="0">
                <a:solidFill>
                  <a:srgbClr val="000000"/>
                </a:solidFill>
                <a:uFill>
                  <a:solidFill>
                    <a:srgbClr val="FFFFFF"/>
                  </a:solidFill>
                </a:uFill>
              </a:rPr>
              <a:t>-c </a:t>
            </a:r>
            <a:r>
              <a:rPr lang="en-US" dirty="0" err="1">
                <a:solidFill>
                  <a:srgbClr val="000000"/>
                </a:solidFill>
                <a:uFill>
                  <a:solidFill>
                    <a:srgbClr val="FFFFFF"/>
                  </a:solidFill>
                </a:uFill>
              </a:rPr>
              <a:t>オプションで設定ファイルを指定して、検査を実行します</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getconfig</a:t>
            </a:r>
            <a:r>
              <a:rPr lang="en-US" dirty="0">
                <a:solidFill>
                  <a:srgbClr val="000000"/>
                </a:solidFill>
                <a:uFill>
                  <a:solidFill>
                    <a:srgbClr val="FFFFFF"/>
                  </a:solidFill>
                </a:uFill>
              </a:rPr>
              <a:t> -c .\</a:t>
            </a:r>
            <a:r>
              <a:rPr lang="en-US" dirty="0" smtClean="0">
                <a:solidFill>
                  <a:srgbClr val="000000"/>
                </a:solidFill>
                <a:uFill>
                  <a:solidFill>
                    <a:srgbClr val="FFFFFF"/>
                  </a:solidFill>
                </a:uFill>
              </a:rPr>
              <a:t>template\Zabbix\</a:t>
            </a:r>
            <a:r>
              <a:rPr lang="en-US" dirty="0" err="1" smtClean="0">
                <a:solidFill>
                  <a:srgbClr val="000000"/>
                </a:solidFill>
                <a:uFill>
                  <a:solidFill>
                    <a:srgbClr val="FFFFFF"/>
                  </a:solidFill>
                </a:uFill>
              </a:rPr>
              <a:t>config_zabbix.groovy</a:t>
            </a:r>
            <a:r>
              <a:rPr lang="en-US" dirty="0" smtClean="0">
                <a:solidFill>
                  <a:srgbClr val="000000"/>
                </a:solidFill>
                <a:uFill>
                  <a:solidFill>
                    <a:srgbClr val="FFFFFF"/>
                  </a:solidFill>
                </a:uFill>
              </a:rPr>
              <a:t> -d</a:t>
            </a:r>
            <a:endParaRPr lang="en-US" dirty="0">
              <a:solidFill>
                <a:srgbClr val="000000"/>
              </a:solidFill>
              <a:uFill>
                <a:solidFill>
                  <a:srgbClr val="FFFFFF"/>
                </a:solidFill>
              </a:uFill>
            </a:endParaRP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dirty="0" err="1">
                <a:solidFill>
                  <a:srgbClr val="000000"/>
                </a:solidFill>
                <a:uFill>
                  <a:solidFill>
                    <a:srgbClr val="FFFFFF"/>
                  </a:solidFill>
                </a:uFill>
              </a:rPr>
              <a:t>実行後、プロジェクトディレクトリ下のbuildの下に生成されたExcel検査結果を開いて結果を確認します</a:t>
            </a:r>
            <a:endParaRPr lang="en-US" dirty="0">
              <a:solidFill>
                <a:srgbClr val="000000"/>
              </a:solidFill>
              <a:uFill>
                <a:solidFill>
                  <a:srgbClr val="FFFFFF"/>
                </a:solidFill>
              </a:uFill>
            </a:endParaRPr>
          </a:p>
        </p:txBody>
      </p:sp>
      <p:pic>
        <p:nvPicPr>
          <p:cNvPr id="4" name="図 1"/>
          <p:cNvPicPr>
            <a:picLocks noChangeAspect="1"/>
            <a:extLst>
              <a:ext uri="smNativeData">
                <pr:smNativeData xmlns:pr="smNativeData" xmlns:p14="http://schemas.microsoft.com/office/powerpoint/2010/main" xmlns="" val="SMDATA_18_J4BCWxMAAAAlAAAAEQAAAC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jkAAIcoAAAQAAAAJgAAAAgAAAD//////////w=="/>
              </a:ext>
            </a:extLst>
          </p:cNvPicPr>
          <p:nvPr/>
        </p:nvPicPr>
        <p:blipFill>
          <a:blip r:embed="rId2"/>
          <a:stretch>
            <a:fillRect/>
          </a:stretch>
        </p:blipFill>
        <p:spPr>
          <a:xfrm>
            <a:off x="974725" y="2915920"/>
            <a:ext cx="8422005" cy="3672205"/>
          </a:xfrm>
          <a:prstGeom prst="rect">
            <a:avLst/>
          </a:prstGeom>
          <a:noFill/>
          <a:ln>
            <a:noFill/>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SUAABAAAAAmAAAACAAAAP//////////"/>
              </a:ext>
            </a:extLst>
          </p:cNvSpPr>
          <p:nvPr/>
        </p:nvSpPr>
        <p:spPr>
          <a:xfrm>
            <a:off x="504190" y="301625"/>
            <a:ext cx="9069705" cy="584835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ドライラン予行演習モード</a:t>
            </a:r>
            <a:endParaRPr lang="en-US">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ドライランモードについて</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SEAABAAAAAmAAAACAAAAP//////////"/>
              </a:ext>
            </a:extLst>
          </p:cNvSpPr>
          <p:nvPr/>
        </p:nvSpPr>
        <p:spPr>
          <a:xfrm>
            <a:off x="504190" y="1769110"/>
            <a:ext cx="9069705" cy="3667125"/>
          </a:xfrm>
          <a:prstGeom prst="rect">
            <a:avLst/>
          </a:prstGeom>
          <a:noFill/>
          <a:ln>
            <a:noFill/>
          </a:ln>
          <a:effectLst/>
        </p:spPr>
        <p:txBody>
          <a:bodyPr vert="horz" wrap="square" lIns="0" tIns="0" rIns="0" bIns="0" numCol="1" anchor="t"/>
          <a:lstStyle/>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getconfig実行オプションで、 “-d” オプションを追加します</a:t>
            </a: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本モードは検査対象へのアクセスをせずに、保存済みの収集ログから再検査を行います</a:t>
            </a:r>
            <a:endParaRPr lang="en-US" sz="200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一部の検査対象を絞り込んで検査結果を作成したい場合などに使用します</a:t>
            </a:r>
            <a:endParaRPr lang="en-US" sz="2000">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ドライランモードの準備</a:t>
            </a:r>
            <a:endParaRPr lang="en-US">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はじめに全検査対象の検査を実行しま</a:t>
            </a:r>
            <a:r>
              <a:rPr lang="ja-JP">
                <a:solidFill>
                  <a:srgbClr val="000000"/>
                </a:solidFill>
                <a:uFill>
                  <a:solidFill>
                    <a:srgbClr val="FFFFFF"/>
                  </a:solidFill>
                </a:uFill>
              </a:rPr>
              <a:t>す</a:t>
            </a:r>
            <a:endParaRPr lang="en-US">
              <a:solidFill>
                <a:srgbClr val="000000"/>
              </a:solidFill>
              <a:uFill>
                <a:solidFill>
                  <a:srgbClr val="FFFFFF"/>
                </a:solidFill>
              </a:uFill>
            </a:endParaRPr>
          </a:p>
          <a:p>
            <a:pPr marL="889000" lvl="1" indent="-321945">
              <a:buClrTx/>
              <a:buSzPts val="810"/>
              <a:buFont typeface="Wingdings" charset="2"/>
              <a:buChar char=""/>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a:t>
            </a:r>
            <a:r>
              <a:rPr lang="en-US">
                <a:solidFill>
                  <a:srgbClr val="000000"/>
                </a:solidFill>
                <a:uFill>
                  <a:solidFill>
                    <a:srgbClr val="FFFFFF"/>
                  </a:solidFill>
                </a:uFill>
              </a:rPr>
              <a:t>getconfig –u local</a:t>
            </a:r>
            <a:r>
              <a:rPr lang="ja-JP">
                <a:solidFill>
                  <a:srgbClr val="000000"/>
                </a:solidFill>
                <a:uFill>
                  <a:solidFill>
                    <a:srgbClr val="FFFFFF"/>
                  </a:solidFill>
                </a:uFill>
              </a:rPr>
              <a:t>」コマンドで検査ログをローカルディスクに保存します</a:t>
            </a: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r>
              <a:rPr lang="ja-JP">
                <a:solidFill>
                  <a:srgbClr val="000000"/>
                </a:solidFill>
                <a:uFill>
                  <a:solidFill>
                    <a:srgbClr val="FFFFFF"/>
                  </a:solidFill>
                </a:uFill>
              </a:rPr>
              <a:t>以上でドライランモードでの実行が可能となります</a:t>
            </a:r>
            <a:endParaRPr lang="en-US">
              <a:solidFill>
                <a:srgbClr val="000000"/>
              </a:solidFill>
              <a:uFill>
                <a:solidFill>
                  <a:srgbClr val="FFFFFF"/>
                </a:solidFill>
              </a:uFill>
            </a:endParaRPr>
          </a:p>
          <a:p>
            <a:pPr marL="567055" lvl="1">
              <a:defRPr lang="ja-JP">
                <a:latin typeface="Meiryo UI" pitchFamily="3" charset="-128"/>
                <a:ea typeface="Meiryo UI" pitchFamily="3" charset="-128"/>
                <a:cs typeface="Meiryo UI" pitchFamily="3" charset="-128"/>
              </a:defRPr>
            </a:pPr>
            <a:endParaRPr lang="en-US">
              <a:solidFill>
                <a:srgbClr val="000000"/>
              </a:solidFill>
              <a:uFill>
                <a:solidFill>
                  <a:srgbClr val="FFFFFF"/>
                </a:solidFill>
              </a:uFill>
            </a:endParaRPr>
          </a:p>
          <a:p>
            <a:pPr marL="431800" indent="-321945">
              <a:lnSpc>
                <a:spcPct val="100000"/>
              </a:lnSpc>
              <a:buClrTx/>
              <a:buSzPts val="900"/>
              <a:buFont typeface="Wingdings" charset="2"/>
              <a:buChar char=""/>
              <a:defRPr lang="ja-JP">
                <a:latin typeface="Meiryo UI" pitchFamily="3" charset="-128"/>
                <a:ea typeface="Meiryo UI" pitchFamily="3" charset="-128"/>
                <a:cs typeface="Meiryo UI" pitchFamily="3" charset="-128"/>
              </a:defRPr>
            </a:pPr>
            <a:endParaRPr lang="en-US" sz="2000">
              <a:solidFill>
                <a:srgbClr val="000000"/>
              </a:solidFill>
              <a:uFill>
                <a:solidFill>
                  <a:srgbClr val="FFFFFF"/>
                </a:solidFill>
              </a:u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nAkAABAAAAAmAAAACAAAAP//////////"/>
              </a:ext>
            </a:extLst>
          </p:cNvSpPr>
          <p:nvPr/>
        </p:nvSpPr>
        <p:spPr>
          <a:xfrm>
            <a:off x="504190" y="301625"/>
            <a:ext cx="9070975" cy="1260475"/>
          </a:xfrm>
          <a:prstGeom prst="rect">
            <a:avLst/>
          </a:prstGeom>
          <a:noFill/>
          <a:ln>
            <a:noFill/>
          </a:ln>
          <a:effectLst/>
        </p:spPr>
        <p:txBody>
          <a:bodyPr vert="horz" wrap="square" lIns="0" tIns="0" rIns="0" bIns="0" numCol="1" anchor="ctr"/>
          <a:lstStyle/>
          <a:p>
            <a:pPr algn="ctr">
              <a:lnSpc>
                <a:spcPct val="100000"/>
              </a:lnSpc>
              <a:defRPr lang="ja-JP">
                <a:latin typeface="Meiryo UI" pitchFamily="3" charset="-128"/>
                <a:ea typeface="Meiryo UI" pitchFamily="3" charset="-128"/>
                <a:cs typeface="Meiryo UI" pitchFamily="3" charset="-128"/>
              </a:defRPr>
            </a:pPr>
            <a:r>
              <a:rPr lang="en-US" sz="4400">
                <a:solidFill>
                  <a:srgbClr val="000000"/>
                </a:solidFill>
                <a:uFill>
                  <a:solidFill>
                    <a:srgbClr val="FFFFFF"/>
                  </a:solidFill>
                </a:uFill>
              </a:rPr>
              <a:t>ドライランモードの実行</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で検査を実行したら getconfig -u local でローカルディレクトリに検査結果をコピーします</a:t>
            </a:r>
          </a:p>
        </p:txBody>
      </p:sp>
      <p:sp>
        <p:nvSpPr>
          <p:cNvPr id="4" name="CustomShape 3"/>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getconfig -d オプションで、予行演習モードで実行します</a:t>
            </a:r>
          </a:p>
          <a:p>
            <a:pPr marL="431800" indent="-323215">
              <a:lnSpc>
                <a:spcPct val="100000"/>
              </a:lnSpc>
              <a:buClrTx/>
              <a:buSzPts val="810"/>
              <a:buFont typeface="Wingdings" charset="2"/>
              <a:buChar char=""/>
              <a:defRPr lang="ja-JP">
                <a:latin typeface="Meiryo UI" pitchFamily="3" charset="-128"/>
                <a:ea typeface="Meiryo UI" pitchFamily="3" charset="-128"/>
                <a:cs typeface="Meiryo UI" pitchFamily="3" charset="-128"/>
              </a:defRPr>
            </a:pPr>
            <a:r>
              <a:rPr lang="en-US">
                <a:solidFill>
                  <a:srgbClr val="000000"/>
                </a:solidFill>
                <a:uFill>
                  <a:solidFill>
                    <a:srgbClr val="FFFFFF"/>
                  </a:solidFill>
                </a:uFill>
              </a:rPr>
              <a:t>検査対象へのアクセスをせずに再検査を行います</a:t>
            </a:r>
          </a:p>
        </p:txBody>
      </p:sp>
      <p:pic>
        <p:nvPicPr>
          <p:cNvPr id="5" name="図 332"/>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zIAALMVAAAQAAAAJgAAAAgAAAD//////////w=="/>
              </a:ext>
            </a:extLst>
          </p:cNvPicPr>
          <p:nvPr/>
        </p:nvPicPr>
        <p:blipFill>
          <a:blip r:embed="rId2"/>
          <a:stretch>
            <a:fillRect/>
          </a:stretch>
        </p:blipFill>
        <p:spPr>
          <a:xfrm>
            <a:off x="935990" y="2453005"/>
            <a:ext cx="7277735" cy="1074420"/>
          </a:xfrm>
          <a:prstGeom prst="rect">
            <a:avLst/>
          </a:prstGeom>
          <a:noFill/>
          <a:ln>
            <a:noFill/>
          </a:ln>
          <a:effectLst/>
        </p:spPr>
      </p:pic>
      <p:pic>
        <p:nvPicPr>
          <p:cNvPr id="6" name="図 336"/>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P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事前準備4</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パブリックからプライベートネットワークの切り替え</a:t>
            </a: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次頁のリモートアクセス設定の事前準備でネットワークをプライベートネットワークに変更します。 管理者ユーザで PowerShell を起動し、以下コマンドを実行ます</a:t>
            </a:r>
            <a:r>
              <a:t/>
            </a:r>
            <a:b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注意</a:t>
            </a:r>
            <a:r>
              <a:rPr lang="en-US" sz="2000">
                <a:solidFill>
                  <a:srgbClr val="000000"/>
                </a:solidFill>
                <a:uFill>
                  <a:solidFill>
                    <a:srgbClr val="FFFFFF"/>
                  </a:solidFill>
                </a:uFill>
                <a:latin typeface="Meiryo UI" pitchFamily="3" charset="-128"/>
                <a:ea typeface="Meiryo UI" pitchFamily="3" charset="-128"/>
                <a:cs typeface="DejaVu Sans" pitchFamily="2" charset="0"/>
              </a:rPr>
              <a:t>)</a:t>
            </a:r>
            <a:r>
              <a:rPr lang="ja-JP" sz="2000">
                <a:solidFill>
                  <a:srgbClr val="000000"/>
                </a:solidFill>
                <a:uFill>
                  <a:solidFill>
                    <a:srgbClr val="FFFFFF"/>
                  </a:solidFill>
                </a:uFill>
                <a:latin typeface="Meiryo UI" pitchFamily="3" charset="-128"/>
                <a:ea typeface="Meiryo UI" pitchFamily="3" charset="-128"/>
                <a:cs typeface="DejaVu Sans" pitchFamily="2" charset="0"/>
              </a:rPr>
              <a:t>以下コマンドは</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 server </a:t>
            </a:r>
            <a:r>
              <a:rPr lang="ja-JP" sz="2000">
                <a:solidFill>
                  <a:srgbClr val="000000"/>
                </a:solidFill>
                <a:uFill>
                  <a:solidFill>
                    <a:srgbClr val="FFFFFF"/>
                  </a:solidFill>
                </a:uFill>
                <a:latin typeface="Meiryo UI" pitchFamily="3" charset="-128"/>
                <a:ea typeface="Meiryo UI" pitchFamily="3" charset="-128"/>
                <a:cs typeface="DejaVu Sans" pitchFamily="2" charset="0"/>
              </a:rPr>
              <a:t>用となります。</a:t>
            </a:r>
            <a:r>
              <a:rPr lang="en-US" sz="2000">
                <a:solidFill>
                  <a:srgbClr val="000000"/>
                </a:solidFill>
                <a:uFill>
                  <a:solidFill>
                    <a:srgbClr val="FFFFFF"/>
                  </a:solidFill>
                </a:uFill>
                <a:latin typeface="Meiryo UI" pitchFamily="3" charset="-128"/>
                <a:ea typeface="Meiryo UI" pitchFamily="3" charset="-128"/>
                <a:cs typeface="DejaVu Sans" pitchFamily="2" charset="0"/>
              </a:rPr>
              <a:t>Windows7</a:t>
            </a:r>
            <a:r>
              <a:rPr lang="ja-JP" sz="2000">
                <a:solidFill>
                  <a:srgbClr val="000000"/>
                </a:solidFill>
                <a:uFill>
                  <a:solidFill>
                    <a:srgbClr val="FFFFFF"/>
                  </a:solidFill>
                </a:uFill>
                <a:latin typeface="Meiryo UI" pitchFamily="3" charset="-128"/>
                <a:ea typeface="Meiryo UI" pitchFamily="3" charset="-128"/>
                <a:cs typeface="DejaVu Sans" pitchFamily="2" charset="0"/>
              </a:rPr>
              <a:t>などの</a:t>
            </a:r>
            <a:r>
              <a:rPr lang="en-US" sz="2000">
                <a:solidFill>
                  <a:srgbClr val="000000"/>
                </a:solidFill>
                <a:uFill>
                  <a:solidFill>
                    <a:srgbClr val="FFFFFF"/>
                  </a:solidFill>
                </a:uFill>
                <a:latin typeface="Meiryo UI" pitchFamily="3" charset="-128"/>
                <a:ea typeface="Meiryo UI" pitchFamily="3" charset="-128"/>
                <a:cs typeface="DejaVu Sans" pitchFamily="2" charset="0"/>
              </a:rPr>
              <a:t>PC</a:t>
            </a:r>
            <a:r>
              <a:rPr lang="ja-JP" sz="2000">
                <a:solidFill>
                  <a:srgbClr val="000000"/>
                </a:solidFill>
                <a:uFill>
                  <a:solidFill>
                    <a:srgbClr val="FFFFFF"/>
                  </a:solidFill>
                </a:uFill>
                <a:latin typeface="Meiryo UI" pitchFamily="3" charset="-128"/>
                <a:ea typeface="Meiryo UI" pitchFamily="3" charset="-128"/>
                <a:cs typeface="DejaVu Sans" pitchFamily="2" charset="0"/>
              </a:rPr>
              <a:t>端末の場合は、「コントロールパネル」、「ネットワークと共有センター」画面から確認してください</a:t>
            </a:r>
            <a:endParaRPr lang="en-US" sz="2000">
              <a:solidFill>
                <a:srgbClr val="000000"/>
              </a:solidFill>
              <a:uFill>
                <a:solidFill>
                  <a:srgbClr val="FFFFFF"/>
                </a:solidFill>
              </a:uFill>
              <a:latin typeface="Meiryo UI" pitchFamily="3" charset="-128"/>
              <a:ea typeface="Meiryo UI" pitchFamily="3" charset="-128"/>
              <a:cs typeface="DejaVu Sans" pitchFamily="2" charset="0"/>
            </a:endParaRPr>
          </a:p>
          <a:p>
            <a:pPr marL="431800" lvl="1" indent="-215900">
              <a:lnSpc>
                <a:spcPct val="100000"/>
              </a:lnSpc>
              <a:buClrTx/>
              <a:buSzPts val="810"/>
              <a:buFont typeface="Wingdings" charset="2"/>
              <a:buChar char=""/>
              <a:defRPr lang="ja-JP"/>
            </a:pP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Get-NetConnectionProfile -IPv4Connectivity Internet</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marL="432435" lvl="2">
              <a:lnSpc>
                <a:spcPct val="100000"/>
              </a:lnSpc>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上記結果の NetworkCategory がPublic</a:t>
            </a:r>
            <a:r>
              <a:rPr lang="ja-JP" sz="2000">
                <a:solidFill>
                  <a:srgbClr val="000000"/>
                </a:solidFill>
                <a:uFill>
                  <a:solidFill>
                    <a:srgbClr val="FFFFFF"/>
                  </a:solidFill>
                </a:uFill>
                <a:latin typeface="Meiryo UI" pitchFamily="3" charset="-128"/>
                <a:ea typeface="Meiryo UI" pitchFamily="3" charset="-128"/>
                <a:cs typeface="DejaVu Sans" pitchFamily="2" charset="0"/>
              </a:rPr>
              <a:t> </a:t>
            </a:r>
            <a:r>
              <a:rPr lang="en-US" sz="2000">
                <a:solidFill>
                  <a:srgbClr val="000000"/>
                </a:solidFill>
                <a:uFill>
                  <a:solidFill>
                    <a:srgbClr val="FFFFFF"/>
                  </a:solidFill>
                </a:uFill>
                <a:latin typeface="Meiryo UI" pitchFamily="3" charset="-128"/>
                <a:ea typeface="Meiryo UI" pitchFamily="3" charset="-128"/>
                <a:cs typeface="DejaVu Sans" pitchFamily="2" charset="0"/>
              </a:rPr>
              <a:t>の場合は以下コマンドを実行し</a:t>
            </a:r>
            <a:r>
              <a:rPr lang="ja-JP" sz="2000">
                <a:solidFill>
                  <a:srgbClr val="000000"/>
                </a:solidFill>
                <a:uFill>
                  <a:solidFill>
                    <a:srgbClr val="FFFFFF"/>
                  </a:solidFill>
                </a:uFill>
                <a:latin typeface="Meiryo UI" pitchFamily="3" charset="-128"/>
                <a:ea typeface="Meiryo UI" pitchFamily="3" charset="-128"/>
                <a:cs typeface="DejaVu Sans" pitchFamily="2" charset="0"/>
              </a:rPr>
              <a:t>て、プライベートに変更します</a:t>
            </a:r>
            <a:endParaRPr lang="en-US">
              <a:solidFill>
                <a:srgbClr val="000000"/>
              </a:solidFill>
              <a:uFill>
                <a:solidFill>
                  <a:srgbClr val="FFFFFF"/>
                </a:solidFill>
              </a:uFill>
            </a:endParaRPr>
          </a:p>
          <a:p>
            <a:pPr marL="431800" lvl="1"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 Private または Domain の場合は実行不要です</a:t>
            </a:r>
            <a:endParaRPr lang="en-US">
              <a:solidFill>
                <a:srgbClr val="000000"/>
              </a:solidFill>
              <a:uFill>
                <a:solidFill>
                  <a:srgbClr val="FFFFFF"/>
                </a:solidFill>
              </a:uFill>
            </a:endParaRPr>
          </a:p>
          <a:p>
            <a:pPr marL="647700" lvl="2" indent="-215900">
              <a:lnSpc>
                <a:spcPct val="100000"/>
              </a:lnSpc>
              <a:buClrTx/>
              <a:buSzPts val="900"/>
              <a:buFont typeface="Wingdings"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Set-NetConnectionProfile -InterfaceAlias (Get-NetConnectionProfile -IPv4Connectivity Internet).InterfaceAlias -NetworkCategory Private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3"/>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C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wgAAAQAAAAJgAAAAgAAAD//////////w=="/>
              </a:ext>
            </a:extLst>
          </p:cNvPicPr>
          <p:nvPr/>
        </p:nvPicPr>
        <p:blipFill>
          <a:blip r:embed="rId2"/>
          <a:stretch>
            <a:fillRect/>
          </a:stretch>
        </p:blipFill>
        <p:spPr>
          <a:xfrm>
            <a:off x="1151890" y="3707765"/>
            <a:ext cx="7200900" cy="152209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pr="smNativeData" xmlns:p14="http://schemas.microsoft.com/office/powerpoint/2010/main" xmlns="" val="SMDATA_16_J4BCWx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pPr>
            <a:r>
              <a:rPr lang="en-US" sz="4400">
                <a:solidFill>
                  <a:srgbClr val="000000"/>
                </a:solidFill>
                <a:uFill>
                  <a:solidFill>
                    <a:srgbClr val="FFFFFF"/>
                  </a:solidFill>
                </a:uFill>
                <a:latin typeface="Meiryo UI" pitchFamily="3" charset="-128"/>
                <a:ea typeface="Meiryo UI" pitchFamily="3" charset="-128"/>
                <a:cs typeface="DejaVu Sans" pitchFamily="2" charset="0"/>
              </a:rPr>
              <a:t>事前準備5</a:t>
            </a:r>
            <a:endParaRPr lang="en-US">
              <a:solidFill>
                <a:srgbClr val="000000"/>
              </a:solidFill>
              <a:uFill>
                <a:solidFill>
                  <a:srgbClr val="FFFFFF"/>
                </a:solidFill>
              </a:uFill>
            </a:endParaRPr>
          </a:p>
        </p:txBody>
      </p:sp>
      <p:sp>
        <p:nvSpPr>
          <p:cNvPr id="3" name="CustomShape 2"/>
          <p:cNvSpPr>
            <a:extLst>
              <a:ext uri="smNativeData">
                <pr:smNativeData xmlns:pr="smNativeData" xmlns:p14="http://schemas.microsoft.com/office/powerpoint/2010/main" xmlns="" val="SMDATA_16_J4BCWx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945">
              <a:lnSpc>
                <a:spcPct val="100000"/>
              </a:lnSpc>
              <a:buClrTx/>
              <a:buSzPts val="990"/>
              <a:buFont typeface="Wingdings" charset="2"/>
              <a:buChar char=""/>
              <a:defRPr lang="ja-JP"/>
            </a:pPr>
            <a:r>
              <a:rPr lang="en-US" sz="2200">
                <a:solidFill>
                  <a:srgbClr val="000000"/>
                </a:solidFill>
                <a:uFill>
                  <a:solidFill>
                    <a:srgbClr val="FFFFFF"/>
                  </a:solidFill>
                </a:uFill>
                <a:latin typeface="Meiryo UI" pitchFamily="3" charset="-128"/>
                <a:ea typeface="Meiryo UI" pitchFamily="3" charset="-128"/>
                <a:cs typeface="DejaVu Sans" pitchFamily="2" charset="0"/>
              </a:rPr>
              <a:t>PowerShell のリモートアクセス設定</a:t>
            </a:r>
            <a:endParaRPr lang="en-US">
              <a:solidFill>
                <a:srgbClr val="000000"/>
              </a:solidFill>
              <a:uFill>
                <a:solidFill>
                  <a:srgbClr val="FFFFFF"/>
                </a:solidFill>
              </a:uFill>
            </a:endParaRPr>
          </a:p>
          <a:p>
            <a:pPr marL="864235" lvl="1" indent="-321945">
              <a:lnSpc>
                <a:spcPct val="100000"/>
              </a:lnSpc>
              <a:buClrTx/>
              <a:buSzPts val="1500"/>
              <a:buFont typeface="Symbol" pitchFamily="1" charset="2"/>
              <a:buChar char=""/>
              <a:defRPr lang="ja-JP"/>
            </a:pPr>
            <a:r>
              <a:rPr lang="en-US" sz="2000">
                <a:solidFill>
                  <a:srgbClr val="000000"/>
                </a:solidFill>
                <a:uFill>
                  <a:solidFill>
                    <a:srgbClr val="FFFFFF"/>
                  </a:solidFill>
                </a:uFill>
                <a:latin typeface="Meiryo UI" pitchFamily="3" charset="-128"/>
                <a:ea typeface="Meiryo UI" pitchFamily="3" charset="-128"/>
                <a:cs typeface="DejaVu Sans" pitchFamily="2" charset="0"/>
              </a:rPr>
              <a:t>PowerShell でリモートアクセスをできるようにします。 管理者ユーザで PowerShell を起動し、以下コマンドを実行して、「信頼されたホストの一覧」 に追加します</a:t>
            </a:r>
            <a:endParaRPr lang="en-US">
              <a:solidFill>
                <a:srgbClr val="000000"/>
              </a:solidFill>
              <a:uFill>
                <a:solidFill>
                  <a:srgbClr val="FFFFFF"/>
                </a:solidFill>
              </a:uFill>
            </a:endParaRPr>
          </a:p>
          <a:p>
            <a:pPr marL="1296035" lvl="2" indent="-286385">
              <a:lnSpc>
                <a:spcPct val="100000"/>
              </a:lnSpc>
              <a:buClrTx/>
              <a:buSzPts val="720"/>
              <a:buFont typeface="Wingdings" charset="2"/>
              <a:buChar char=""/>
              <a:defRPr lang="ja-JP"/>
            </a:pPr>
            <a:r>
              <a:rPr lang="en-US" sz="1600" u="sng">
                <a:solidFill>
                  <a:srgbClr val="000000"/>
                </a:solidFill>
                <a:uFill>
                  <a:solidFill>
                    <a:srgbClr val="FFFFFF"/>
                  </a:solidFill>
                </a:uFill>
                <a:latin typeface="Meiryo UI" pitchFamily="3" charset="-128"/>
                <a:ea typeface="Meiryo UI" pitchFamily="3" charset="-128"/>
                <a:cs typeface="DejaVu Sans" pitchFamily="2" charset="0"/>
              </a:rPr>
              <a:t>Set-Item wsman:\localhost\Client\TrustedHosts -Value * -Force</a:t>
            </a:r>
            <a:endParaRPr lang="en-US">
              <a:solidFill>
                <a:srgbClr val="000000"/>
              </a:solidFill>
              <a:uFill>
                <a:solidFill>
                  <a:srgbClr val="FFFFFF"/>
                </a:solidFill>
              </a:uFill>
            </a:endParaRPr>
          </a:p>
          <a:p>
            <a:pPr>
              <a:lnSpc>
                <a:spcPct val="100000"/>
              </a:lnSpc>
              <a:defRPr lang="ja-JP"/>
            </a:pPr>
            <a:endParaRPr lang="en-US">
              <a:solidFill>
                <a:srgbClr val="000000"/>
              </a:solidFill>
              <a:uFill>
                <a:solidFill>
                  <a:srgbClr val="FFFFFF"/>
                </a:solidFill>
              </a:uFill>
            </a:endParaRPr>
          </a:p>
        </p:txBody>
      </p:sp>
      <p:pic>
        <p:nvPicPr>
          <p:cNvPr id="4" name="図 200"/>
          <p:cNvPicPr>
            <a:extLst>
              <a:ext uri="smNativeData">
                <pr:smNativeData xmlns:pr="smNativeData" xmlns:p14="http://schemas.microsoft.com/office/powerpoint/2010/main" xmlns="" val="SMDATA_18_J4BCWx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QZAAAQAAAAJgAAAAgAAAD//////////w=="/>
              </a:ext>
            </a:extLst>
          </p:cNvPicPr>
          <p:nvPr/>
        </p:nvPicPr>
        <p:blipFill>
          <a:blip r:embed="rId2"/>
          <a:stretch>
            <a:fillRect/>
          </a:stretch>
        </p:blipFill>
        <p:spPr>
          <a:xfrm>
            <a:off x="1355725" y="3168015"/>
            <a:ext cx="7418070" cy="96964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mbria"/>
        <a:ea typeface=""/>
        <a:cs typeface=""/>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74</TotalTime>
  <Words>2234</Words>
  <Application>Microsoft Office PowerPoint</Application>
  <PresentationFormat>ユーザー設定</PresentationFormat>
  <Paragraphs>463</Paragraphs>
  <Slides>76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5</vt:i4>
      </vt:variant>
      <vt:variant>
        <vt:lpstr>スライド タイトル</vt:lpstr>
      </vt:variant>
      <vt:variant>
        <vt:i4>76</vt:i4>
      </vt:variant>
    </vt:vector>
  </HeadingPairs>
  <TitlesOfParts>
    <vt:vector size="88" baseType="lpstr">
      <vt:lpstr>DejaVu Sans</vt:lpstr>
      <vt:lpstr>Meiryo UI</vt:lpstr>
      <vt:lpstr>ＭＳ Ｐゴシック</vt:lpstr>
      <vt:lpstr>Arial</vt:lpstr>
      <vt:lpstr>Cambria</vt:lpstr>
      <vt:lpstr>Symbol</vt:lpstr>
      <vt:lpstr>Wingdings</vt:lpstr>
      <vt:lpstr>Presentation</vt:lpstr>
      <vt:lpstr>Presentation</vt:lpstr>
      <vt:lpstr>Presentation</vt:lpstr>
      <vt:lpstr>Presentation</vt:lpstr>
      <vt:lpstr>Presentation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OS検査結果とHW検査結果のマージについて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c:description/>
  <cp:lastModifiedBy>furusawa minoru(古澤 実 ＴＤＳＬ （ＩＮジ）［東Ｇ技］（東技１）)</cp:lastModifiedBy>
  <cp:revision>11</cp:revision>
  <dcterms:created xsi:type="dcterms:W3CDTF">2017-03-25T05:34:09Z</dcterms:created>
  <dcterms:modified xsi:type="dcterms:W3CDTF">2018-07-09T01:05:24Z</dcterms:modified>
</cp:coreProperties>
</file>