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342" r:id="rId8"/>
    <p:sldId id="258" r:id="rId9"/>
    <p:sldId id="259" r:id="rId10"/>
    <p:sldId id="260" r:id="rId11"/>
    <p:sldId id="261" r:id="rId12"/>
    <p:sldId id="263" r:id="rId13"/>
    <p:sldId id="306" r:id="rId14"/>
    <p:sldId id="264" r:id="rId15"/>
    <p:sldId id="265" r:id="rId16"/>
    <p:sldId id="266" r:id="rId17"/>
    <p:sldId id="267" r:id="rId18"/>
    <p:sldId id="268" r:id="rId19"/>
    <p:sldId id="269" r:id="rId20"/>
    <p:sldId id="270" r:id="rId21"/>
    <p:sldId id="271" r:id="rId22"/>
    <p:sldId id="272" r:id="rId23"/>
    <p:sldId id="343" r:id="rId24"/>
    <p:sldId id="273" r:id="rId25"/>
    <p:sldId id="332" r:id="rId26"/>
    <p:sldId id="310" r:id="rId27"/>
    <p:sldId id="274" r:id="rId28"/>
    <p:sldId id="275" r:id="rId29"/>
    <p:sldId id="276" r:id="rId30"/>
    <p:sldId id="311" r:id="rId31"/>
    <p:sldId id="277" r:id="rId32"/>
    <p:sldId id="333" r:id="rId33"/>
    <p:sldId id="334" r:id="rId34"/>
    <p:sldId id="335" r:id="rId35"/>
    <p:sldId id="280" r:id="rId36"/>
    <p:sldId id="281" r:id="rId37"/>
    <p:sldId id="282" r:id="rId38"/>
    <p:sldId id="336" r:id="rId39"/>
    <p:sldId id="338" r:id="rId40"/>
    <p:sldId id="339" r:id="rId41"/>
    <p:sldId id="340" r:id="rId42"/>
    <p:sldId id="337" r:id="rId43"/>
    <p:sldId id="283" r:id="rId44"/>
    <p:sldId id="312" r:id="rId45"/>
    <p:sldId id="318" r:id="rId46"/>
    <p:sldId id="313" r:id="rId47"/>
    <p:sldId id="314" r:id="rId48"/>
    <p:sldId id="315" r:id="rId49"/>
    <p:sldId id="316" r:id="rId50"/>
    <p:sldId id="317" r:id="rId51"/>
    <p:sldId id="291" r:id="rId52"/>
    <p:sldId id="292" r:id="rId53"/>
    <p:sldId id="323" r:id="rId54"/>
    <p:sldId id="324" r:id="rId55"/>
    <p:sldId id="319" r:id="rId56"/>
    <p:sldId id="320" r:id="rId57"/>
    <p:sldId id="321" r:id="rId58"/>
    <p:sldId id="341" r:id="rId59"/>
    <p:sldId id="325" r:id="rId60"/>
    <p:sldId id="326" r:id="rId61"/>
    <p:sldId id="327" r:id="rId62"/>
    <p:sldId id="328" r:id="rId63"/>
    <p:sldId id="329" r:id="rId64"/>
    <p:sldId id="293" r:id="rId65"/>
    <p:sldId id="294" r:id="rId66"/>
    <p:sldId id="295" r:id="rId67"/>
    <p:sldId id="296" r:id="rId68"/>
    <p:sldId id="297" r:id="rId69"/>
    <p:sldId id="307" r:id="rId70"/>
    <p:sldId id="308" r:id="rId71"/>
    <p:sldId id="309" r:id="rId72"/>
    <p:sldId id="330" r:id="rId73"/>
    <p:sldId id="331" r:id="rId74"/>
    <p:sldId id="284" r:id="rId75"/>
    <p:sldId id="298" r:id="rId76"/>
    <p:sldId id="300" r:id="rId77"/>
    <p:sldId id="301" r:id="rId78"/>
    <p:sldId id="302" r:id="rId79"/>
    <p:sldId id="303" r:id="rId80"/>
    <p:sldId id="304" r:id="rId81"/>
  </p:sldIdLst>
  <p:sldSz cx="10080625" cy="7559675"/>
  <p:notesSz cx="6799263" cy="9929813"/>
  <p:defaultText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 xmlns:p14="http://schemas.microsoft.com/office/powerpoint/2010/main" xmlns:pr="smNativeData" dt="1531084839" val="934" revOS="4"/>
      <pr:smFileRevision xmlns="" xmlns:p14="http://schemas.microsoft.com/office/powerpoint/2010/main" xmlns:pr="smNativeData" dt="1531084839" val="101"/>
      <pr:guideOptions xmlns="" xmlns:p14="http://schemas.microsoft.com/office/powerpoint/2010/main" xmlns:pr="smNativeData" dt="1531084839"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110" d="100"/>
          <a:sy n="110" d="100"/>
        </p:scale>
        <p:origin x="1290" y="84"/>
      </p:cViewPr>
      <p:guideLst>
        <p:guide orient="horz" pos="2381"/>
        <p:guide pos="3175"/>
      </p:guideLst>
    </p:cSldViewPr>
  </p:slideViewPr>
  <p:outlineViewPr>
    <p:cViewPr>
      <p:scale>
        <a:sx n="33" d="100"/>
        <a:sy n="33" d="100"/>
      </p:scale>
      <p:origin x="0" y="-5506"/>
    </p:cViewPr>
  </p:outlineViewPr>
  <p:notesTextViewPr>
    <p:cViewPr>
      <p:scale>
        <a:sx n="1" d="1"/>
        <a:sy n="1" d="1"/>
      </p:scale>
      <p:origin x="0" y="0"/>
    </p:cViewPr>
  </p:notesTextViewPr>
  <p:sorterViewPr>
    <p:cViewPr>
      <p:scale>
        <a:sx n="100" d="100"/>
        <a:sy n="100" d="100"/>
      </p:scale>
      <p:origin x="0" y="0"/>
    </p:cViewPr>
  </p:sorterViewPr>
  <p:notesViewPr>
    <p:cSldViewPr>
      <p:cViewPr>
        <p:scale>
          <a:sx n="67" d="100"/>
          <a:sy n="67" d="100"/>
        </p:scale>
        <p:origin x="313" y="313"/>
      </p:cViewPr>
      <p:guideLst/>
    </p:cSldViewPr>
  </p:notesViewPr>
  <p:gridSpacing cx="71755" cy="71755"/>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presProps" Target="presProps.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0AAAAAAAAA"/>
              </a:ext>
            </a:extLst>
          </p:cNvSpPr>
          <p:nvPr>
            <p:ph/>
          </p:nvPr>
        </p:nvSpPr>
        <p:spPr>
          <a:xfrm>
            <a:off x="504190" y="1768475"/>
            <a:ext cx="907161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6" name="PlaceHolder 5"/>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pic>
        <p:nvPicPr>
          <p:cNvPr id="5" name="図 33"/>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pic>
        <p:nvPicPr>
          <p:cNvPr id="6" name="図 34"/>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en-US"/>
            </a:pPr>
            <a:endParaRPr lang="en-US" sz="3200">
              <a:solidFill>
                <a:srgbClr val="000000"/>
              </a:solidFill>
              <a:uFill>
                <a:solidFill>
                  <a:srgbClr val="FFFFFF"/>
                </a:solidFill>
              </a:u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Y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Y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Y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Y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0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p>
            <a:pPr algn="ct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en-US"/>
            </a:pPr>
            <a:endParaRPr lang="en-US" sz="3200">
              <a:solidFill>
                <a:srgbClr val="000000"/>
              </a:solidFill>
              <a:uFill>
                <a:solidFill>
                  <a:srgbClr val="FFFFFF"/>
                </a:solidFill>
              </a:u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Q0pQ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xpZG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0AAAAAAAAA"/>
              </a:ext>
            </a:extLst>
          </p:cNvSpPr>
          <p:nvPr>
            <p:ph/>
          </p:nvPr>
        </p:nvSpPr>
        <p:spPr>
          <a:xfrm>
            <a:off x="504190" y="1768475"/>
            <a:ext cx="907161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QAN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6" name="PlaceHolder 5"/>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0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4ALg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pic>
        <p:nvPicPr>
          <p:cNvPr id="5" name="図 69"/>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UABQ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pic>
        <p:nvPicPr>
          <p:cNvPr id="6" name="図 70"/>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CoCw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VyMS4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2AAAAAAAAA"/>
              </a:ext>
            </a:extLst>
          </p:cNvSpPr>
          <p:nvPr>
            <p:ph type="subTitle"/>
          </p:nvPr>
        </p:nvSpPr>
        <p:spPr>
          <a:xfrm>
            <a:off x="504190" y="1768475"/>
            <a:ext cx="9071610" cy="4384040"/>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en-US"/>
            </a:pPr>
            <a:endParaRPr lang="en-US" sz="3200">
              <a:solidFill>
                <a:srgbClr val="000000"/>
              </a:solidFill>
              <a:uFill>
                <a:solidFill>
                  <a:srgbClr val="FFFFFF"/>
                </a:solidFill>
              </a:u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0AAAAAAAAA"/>
              </a:ext>
            </a:extLst>
          </p:cNvSpPr>
          <p:nvPr>
            <p:ph/>
          </p:nvPr>
        </p:nvSpPr>
        <p:spPr>
          <a:xfrm>
            <a:off x="504190" y="1768475"/>
            <a:ext cx="907161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rXRg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Y+hQ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iIsgw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0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p>
            <a:pPr algn="ct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An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0AAAAAAAAA"/>
              </a:ext>
            </a:extLst>
          </p:cNvSpPr>
          <p:nvPr>
            <p:ph/>
          </p:nvPr>
        </p:nvSpPr>
        <p:spPr>
          <a:xfrm>
            <a:off x="504190" y="1768475"/>
            <a:ext cx="907161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6" name="PlaceHolder 5"/>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0AAAAAAAAA"/>
              </a:ext>
            </a:extLst>
          </p:cNvSpPr>
          <p:nvPr>
            <p:ph/>
          </p:nvPr>
        </p:nvSpPr>
        <p:spPr>
          <a:xfrm>
            <a:off x="504190" y="1768475"/>
            <a:ext cx="907161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0AAAAAAAAA"/>
              </a:ext>
            </a:extLst>
          </p:cNvSpPr>
          <p:nvPr>
            <p:ph/>
          </p:nvPr>
        </p:nvSpPr>
        <p:spPr>
          <a:xfrm>
            <a:off x="504190" y="1768475"/>
            <a:ext cx="907161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pic>
        <p:nvPicPr>
          <p:cNvPr id="5" name="図 106"/>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pic>
        <p:nvPicPr>
          <p:cNvPr id="6" name="図 107"/>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en-US"/>
            </a:pPr>
            <a:endParaRPr lang="en-US" sz="3200">
              <a:solidFill>
                <a:srgbClr val="000000"/>
              </a:solidFill>
              <a:uFill>
                <a:solidFill>
                  <a:srgbClr val="FFFFFF"/>
                </a:solidFill>
              </a:u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0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p>
            <a:pPr algn="ct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0AAAAAAAAA"/>
              </a:ext>
            </a:extLst>
          </p:cNvSpPr>
          <p:nvPr>
            <p:ph/>
          </p:nvPr>
        </p:nvSpPr>
        <p:spPr>
          <a:xfrm>
            <a:off x="504190" y="1768475"/>
            <a:ext cx="907161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6" name="PlaceHolder 5"/>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pic>
        <p:nvPicPr>
          <p:cNvPr id="5" name="図 142"/>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pic>
        <p:nvPicPr>
          <p:cNvPr id="6" name="図 143"/>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sJgFE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en-US"/>
            </a:pPr>
            <a:endParaRPr lang="en-US" sz="3200">
              <a:solidFill>
                <a:srgbClr val="000000"/>
              </a:solidFill>
              <a:uFill>
                <a:solidFill>
                  <a:srgbClr val="FFFFFF"/>
                </a:solidFill>
              </a:u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0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p>
            <a:pPr algn="ct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0AAAAAAAAA"/>
              </a:ext>
            </a:extLst>
          </p:cNvSpPr>
          <p:nvPr>
            <p:ph/>
          </p:nvPr>
        </p:nvSpPr>
        <p:spPr>
          <a:xfrm>
            <a:off x="504190" y="1768475"/>
            <a:ext cx="907161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6" name="PlaceHolder 5"/>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0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p>
            <a:pPr algn="ct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pic>
        <p:nvPicPr>
          <p:cNvPr id="5" name="図 178"/>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4AC0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pic>
        <p:nvPicPr>
          <p:cNvPr id="6" name="図 179"/>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タイトルとコンテンツ">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 xmlns:p14="http://schemas.microsoft.com/office/powerpoint/2010/main" xmlns:pr="smNativeData"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AAAAAAAAAAA"/>
              </a:ext>
            </a:extLst>
          </p:cNvSpPr>
          <p:nvPr>
            <p:ph type="title"/>
          </p:nvPr>
        </p:nvSpPr>
        <p:spPr/>
        <p:txBody>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 xmlns:p14="http://schemas.microsoft.com/office/powerpoint/2010/main"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AAAAAAAAAAA"/>
              </a:ext>
            </a:extLst>
          </p:cNvSpPr>
          <p:nvPr>
            <p:ph idx="1"/>
          </p:nvPr>
        </p:nvSpPr>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cSld name="セクションヘッダー">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 xmlns:p14="http://schemas.microsoft.com/office/powerpoint/2010/main"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gQAAOIdAACcOQAAHicAABAAAAAmAAAACAAAAIEAAAAAAAAA"/>
              </a:ext>
            </a:extLst>
          </p:cNvSpPr>
          <p:nvPr>
            <p:ph type="title"/>
          </p:nvPr>
        </p:nvSpPr>
        <p:spPr>
          <a:xfrm>
            <a:off x="796290" y="4857750"/>
            <a:ext cx="8568690" cy="1501140"/>
          </a:xfrm>
        </p:spPr>
        <p:txBody>
          <a:bodyPr vert="horz" wrap="square" numCol="1" anchor="t">
            <a:prstTxWarp prst="textNoShape">
              <a:avLst/>
            </a:prstTxWarp>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 xmlns:p14="http://schemas.microsoft.com/office/powerpoint/2010/main" xmlns:pr="smNativeData" val="SMDATA_16_J4BCWxMAAAAlAAAAZAAAAA8BAAAAAAAAAAAAAAAAAAAAA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gQAALUTAACcOQAA4h0AABAAAAAmAAAACAAAAIEAAAAAAAAA"/>
              </a:ext>
            </a:extLst>
          </p:cNvSpPr>
          <p:nvPr>
            <p:ph idx="1"/>
          </p:nvPr>
        </p:nvSpPr>
        <p:spPr>
          <a:xfrm>
            <a:off x="796290" y="3203575"/>
            <a:ext cx="8568690" cy="1654175"/>
          </a:xfrm>
        </p:spPr>
        <p:txBody>
          <a:bodyPr vert="horz" wrap="square" numCol="1" anchor="b">
            <a:prstTxWarp prst="textNoShape">
              <a:avLst/>
            </a:prstTxWarp>
          </a:bodyPr>
          <a:lstStyle/>
          <a:p>
            <a:pPr>
              <a:defRPr lang="ja-JP"/>
            </a:pPr>
            <a:r>
              <a:t>クリックしてマスターのテキストスタイルを編集</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ColTx">
  <p:cSld name="タイトルと2つのコンテンツ">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 xmlns:p14="http://schemas.microsoft.com/office/powerpoint/2010/main" xmlns:pr="smNativeData"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AAAAAAAAAAA"/>
              </a:ext>
            </a:extLst>
          </p:cNvSpPr>
          <p:nvPr>
            <p:ph type="title"/>
          </p:nvPr>
        </p:nvSpPr>
        <p:spPr/>
        <p:txBody>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 xmlns:p14="http://schemas.microsoft.com/office/powerpoint/2010/main"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kKAAB+HgAAiykAABAAAAAmAAAACAAAAAEAAAAAAAAA"/>
              </a:ext>
            </a:extLst>
          </p:cNvSpPr>
          <p:nvPr>
            <p:ph idx="1"/>
          </p:nvPr>
        </p:nvSpPr>
        <p:spPr>
          <a:xfrm>
            <a:off x="504190" y="1763395"/>
            <a:ext cx="4452620" cy="4989830"/>
          </a:xfrm>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
        <p:nvSpPr>
          <p:cNvPr id="4" name="スライドのテキスト2"/>
          <p:cNvSpPr>
            <a:spLocks noGrp="1" noChangeArrowheads="1"/>
            <a:extLst>
              <a:ext uri="smNativeData">
                <pr:smNativeData xmlns="" xmlns:p14="http://schemas.microsoft.com/office/powerpoint/2010/main"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R8AANkKAADpOgAAiykAABAAAAAmAAAACAAAAAEAAAAAAAAA"/>
              </a:ext>
            </a:extLst>
          </p:cNvSpPr>
          <p:nvPr>
            <p:ph idx="2"/>
          </p:nvPr>
        </p:nvSpPr>
        <p:spPr>
          <a:xfrm>
            <a:off x="5123815" y="1763395"/>
            <a:ext cx="4452620" cy="4989830"/>
          </a:xfrm>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 xmlns:p14="http://schemas.microsoft.com/office/powerpoint/2010/main" xmlns:pr="smNativeData"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AAAAAAAAAAA"/>
              </a:ext>
            </a:extLst>
          </p:cNvSpPr>
          <p:nvPr>
            <p:ph type="title"/>
          </p:nvPr>
        </p:nvSpPr>
        <p:spPr/>
        <p:txBody>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 xmlns:p14="http://schemas.microsoft.com/office/powerpoint/2010/main" xmlns:pr="smNativeData" val="SMDATA_16_J4BCWxMAAAAlAAAAZAAAAA8BAAAAAAAAAAAAAAAAAAAAA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GgKAAB/HgAAvw4AABAAAAAmAAAACAAAAIEAAAAAAAAA"/>
              </a:ext>
            </a:extLst>
          </p:cNvSpPr>
          <p:nvPr>
            <p:ph idx="1"/>
          </p:nvPr>
        </p:nvSpPr>
        <p:spPr>
          <a:xfrm>
            <a:off x="504190" y="1691640"/>
            <a:ext cx="4453255" cy="705485"/>
          </a:xfrm>
        </p:spPr>
        <p:txBody>
          <a:bodyPr vert="horz" wrap="square" numCol="1" anchor="b">
            <a:prstTxWarp prst="textNoShape">
              <a:avLst/>
            </a:prstTxWarp>
          </a:bodyPr>
          <a:lstStyle/>
          <a:p>
            <a:pPr>
              <a:defRPr lang="ja-JP"/>
            </a:pPr>
            <a:r>
              <a:t>クリックしてマスターのテキストスタイルを編集</a:t>
            </a:r>
          </a:p>
        </p:txBody>
      </p:sp>
      <p:sp>
        <p:nvSpPr>
          <p:cNvPr id="4" name="スライドのテキスト2"/>
          <p:cNvSpPr>
            <a:spLocks noGrp="1" noChangeArrowheads="1"/>
            <a:extLst>
              <a:ext uri="smNativeData">
                <pr:smNativeData xmlns="" xmlns:p14="http://schemas.microsoft.com/office/powerpoint/2010/main"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L8OAAB/HgAAiykAABAAAAAmAAAACAAAAAEAAAAAAAAA"/>
              </a:ext>
            </a:extLst>
          </p:cNvSpPr>
          <p:nvPr>
            <p:ph idx="2"/>
          </p:nvPr>
        </p:nvSpPr>
        <p:spPr>
          <a:xfrm>
            <a:off x="504190" y="2397125"/>
            <a:ext cx="4453255" cy="4356100"/>
          </a:xfrm>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
        <p:nvSpPr>
          <p:cNvPr id="5" name="スライドのテキスト4"/>
          <p:cNvSpPr>
            <a:spLocks noGrp="1" noChangeArrowheads="1"/>
            <a:extLst>
              <a:ext uri="smNativeData">
                <pr:smNativeData xmlns="" xmlns:p14="http://schemas.microsoft.com/office/powerpoint/2010/main" xmlns:pr="smNativeData" val="SMDATA_16_J4BCWxMAAAAlAAAAZAAAAA8BAAAAAAAAAAAAAAAAAAAAA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k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B8AAGgKAADpOgAAvw4AABAAAAAmAAAACAAAAIEAAAAAAAAA"/>
              </a:ext>
            </a:extLst>
          </p:cNvSpPr>
          <p:nvPr>
            <p:ph idx="3"/>
          </p:nvPr>
        </p:nvSpPr>
        <p:spPr>
          <a:xfrm>
            <a:off x="5123180" y="1691640"/>
            <a:ext cx="4453255" cy="705485"/>
          </a:xfrm>
        </p:spPr>
        <p:txBody>
          <a:bodyPr vert="horz" wrap="square" numCol="1" anchor="b">
            <a:prstTxWarp prst="textNoShape">
              <a:avLst/>
            </a:prstTxWarp>
          </a:bodyPr>
          <a:lstStyle/>
          <a:p>
            <a:pPr>
              <a:defRPr lang="ja-JP"/>
            </a:pPr>
            <a:r>
              <a:t>クリックしてマスターのテキストスタイルを編集</a:t>
            </a:r>
          </a:p>
        </p:txBody>
      </p:sp>
      <p:sp>
        <p:nvSpPr>
          <p:cNvPr id="6" name="スライドのテキスト3"/>
          <p:cNvSpPr>
            <a:spLocks noGrp="1" noChangeArrowheads="1"/>
            <a:extLst>
              <a:ext uri="smNativeData">
                <pr:smNativeData xmlns="" xmlns:p14="http://schemas.microsoft.com/office/powerpoint/2010/main"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B8AAL8OAADpOgAAiykAABAAAAAmAAAACAAAAAEAAAAAAAAA"/>
              </a:ext>
            </a:extLst>
          </p:cNvSpPr>
          <p:nvPr>
            <p:ph idx="4"/>
          </p:nvPr>
        </p:nvSpPr>
        <p:spPr>
          <a:xfrm>
            <a:off x="5123180" y="2397125"/>
            <a:ext cx="4453255" cy="4356100"/>
          </a:xfrm>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 xmlns:p14="http://schemas.microsoft.com/office/powerpoint/2010/main" xmlns:pr="smNativeData"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AAAAAAAAAAA"/>
              </a:ext>
            </a:extLst>
          </p:cNvSpPr>
          <p:nvPr>
            <p:ph type="title"/>
          </p:nvPr>
        </p:nvSpPr>
        <p:spPr/>
        <p:txBody>
          <a:bodyPr/>
          <a:lstStyle/>
          <a:p>
            <a:pPr>
              <a:defRPr lang="ja-JP"/>
            </a:pPr>
            <a:r>
              <a:t>クリックしてマスターのタイトルスタイルを編集</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cSld name="コンテンツとキャプション">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 xmlns:p14="http://schemas.microsoft.com/office/powerpoint/2010/main" xmlns:pr="smNativeData" val="SMDATA_16_J4BCWxMAAAAlAAAAZAAAAA8BAAAAAAAAAAAAAAAAAAAAA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oBAACBFwAAvAkAABAAAAAmAAAACAAAAIEAAAAAAAAA"/>
              </a:ext>
            </a:extLst>
          </p:cNvSpPr>
          <p:nvPr>
            <p:ph type="title"/>
          </p:nvPr>
        </p:nvSpPr>
        <p:spPr>
          <a:xfrm>
            <a:off x="504190" y="300990"/>
            <a:ext cx="3316605" cy="1281430"/>
          </a:xfrm>
        </p:spPr>
        <p:txBody>
          <a:bodyPr vert="horz" wrap="square" numCol="1" anchor="b">
            <a:prstTxWarp prst="textNoShape">
              <a:avLst/>
            </a:prstTxWarp>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 xmlns:p14="http://schemas.microsoft.com/office/powerpoint/2010/main"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EB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xgAANoBAADpOgAAiykAABAAAAAmAAAACAAAAAEAAAAAAAAA"/>
              </a:ext>
            </a:extLst>
          </p:cNvSpPr>
          <p:nvPr>
            <p:ph idx="1"/>
          </p:nvPr>
        </p:nvSpPr>
        <p:spPr>
          <a:xfrm>
            <a:off x="3941445" y="300990"/>
            <a:ext cx="5634990" cy="6452235"/>
          </a:xfrm>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
        <p:nvSpPr>
          <p:cNvPr id="4" name="スライドのテキスト2"/>
          <p:cNvSpPr>
            <a:spLocks noGrp="1" noChangeArrowheads="1"/>
            <a:extLst>
              <a:ext uri="smNativeData">
                <pr:smNativeData xmlns="" xmlns:p14="http://schemas.microsoft.com/office/powerpoint/2010/main"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LwJAACBFwAAiykAABAAAAAmAAAACAAAAAEAAAAAAAAA"/>
              </a:ext>
            </a:extLst>
          </p:cNvSpPr>
          <p:nvPr>
            <p:ph idx="2"/>
          </p:nvPr>
        </p:nvSpPr>
        <p:spPr>
          <a:xfrm>
            <a:off x="504190" y="1582420"/>
            <a:ext cx="3316605" cy="5170805"/>
          </a:xfrm>
        </p:spPr>
        <p:txBody>
          <a:bodyPr/>
          <a:lstStyle/>
          <a:p>
            <a:pPr>
              <a:defRPr lang="ja-JP"/>
            </a:pPr>
            <a:r>
              <a:t>クリックしてマスターのテキストスタイルを編集</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cSld name="図とキャプション">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 xmlns:p14="http://schemas.microsoft.com/office/powerpoint/2010/main" xmlns:pr="smNativeData" val="SMDATA_16_J4BCWxMAAAAlAAAAZAAAAA8BAAAAAAAAAAAAAAAAAAAAA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wAAI4gAABdMQAAZSQAABAAAAAmAAAACAAAAIEAAAAAAAAA"/>
              </a:ext>
            </a:extLst>
          </p:cNvSpPr>
          <p:nvPr>
            <p:ph type="title"/>
          </p:nvPr>
        </p:nvSpPr>
        <p:spPr>
          <a:xfrm>
            <a:off x="1976120" y="5292090"/>
            <a:ext cx="6048375" cy="624205"/>
          </a:xfrm>
        </p:spPr>
        <p:txBody>
          <a:bodyPr vert="horz" wrap="square" numCol="1" anchor="b">
            <a:prstTxWarp prst="textNoShape">
              <a:avLst/>
            </a:prstTxWarp>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 xmlns:p14="http://schemas.microsoft.com/office/powerpoint/2010/main"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wAACgEAABdMQAADyAAABAAAAAmAAAACAAAAAEAAAAAAAAA"/>
              </a:ext>
            </a:extLst>
          </p:cNvSpPr>
          <p:nvPr>
            <p:ph idx="1"/>
          </p:nvPr>
        </p:nvSpPr>
        <p:spPr>
          <a:xfrm>
            <a:off x="1976120" y="675640"/>
            <a:ext cx="6048375" cy="4535805"/>
          </a:xfrm>
        </p:spPr>
        <p:txBody>
          <a:bodyPr/>
          <a:lstStyle/>
          <a:p>
            <a:pPr>
              <a:defRPr lang="ja-JP"/>
            </a:pPr>
            <a:r>
              <a:t>クリックしてマスターのテキストスタイルを編集</a:t>
            </a:r>
          </a:p>
        </p:txBody>
      </p:sp>
      <p:sp>
        <p:nvSpPr>
          <p:cNvPr id="4" name="スライドのテキスト2"/>
          <p:cNvSpPr>
            <a:spLocks noGrp="1" noChangeArrowheads="1"/>
            <a:extLst>
              <a:ext uri="smNativeData">
                <pr:smNativeData xmlns="" xmlns:p14="http://schemas.microsoft.com/office/powerpoint/2010/main"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wAAGUkAABdMQAA2ykAABAAAAAmAAAACAAAAAEAAAAAAAAA"/>
              </a:ext>
            </a:extLst>
          </p:cNvSpPr>
          <p:nvPr>
            <p:ph idx="2"/>
          </p:nvPr>
        </p:nvSpPr>
        <p:spPr>
          <a:xfrm>
            <a:off x="1976120" y="5916295"/>
            <a:ext cx="6048375" cy="887730"/>
          </a:xfrm>
        </p:spPr>
        <p:txBody>
          <a:bodyPr/>
          <a:lstStyle/>
          <a:p>
            <a:pPr>
              <a:defRPr lang="ja-JP"/>
            </a:pPr>
            <a:r>
              <a:t>クリックしてマスターのテキストスタイルを編集</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cSld name="タイトルと縦書きテキスト">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 xmlns:p14="http://schemas.microsoft.com/office/powerpoint/2010/main" xmlns:pr="smNativeData"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AAAAAAAAAAA"/>
              </a:ext>
            </a:extLst>
          </p:cNvSpPr>
          <p:nvPr>
            <p:ph type="title"/>
          </p:nvPr>
        </p:nvSpPr>
        <p:spPr/>
        <p:txBody>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 xmlns:p14="http://schemas.microsoft.com/office/powerpoint/2010/main" xmlns:pr="smNativeData" val="SMDATA_16_J4BCWxMAAAAlAAAAZAAAAA8BAAAAAAAAAAAAAAAAAAAAA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AIAAAAAAAAA"/>
              </a:ext>
            </a:extLst>
          </p:cNvSpPr>
          <p:nvPr>
            <p:ph idx="1"/>
          </p:nvPr>
        </p:nvSpPr>
        <p:spPr/>
        <p:txBody>
          <a:bodyPr vert="vert" wrap="square" numCol="1" anchor="t">
            <a:prstTxWarp prst="textNoShape">
              <a:avLst/>
            </a:prstTxWarp>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cSld name="縦書きタイトルとテキスト">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 xmlns:p14="http://schemas.microsoft.com/office/powerpoint/2010/main" xmlns:pr="smNativeData" val="SMDATA_16_J4BCWxMAAAAlAAAAZAAAAA8BAAAAAAAAAAAAAAAAAAAAAAAAAAAAAAAC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9SwAANwBAADpOgAAiykAABAAAAAmAAAACAAAAIMAAAAAAAAA"/>
              </a:ext>
            </a:extLst>
          </p:cNvSpPr>
          <p:nvPr>
            <p:ph type="title"/>
          </p:nvPr>
        </p:nvSpPr>
        <p:spPr>
          <a:xfrm>
            <a:off x="7308215" y="302260"/>
            <a:ext cx="2268220" cy="6450965"/>
          </a:xfrm>
        </p:spPr>
        <p:txBody>
          <a:bodyPr vert="vert" wrap="square" numCol="1" anchor="b">
            <a:prstTxWarp prst="textNoShape">
              <a:avLst/>
            </a:prstTxWarp>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 xmlns:p14="http://schemas.microsoft.com/office/powerpoint/2010/main" xmlns:pr="smNativeData" val="SMDATA_16_J4BCWxMAAAAlAAAAZAAAAA8BAAAAAAAAAAAAAAAAAAAAA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wBAADsKwAAiykAABAAAAAmAAAACAAAAAMAAAAAAAAA"/>
              </a:ext>
            </a:extLst>
          </p:cNvSpPr>
          <p:nvPr>
            <p:ph idx="1"/>
          </p:nvPr>
        </p:nvSpPr>
        <p:spPr>
          <a:xfrm>
            <a:off x="504190" y="302260"/>
            <a:ext cx="6635750" cy="6450965"/>
          </a:xfrm>
        </p:spPr>
        <p:txBody>
          <a:bodyPr vert="vert" wrap="square" numCol="1" anchor="t">
            <a:prstTxWarp prst="textNoShape">
              <a:avLst/>
            </a:prstTxWarp>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theme" Target="../theme/theme5.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lgn="ctr">
              <a:defRPr lang="ja-JP"/>
            </a:pPr>
            <a:r>
              <a:rPr lang="en-US" sz="4400">
                <a:solidFill>
                  <a:srgbClr val="000000"/>
                </a:solidFill>
                <a:uFill>
                  <a:solidFill>
                    <a:srgbClr val="FFFFFF"/>
                  </a:solidFill>
                </a:uFill>
              </a:rPr>
              <a:t>タイトルテキストの書式を編集するにはクリックします。</a:t>
            </a: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P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marL="431800" indent="-323850">
              <a:buClrTx/>
              <a:buSzPts val="1440"/>
              <a:buFont typeface="Wingdings" charset="2"/>
              <a:buChar char=""/>
              <a:defRPr lang="ja-JP"/>
            </a:pPr>
            <a:r>
              <a:rPr lang="en-US" sz="3200">
                <a:solidFill>
                  <a:srgbClr val="000000"/>
                </a:solidFill>
                <a:uFill>
                  <a:solidFill>
                    <a:srgbClr val="FFFFFF"/>
                  </a:solidFill>
                </a:uFill>
              </a:rPr>
              <a:t>アウトラインテキストの書式を編集するにはクリックします。</a:t>
            </a:r>
          </a:p>
          <a:p>
            <a:pPr marL="864235" lvl="1" indent="-323850">
              <a:buClrTx/>
              <a:buSzPts val="2100"/>
              <a:buFont typeface="Symbol" pitchFamily="1" charset="2"/>
              <a:buChar char=""/>
              <a:defRPr lang="ja-JP"/>
            </a:pPr>
            <a:r>
              <a:rPr lang="en-US" sz="2800">
                <a:solidFill>
                  <a:srgbClr val="000000"/>
                </a:solidFill>
                <a:uFill>
                  <a:solidFill>
                    <a:srgbClr val="FFFFFF"/>
                  </a:solidFill>
                </a:uFill>
              </a:rPr>
              <a:t>2レベル目のアウトライン</a:t>
            </a:r>
          </a:p>
          <a:p>
            <a:pPr marL="1296035" lvl="2" indent="-288290">
              <a:buClrTx/>
              <a:buSzPts val="1080"/>
              <a:buFont typeface="Wingdings" charset="2"/>
              <a:buChar char=""/>
              <a:defRPr lang="ja-JP"/>
            </a:pPr>
            <a:r>
              <a:rPr lang="en-US" sz="2400">
                <a:solidFill>
                  <a:srgbClr val="000000"/>
                </a:solidFill>
                <a:uFill>
                  <a:solidFill>
                    <a:srgbClr val="FFFFFF"/>
                  </a:solidFill>
                </a:uFill>
              </a:rPr>
              <a:t>3レベル目のアウトライン</a:t>
            </a:r>
          </a:p>
          <a:p>
            <a:pPr marL="1727835" lvl="3" indent="-215900">
              <a:buClrTx/>
              <a:buSzPts val="1500"/>
              <a:buFont typeface="Symbol" pitchFamily="1" charset="2"/>
              <a:buChar char=""/>
              <a:defRPr lang="ja-JP"/>
            </a:pPr>
            <a:r>
              <a:rPr lang="en-US" sz="2000">
                <a:solidFill>
                  <a:srgbClr val="000000"/>
                </a:solidFill>
                <a:uFill>
                  <a:solidFill>
                    <a:srgbClr val="FFFFFF"/>
                  </a:solidFill>
                </a:uFill>
              </a:rPr>
              <a:t>4レベル目のアウトライン</a:t>
            </a:r>
          </a:p>
          <a:p>
            <a:pPr marL="2160270" lvl="4" indent="-215900">
              <a:buClrTx/>
              <a:buSzPts val="900"/>
              <a:buFont typeface="Wingdings" charset="2"/>
              <a:buChar char=""/>
              <a:defRPr lang="ja-JP"/>
            </a:pPr>
            <a:r>
              <a:rPr lang="en-US" sz="2000">
                <a:solidFill>
                  <a:srgbClr val="000000"/>
                </a:solidFill>
                <a:uFill>
                  <a:solidFill>
                    <a:srgbClr val="FFFFFF"/>
                  </a:solidFill>
                </a:uFill>
              </a:rPr>
              <a:t>5レベル目のアウトライン</a:t>
            </a:r>
          </a:p>
          <a:p>
            <a:pPr marL="2592070" lvl="5" indent="-215900">
              <a:buClrTx/>
              <a:buSzPts val="900"/>
              <a:buFont typeface="Wingdings" charset="2"/>
              <a:buChar char=""/>
              <a:defRPr lang="ja-JP"/>
            </a:pPr>
            <a:r>
              <a:rPr lang="en-US" sz="2000">
                <a:solidFill>
                  <a:srgbClr val="000000"/>
                </a:solidFill>
                <a:uFill>
                  <a:solidFill>
                    <a:srgbClr val="FFFFFF"/>
                  </a:solidFill>
                </a:uFill>
              </a:rPr>
              <a:t>6レベル目のアウトライン</a:t>
            </a:r>
          </a:p>
          <a:p>
            <a:pPr marL="3023870" lvl="6" indent="-215900">
              <a:buClrTx/>
              <a:buSzPts val="900"/>
              <a:buFont typeface="Wingdings" charset="2"/>
              <a:buChar char=""/>
              <a:defRPr lang="ja-JP"/>
            </a:pPr>
            <a:r>
              <a:rPr lang="en-US" sz="2000">
                <a:solidFill>
                  <a:srgbClr val="000000"/>
                </a:solidFill>
                <a:uFill>
                  <a:solidFill>
                    <a:srgbClr val="FFFFFF"/>
                  </a:solidFill>
                </a:uFill>
              </a:rPr>
              <a:t>7レベル目のアウトライン</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lgn="ctr">
              <a:defRPr lang="ja-JP"/>
            </a:pPr>
            <a:r>
              <a:rPr lang="en-US" sz="4400">
                <a:solidFill>
                  <a:srgbClr val="000000"/>
                </a:solidFill>
                <a:uFill>
                  <a:solidFill>
                    <a:srgbClr val="FFFFFF"/>
                  </a:solidFill>
                </a:uFill>
              </a:rPr>
              <a:t>タイトルテキストの書式を編集するにはクリックします。</a:t>
            </a: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P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marL="431800" indent="-323850">
              <a:buClrTx/>
              <a:buSzPts val="1440"/>
              <a:buFont typeface="Wingdings" charset="2"/>
              <a:buChar char=""/>
              <a:defRPr lang="ja-JP"/>
            </a:pPr>
            <a:r>
              <a:rPr lang="en-US" sz="3200">
                <a:solidFill>
                  <a:srgbClr val="000000"/>
                </a:solidFill>
                <a:uFill>
                  <a:solidFill>
                    <a:srgbClr val="FFFFFF"/>
                  </a:solidFill>
                </a:uFill>
              </a:rPr>
              <a:t>アウトラインテキストの書式を編集するにはクリックします。</a:t>
            </a:r>
          </a:p>
          <a:p>
            <a:pPr marL="864235" lvl="1" indent="-323850">
              <a:buClrTx/>
              <a:buSzPts val="2100"/>
              <a:buFont typeface="Symbol" pitchFamily="1" charset="2"/>
              <a:buChar char=""/>
              <a:defRPr lang="ja-JP"/>
            </a:pPr>
            <a:r>
              <a:rPr lang="en-US" sz="2800">
                <a:solidFill>
                  <a:srgbClr val="000000"/>
                </a:solidFill>
                <a:uFill>
                  <a:solidFill>
                    <a:srgbClr val="FFFFFF"/>
                  </a:solidFill>
                </a:uFill>
              </a:rPr>
              <a:t>2レベル目のアウトライン</a:t>
            </a:r>
          </a:p>
          <a:p>
            <a:pPr marL="1296035" lvl="2" indent="-288290">
              <a:buClrTx/>
              <a:buSzPts val="1080"/>
              <a:buFont typeface="Wingdings" charset="2"/>
              <a:buChar char=""/>
              <a:defRPr lang="ja-JP"/>
            </a:pPr>
            <a:r>
              <a:rPr lang="en-US" sz="2400">
                <a:solidFill>
                  <a:srgbClr val="000000"/>
                </a:solidFill>
                <a:uFill>
                  <a:solidFill>
                    <a:srgbClr val="FFFFFF"/>
                  </a:solidFill>
                </a:uFill>
              </a:rPr>
              <a:t>3レベル目のアウトライン</a:t>
            </a:r>
          </a:p>
          <a:p>
            <a:pPr marL="1727835" lvl="3" indent="-215900">
              <a:buClrTx/>
              <a:buSzPts val="1500"/>
              <a:buFont typeface="Symbol" pitchFamily="1" charset="2"/>
              <a:buChar char=""/>
              <a:defRPr lang="ja-JP"/>
            </a:pPr>
            <a:r>
              <a:rPr lang="en-US" sz="2000">
                <a:solidFill>
                  <a:srgbClr val="000000"/>
                </a:solidFill>
                <a:uFill>
                  <a:solidFill>
                    <a:srgbClr val="FFFFFF"/>
                  </a:solidFill>
                </a:uFill>
              </a:rPr>
              <a:t>4レベル目のアウトライン</a:t>
            </a:r>
          </a:p>
          <a:p>
            <a:pPr marL="2160270" lvl="4" indent="-215900">
              <a:buClrTx/>
              <a:buSzPts val="900"/>
              <a:buFont typeface="Wingdings" charset="2"/>
              <a:buChar char=""/>
              <a:defRPr lang="ja-JP"/>
            </a:pPr>
            <a:r>
              <a:rPr lang="en-US" sz="2000">
                <a:solidFill>
                  <a:srgbClr val="000000"/>
                </a:solidFill>
                <a:uFill>
                  <a:solidFill>
                    <a:srgbClr val="FFFFFF"/>
                  </a:solidFill>
                </a:uFill>
              </a:rPr>
              <a:t>5レベル目のアウトライン</a:t>
            </a:r>
          </a:p>
          <a:p>
            <a:pPr marL="2592070" lvl="5" indent="-215900">
              <a:buClrTx/>
              <a:buSzPts val="900"/>
              <a:buFont typeface="Wingdings" charset="2"/>
              <a:buChar char=""/>
              <a:defRPr lang="ja-JP"/>
            </a:pPr>
            <a:r>
              <a:rPr lang="en-US" sz="2000">
                <a:solidFill>
                  <a:srgbClr val="000000"/>
                </a:solidFill>
                <a:uFill>
                  <a:solidFill>
                    <a:srgbClr val="FFFFFF"/>
                  </a:solidFill>
                </a:uFill>
              </a:rPr>
              <a:t>6レベル目のアウトライン</a:t>
            </a:r>
          </a:p>
          <a:p>
            <a:pPr marL="3023870" lvl="6" indent="-215900">
              <a:buClrTx/>
              <a:buSzPts val="900"/>
              <a:buFont typeface="Wingdings" charset="2"/>
              <a:buChar char=""/>
              <a:defRPr lang="ja-JP"/>
            </a:pPr>
            <a:r>
              <a:rPr lang="en-US" sz="2000">
                <a:solidFill>
                  <a:srgbClr val="000000"/>
                </a:solidFill>
                <a:uFill>
                  <a:solidFill>
                    <a:srgbClr val="FFFFFF"/>
                  </a:solidFill>
                </a:uFill>
              </a:rPr>
              <a:t>7レベル目のアウトライン</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QkAABAAAAAmAAAACAAAAL0PAAAAAAAA"/>
              </a:ext>
            </a:extLst>
          </p:cNvSpPr>
          <p:nvPr>
            <p:ph type="title"/>
          </p:nvPr>
        </p:nvSpPr>
        <p:spPr>
          <a:xfrm>
            <a:off x="504190" y="301625"/>
            <a:ext cx="9071610" cy="1261110"/>
          </a:xfrm>
          <a:prstGeom prst="rect">
            <a:avLst/>
          </a:prstGeo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BVHgAA2SUAABAAAAAmAAAACAAAAD0PAAAAAAAA"/>
              </a:ext>
            </a:extLst>
          </p:cNvSpPr>
          <p:nvPr>
            <p:ph type="body"/>
          </p:nvPr>
        </p:nvSpPr>
        <p:spPr>
          <a:xfrm>
            <a:off x="504190" y="1768475"/>
            <a:ext cx="4426585" cy="4384040"/>
          </a:xfrm>
          <a:prstGeom prst="rect">
            <a:avLst/>
          </a:prstGeom>
        </p:spPr>
        <p:txBody>
          <a:bodyPr vert="horz" wrap="square" lIns="0" tIns="0" rIns="0" bIns="0" numCol="1" anchor="t">
            <a:prstTxWarp prst="textNoShape">
              <a:avLst/>
            </a:prstTxWarp>
          </a:bodyPr>
          <a:lstStyle/>
          <a:p>
            <a:pPr marL="431800" indent="-323850">
              <a:buClrTx/>
              <a:buSzPts val="810"/>
              <a:buFont typeface="Wingdings" charset="2"/>
              <a:buChar char=""/>
              <a:defRPr lang="ja-JP"/>
            </a:pPr>
            <a:r>
              <a:rPr lang="en-US">
                <a:solidFill>
                  <a:srgbClr val="000000"/>
                </a:solidFill>
                <a:uFill>
                  <a:solidFill>
                    <a:srgbClr val="FFFFFF"/>
                  </a:solidFill>
                </a:uFill>
              </a:rPr>
              <a:t>アウトラインテキストの書式を編集するにはクリックします。</a:t>
            </a:r>
          </a:p>
          <a:p>
            <a:pPr marL="864235" lvl="1" indent="-323850">
              <a:buClrTx/>
              <a:buSzPts val="1350"/>
              <a:buFont typeface="Symbol" pitchFamily="1" charset="2"/>
              <a:buChar char=""/>
              <a:defRPr lang="ja-JP"/>
            </a:pPr>
            <a:r>
              <a:rPr lang="en-US">
                <a:solidFill>
                  <a:srgbClr val="000000"/>
                </a:solidFill>
                <a:uFill>
                  <a:solidFill>
                    <a:srgbClr val="FFFFFF"/>
                  </a:solidFill>
                </a:uFill>
              </a:rPr>
              <a:t>2レベル目のアウトライン</a:t>
            </a:r>
          </a:p>
          <a:p>
            <a:pPr marL="1296035" lvl="2" indent="-288290">
              <a:buClrTx/>
              <a:buSzPts val="810"/>
              <a:buFont typeface="Wingdings" charset="2"/>
              <a:buChar char=""/>
              <a:defRPr lang="ja-JP"/>
            </a:pPr>
            <a:r>
              <a:rPr lang="en-US">
                <a:solidFill>
                  <a:srgbClr val="000000"/>
                </a:solidFill>
                <a:uFill>
                  <a:solidFill>
                    <a:srgbClr val="FFFFFF"/>
                  </a:solidFill>
                </a:uFill>
              </a:rPr>
              <a:t>3レベル目のアウトライン</a:t>
            </a:r>
          </a:p>
          <a:p>
            <a:pPr marL="1727835" lvl="3" indent="-215900">
              <a:buClrTx/>
              <a:buSzPts val="1350"/>
              <a:buFont typeface="Symbol" pitchFamily="1" charset="2"/>
              <a:buChar char=""/>
              <a:defRPr lang="ja-JP"/>
            </a:pPr>
            <a:r>
              <a:rPr lang="en-US">
                <a:solidFill>
                  <a:srgbClr val="000000"/>
                </a:solidFill>
                <a:uFill>
                  <a:solidFill>
                    <a:srgbClr val="FFFFFF"/>
                  </a:solidFill>
                </a:uFill>
              </a:rPr>
              <a:t>4レベル目のアウトライン</a:t>
            </a:r>
          </a:p>
          <a:p>
            <a:pPr marL="2160270" lvl="4" indent="-215900">
              <a:buClrTx/>
              <a:buSzPts val="810"/>
              <a:buFont typeface="Wingdings" charset="2"/>
              <a:buChar char=""/>
              <a:defRPr lang="ja-JP"/>
            </a:pPr>
            <a:r>
              <a:rPr lang="en-US">
                <a:solidFill>
                  <a:srgbClr val="000000"/>
                </a:solidFill>
                <a:uFill>
                  <a:solidFill>
                    <a:srgbClr val="FFFFFF"/>
                  </a:solidFill>
                </a:uFill>
              </a:rPr>
              <a:t>5レベル目のアウトライン</a:t>
            </a:r>
          </a:p>
          <a:p>
            <a:pPr marL="2592070" lvl="5" indent="-215900">
              <a:buClrTx/>
              <a:buSzPts val="810"/>
              <a:buFont typeface="Wingdings" charset="2"/>
              <a:buChar char=""/>
              <a:defRPr lang="ja-JP"/>
            </a:pPr>
            <a:r>
              <a:rPr lang="en-US">
                <a:solidFill>
                  <a:srgbClr val="000000"/>
                </a:solidFill>
                <a:uFill>
                  <a:solidFill>
                    <a:srgbClr val="FFFFFF"/>
                  </a:solidFill>
                </a:uFill>
              </a:rPr>
              <a:t>6レベル目のアウトライン</a:t>
            </a:r>
          </a:p>
          <a:p>
            <a:pPr marL="3023870" lvl="6" indent="-215900">
              <a:buClrTx/>
              <a:buSzPts val="810"/>
              <a:buFont typeface="Wingdings" charset="2"/>
              <a:buChar char=""/>
              <a:defRPr lang="ja-JP"/>
            </a:pPr>
            <a:r>
              <a:rPr lang="en-US">
                <a:solidFill>
                  <a:srgbClr val="000000"/>
                </a:solidFill>
                <a:uFill>
                  <a:solidFill>
                    <a:srgbClr val="FFFFFF"/>
                  </a:solidFill>
                </a:uFill>
              </a:rPr>
              <a:t>7レベル目のアウトライン</a:t>
            </a:r>
          </a:p>
        </p:txBody>
      </p:sp>
      <p:sp>
        <p:nvSpPr>
          <p:cNvPr id="4" name="PlaceHolder 3"/>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h8AAOEKAADtOgAA2SUAABAAAAAmAAAACAAAAD0PAAAAAAAA"/>
              </a:ext>
            </a:extLst>
          </p:cNvSpPr>
          <p:nvPr>
            <p:ph type="body"/>
          </p:nvPr>
        </p:nvSpPr>
        <p:spPr>
          <a:xfrm>
            <a:off x="5152390" y="1768475"/>
            <a:ext cx="4426585" cy="4384040"/>
          </a:xfrm>
          <a:prstGeom prst="rect">
            <a:avLst/>
          </a:prstGeom>
        </p:spPr>
        <p:txBody>
          <a:bodyPr vert="horz" wrap="square" lIns="0" tIns="0" rIns="0" bIns="0" numCol="1" anchor="t">
            <a:prstTxWarp prst="textNoShape">
              <a:avLst/>
            </a:prstTxWarp>
          </a:bodyPr>
          <a:lstStyle/>
          <a:p>
            <a:pPr marL="431800" indent="-323850">
              <a:buClrTx/>
              <a:buSzPts val="810"/>
              <a:buFont typeface="Wingdings" charset="2"/>
              <a:buChar char=""/>
              <a:defRPr lang="ja-JP"/>
            </a:pPr>
            <a:r>
              <a:rPr lang="en-US">
                <a:solidFill>
                  <a:srgbClr val="000000"/>
                </a:solidFill>
                <a:uFill>
                  <a:solidFill>
                    <a:srgbClr val="FFFFFF"/>
                  </a:solidFill>
                </a:uFill>
              </a:rPr>
              <a:t>アウトラインテキストの書式を編集するにはクリックします。</a:t>
            </a:r>
          </a:p>
          <a:p>
            <a:pPr marL="864235" lvl="1" indent="-323850">
              <a:buClrTx/>
              <a:buSzPts val="1350"/>
              <a:buFont typeface="Symbol" pitchFamily="1" charset="2"/>
              <a:buChar char=""/>
              <a:defRPr lang="ja-JP"/>
            </a:pPr>
            <a:r>
              <a:rPr lang="en-US">
                <a:solidFill>
                  <a:srgbClr val="000000"/>
                </a:solidFill>
                <a:uFill>
                  <a:solidFill>
                    <a:srgbClr val="FFFFFF"/>
                  </a:solidFill>
                </a:uFill>
              </a:rPr>
              <a:t>2レベル目のアウトライン</a:t>
            </a:r>
          </a:p>
          <a:p>
            <a:pPr marL="1296035" lvl="2" indent="-288290">
              <a:buClrTx/>
              <a:buSzPts val="810"/>
              <a:buFont typeface="Wingdings" charset="2"/>
              <a:buChar char=""/>
              <a:defRPr lang="ja-JP"/>
            </a:pPr>
            <a:r>
              <a:rPr lang="en-US">
                <a:solidFill>
                  <a:srgbClr val="000000"/>
                </a:solidFill>
                <a:uFill>
                  <a:solidFill>
                    <a:srgbClr val="FFFFFF"/>
                  </a:solidFill>
                </a:uFill>
              </a:rPr>
              <a:t>3レベル目のアウトライン</a:t>
            </a:r>
          </a:p>
          <a:p>
            <a:pPr marL="1727835" lvl="3" indent="-215900">
              <a:buClrTx/>
              <a:buSzPts val="1350"/>
              <a:buFont typeface="Symbol" pitchFamily="1" charset="2"/>
              <a:buChar char=""/>
              <a:defRPr lang="ja-JP"/>
            </a:pPr>
            <a:r>
              <a:rPr lang="en-US">
                <a:solidFill>
                  <a:srgbClr val="000000"/>
                </a:solidFill>
                <a:uFill>
                  <a:solidFill>
                    <a:srgbClr val="FFFFFF"/>
                  </a:solidFill>
                </a:uFill>
              </a:rPr>
              <a:t>4レベル目のアウトライン</a:t>
            </a:r>
          </a:p>
          <a:p>
            <a:pPr marL="2160270" lvl="4" indent="-215900">
              <a:buClrTx/>
              <a:buSzPts val="810"/>
              <a:buFont typeface="Wingdings" charset="2"/>
              <a:buChar char=""/>
              <a:defRPr lang="ja-JP"/>
            </a:pPr>
            <a:r>
              <a:rPr lang="en-US">
                <a:solidFill>
                  <a:srgbClr val="000000"/>
                </a:solidFill>
                <a:uFill>
                  <a:solidFill>
                    <a:srgbClr val="FFFFFF"/>
                  </a:solidFill>
                </a:uFill>
              </a:rPr>
              <a:t>5レベル目のアウトライン</a:t>
            </a:r>
          </a:p>
          <a:p>
            <a:pPr marL="2592070" lvl="5" indent="-215900">
              <a:buClrTx/>
              <a:buSzPts val="810"/>
              <a:buFont typeface="Wingdings" charset="2"/>
              <a:buChar char=""/>
              <a:defRPr lang="ja-JP"/>
            </a:pPr>
            <a:r>
              <a:rPr lang="en-US">
                <a:solidFill>
                  <a:srgbClr val="000000"/>
                </a:solidFill>
                <a:uFill>
                  <a:solidFill>
                    <a:srgbClr val="FFFFFF"/>
                  </a:solidFill>
                </a:uFill>
              </a:rPr>
              <a:t>6レベル目のアウトライン</a:t>
            </a:r>
          </a:p>
          <a:p>
            <a:pPr marL="3023870" lvl="6" indent="-215900">
              <a:buClrTx/>
              <a:buSzPts val="810"/>
              <a:buFont typeface="Wingdings" charset="2"/>
              <a:buChar char=""/>
              <a:defRPr lang="ja-JP"/>
            </a:pPr>
            <a:r>
              <a:rPr lang="en-US">
                <a:solidFill>
                  <a:srgbClr val="000000"/>
                </a:solidFill>
                <a:uFill>
                  <a:solidFill>
                    <a:srgbClr val="FFFFFF"/>
                  </a:solidFill>
                </a:uFill>
              </a:rPr>
              <a:t>7レベル目のアウトライン</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lgn="ctr">
              <a:defRPr lang="ja-JP"/>
            </a:pPr>
            <a:r>
              <a:rPr lang="en-US" sz="4400">
                <a:solidFill>
                  <a:srgbClr val="000000"/>
                </a:solidFill>
                <a:uFill>
                  <a:solidFill>
                    <a:srgbClr val="FFFFFF"/>
                  </a:solidFill>
                </a:uFill>
              </a:rPr>
              <a:t>タイトルテキストの書式を編集するにはクリックします。</a:t>
            </a: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P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marL="431800" indent="-323850">
              <a:buClrTx/>
              <a:buSzPts val="1440"/>
              <a:buFont typeface="Wingdings" charset="2"/>
              <a:buChar char=""/>
              <a:defRPr lang="ja-JP"/>
            </a:pPr>
            <a:r>
              <a:rPr lang="en-US" sz="3200">
                <a:solidFill>
                  <a:srgbClr val="000000"/>
                </a:solidFill>
                <a:uFill>
                  <a:solidFill>
                    <a:srgbClr val="FFFFFF"/>
                  </a:solidFill>
                </a:uFill>
              </a:rPr>
              <a:t>アウトラインテキストの書式を編集するにはクリックします。</a:t>
            </a:r>
          </a:p>
          <a:p>
            <a:pPr marL="864235" lvl="1" indent="-323850">
              <a:buClrTx/>
              <a:buSzPts val="2100"/>
              <a:buFont typeface="Symbol" pitchFamily="1" charset="2"/>
              <a:buChar char=""/>
              <a:defRPr lang="ja-JP"/>
            </a:pPr>
            <a:r>
              <a:rPr lang="en-US" sz="2800">
                <a:solidFill>
                  <a:srgbClr val="000000"/>
                </a:solidFill>
                <a:uFill>
                  <a:solidFill>
                    <a:srgbClr val="FFFFFF"/>
                  </a:solidFill>
                </a:uFill>
              </a:rPr>
              <a:t>2レベル目のアウトライン</a:t>
            </a:r>
          </a:p>
          <a:p>
            <a:pPr marL="1296035" lvl="2" indent="-288290">
              <a:buClrTx/>
              <a:buSzPts val="1080"/>
              <a:buFont typeface="Wingdings" charset="2"/>
              <a:buChar char=""/>
              <a:defRPr lang="ja-JP"/>
            </a:pPr>
            <a:r>
              <a:rPr lang="en-US" sz="2400">
                <a:solidFill>
                  <a:srgbClr val="000000"/>
                </a:solidFill>
                <a:uFill>
                  <a:solidFill>
                    <a:srgbClr val="FFFFFF"/>
                  </a:solidFill>
                </a:uFill>
              </a:rPr>
              <a:t>3レベル目のアウトライン</a:t>
            </a:r>
          </a:p>
          <a:p>
            <a:pPr marL="1727835" lvl="3" indent="-215900">
              <a:buClrTx/>
              <a:buSzPts val="1500"/>
              <a:buFont typeface="Symbol" pitchFamily="1" charset="2"/>
              <a:buChar char=""/>
              <a:defRPr lang="ja-JP"/>
            </a:pPr>
            <a:r>
              <a:rPr lang="en-US" sz="2000">
                <a:solidFill>
                  <a:srgbClr val="000000"/>
                </a:solidFill>
                <a:uFill>
                  <a:solidFill>
                    <a:srgbClr val="FFFFFF"/>
                  </a:solidFill>
                </a:uFill>
              </a:rPr>
              <a:t>4レベル目のアウトライン</a:t>
            </a:r>
          </a:p>
          <a:p>
            <a:pPr marL="2160270" lvl="4" indent="-215900">
              <a:buClrTx/>
              <a:buSzPts val="900"/>
              <a:buFont typeface="Wingdings" charset="2"/>
              <a:buChar char=""/>
              <a:defRPr lang="ja-JP"/>
            </a:pPr>
            <a:r>
              <a:rPr lang="en-US" sz="2000">
                <a:solidFill>
                  <a:srgbClr val="000000"/>
                </a:solidFill>
                <a:uFill>
                  <a:solidFill>
                    <a:srgbClr val="FFFFFF"/>
                  </a:solidFill>
                </a:uFill>
              </a:rPr>
              <a:t>5レベル目のアウトライン</a:t>
            </a:r>
          </a:p>
          <a:p>
            <a:pPr marL="2592070" lvl="5" indent="-215900">
              <a:buClrTx/>
              <a:buSzPts val="900"/>
              <a:buFont typeface="Wingdings" charset="2"/>
              <a:buChar char=""/>
              <a:defRPr lang="ja-JP"/>
            </a:pPr>
            <a:r>
              <a:rPr lang="en-US" sz="2000">
                <a:solidFill>
                  <a:srgbClr val="000000"/>
                </a:solidFill>
                <a:uFill>
                  <a:solidFill>
                    <a:srgbClr val="FFFFFF"/>
                  </a:solidFill>
                </a:uFill>
              </a:rPr>
              <a:t>6レベル目のアウトライン</a:t>
            </a:r>
          </a:p>
          <a:p>
            <a:pPr marL="3023870" lvl="6" indent="-215900">
              <a:buClrTx/>
              <a:buSzPts val="900"/>
              <a:buFont typeface="Wingdings" charset="2"/>
              <a:buChar char=""/>
              <a:defRPr lang="ja-JP"/>
            </a:pPr>
            <a:r>
              <a:rPr lang="en-US" sz="2000">
                <a:solidFill>
                  <a:srgbClr val="000000"/>
                </a:solidFill>
                <a:uFill>
                  <a:solidFill>
                    <a:srgbClr val="FFFFFF"/>
                  </a:solidFill>
                </a:uFill>
              </a:rPr>
              <a:t>7レベル目のアウトライン</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lgn="ctr">
              <a:defRPr lang="ja-JP"/>
            </a:pPr>
            <a:r>
              <a:rPr lang="en-US" sz="4400">
                <a:solidFill>
                  <a:srgbClr val="000000"/>
                </a:solidFill>
                <a:uFill>
                  <a:solidFill>
                    <a:srgbClr val="FFFFFF"/>
                  </a:solidFill>
                </a:uFill>
              </a:rPr>
              <a:t>タイトルテキストの書式を編集するにはクリックします。</a:t>
            </a:r>
          </a:p>
        </p:txBody>
      </p:sp>
      <p:sp>
        <p:nvSpPr>
          <p:cNvPr id="3" name="PlaceHolder 2"/>
          <p:cNvSpPr>
            <a:spLocks noGrp="1" noChangeArrowheads="1"/>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P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marL="431800" indent="-323850">
              <a:buClrTx/>
              <a:buSzPts val="1440"/>
              <a:buFont typeface="Wingdings" charset="2"/>
              <a:buChar char=""/>
              <a:defRPr lang="ja-JP"/>
            </a:pPr>
            <a:r>
              <a:rPr lang="en-US" sz="3200">
                <a:solidFill>
                  <a:srgbClr val="000000"/>
                </a:solidFill>
                <a:uFill>
                  <a:solidFill>
                    <a:srgbClr val="FFFFFF"/>
                  </a:solidFill>
                </a:uFill>
              </a:rPr>
              <a:t>アウトラインテキストの書式を編集するにはクリックします。</a:t>
            </a:r>
          </a:p>
          <a:p>
            <a:pPr marL="864235" lvl="1" indent="-323850">
              <a:buClrTx/>
              <a:buSzPts val="2100"/>
              <a:buFont typeface="Symbol" pitchFamily="1" charset="2"/>
              <a:buChar char=""/>
              <a:defRPr lang="ja-JP"/>
            </a:pPr>
            <a:r>
              <a:rPr lang="en-US" sz="2800">
                <a:solidFill>
                  <a:srgbClr val="000000"/>
                </a:solidFill>
                <a:uFill>
                  <a:solidFill>
                    <a:srgbClr val="FFFFFF"/>
                  </a:solidFill>
                </a:uFill>
              </a:rPr>
              <a:t>2レベル目のアウトライン</a:t>
            </a:r>
          </a:p>
          <a:p>
            <a:pPr marL="1296035" lvl="2" indent="-288290">
              <a:buClrTx/>
              <a:buSzPts val="1080"/>
              <a:buFont typeface="Wingdings" charset="2"/>
              <a:buChar char=""/>
              <a:defRPr lang="ja-JP"/>
            </a:pPr>
            <a:r>
              <a:rPr lang="en-US" sz="2400">
                <a:solidFill>
                  <a:srgbClr val="000000"/>
                </a:solidFill>
                <a:uFill>
                  <a:solidFill>
                    <a:srgbClr val="FFFFFF"/>
                  </a:solidFill>
                </a:uFill>
              </a:rPr>
              <a:t>3レベル目のアウトライン</a:t>
            </a:r>
          </a:p>
          <a:p>
            <a:pPr marL="1727835" lvl="3" indent="-215900">
              <a:buClrTx/>
              <a:buSzPts val="1500"/>
              <a:buFont typeface="Symbol" pitchFamily="1" charset="2"/>
              <a:buChar char=""/>
              <a:defRPr lang="ja-JP"/>
            </a:pPr>
            <a:r>
              <a:rPr lang="en-US" sz="2000">
                <a:solidFill>
                  <a:srgbClr val="000000"/>
                </a:solidFill>
                <a:uFill>
                  <a:solidFill>
                    <a:srgbClr val="FFFFFF"/>
                  </a:solidFill>
                </a:uFill>
              </a:rPr>
              <a:t>4レベル目のアウトライン</a:t>
            </a:r>
          </a:p>
          <a:p>
            <a:pPr marL="2160270" lvl="4" indent="-215900">
              <a:buClrTx/>
              <a:buSzPts val="900"/>
              <a:buFont typeface="Wingdings" charset="2"/>
              <a:buChar char=""/>
              <a:defRPr lang="ja-JP"/>
            </a:pPr>
            <a:r>
              <a:rPr lang="en-US" sz="2000">
                <a:solidFill>
                  <a:srgbClr val="000000"/>
                </a:solidFill>
                <a:uFill>
                  <a:solidFill>
                    <a:srgbClr val="FFFFFF"/>
                  </a:solidFill>
                </a:uFill>
              </a:rPr>
              <a:t>5レベル目のアウトライン</a:t>
            </a:r>
          </a:p>
          <a:p>
            <a:pPr marL="2592070" lvl="5" indent="-215900">
              <a:buClrTx/>
              <a:buSzPts val="900"/>
              <a:buFont typeface="Wingdings" charset="2"/>
              <a:buChar char=""/>
              <a:defRPr lang="ja-JP"/>
            </a:pPr>
            <a:r>
              <a:rPr lang="en-US" sz="2000">
                <a:solidFill>
                  <a:srgbClr val="000000"/>
                </a:solidFill>
                <a:uFill>
                  <a:solidFill>
                    <a:srgbClr val="FFFFFF"/>
                  </a:solidFill>
                </a:uFill>
              </a:rPr>
              <a:t>6レベル目のアウトライン</a:t>
            </a:r>
          </a:p>
          <a:p>
            <a:pPr marL="3023870" lvl="6" indent="-215900">
              <a:buClrTx/>
              <a:buSzPts val="900"/>
              <a:buFont typeface="Wingdings" charset="2"/>
              <a:buChar char=""/>
              <a:defRPr lang="ja-JP"/>
            </a:pPr>
            <a:r>
              <a:rPr lang="en-US" sz="2000">
                <a:solidFill>
                  <a:srgbClr val="000000"/>
                </a:solidFill>
                <a:uFill>
                  <a:solidFill>
                    <a:srgbClr val="FFFFFF"/>
                  </a:solidFill>
                </a:uFill>
              </a:rPr>
              <a:t>7レベル目のアウトライン</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www.vmware.com/support/developer/PowerCLI/" TargetMode="Externa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6.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9.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5.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5.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5.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5.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5.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9.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4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9.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us/download/details.aspx?id=50395" TargetMode="External"/><Relationship Id="rId2" Type="http://schemas.openxmlformats.org/officeDocument/2006/relationships/hyperlink" Target="http://www.microsoft.com/en-us/download/details.aspx?id=30653"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9.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4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4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9.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yUAABAAAAAmAAAACAAAAP//////////"/>
              </a:ext>
            </a:extLst>
          </p:cNvSpPr>
          <p:nvPr/>
        </p:nvSpPr>
        <p:spPr>
          <a:xfrm>
            <a:off x="504190" y="301625"/>
            <a:ext cx="9069705" cy="5849620"/>
          </a:xfrm>
          <a:prstGeom prst="rect">
            <a:avLst/>
          </a:prstGeom>
          <a:noFill/>
          <a:ln>
            <a:noFill/>
          </a:ln>
          <a:effectLst/>
        </p:spPr>
        <p:txBody>
          <a:bodyPr vert="horz" wrap="square" lIns="0" tIns="0" rIns="0" bIns="0" numCol="1" anchor="ctr"/>
          <a:lstStyle/>
          <a:p>
            <a:pPr algn="ctr">
              <a:lnSpc>
                <a:spcPct val="100000"/>
              </a:lnSpc>
              <a:defRPr lang="ja-JP"/>
            </a:pPr>
            <a:r>
              <a:rPr lang="en-US" sz="4000">
                <a:solidFill>
                  <a:srgbClr val="000000"/>
                </a:solidFill>
                <a:uFill>
                  <a:solidFill>
                    <a:srgbClr val="FFFFFF"/>
                  </a:solidFill>
                </a:uFill>
                <a:latin typeface="Meiryo UI" pitchFamily="3" charset="-128"/>
                <a:ea typeface="Meiryo UI" pitchFamily="3" charset="-128"/>
                <a:cs typeface="DejaVu Sans" pitchFamily="2" charset="0"/>
              </a:rPr>
              <a:t>Getconfig チュートリアル</a:t>
            </a:r>
            <a:endParaRPr lang="en-US">
              <a:solidFill>
                <a:srgbClr val="000000"/>
              </a:solidFill>
              <a:uFill>
                <a:solidFill>
                  <a:srgbClr val="FFFFFF"/>
                </a:solidFill>
              </a:uFill>
            </a:endParaRPr>
          </a:p>
          <a:p>
            <a:pPr algn="ctr">
              <a:lnSpc>
                <a:spcPct val="100000"/>
              </a:lnSpc>
              <a:defRPr lang="ja-JP"/>
            </a:pPr>
            <a:r>
              <a:rPr lang="en-US" sz="4000">
                <a:solidFill>
                  <a:srgbClr val="000000"/>
                </a:solidFill>
                <a:uFill>
                  <a:solidFill>
                    <a:srgbClr val="FFFFFF"/>
                  </a:solidFill>
                </a:uFill>
                <a:latin typeface="Meiryo UI" pitchFamily="3" charset="-128"/>
                <a:ea typeface="Meiryo UI" pitchFamily="3" charset="-128"/>
                <a:cs typeface="DejaVu Sans" pitchFamily="2" charset="0"/>
              </a:rPr>
              <a:t>検査PC編</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パッケージインストール</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sPAABSHgAAESoAABAAAAAmAAAACAAAAP//////////"/>
              </a:ext>
            </a:extLst>
          </p:cNvSpPr>
          <p:nvPr/>
        </p:nvSpPr>
        <p:spPr>
          <a:xfrm>
            <a:off x="504190" y="2455545"/>
            <a:ext cx="4536122" cy="4382770"/>
          </a:xfrm>
          <a:prstGeom prst="rect">
            <a:avLst/>
          </a:prstGeom>
          <a:noFill/>
          <a:ln>
            <a:noFill/>
          </a:ln>
          <a:effectLst/>
        </p:spPr>
        <p:txBody>
          <a:bodyPr vert="horz" wrap="square" lIns="0" tIns="0" rIns="0" bIns="0" numCol="1" anchor="t"/>
          <a:lstStyle/>
          <a:p>
            <a:pPr marL="864235" lvl="1"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dirty="0" err="1">
                <a:solidFill>
                  <a:srgbClr val="000000"/>
                </a:solidFill>
                <a:uFill>
                  <a:solidFill>
                    <a:srgbClr val="FFFFFF"/>
                  </a:solidFill>
                </a:uFill>
              </a:rPr>
              <a:t>Java関連</a:t>
            </a:r>
            <a:endParaRPr lang="en-US" dirty="0">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a:solidFill>
                  <a:srgbClr val="000000"/>
                </a:solidFill>
                <a:uFill>
                  <a:solidFill>
                    <a:srgbClr val="FFFFFF"/>
                  </a:solidFill>
                </a:uFill>
              </a:rPr>
              <a:t>JDK1.8 (64bit)</a:t>
            </a:r>
            <a:endParaRPr lang="en-US" dirty="0">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Gradle</a:t>
            </a:r>
            <a:r>
              <a:rPr lang="en-US" sz="2000" dirty="0">
                <a:solidFill>
                  <a:srgbClr val="000000"/>
                </a:solidFill>
                <a:uFill>
                  <a:solidFill>
                    <a:srgbClr val="FFFFFF"/>
                  </a:solidFill>
                </a:uFill>
              </a:rPr>
              <a:t>(</a:t>
            </a:r>
            <a:r>
              <a:rPr lang="en-US" sz="2000" dirty="0" err="1">
                <a:solidFill>
                  <a:srgbClr val="000000"/>
                </a:solidFill>
                <a:uFill>
                  <a:solidFill>
                    <a:srgbClr val="FFFFFF"/>
                  </a:solidFill>
                </a:uFill>
              </a:rPr>
              <a:t>ビルドツール</a:t>
            </a:r>
            <a:r>
              <a:rPr lang="en-US" sz="2000" dirty="0">
                <a:solidFill>
                  <a:srgbClr val="000000"/>
                </a:solidFill>
                <a:uFill>
                  <a:solidFill>
                    <a:srgbClr val="FFFFFF"/>
                  </a:solidFill>
                </a:uFill>
              </a:rPr>
              <a:t>)</a:t>
            </a:r>
            <a:endParaRPr lang="en-US" dirty="0">
              <a:solidFill>
                <a:srgbClr val="000000"/>
              </a:solidFill>
              <a:uFill>
                <a:solidFill>
                  <a:srgbClr val="FFFFFF"/>
                </a:solidFill>
              </a:uFill>
            </a:endParaRPr>
          </a:p>
          <a:p>
            <a:pPr marL="864235" lvl="1"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dirty="0">
                <a:solidFill>
                  <a:srgbClr val="000000"/>
                </a:solidFill>
                <a:uFill>
                  <a:solidFill>
                    <a:srgbClr val="FFFFFF"/>
                  </a:solidFill>
                </a:uFill>
              </a:rPr>
              <a:t>Git </a:t>
            </a:r>
            <a:r>
              <a:rPr lang="en-US" sz="2400" dirty="0" err="1">
                <a:solidFill>
                  <a:srgbClr val="000000"/>
                </a:solidFill>
                <a:uFill>
                  <a:solidFill>
                    <a:srgbClr val="FFFFFF"/>
                  </a:solidFill>
                </a:uFill>
              </a:rPr>
              <a:t>関連</a:t>
            </a:r>
            <a:endParaRPr lang="en-US" dirty="0">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git.install</a:t>
            </a:r>
            <a:r>
              <a:rPr lang="en-US" sz="2000" dirty="0">
                <a:solidFill>
                  <a:srgbClr val="000000"/>
                </a:solidFill>
                <a:uFill>
                  <a:solidFill>
                    <a:srgbClr val="FFFFFF"/>
                  </a:solidFill>
                </a:uFill>
              </a:rPr>
              <a:t>(Git)</a:t>
            </a:r>
            <a:endParaRPr lang="en-US" dirty="0">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TortoiseGit</a:t>
            </a:r>
            <a:r>
              <a:rPr lang="en-US" sz="2000" dirty="0">
                <a:solidFill>
                  <a:srgbClr val="000000"/>
                </a:solidFill>
                <a:uFill>
                  <a:solidFill>
                    <a:srgbClr val="FFFFFF"/>
                  </a:solidFill>
                </a:uFill>
              </a:rPr>
              <a:t>(Git </a:t>
            </a:r>
            <a:r>
              <a:rPr lang="en-US" sz="2000" dirty="0" err="1">
                <a:solidFill>
                  <a:srgbClr val="000000"/>
                </a:solidFill>
                <a:uFill>
                  <a:solidFill>
                    <a:srgbClr val="FFFFFF"/>
                  </a:solidFill>
                </a:uFill>
              </a:rPr>
              <a:t>GUIクライアント</a:t>
            </a:r>
            <a:r>
              <a:rPr lang="en-US" sz="2000" dirty="0">
                <a:solidFill>
                  <a:srgbClr val="000000"/>
                </a:solidFill>
                <a:uFill>
                  <a:solidFill>
                    <a:srgbClr val="FFFFFF"/>
                  </a:solidFill>
                </a:uFill>
              </a:rPr>
              <a:t>)</a:t>
            </a:r>
            <a:endParaRPr lang="en-US" dirty="0">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WinSCP</a:t>
            </a:r>
            <a:r>
              <a:rPr lang="en-US" sz="2000" dirty="0">
                <a:solidFill>
                  <a:srgbClr val="000000"/>
                </a:solidFill>
                <a:uFill>
                  <a:solidFill>
                    <a:srgbClr val="FFFFFF"/>
                  </a:solidFill>
                </a:uFill>
              </a:rPr>
              <a:t>(</a:t>
            </a:r>
            <a:r>
              <a:rPr lang="en-US" sz="2000" dirty="0" err="1">
                <a:solidFill>
                  <a:srgbClr val="000000"/>
                </a:solidFill>
                <a:uFill>
                  <a:solidFill>
                    <a:srgbClr val="FFFFFF"/>
                  </a:solidFill>
                </a:uFill>
              </a:rPr>
              <a:t>SCPクライアント</a:t>
            </a:r>
            <a:r>
              <a:rPr lang="en-US" sz="2000" dirty="0">
                <a:solidFill>
                  <a:srgbClr val="000000"/>
                </a:solidFill>
                <a:uFill>
                  <a:solidFill>
                    <a:srgbClr val="FFFFFF"/>
                  </a:solidFill>
                </a:uFill>
              </a:rPr>
              <a:t>)</a:t>
            </a:r>
            <a:endParaRPr lang="en-US" dirty="0">
              <a:solidFill>
                <a:srgbClr val="000000"/>
              </a:solidFill>
              <a:uFill>
                <a:solidFill>
                  <a:srgbClr val="FFFFFF"/>
                </a:solidFill>
              </a:uFill>
            </a:endParaRPr>
          </a:p>
          <a:p>
            <a:pPr marL="864235" lvl="1"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dirty="0">
                <a:solidFill>
                  <a:srgbClr val="000000"/>
                </a:solidFill>
                <a:uFill>
                  <a:solidFill>
                    <a:srgbClr val="FFFFFF"/>
                  </a:solidFill>
                </a:uFill>
              </a:rPr>
              <a:t>UTF-8対応したユーティリティ</a:t>
            </a:r>
            <a:endParaRPr lang="en-US" dirty="0">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a:solidFill>
                  <a:srgbClr val="000000"/>
                </a:solidFill>
                <a:uFill>
                  <a:solidFill>
                    <a:srgbClr val="FFFFFF"/>
                  </a:solidFill>
                </a:uFill>
              </a:rPr>
              <a:t>notepad++(</a:t>
            </a:r>
            <a:r>
              <a:rPr lang="en-US" sz="2000" dirty="0" err="1">
                <a:solidFill>
                  <a:srgbClr val="000000"/>
                </a:solidFill>
                <a:uFill>
                  <a:solidFill>
                    <a:srgbClr val="FFFFFF"/>
                  </a:solidFill>
                </a:uFill>
              </a:rPr>
              <a:t>テキストエディタ</a:t>
            </a:r>
            <a:r>
              <a:rPr lang="en-US" sz="2000" dirty="0">
                <a:solidFill>
                  <a:srgbClr val="000000"/>
                </a:solidFill>
                <a:uFill>
                  <a:solidFill>
                    <a:srgbClr val="FFFFFF"/>
                  </a:solidFill>
                </a:uFill>
              </a:rPr>
              <a:t>)</a:t>
            </a:r>
            <a:endParaRPr lang="en-US" dirty="0">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a:solidFill>
                  <a:srgbClr val="000000"/>
                </a:solidFill>
                <a:uFill>
                  <a:solidFill>
                    <a:srgbClr val="FFFFFF"/>
                  </a:solidFill>
                </a:uFill>
              </a:rPr>
              <a:t>7-zip(</a:t>
            </a:r>
            <a:r>
              <a:rPr lang="en-US" sz="2000" dirty="0" err="1">
                <a:solidFill>
                  <a:srgbClr val="000000"/>
                </a:solidFill>
                <a:uFill>
                  <a:solidFill>
                    <a:srgbClr val="FFFFFF"/>
                  </a:solidFill>
                </a:uFill>
              </a:rPr>
              <a:t>zipアーカイバ</a:t>
            </a:r>
            <a:r>
              <a:rPr lang="en-US" sz="2000" dirty="0">
                <a:solidFill>
                  <a:srgbClr val="000000"/>
                </a:solidFill>
                <a:uFill>
                  <a:solidFill>
                    <a:srgbClr val="FFFFFF"/>
                  </a:solidFill>
                </a:uFill>
              </a:rPr>
              <a:t>)</a:t>
            </a:r>
            <a:endParaRPr lang="en-US" dirty="0">
              <a:solidFill>
                <a:srgbClr val="000000"/>
              </a:solidFill>
              <a:uFill>
                <a:solidFill>
                  <a:srgbClr val="FFFFFF"/>
                </a:solidFill>
              </a:uFill>
            </a:endParaRPr>
          </a:p>
        </p:txBody>
      </p:sp>
      <p:sp>
        <p:nvSpPr>
          <p:cNvPr id="4"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sh8AABsPAADrOgAA4yEAABAAAAAmAAAACAAAAP//////////"/>
              </a:ext>
            </a:extLst>
          </p:cNvSpPr>
          <p:nvPr/>
        </p:nvSpPr>
        <p:spPr>
          <a:xfrm>
            <a:off x="5152390" y="2455545"/>
            <a:ext cx="4425315" cy="3053080"/>
          </a:xfrm>
          <a:prstGeom prst="rect">
            <a:avLst/>
          </a:prstGeom>
          <a:noFill/>
          <a:ln>
            <a:noFill/>
          </a:ln>
          <a:effectLst/>
        </p:spPr>
        <p:txBody>
          <a:bodyPr vert="horz" wrap="square" lIns="0" tIns="0" rIns="0" bIns="0" numCol="1" anchor="t"/>
          <a:lstStyle/>
          <a:p>
            <a:pPr marL="864235" lvl="1"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Unix 関連</a:t>
            </a:r>
            <a:endParaRPr lang="en-US">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UnxUtils(Unix コマンドユーティリティ)</a:t>
            </a:r>
            <a:endParaRPr lang="en-US">
              <a:solidFill>
                <a:srgbClr val="000000"/>
              </a:solidFill>
              <a:uFill>
                <a:solidFill>
                  <a:srgbClr val="FFFFFF"/>
                </a:solidFill>
              </a:uFill>
            </a:endParaRPr>
          </a:p>
          <a:p>
            <a:pPr marL="864235" lvl="1"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VMware 関連</a:t>
            </a:r>
            <a:endParaRPr lang="en-US">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VMware vSphere Client</a:t>
            </a:r>
            <a:endParaRPr lang="en-US">
              <a:solidFill>
                <a:srgbClr val="000000"/>
              </a:solidFill>
              <a:uFill>
                <a:solidFill>
                  <a:srgbClr val="FFFFFF"/>
                </a:solidFill>
              </a:uFill>
            </a:endParaRPr>
          </a:p>
          <a:p>
            <a:pPr marL="864235" lvl="1"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その他</a:t>
            </a:r>
            <a:endParaRPr lang="en-US">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Google Chrome(Webブラウザ確認用)</a:t>
            </a:r>
            <a:endParaRPr lang="en-US">
              <a:solidFill>
                <a:srgbClr val="000000"/>
              </a:solidFill>
              <a:uFill>
                <a:solidFill>
                  <a:srgbClr val="FFFFFF"/>
                </a:solidFill>
              </a:uFill>
            </a:endParaRPr>
          </a:p>
        </p:txBody>
      </p:sp>
      <p:sp>
        <p:nvSpPr>
          <p:cNvPr id="5" name="CustomShape 4"/>
          <p:cNvSpPr>
            <a:extLst>
              <a:ext uri="smNativeData">
                <pr:smNativeData xmlns="" xmlns:p14="http://schemas.microsoft.com/office/powerpoint/2010/main"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PAUAADAKAABXOwAAgg0AABAAAAAmAAAACAAAAP//////////"/>
              </a:ext>
            </a:extLst>
          </p:cNvSpPr>
          <p:nvPr/>
        </p:nvSpPr>
        <p:spPr>
          <a:xfrm>
            <a:off x="850900" y="1656080"/>
            <a:ext cx="8795385" cy="539750"/>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2800">
                <a:solidFill>
                  <a:srgbClr val="000000"/>
                </a:solidFill>
                <a:uFill>
                  <a:solidFill>
                    <a:srgbClr val="FFFFFF"/>
                  </a:solidFill>
                </a:uFill>
              </a:rPr>
              <a:t>以下のパッケージをインストールします</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パッケージインストール1</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EKAADlOgAAtREAABAAAAAmAAAACAAAAP//////////"/>
              </a:ext>
            </a:extLst>
          </p:cNvSpPr>
          <p:nvPr/>
        </p:nvSpPr>
        <p:spPr>
          <a:xfrm>
            <a:off x="504190" y="1727835"/>
            <a:ext cx="9069705" cy="1150620"/>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Windows 版パッケージ管理ツール Chocolatey を用いて、各種ソフトウェアをインストールします</a:t>
            </a:r>
            <a:endParaRPr lang="en-US">
              <a:solidFill>
                <a:srgbClr val="000000"/>
              </a:solidFill>
              <a:uFill>
                <a:solidFill>
                  <a:srgbClr val="FFFFFF"/>
                </a:solidFill>
              </a:uFill>
            </a:endParaRPr>
          </a:p>
          <a:p>
            <a:pPr marL="431800" indent="-321945">
              <a:lnSpc>
                <a:spcPct val="100000"/>
              </a:lnSpc>
              <a:buClrTx/>
              <a:buSzPts val="675"/>
              <a:buFont typeface="Wingdings" charset="2"/>
              <a:buChar char=""/>
              <a:defRPr lang="ja-JP">
                <a:latin typeface="Meiryo UI" pitchFamily="3" charset="-128"/>
                <a:ea typeface="Meiryo UI" pitchFamily="3" charset="-128"/>
                <a:cs typeface="Meiryo UI" pitchFamily="3" charset="-128"/>
              </a:defRPr>
            </a:pPr>
            <a:r>
              <a:rPr lang="en-US" sz="1500" u="sng">
                <a:solidFill>
                  <a:srgbClr val="000000"/>
                </a:solidFill>
                <a:uFill>
                  <a:solidFill>
                    <a:srgbClr val="FFFFFF"/>
                  </a:solidFill>
                </a:uFill>
              </a:rPr>
              <a:t>iex</a:t>
            </a:r>
            <a:r>
              <a:rPr lang="en-US" sz="1600" u="sng">
                <a:solidFill>
                  <a:srgbClr val="000000"/>
                </a:solidFill>
                <a:uFill>
                  <a:solidFill>
                    <a:srgbClr val="FFFFFF"/>
                  </a:solidFill>
                </a:uFill>
              </a:rPr>
              <a:t> ((New-Object </a:t>
            </a:r>
            <a:r>
              <a:rPr lang="en-US" u="sng">
                <a:solidFill>
                  <a:srgbClr val="000000"/>
                </a:solidFill>
                <a:uFill>
                  <a:solidFill>
                    <a:srgbClr val="FFFFFF"/>
                  </a:solidFill>
                </a:uFill>
              </a:rPr>
              <a:t>System.Net.WebClient).DownloadString('https://chocolatey.org/install.ps1'))</a:t>
            </a:r>
            <a:endParaRPr lang="en-US">
              <a:solidFill>
                <a:srgbClr val="000000"/>
              </a:solidFill>
              <a:uFill>
                <a:solidFill>
                  <a:srgbClr val="FFFFFF"/>
                </a:solidFill>
              </a:uFill>
            </a:endParaRPr>
          </a:p>
        </p:txBody>
      </p:sp>
      <p:pic>
        <p:nvPicPr>
          <p:cNvPr id="4" name="図 207"/>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MBAAB5EgAASDwAAOQbAAAQAAAAJgAAAAgAAAD//////////w=="/>
              </a:ext>
            </a:extLst>
          </p:cNvPicPr>
          <p:nvPr/>
        </p:nvPicPr>
        <p:blipFill>
          <a:blip r:embed="rId2"/>
          <a:stretch>
            <a:fillRect/>
          </a:stretch>
        </p:blipFill>
        <p:spPr>
          <a:xfrm>
            <a:off x="286385" y="3002915"/>
            <a:ext cx="9512935" cy="1530985"/>
          </a:xfrm>
          <a:prstGeom prst="rect">
            <a:avLst/>
          </a:prstGeom>
          <a:noFill/>
          <a:ln>
            <a:noFill/>
          </a:ln>
          <a:effectLst/>
        </p:spPr>
      </p:pic>
      <p:sp>
        <p:nvSpPr>
          <p:cNvPr id="5"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EUdAADlOgAAkyIAABAAAAAmAAAACAAAAP//////////"/>
              </a:ext>
            </a:extLst>
          </p:cNvSpPr>
          <p:nvPr/>
        </p:nvSpPr>
        <p:spPr>
          <a:xfrm>
            <a:off x="504190" y="4758055"/>
            <a:ext cx="9069705" cy="862330"/>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以下 Chocolatey コマンドで各種ソフトウェアをインストールします</a:t>
            </a:r>
            <a:endParaRPr lang="en-US">
              <a:solidFill>
                <a:srgbClr val="000000"/>
              </a:solidFill>
              <a:uFill>
                <a:solidFill>
                  <a:srgbClr val="FFFFFF"/>
                </a:solidFill>
              </a:uFill>
            </a:endParaRPr>
          </a:p>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u="sng">
                <a:solidFill>
                  <a:srgbClr val="000000"/>
                </a:solidFill>
                <a:uFill>
                  <a:solidFill>
                    <a:srgbClr val="FFFFFF"/>
                  </a:solidFill>
                </a:uFill>
              </a:rPr>
              <a:t>choco install -y unxutils winscp 7zip notepadplusplus.install jdk8 gradle TortoiseGit git.install GoogleChrome vmwarevsphereclient</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pic>
        <p:nvPicPr>
          <p:cNvPr id="6" name="図 209"/>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sBAABvIwAAQTwAAM0rAAAQAAAAJgAAAAgAAAD//////////w=="/>
              </a:ext>
            </a:extLst>
          </p:cNvPicPr>
          <p:nvPr/>
        </p:nvPicPr>
        <p:blipFill>
          <a:blip r:embed="rId3"/>
          <a:stretch>
            <a:fillRect/>
          </a:stretch>
        </p:blipFill>
        <p:spPr>
          <a:xfrm>
            <a:off x="291465" y="5760085"/>
            <a:ext cx="9503410" cy="1360170"/>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000">
                <a:solidFill>
                  <a:srgbClr val="000000"/>
                </a:solidFill>
                <a:uFill>
                  <a:solidFill>
                    <a:srgbClr val="FFFFFF"/>
                  </a:solidFill>
                </a:uFill>
              </a:rPr>
              <a:t>32ビット版Java導入済み環境の注意点</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Java環境は 64ビット版が必要となりますが、32ビット版Java がインストール済み環境の場合、chocolatey の64</a:t>
            </a:r>
            <a:r>
              <a:rPr lang="ja-JP" sz="2000">
                <a:solidFill>
                  <a:srgbClr val="000000"/>
                </a:solidFill>
                <a:uFill>
                  <a:solidFill>
                    <a:srgbClr val="FFFFFF"/>
                  </a:solidFill>
                </a:uFill>
              </a:rPr>
              <a:t>ビット版</a:t>
            </a:r>
            <a:r>
              <a:rPr lang="en-US" sz="2000">
                <a:solidFill>
                  <a:srgbClr val="000000"/>
                </a:solidFill>
                <a:uFill>
                  <a:solidFill>
                    <a:srgbClr val="FFFFFF"/>
                  </a:solidFill>
                </a:uFill>
              </a:rPr>
              <a:t> Java </a:t>
            </a:r>
            <a:r>
              <a:rPr lang="ja-JP" sz="2000">
                <a:solidFill>
                  <a:srgbClr val="000000"/>
                </a:solidFill>
                <a:uFill>
                  <a:solidFill>
                    <a:srgbClr val="FFFFFF"/>
                  </a:solidFill>
                </a:uFill>
              </a:rPr>
              <a:t>の</a:t>
            </a:r>
            <a:r>
              <a:rPr lang="en-US" sz="2000">
                <a:solidFill>
                  <a:srgbClr val="000000"/>
                </a:solidFill>
                <a:uFill>
                  <a:solidFill>
                    <a:srgbClr val="FFFFFF"/>
                  </a:solidFill>
                </a:uFill>
              </a:rPr>
              <a:t>インストールがスキップする問題があります。</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ja-JP" sz="2000">
                <a:solidFill>
                  <a:srgbClr val="000000"/>
                </a:solidFill>
                <a:uFill>
                  <a:solidFill>
                    <a:srgbClr val="FFFFFF"/>
                  </a:solidFill>
                </a:uFill>
              </a:rPr>
              <a:t>その場合は</a:t>
            </a:r>
            <a:r>
              <a:rPr lang="en-US" sz="2000">
                <a:solidFill>
                  <a:srgbClr val="000000"/>
                </a:solidFill>
                <a:uFill>
                  <a:solidFill>
                    <a:srgbClr val="FFFFFF"/>
                  </a:solidFill>
                </a:uFill>
              </a:rPr>
              <a:t>以下コマンド</a:t>
            </a:r>
            <a:r>
              <a:rPr lang="ja-JP" sz="2000">
                <a:solidFill>
                  <a:srgbClr val="000000"/>
                </a:solidFill>
                <a:uFill>
                  <a:solidFill>
                    <a:srgbClr val="FFFFFF"/>
                  </a:solidFill>
                </a:uFill>
              </a:rPr>
              <a:t>で、</a:t>
            </a:r>
            <a:r>
              <a:rPr lang="en-US" sz="2000">
                <a:solidFill>
                  <a:srgbClr val="000000"/>
                </a:solidFill>
                <a:uFill>
                  <a:solidFill>
                    <a:srgbClr val="FFFFFF"/>
                  </a:solidFill>
                </a:uFill>
              </a:rPr>
              <a:t>64ビット版 Java を</a:t>
            </a:r>
            <a:r>
              <a:rPr lang="ja-JP" sz="2000">
                <a:solidFill>
                  <a:srgbClr val="000000"/>
                </a:solidFill>
                <a:uFill>
                  <a:solidFill>
                    <a:srgbClr val="FFFFFF"/>
                  </a:solidFill>
                </a:uFill>
              </a:rPr>
              <a:t>指定して</a:t>
            </a:r>
            <a:r>
              <a:rPr lang="en-US" sz="2000">
                <a:solidFill>
                  <a:srgbClr val="000000"/>
                </a:solidFill>
                <a:uFill>
                  <a:solidFill>
                    <a:srgbClr val="FFFFFF"/>
                  </a:solidFill>
                </a:uFill>
              </a:rPr>
              <a:t>インストールしてください。</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u="sng">
                <a:solidFill>
                  <a:srgbClr val="000000"/>
                </a:solidFill>
                <a:uFill>
                  <a:solidFill>
                    <a:srgbClr val="FFFFFF"/>
                  </a:solidFill>
                </a:uFill>
              </a:rPr>
              <a:t>choco install jdk8 -params "x64=true"</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u="sng">
                <a:solidFill>
                  <a:srgbClr val="000000"/>
                </a:solidFill>
                <a:uFill>
                  <a:solidFill>
                    <a:srgbClr val="FFFFFF"/>
                  </a:solidFill>
                </a:uFill>
              </a:rPr>
              <a:t>java -version </a:t>
            </a:r>
            <a:r>
              <a:rPr lang="ja-JP" sz="2000" u="sng">
                <a:solidFill>
                  <a:srgbClr val="000000"/>
                </a:solidFill>
                <a:uFill>
                  <a:solidFill>
                    <a:srgbClr val="FFFFFF"/>
                  </a:solidFill>
                </a:uFill>
              </a:rPr>
              <a:t>を実行し、</a:t>
            </a:r>
            <a:r>
              <a:rPr lang="en-US" sz="2000" u="sng">
                <a:solidFill>
                  <a:srgbClr val="000000"/>
                </a:solidFill>
                <a:uFill>
                  <a:solidFill>
                    <a:srgbClr val="FFFFFF"/>
                  </a:solidFill>
                </a:uFill>
              </a:rPr>
              <a:t>出力メッセージに64-bitの記述があることを確認します</a:t>
            </a:r>
            <a:endParaRPr lang="en-US">
              <a:solidFill>
                <a:srgbClr val="000000"/>
              </a:solidFill>
              <a:uFill>
                <a:solidFill>
                  <a:srgbClr val="FFFFFF"/>
                </a:solidFill>
              </a:uFill>
            </a:endParaRPr>
          </a:p>
        </p:txBody>
      </p:sp>
      <p:pic>
        <p:nvPicPr>
          <p:cNvPr id="4" name="図 215"/>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4EAADOGAAAUTEAAP0hAAAQAAAAJgAAAAgAAAD//////////w=="/>
              </a:ext>
            </a:extLst>
          </p:cNvPicPr>
          <p:nvPr/>
        </p:nvPicPr>
        <p:blipFill>
          <a:blip r:embed="rId2"/>
          <a:stretch>
            <a:fillRect/>
          </a:stretch>
        </p:blipFill>
        <p:spPr>
          <a:xfrm>
            <a:off x="720090" y="4032250"/>
            <a:ext cx="7296785" cy="1492885"/>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パッケージのインストール2</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Office 製品がない場合は、以下コマンドで、Libre Office をインストールします</a:t>
            </a: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u="sng">
                <a:solidFill>
                  <a:srgbClr val="000000"/>
                </a:solidFill>
                <a:uFill>
                  <a:solidFill>
                    <a:srgbClr val="FFFFFF"/>
                  </a:solidFill>
                </a:uFill>
              </a:rPr>
              <a:t>choco install -y libreoffice-oldstable</a:t>
            </a:r>
            <a:endParaRPr lang="en-US">
              <a:solidFill>
                <a:srgbClr val="000000"/>
              </a:solidFill>
              <a:uFill>
                <a:solidFill>
                  <a:srgbClr val="FFFFFF"/>
                </a:solidFill>
              </a:uFill>
            </a:endParaRPr>
          </a:p>
        </p:txBody>
      </p:sp>
      <p:pic>
        <p:nvPicPr>
          <p:cNvPr id="4" name="図 212"/>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QBAACZDwAAXDwAAOgXAAAQAAAAJgAAAAgAAAD//////////w=="/>
              </a:ext>
            </a:extLst>
          </p:cNvPicPr>
          <p:nvPr/>
        </p:nvPicPr>
        <p:blipFill>
          <a:blip r:embed="rId2"/>
          <a:stretch>
            <a:fillRect/>
          </a:stretch>
        </p:blipFill>
        <p:spPr>
          <a:xfrm>
            <a:off x="317500" y="2535555"/>
            <a:ext cx="9494520" cy="1350645"/>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PowerCLIインストール</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B0OgAANSEAAAAAAAAmAAAACAAAAP//////////"/>
              </a:ext>
            </a:extLst>
          </p:cNvSpPr>
          <p:nvPr/>
        </p:nvSpPr>
        <p:spPr>
          <a:xfrm>
            <a:off x="504190" y="1656080"/>
            <a:ext cx="8997950" cy="3742055"/>
          </a:xfrm>
          <a:prstGeom prst="rect">
            <a:avLst/>
          </a:prstGeom>
          <a:noFill/>
          <a:ln>
            <a:noFill/>
          </a:ln>
          <a:effectLst/>
        </p:spPr>
        <p:txBody>
          <a:bodyPr vert="horz" wrap="square" lIns="0" tIns="0" rIns="0" bIns="0" numCol="1" anchor="t"/>
          <a:lstStyle/>
          <a:p>
            <a:pPr marL="431800" indent="-321945">
              <a:lnSpc>
                <a:spcPct val="100000"/>
              </a:lnSpc>
              <a:buClrTx/>
              <a:buSzPts val="1080"/>
              <a:buFont typeface="Wingdings"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VMwareサイトから PowerCLI モジュールをダウンロードしてインストールします </a:t>
            </a:r>
            <a:endParaRPr lang="en-US">
              <a:solidFill>
                <a:srgbClr val="000000"/>
              </a:solidFill>
              <a:uFill>
                <a:solidFill>
                  <a:srgbClr val="FFFFFF"/>
                </a:solidFill>
              </a:uFill>
            </a:endParaRPr>
          </a:p>
          <a:p>
            <a:pPr marL="431800" indent="-321945">
              <a:lnSpc>
                <a:spcPct val="100000"/>
              </a:lnSpc>
              <a:buClrTx/>
              <a:buSzPts val="990"/>
              <a:buFont typeface="Wingdings"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バージョンは PowerCLI 6.x を選びます</a:t>
            </a:r>
            <a:endParaRPr lang="en-US">
              <a:solidFill>
                <a:srgbClr val="000000"/>
              </a:solidFill>
              <a:uFill>
                <a:solidFill>
                  <a:srgbClr val="FFFFFF"/>
                </a:solidFill>
              </a:uFill>
            </a:endParaRPr>
          </a:p>
          <a:p>
            <a:pPr marL="864235" lvl="1" indent="-321945">
              <a:lnSpc>
                <a:spcPct val="100000"/>
              </a:lnSpc>
              <a:buClr>
                <a:srgbClr val="000000"/>
              </a:buClr>
              <a:buSzPts val="1650"/>
              <a:buFont typeface="Symbol" pitchFamily="1" charset="2"/>
              <a:buChar char=""/>
              <a:defRPr lang="ja-JP">
                <a:latin typeface="Meiryo UI" pitchFamily="3" charset="-128"/>
                <a:ea typeface="Meiryo UI" pitchFamily="3" charset="-128"/>
                <a:cs typeface="Meiryo UI" pitchFamily="3" charset="-128"/>
              </a:defRPr>
            </a:pPr>
            <a:r>
              <a:rPr lang="en-US" sz="2200" u="sng">
                <a:solidFill>
                  <a:srgbClr val="0000FF"/>
                </a:solidFill>
                <a:uFill>
                  <a:solidFill>
                    <a:srgbClr val="FFFFFF"/>
                  </a:solidFill>
                </a:uFill>
                <a:hlinkClick r:id="rId2"/>
              </a:rPr>
              <a:t>https://www.vmware.com/support/developer/PowerCLI/</a:t>
            </a:r>
            <a:endParaRPr lang="en-US">
              <a:solidFill>
                <a:srgbClr val="000000"/>
              </a:solidFill>
              <a:uFill>
                <a:solidFill>
                  <a:srgbClr val="FFFFFF"/>
                </a:solidFill>
              </a:uFill>
            </a:endParaRPr>
          </a:p>
          <a:p>
            <a:pPr marL="864235" lvl="1" indent="-321945">
              <a:lnSpc>
                <a:spcPct val="100000"/>
              </a:lnSpc>
              <a:buClrTx/>
              <a:buSzPts val="1650"/>
              <a:buFont typeface="Symbol" pitchFamily="1"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VMWare アカウントが必要となり、未登録の場合はサインアップしてください</a:t>
            </a:r>
            <a:endParaRPr lang="en-US">
              <a:solidFill>
                <a:srgbClr val="000000"/>
              </a:solidFill>
              <a:uFill>
                <a:solidFill>
                  <a:srgbClr val="FFFFFF"/>
                </a:solidFill>
              </a:uFill>
            </a:endParaRPr>
          </a:p>
          <a:p>
            <a:pPr marL="864235" lvl="1" indent="-321945">
              <a:lnSpc>
                <a:spcPct val="100000"/>
              </a:lnSpc>
              <a:buClrTx/>
              <a:buSzPts val="1650"/>
              <a:buFont typeface="Symbol" pitchFamily="1"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ダウンロードした VMWare-PowerCLI-*.exe を起動して、既定の設定でインストールします</a:t>
            </a:r>
            <a:endParaRPr lang="en-US">
              <a:solidFill>
                <a:srgbClr val="000000"/>
              </a:solidFill>
              <a:uFill>
                <a:solidFill>
                  <a:srgbClr val="FFFFFF"/>
                </a:solidFill>
              </a:uFill>
            </a:endParaRPr>
          </a:p>
          <a:p>
            <a:pPr marL="431800" indent="-321945">
              <a:lnSpc>
                <a:spcPct val="100000"/>
              </a:lnSpc>
              <a:buClrTx/>
              <a:buSzPts val="1080"/>
              <a:buFont typeface="Wingdings"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OSの再起動</a:t>
            </a:r>
            <a:endParaRPr lang="en-US">
              <a:solidFill>
                <a:srgbClr val="000000"/>
              </a:solidFill>
              <a:uFill>
                <a:solidFill>
                  <a:srgbClr val="FFFFFF"/>
                </a:solidFill>
              </a:uFill>
            </a:endParaRPr>
          </a:p>
          <a:p>
            <a:pPr marL="864235" lvl="1" indent="-321945">
              <a:lnSpc>
                <a:spcPct val="100000"/>
              </a:lnSpc>
              <a:buClrTx/>
              <a:buSzPts val="1650"/>
              <a:buFont typeface="Symbol" pitchFamily="1"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一旦、ここでOSを再起動します</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Getconfigインストール1</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Kg4AABAAAAAmAAAACAAAAP//////////"/>
              </a:ext>
            </a:extLst>
          </p:cNvSpPr>
          <p:nvPr/>
        </p:nvSpPr>
        <p:spPr>
          <a:xfrm>
            <a:off x="504190" y="1624965"/>
            <a:ext cx="9069705" cy="677545"/>
          </a:xfrm>
          <a:prstGeom prst="rect">
            <a:avLst/>
          </a:prstGeom>
          <a:noFill/>
          <a:ln>
            <a:noFill/>
          </a:ln>
          <a:effectLst/>
        </p:spPr>
        <p:txBody>
          <a:bodyPr vert="horz" wrap="square" lIns="0" tIns="0" rIns="0" bIns="0" numCol="1" anchor="t"/>
          <a:lstStyle/>
          <a:p>
            <a:pPr marL="431800" indent="-321945">
              <a:lnSpc>
                <a:spcPct val="100000"/>
              </a:lnSpc>
              <a:buClrTx/>
              <a:buSzPts val="990"/>
              <a:buFont typeface="Wingdings"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ダウンロードサイトからバイナリモジュール gradle-server-acceptance-0.1.x.zip をダウンロードして、c:\ の直下にコピーします</a:t>
            </a:r>
            <a:endParaRPr lang="en-US">
              <a:solidFill>
                <a:srgbClr val="000000"/>
              </a:solidFill>
              <a:uFill>
                <a:solidFill>
                  <a:srgbClr val="FFFFFF"/>
                </a:solidFill>
              </a:uFill>
            </a:endParaRPr>
          </a:p>
        </p:txBody>
      </p:sp>
      <p:pic>
        <p:nvPicPr>
          <p:cNvPr id="4" name="図 217"/>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sFAADiDgAAFCUAAEcZAAAQAAAAJgAAAAgAAAD//////////w=="/>
              </a:ext>
            </a:extLst>
          </p:cNvPicPr>
          <p:nvPr/>
        </p:nvPicPr>
        <p:blipFill>
          <a:blip r:embed="rId2"/>
          <a:stretch>
            <a:fillRect/>
          </a:stretch>
        </p:blipFill>
        <p:spPr>
          <a:xfrm>
            <a:off x="860425" y="2419350"/>
            <a:ext cx="5166995" cy="1689735"/>
          </a:xfrm>
          <a:prstGeom prst="rect">
            <a:avLst/>
          </a:prstGeom>
          <a:noFill/>
          <a:ln>
            <a:noFill/>
          </a:ln>
          <a:effectLst/>
        </p:spPr>
      </p:pic>
      <p:pic>
        <p:nvPicPr>
          <p:cNvPr id="5" name="図 218"/>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IFAADkHwAAWSIAAAknAAAQAAAAJgAAAAgAAAD//////////w=="/>
              </a:ext>
            </a:extLst>
          </p:cNvPicPr>
          <p:nvPr/>
        </p:nvPicPr>
        <p:blipFill>
          <a:blip r:embed="rId3"/>
          <a:stretch>
            <a:fillRect/>
          </a:stretch>
        </p:blipFill>
        <p:spPr>
          <a:xfrm>
            <a:off x="875030" y="5184140"/>
            <a:ext cx="4708525" cy="1161415"/>
          </a:xfrm>
          <a:prstGeom prst="rect">
            <a:avLst/>
          </a:prstGeom>
          <a:noFill/>
          <a:ln>
            <a:noFill/>
          </a:ln>
          <a:effectLst/>
        </p:spPr>
      </p:pic>
      <p:sp>
        <p:nvSpPr>
          <p:cNvPr id="6"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MaAADlOgAA1yEAABAAAAAmAAAACAAAAP//////////"/>
              </a:ext>
            </a:extLst>
          </p:cNvSpPr>
          <p:nvPr/>
        </p:nvSpPr>
        <p:spPr>
          <a:xfrm>
            <a:off x="504190" y="4319905"/>
            <a:ext cx="9069705" cy="1181100"/>
          </a:xfrm>
          <a:prstGeom prst="rect">
            <a:avLst/>
          </a:prstGeom>
          <a:noFill/>
          <a:ln>
            <a:noFill/>
          </a:ln>
          <a:effectLst/>
        </p:spPr>
        <p:txBody>
          <a:bodyPr vert="horz" wrap="square" lIns="0" tIns="0" rIns="0" bIns="0" numCol="1" anchor="t"/>
          <a:lstStyle/>
          <a:p>
            <a:pPr marL="431800" indent="-321945">
              <a:lnSpc>
                <a:spcPct val="100000"/>
              </a:lnSpc>
              <a:buClrTx/>
              <a:buSzPts val="990"/>
              <a:buFont typeface="Wingdings" charset="2"/>
              <a:buChar char=""/>
              <a:defRPr lang="ja-JP">
                <a:latin typeface="Meiryo UI" pitchFamily="3" charset="-128"/>
                <a:ea typeface="Meiryo UI" pitchFamily="3" charset="-128"/>
                <a:cs typeface="Meiryo UI" pitchFamily="3" charset="-128"/>
              </a:defRPr>
            </a:pPr>
            <a:r>
              <a:rPr lang="en-US" sz="2200" dirty="0" err="1">
                <a:solidFill>
                  <a:srgbClr val="000000"/>
                </a:solidFill>
                <a:uFill>
                  <a:solidFill>
                    <a:srgbClr val="FFFFFF"/>
                  </a:solidFill>
                </a:uFill>
              </a:rPr>
              <a:t>エクスプローラを起動して、ダウンロードしたファイルを選択し</a:t>
            </a:r>
            <a:r>
              <a:rPr lang="en-US" sz="2200" dirty="0">
                <a:solidFill>
                  <a:srgbClr val="000000"/>
                </a:solidFill>
                <a:uFill>
                  <a:solidFill>
                    <a:srgbClr val="FFFFFF"/>
                  </a:solidFill>
                </a:uFill>
              </a:rPr>
              <a:t>、 </a:t>
            </a:r>
            <a:r>
              <a:rPr lang="en-US" sz="2200" dirty="0" err="1">
                <a:solidFill>
                  <a:srgbClr val="000000"/>
                </a:solidFill>
                <a:uFill>
                  <a:solidFill>
                    <a:srgbClr val="FFFFFF"/>
                  </a:solidFill>
                </a:uFill>
              </a:rPr>
              <a:t>右クリックで</a:t>
            </a:r>
            <a:r>
              <a:rPr lang="en-US" sz="2200" dirty="0">
                <a:solidFill>
                  <a:srgbClr val="000000"/>
                </a:solidFill>
                <a:uFill>
                  <a:solidFill>
                    <a:srgbClr val="FFFFFF"/>
                  </a:solidFill>
                </a:uFill>
              </a:rPr>
              <a:t> 7-zip </a:t>
            </a:r>
            <a:r>
              <a:rPr lang="en-US" sz="2200" dirty="0" err="1">
                <a:solidFill>
                  <a:srgbClr val="000000"/>
                </a:solidFill>
                <a:uFill>
                  <a:solidFill>
                    <a:srgbClr val="FFFFFF"/>
                  </a:solidFill>
                </a:uFill>
              </a:rPr>
              <a:t>メニューを開いて「展開」を選択します</a:t>
            </a:r>
            <a:r>
              <a:rPr lang="en-US" sz="2200" dirty="0">
                <a:solidFill>
                  <a:srgbClr val="000000"/>
                </a:solidFill>
                <a:uFill>
                  <a:solidFill>
                    <a:srgbClr val="FFFFFF"/>
                  </a:solidFill>
                </a:uFill>
              </a:rPr>
              <a:t>。</a:t>
            </a: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Getconfigインストール1</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GoIAADlOgAArg8AABAAAAAmAAAACAAAAP//////////"/>
              </a:ext>
            </a:extLst>
          </p:cNvSpPr>
          <p:nvPr/>
        </p:nvSpPr>
        <p:spPr>
          <a:xfrm>
            <a:off x="504190" y="1367790"/>
            <a:ext cx="9069705" cy="1181100"/>
          </a:xfrm>
          <a:prstGeom prst="rect">
            <a:avLst/>
          </a:prstGeom>
          <a:noFill/>
          <a:ln>
            <a:noFill/>
          </a:ln>
          <a:effectLst/>
        </p:spPr>
        <p:txBody>
          <a:bodyPr vert="horz" wrap="square" lIns="0" tIns="0" rIns="0" bIns="0" numCol="1" anchor="t"/>
          <a:lstStyle/>
          <a:p>
            <a:pPr marL="431800" indent="-321945">
              <a:lnSpc>
                <a:spcPct val="100000"/>
              </a:lnSpc>
              <a:buClrTx/>
              <a:buSzPts val="1080"/>
              <a:buFont typeface="Wingdings"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c:\を展開先に指定して、解凍します。</a:t>
            </a:r>
            <a:endParaRPr lang="en-US">
              <a:solidFill>
                <a:srgbClr val="000000"/>
              </a:solidFill>
              <a:uFill>
                <a:solidFill>
                  <a:srgbClr val="FFFFFF"/>
                </a:solidFill>
              </a:uFill>
            </a:endParaRPr>
          </a:p>
        </p:txBody>
      </p:sp>
      <p:sp>
        <p:nvSpPr>
          <p:cNvPr id="4"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gbAADlOgAAHR4AABAAAAAmAAAACAAAAP//////////"/>
              </a:ext>
            </a:extLst>
          </p:cNvSpPr>
          <p:nvPr/>
        </p:nvSpPr>
        <p:spPr>
          <a:xfrm>
            <a:off x="504190" y="4536440"/>
            <a:ext cx="9069705" cy="358775"/>
          </a:xfrm>
          <a:prstGeom prst="rect">
            <a:avLst/>
          </a:prstGeom>
          <a:noFill/>
          <a:ln>
            <a:noFill/>
          </a:ln>
          <a:effectLst/>
        </p:spPr>
        <p:txBody>
          <a:bodyPr vert="horz" wrap="square" lIns="0" tIns="0" rIns="0" bIns="0" numCol="1" anchor="t"/>
          <a:lstStyle/>
          <a:p>
            <a:pPr marL="431800" indent="-321945">
              <a:lnSpc>
                <a:spcPct val="100000"/>
              </a:lnSpc>
              <a:buClrTx/>
              <a:buSzPts val="1080"/>
              <a:buFont typeface="Wingdings" charset="2"/>
              <a:buChar char=""/>
              <a:defRPr lang="ja-JP">
                <a:latin typeface="Meiryo UI" pitchFamily="3" charset="-128"/>
                <a:ea typeface="Meiryo UI" pitchFamily="3" charset="-128"/>
                <a:cs typeface="Meiryo UI" pitchFamily="3" charset="-128"/>
              </a:defRPr>
            </a:pPr>
            <a:r>
              <a:rPr lang="en-US" sz="2000" dirty="0">
                <a:solidFill>
                  <a:srgbClr val="000000"/>
                </a:solidFill>
                <a:uFill>
                  <a:solidFill>
                    <a:srgbClr val="FFFFFF"/>
                  </a:solidFill>
                </a:uFill>
              </a:rPr>
              <a:t>c:\server-acceptance </a:t>
            </a:r>
            <a:r>
              <a:rPr lang="en-US" sz="2000" dirty="0" err="1">
                <a:solidFill>
                  <a:srgbClr val="000000"/>
                </a:solidFill>
                <a:uFill>
                  <a:solidFill>
                    <a:srgbClr val="FFFFFF"/>
                  </a:solidFill>
                </a:uFill>
              </a:rPr>
              <a:t>ディレクトリが作成されます</a:t>
            </a:r>
            <a:r>
              <a:rPr lang="en-US" sz="2000" dirty="0" smtClean="0">
                <a:solidFill>
                  <a:srgbClr val="000000"/>
                </a:solidFill>
                <a:uFill>
                  <a:solidFill>
                    <a:srgbClr val="FFFFFF"/>
                  </a:solidFill>
                </a:uFill>
              </a:rPr>
              <a:t>。</a:t>
            </a:r>
            <a:br>
              <a:rPr lang="en-US" sz="2000" dirty="0" smtClean="0">
                <a:solidFill>
                  <a:srgbClr val="000000"/>
                </a:solidFill>
                <a:uFill>
                  <a:solidFill>
                    <a:srgbClr val="FFFFFF"/>
                  </a:solidFill>
                </a:uFill>
              </a:rPr>
            </a:br>
            <a:endParaRPr lang="en-US" sz="2000" dirty="0" smtClean="0">
              <a:solidFill>
                <a:srgbClr val="000000"/>
              </a:solidFill>
              <a:uFill>
                <a:solidFill>
                  <a:srgbClr val="FFFFFF"/>
                </a:solidFill>
              </a:uFill>
            </a:endParaRPr>
          </a:p>
          <a:p>
            <a:pPr marL="109855">
              <a:buSzPts val="1080"/>
              <a:defRPr lang="ja-JP">
                <a:latin typeface="Meiryo UI" pitchFamily="3" charset="-128"/>
                <a:ea typeface="Meiryo UI" pitchFamily="3" charset="-128"/>
                <a:cs typeface="Meiryo UI" pitchFamily="3" charset="-128"/>
              </a:defRPr>
            </a:pPr>
            <a:r>
              <a:rPr lang="en-US" sz="2000" dirty="0" smtClean="0">
                <a:solidFill>
                  <a:srgbClr val="000000"/>
                </a:solidFill>
                <a:uFill>
                  <a:solidFill>
                    <a:srgbClr val="FFFFFF"/>
                  </a:solidFill>
                </a:uFill>
              </a:rPr>
              <a:t>(</a:t>
            </a:r>
            <a:r>
              <a:rPr lang="ja-JP" altLang="en-US" sz="2000" dirty="0" smtClean="0">
                <a:solidFill>
                  <a:srgbClr val="000000"/>
                </a:solidFill>
                <a:uFill>
                  <a:solidFill>
                    <a:srgbClr val="FFFFFF"/>
                  </a:solidFill>
                </a:uFill>
              </a:rPr>
              <a:t>注意</a:t>
            </a:r>
            <a:r>
              <a:rPr lang="en-US" altLang="ja-JP" sz="2000" dirty="0" smtClean="0">
                <a:solidFill>
                  <a:srgbClr val="000000"/>
                </a:solidFill>
                <a:uFill>
                  <a:solidFill>
                    <a:srgbClr val="FFFFFF"/>
                  </a:solidFill>
                </a:uFill>
              </a:rPr>
              <a:t>) </a:t>
            </a:r>
            <a:r>
              <a:rPr lang="ja-JP" altLang="en-US" sz="2000" dirty="0" smtClean="0">
                <a:solidFill>
                  <a:srgbClr val="000000"/>
                </a:solidFill>
                <a:uFill>
                  <a:solidFill>
                    <a:srgbClr val="FFFFFF"/>
                  </a:solidFill>
                </a:uFill>
              </a:rPr>
              <a:t>バージョンアップをする場合は、一旦、既存の </a:t>
            </a:r>
            <a:r>
              <a:rPr lang="en-US" altLang="ja-JP" sz="2000" dirty="0" smtClean="0">
                <a:solidFill>
                  <a:srgbClr val="000000"/>
                </a:solidFill>
                <a:uFill>
                  <a:solidFill>
                    <a:srgbClr val="FFFFFF"/>
                  </a:solidFill>
                </a:uFill>
              </a:rPr>
              <a:t>c:\server-acceptance </a:t>
            </a:r>
            <a:r>
              <a:rPr lang="ja-JP" altLang="en-US" sz="2000" dirty="0" smtClean="0">
                <a:solidFill>
                  <a:srgbClr val="000000"/>
                </a:solidFill>
                <a:uFill>
                  <a:solidFill>
                    <a:srgbClr val="FFFFFF"/>
                  </a:solidFill>
                </a:uFill>
              </a:rPr>
              <a:t>ディレクトリを、</a:t>
            </a:r>
            <a:r>
              <a:rPr lang="en-US" altLang="ja-JP" sz="2000" dirty="0">
                <a:solidFill>
                  <a:srgbClr val="000000"/>
                </a:solidFill>
                <a:uFill>
                  <a:solidFill>
                    <a:srgbClr val="FFFFFF"/>
                  </a:solidFill>
                </a:uFill>
              </a:rPr>
              <a:t> c:\</a:t>
            </a:r>
            <a:r>
              <a:rPr lang="en-US" altLang="ja-JP" sz="2000" dirty="0" smtClean="0">
                <a:solidFill>
                  <a:srgbClr val="000000"/>
                </a:solidFill>
                <a:uFill>
                  <a:solidFill>
                    <a:srgbClr val="FFFFFF"/>
                  </a:solidFill>
                </a:uFill>
              </a:rPr>
              <a:t>server-acceptance-1.14</a:t>
            </a:r>
            <a:r>
              <a:rPr lang="ja-JP" altLang="en-US" sz="2000" dirty="0" smtClean="0">
                <a:solidFill>
                  <a:srgbClr val="000000"/>
                </a:solidFill>
                <a:uFill>
                  <a:solidFill>
                    <a:srgbClr val="FFFFFF"/>
                  </a:solidFill>
                </a:uFill>
              </a:rPr>
              <a:t>など、別名に退避してから実行してください</a:t>
            </a:r>
            <a:endParaRPr lang="en-US" sz="2000" dirty="0">
              <a:solidFill>
                <a:srgbClr val="000000"/>
              </a:solidFill>
              <a:uFill>
                <a:solidFill>
                  <a:srgbClr val="FFFFFF"/>
                </a:solidFill>
              </a:uFill>
            </a:endParaRPr>
          </a:p>
        </p:txBody>
      </p:sp>
      <p:pic>
        <p:nvPicPr>
          <p:cNvPr id="5" name="図 223"/>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JkFAAByCwAA7CAAADsaAAAQAAAAJgAAAAgAAAD//////////w=="/>
              </a:ext>
            </a:extLst>
          </p:cNvPicPr>
          <p:nvPr/>
        </p:nvPicPr>
        <p:blipFill>
          <a:blip r:embed="rId2"/>
          <a:stretch>
            <a:fillRect/>
          </a:stretch>
        </p:blipFill>
        <p:spPr>
          <a:xfrm>
            <a:off x="909955" y="1860550"/>
            <a:ext cx="4441825" cy="2403475"/>
          </a:xfrm>
          <a:prstGeom prst="rect">
            <a:avLst/>
          </a:prstGeom>
          <a:noFill/>
          <a:ln>
            <a:noFill/>
          </a:ln>
          <a:effectLst/>
        </p:spPr>
      </p:pic>
      <p:sp>
        <p:nvSpPr>
          <p:cNvPr id="6" name="CustomShape 4"/>
          <p:cNvSpPr>
            <a:extLst>
              <a:ext uri="smNativeData">
                <pr:smNativeData xmlns="" xmlns:p14="http://schemas.microsoft.com/office/powerpoint/2010/main" xmlns:pr="smNativeData" val="SMDATA_16_J4BCWx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NQYAAHoNAADpFwAArg8AABAAAAAmAAAACAAAAP//////////"/>
              </a:ext>
            </a:extLst>
          </p:cNvSpPr>
          <p:nvPr/>
        </p:nvSpPr>
        <p:spPr>
          <a:xfrm>
            <a:off x="1009015" y="2190750"/>
            <a:ext cx="2877820" cy="358140"/>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Getconfigインストール２</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7BMAABAAAAAmAAAACAAAAP//////////"/>
              </a:ext>
            </a:extLst>
          </p:cNvSpPr>
          <p:nvPr/>
        </p:nvSpPr>
        <p:spPr>
          <a:xfrm>
            <a:off x="504190" y="1624965"/>
            <a:ext cx="9069705" cy="1613535"/>
          </a:xfrm>
          <a:prstGeom prst="rect">
            <a:avLst/>
          </a:prstGeom>
          <a:noFill/>
          <a:ln>
            <a:noFill/>
          </a:ln>
          <a:effectLst/>
        </p:spPr>
        <p:txBody>
          <a:bodyPr vert="horz" wrap="square" lIns="0" tIns="0" rIns="0" bIns="0" numCol="1" anchor="t"/>
          <a:lstStyle/>
          <a:p>
            <a:pPr marL="431800" indent="-321945">
              <a:lnSpc>
                <a:spcPct val="100000"/>
              </a:lnSpc>
              <a:buClrTx/>
              <a:buSzPts val="990"/>
              <a:buFont typeface="Wingdings"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実行パス環境変数に本ディレクトリを追加します</a:t>
            </a:r>
            <a:endParaRPr lang="en-US">
              <a:solidFill>
                <a:srgbClr val="000000"/>
              </a:solidFill>
              <a:uFill>
                <a:solidFill>
                  <a:srgbClr val="FFFFFF"/>
                </a:solidFill>
              </a:uFill>
            </a:endParaRPr>
          </a:p>
          <a:p>
            <a:pPr marL="864235" lvl="1" indent="-32194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コントロールパネルを開いて、「システム」、「システムの詳細設定」を選択します</a:t>
            </a:r>
            <a:endParaRPr lang="en-US">
              <a:solidFill>
                <a:srgbClr val="000000"/>
              </a:solidFill>
              <a:uFill>
                <a:solidFill>
                  <a:srgbClr val="FFFFFF"/>
                </a:solidFill>
              </a:uFill>
            </a:endParaRPr>
          </a:p>
          <a:p>
            <a:pPr marL="864235" lvl="1" indent="-32194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 「環境変数」をクリックします</a:t>
            </a:r>
            <a:endParaRPr lang="en-US">
              <a:solidFill>
                <a:srgbClr val="000000"/>
              </a:solidFill>
              <a:uFill>
                <a:solidFill>
                  <a:srgbClr val="FFFFFF"/>
                </a:solidFill>
              </a:uFill>
            </a:endParaRPr>
          </a:p>
          <a:p>
            <a:pPr marL="864235" lvl="1" indent="-32194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システムの環境変数のリストから、Path を選択して、「編集」をクリックします</a:t>
            </a:r>
            <a:endParaRPr lang="en-US">
              <a:solidFill>
                <a:srgbClr val="000000"/>
              </a:solidFill>
              <a:uFill>
                <a:solidFill>
                  <a:srgbClr val="FFFFFF"/>
                </a:solidFill>
              </a:uFill>
            </a:endParaRPr>
          </a:p>
          <a:p>
            <a:pPr marL="864235" lvl="1" indent="-32194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値の先頭に c:\server-acceptance; を追加して、パスを追加します</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pic>
        <p:nvPicPr>
          <p:cNvPr id="4" name="図 227"/>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QIAAAnFgAA5x0AANgtAAAQAAAAJgAAAAgAAAD//////////w=="/>
              </a:ext>
            </a:extLst>
          </p:cNvPicPr>
          <p:nvPr/>
        </p:nvPicPr>
        <p:blipFill>
          <a:blip r:embed="rId2"/>
          <a:stretch>
            <a:fillRect/>
          </a:stretch>
        </p:blipFill>
        <p:spPr>
          <a:xfrm>
            <a:off x="1363980" y="3601085"/>
            <a:ext cx="3496945" cy="3851275"/>
          </a:xfrm>
          <a:prstGeom prst="rect">
            <a:avLst/>
          </a:prstGeom>
          <a:noFill/>
          <a:ln>
            <a:noFill/>
          </a:ln>
          <a:effectLst/>
        </p:spPr>
      </p:pic>
      <p:pic>
        <p:nvPicPr>
          <p:cNvPr id="5" name="図 228"/>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of6wM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gAAAnFgAA0DcAAMgfAAAQAAAAJgAAAAgAAAD//////////w=="/>
              </a:ext>
            </a:extLst>
          </p:cNvPicPr>
          <p:nvPr/>
        </p:nvPicPr>
        <p:blipFill>
          <a:blip r:embed="rId3"/>
          <a:stretch>
            <a:fillRect/>
          </a:stretch>
        </p:blipFill>
        <p:spPr>
          <a:xfrm>
            <a:off x="5363845" y="3601085"/>
            <a:ext cx="3709035" cy="1565275"/>
          </a:xfrm>
          <a:prstGeom prst="rect">
            <a:avLst/>
          </a:prstGeom>
          <a:noFill/>
          <a:ln>
            <a:noFill/>
          </a:ln>
          <a:effectLst/>
        </p:spPr>
      </p:pic>
      <p:sp>
        <p:nvSpPr>
          <p:cNvPr id="6" name="CustomShape 3"/>
          <p:cNvSpPr>
            <a:extLst>
              <a:ext uri="smNativeData">
                <pr:smNativeData xmlns="" xmlns:p14="http://schemas.microsoft.com/office/powerpoint/2010/main" xmlns:pr="smNativeData" val="SMDATA_16_J4BCWx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3ScAAM8aAAC2MAAAAx0AABAAAAAmAAAACAAAAP//////////"/>
              </a:ext>
            </a:extLst>
          </p:cNvSpPr>
          <p:nvPr/>
        </p:nvSpPr>
        <p:spPr>
          <a:xfrm>
            <a:off x="6480175" y="4358005"/>
            <a:ext cx="1438275" cy="358140"/>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Getconfigインストール３</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marL="431800" indent="-321945">
              <a:lnSpc>
                <a:spcPct val="100000"/>
              </a:lnSpc>
              <a:buClrTx/>
              <a:buSzPts val="1080"/>
              <a:buFont typeface="Wingdings"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PowerShellを管理者ユーザで開き、”getconfig -h”を実行して以下のヘルプメッセージがでることを確認します</a:t>
            </a:r>
            <a:endParaRPr lang="en-US">
              <a:solidFill>
                <a:srgbClr val="000000"/>
              </a:solidFill>
              <a:uFill>
                <a:solidFill>
                  <a:srgbClr val="FFFFFF"/>
                </a:solidFill>
              </a:uFill>
            </a:endParaRPr>
          </a:p>
        </p:txBody>
      </p:sp>
      <p:pic>
        <p:nvPicPr>
          <p:cNvPr id="4" name="画像1"/>
          <p:cNvPicPr>
            <a:picLocks noChangeAspect="1"/>
            <a:extLst>
              <a:ext uri="smNativeData">
                <pr:smNativeData xmlns="" xmlns:p14="http://schemas.microsoft.com/office/powerpoint/2010/main"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wFAAAiDwAAuDYAADIkAAAAAAAAJgAAAAgAAAD//////////w=="/>
              </a:ext>
            </a:extLst>
          </p:cNvPicPr>
          <p:nvPr/>
        </p:nvPicPr>
        <p:blipFill>
          <a:blip r:embed="rId2"/>
          <a:stretch>
            <a:fillRect/>
          </a:stretch>
        </p:blipFill>
        <p:spPr>
          <a:xfrm>
            <a:off x="861060" y="2459990"/>
            <a:ext cx="8034020" cy="3423920"/>
          </a:xfrm>
          <a:prstGeom prst="rect">
            <a:avLst/>
          </a:prstGeom>
          <a:noFill/>
          <a:ln>
            <a:noFill/>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altLang="en-US" sz="4400" dirty="0" smtClean="0">
                <a:solidFill>
                  <a:srgbClr val="000000"/>
                </a:solidFill>
                <a:uFill>
                  <a:solidFill>
                    <a:srgbClr val="FFFFFF"/>
                  </a:solidFill>
                </a:uFill>
              </a:rPr>
              <a:t>各サーバの検査</a:t>
            </a:r>
            <a:endParaRPr lang="en-US" dirty="0">
              <a:solidFill>
                <a:srgbClr val="000000"/>
              </a:solidFill>
              <a:uFill>
                <a:solidFill>
                  <a:srgbClr val="FFFFFF"/>
                </a:solidFill>
              </a:uFill>
            </a:endParaRPr>
          </a:p>
        </p:txBody>
      </p:sp>
    </p:spTree>
    <p:extLst>
      <p:ext uri="{BB962C8B-B14F-4D97-AF65-F5344CB8AC3E}">
        <p14:creationId xmlns:p14="http://schemas.microsoft.com/office/powerpoint/2010/main" val="3430165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目次</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Zi0AAAAAAAAmAAAACAAAAP//////////"/>
              </a:ext>
            </a:extLst>
          </p:cNvSpPr>
          <p:nvPr/>
        </p:nvSpPr>
        <p:spPr>
          <a:xfrm>
            <a:off x="504190" y="1769110"/>
            <a:ext cx="9069705" cy="5610860"/>
          </a:xfrm>
          <a:prstGeom prst="rect">
            <a:avLst/>
          </a:prstGeom>
          <a:noFill/>
          <a:ln>
            <a:noFill/>
          </a:ln>
          <a:effectLst/>
        </p:spPr>
        <p:txBody>
          <a:bodyPr vert="horz" wrap="square" lIns="0" tIns="0" rIns="0" bIns="0" numCol="1" anchor="t"/>
          <a:lstStyle/>
          <a:p>
            <a:pPr marL="431800" indent="-321945">
              <a:lnSpc>
                <a:spcPct val="100000"/>
              </a:lnSpc>
              <a:buClrTx/>
              <a:buSzPts val="1440"/>
              <a:buFont typeface="Wingdings" charset="2"/>
              <a:buChar char=""/>
              <a:defRPr lang="ja-JP"/>
            </a:pPr>
            <a:r>
              <a:rPr lang="en-US" sz="3200" dirty="0" err="1">
                <a:solidFill>
                  <a:srgbClr val="000000"/>
                </a:solidFill>
                <a:uFill>
                  <a:solidFill>
                    <a:srgbClr val="FFFFFF"/>
                  </a:solidFill>
                </a:uFill>
                <a:latin typeface="Meiryo UI" pitchFamily="3" charset="-128"/>
                <a:ea typeface="Meiryo UI" pitchFamily="3" charset="-128"/>
                <a:cs typeface="DejaVu Sans" pitchFamily="2" charset="0"/>
              </a:rPr>
              <a:t>検査用PCのセットアップ</a:t>
            </a:r>
            <a:endParaRPr lang="en-US" dirty="0">
              <a:solidFill>
                <a:srgbClr val="000000"/>
              </a:solidFill>
              <a:uFill>
                <a:solidFill>
                  <a:srgbClr val="FFFFFF"/>
                </a:solidFill>
              </a:uFill>
            </a:endParaRPr>
          </a:p>
          <a:p>
            <a:pPr marL="431800" indent="-321945">
              <a:lnSpc>
                <a:spcPct val="100000"/>
              </a:lnSpc>
              <a:buClrTx/>
              <a:buSzPts val="1440"/>
              <a:buFont typeface="Wingdings" charset="2"/>
              <a:buChar char=""/>
              <a:defRPr lang="ja-JP"/>
            </a:pPr>
            <a:r>
              <a:rPr lang="en-US" sz="3200" dirty="0" smtClean="0">
                <a:solidFill>
                  <a:srgbClr val="000000"/>
                </a:solidFill>
                <a:uFill>
                  <a:solidFill>
                    <a:srgbClr val="FFFFFF"/>
                  </a:solidFill>
                </a:uFill>
                <a:latin typeface="Meiryo UI" pitchFamily="3" charset="-128"/>
                <a:ea typeface="Meiryo UI" pitchFamily="3" charset="-128"/>
                <a:cs typeface="DejaVu Sans" pitchFamily="2" charset="0"/>
              </a:rPr>
              <a:t>各</a:t>
            </a:r>
            <a:r>
              <a:rPr lang="ja-JP" altLang="en-US" sz="3200" dirty="0" smtClean="0">
                <a:solidFill>
                  <a:srgbClr val="000000"/>
                </a:solidFill>
                <a:uFill>
                  <a:solidFill>
                    <a:srgbClr val="FFFFFF"/>
                  </a:solidFill>
                </a:uFill>
                <a:latin typeface="Meiryo UI" pitchFamily="3" charset="-128"/>
                <a:ea typeface="Meiryo UI" pitchFamily="3" charset="-128"/>
                <a:cs typeface="DejaVu Sans" pitchFamily="2" charset="0"/>
              </a:rPr>
              <a:t>サーバ</a:t>
            </a:r>
            <a:r>
              <a:rPr lang="en-US" sz="3200" dirty="0" err="1" smtClean="0">
                <a:solidFill>
                  <a:srgbClr val="000000"/>
                </a:solidFill>
                <a:uFill>
                  <a:solidFill>
                    <a:srgbClr val="FFFFFF"/>
                  </a:solidFill>
                </a:uFill>
                <a:latin typeface="Meiryo UI" pitchFamily="3" charset="-128"/>
                <a:ea typeface="Meiryo UI" pitchFamily="3" charset="-128"/>
                <a:cs typeface="DejaVu Sans" pitchFamily="2" charset="0"/>
              </a:rPr>
              <a:t>の検査</a:t>
            </a:r>
            <a:endParaRPr lang="en-US" dirty="0">
              <a:solidFill>
                <a:srgbClr val="000000"/>
              </a:solidFill>
              <a:uFill>
                <a:solidFill>
                  <a:srgbClr val="FFFFFF"/>
                </a:solidFill>
              </a:uFill>
            </a:endParaRPr>
          </a:p>
          <a:p>
            <a:pPr marL="864235" indent="-321945">
              <a:buSzPts val="2100"/>
              <a:buFont typeface="Symbol" pitchFamily="1" charset="2"/>
              <a:buChar char=""/>
              <a:defRPr lang="ja-JP" sz="2800">
                <a:solidFill>
                  <a:srgbClr val="000000"/>
                </a:solidFill>
                <a:uFill>
                  <a:solidFill>
                    <a:srgbClr val="FFFFFF"/>
                  </a:solidFill>
                </a:uFill>
                <a:latin typeface="Meiryo UI" pitchFamily="3" charset="-128"/>
                <a:ea typeface="Meiryo UI" pitchFamily="3" charset="-128"/>
                <a:cs typeface="DejaVu Sans" pitchFamily="2" charset="0"/>
              </a:defRPr>
            </a:pPr>
            <a:r>
              <a:rPr dirty="0"/>
              <a:t>Linux</a:t>
            </a:r>
          </a:p>
          <a:p>
            <a:pPr marL="864235" indent="-321945">
              <a:buSzPts val="2100"/>
              <a:buFont typeface="Symbol" pitchFamily="1" charset="2"/>
              <a:buChar char=""/>
              <a:defRPr lang="ja-JP" sz="2800">
                <a:solidFill>
                  <a:srgbClr val="000000"/>
                </a:solidFill>
                <a:uFill>
                  <a:solidFill>
                    <a:srgbClr val="FFFFFF"/>
                  </a:solidFill>
                </a:uFill>
                <a:latin typeface="Meiryo UI" pitchFamily="3" charset="-128"/>
                <a:ea typeface="Meiryo UI" pitchFamily="3" charset="-128"/>
                <a:cs typeface="DejaVu Sans" pitchFamily="2" charset="0"/>
              </a:defRPr>
            </a:pPr>
            <a:r>
              <a:rPr dirty="0"/>
              <a:t>Windows</a:t>
            </a:r>
          </a:p>
          <a:p>
            <a:pPr marL="864235" indent="-321945">
              <a:buSzPts val="2100"/>
              <a:buFont typeface="Symbol" pitchFamily="1" charset="2"/>
              <a:buChar char=""/>
              <a:defRPr lang="ja-JP" sz="2800">
                <a:solidFill>
                  <a:srgbClr val="000000"/>
                </a:solidFill>
                <a:uFill>
                  <a:solidFill>
                    <a:srgbClr val="FFFFFF"/>
                  </a:solidFill>
                </a:uFill>
                <a:latin typeface="Meiryo UI" pitchFamily="3" charset="-128"/>
                <a:ea typeface="Meiryo UI" pitchFamily="3" charset="-128"/>
                <a:cs typeface="DejaVu Sans" pitchFamily="2" charset="0"/>
              </a:defRPr>
            </a:pPr>
            <a:r>
              <a:rPr dirty="0"/>
              <a:t>HP iLO</a:t>
            </a:r>
          </a:p>
          <a:p>
            <a:pPr marL="864235" indent="-321945">
              <a:buSzPts val="2100"/>
              <a:buFont typeface="Symbol" pitchFamily="1" charset="2"/>
              <a:buChar char=""/>
              <a:defRPr lang="ja-JP" sz="2800">
                <a:solidFill>
                  <a:srgbClr val="000000"/>
                </a:solidFill>
                <a:uFill>
                  <a:solidFill>
                    <a:srgbClr val="FFFFFF"/>
                  </a:solidFill>
                </a:uFill>
                <a:latin typeface="Meiryo UI" pitchFamily="3" charset="-128"/>
                <a:ea typeface="Meiryo UI" pitchFamily="3" charset="-128"/>
                <a:cs typeface="DejaVu Sans" pitchFamily="2" charset="0"/>
              </a:defRPr>
            </a:pPr>
            <a:r>
              <a:rPr dirty="0"/>
              <a:t>富士通 Primergy</a:t>
            </a:r>
          </a:p>
          <a:p>
            <a:pPr marL="864235" indent="-321945">
              <a:buSzPts val="2100"/>
              <a:buFont typeface="Symbol" pitchFamily="1" charset="2"/>
              <a:buChar char=""/>
              <a:defRPr lang="ja-JP" sz="2800">
                <a:solidFill>
                  <a:srgbClr val="000000"/>
                </a:solidFill>
                <a:uFill>
                  <a:solidFill>
                    <a:srgbClr val="FFFFFF"/>
                  </a:solidFill>
                </a:uFill>
                <a:latin typeface="Meiryo UI" pitchFamily="3" charset="-128"/>
                <a:ea typeface="Meiryo UI" pitchFamily="3" charset="-128"/>
                <a:cs typeface="DejaVu Sans" pitchFamily="2" charset="0"/>
              </a:defRPr>
            </a:pPr>
            <a:r>
              <a:rPr dirty="0"/>
              <a:t>SPARC Solaris</a:t>
            </a:r>
          </a:p>
          <a:p>
            <a:pPr marL="864235" lvl="1" indent="-321945">
              <a:lnSpc>
                <a:spcPct val="100000"/>
              </a:lnSpc>
              <a:buClrTx/>
              <a:buSzPts val="2100"/>
              <a:buFont typeface="Symbol" pitchFamily="1" charset="2"/>
              <a:buChar char=""/>
              <a:defRPr lang="ja-JP"/>
            </a:pPr>
            <a:r>
              <a:rPr lang="en-US" sz="2800" dirty="0">
                <a:solidFill>
                  <a:srgbClr val="000000"/>
                </a:solidFill>
                <a:uFill>
                  <a:solidFill>
                    <a:srgbClr val="FFFFFF"/>
                  </a:solidFill>
                </a:uFill>
                <a:latin typeface="Meiryo UI" pitchFamily="3" charset="-128"/>
                <a:ea typeface="Meiryo UI" pitchFamily="3" charset="-128"/>
                <a:cs typeface="DejaVu Sans" pitchFamily="2" charset="0"/>
              </a:rPr>
              <a:t>VM</a:t>
            </a:r>
          </a:p>
          <a:p>
            <a:pPr marL="407035" indent="-321945">
              <a:buClrTx/>
              <a:buSzPts val="2100"/>
              <a:buFont typeface="Symbol" pitchFamily="1" charset="2"/>
              <a:buChar char=""/>
              <a:defRPr lang="ja-JP"/>
            </a:pPr>
            <a:r>
              <a:rPr lang="en-US" sz="2800" dirty="0" err="1">
                <a:solidFill>
                  <a:srgbClr val="000000"/>
                </a:solidFill>
                <a:uFill>
                  <a:solidFill>
                    <a:srgbClr val="FFFFFF"/>
                  </a:solidFill>
                </a:uFill>
                <a:latin typeface="Meiryo UI" pitchFamily="3" charset="-128"/>
                <a:ea typeface="Meiryo UI" pitchFamily="3" charset="-128"/>
                <a:cs typeface="DejaVu Sans" pitchFamily="2" charset="0"/>
              </a:rPr>
              <a:t>その他</a:t>
            </a:r>
            <a:endParaRPr lang="en-US" dirty="0">
              <a:solidFill>
                <a:srgbClr val="000000"/>
              </a:solidFill>
              <a:uFill>
                <a:solidFill>
                  <a:srgbClr val="FFFFFF"/>
                </a:solidFill>
              </a:uFill>
            </a:endParaRPr>
          </a:p>
          <a:p>
            <a:pPr marL="864235" lvl="1" indent="-321945">
              <a:lnSpc>
                <a:spcPct val="100000"/>
              </a:lnSpc>
              <a:buClrTx/>
              <a:buSzPts val="2100"/>
              <a:buFont typeface="Symbol" pitchFamily="1" charset="2"/>
              <a:buChar char=""/>
              <a:defRPr lang="ja-JP"/>
            </a:pPr>
            <a:r>
              <a:rPr lang="en-US" sz="2800" dirty="0" err="1">
                <a:solidFill>
                  <a:srgbClr val="000000"/>
                </a:solidFill>
                <a:uFill>
                  <a:solidFill>
                    <a:srgbClr val="FFFFFF"/>
                  </a:solidFill>
                </a:uFill>
                <a:latin typeface="Meiryo UI" pitchFamily="3" charset="-128"/>
                <a:ea typeface="Meiryo UI" pitchFamily="3" charset="-128"/>
                <a:cs typeface="DejaVu Sans" pitchFamily="2" charset="0"/>
              </a:rPr>
              <a:t>他のシナリオのインポート</a:t>
            </a:r>
            <a:endParaRPr lang="en-US" dirty="0">
              <a:solidFill>
                <a:srgbClr val="000000"/>
              </a:solidFill>
              <a:uFill>
                <a:solidFill>
                  <a:srgbClr val="FFFFFF"/>
                </a:solidFill>
              </a:uFill>
            </a:endParaRPr>
          </a:p>
          <a:p>
            <a:pPr marL="864235" lvl="1" indent="-321945">
              <a:lnSpc>
                <a:spcPct val="100000"/>
              </a:lnSpc>
              <a:buClrTx/>
              <a:buSzPts val="2100"/>
              <a:buFont typeface="Symbol" pitchFamily="1" charset="2"/>
              <a:buChar char=""/>
              <a:defRPr lang="ja-JP"/>
            </a:pPr>
            <a:r>
              <a:rPr lang="en-US" sz="2800" dirty="0" err="1">
                <a:solidFill>
                  <a:srgbClr val="000000"/>
                </a:solidFill>
                <a:uFill>
                  <a:solidFill>
                    <a:srgbClr val="FFFFFF"/>
                  </a:solidFill>
                </a:uFill>
                <a:latin typeface="Meiryo UI" pitchFamily="3" charset="-128"/>
                <a:ea typeface="Meiryo UI" pitchFamily="3" charset="-128"/>
                <a:cs typeface="DejaVu Sans" pitchFamily="2" charset="0"/>
              </a:rPr>
              <a:t>ドライランモードについて</a:t>
            </a: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dirty="0" err="1">
                <a:solidFill>
                  <a:srgbClr val="000000"/>
                </a:solidFill>
                <a:uFill>
                  <a:solidFill>
                    <a:srgbClr val="FFFFFF"/>
                  </a:solidFill>
                </a:uFill>
              </a:rPr>
              <a:t>各サーバの検査</a:t>
            </a:r>
            <a:endParaRPr lang="en-US" dirty="0">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Rw8AABAAAAAmAAAACAAAAP//////////"/>
              </a:ext>
            </a:extLst>
          </p:cNvSpPr>
          <p:nvPr/>
        </p:nvSpPr>
        <p:spPr>
          <a:xfrm>
            <a:off x="504190" y="1769110"/>
            <a:ext cx="9069705" cy="714375"/>
          </a:xfrm>
          <a:prstGeom prst="rect">
            <a:avLst/>
          </a:prstGeom>
          <a:noFill/>
          <a:ln>
            <a:noFill/>
          </a:ln>
          <a:effectLst/>
        </p:spPr>
        <p:txBody>
          <a:bodyPr vert="horz" wrap="square" lIns="0" tIns="0" rIns="0" bIns="0" numCol="1" anchor="t"/>
          <a:lstStyle/>
          <a:p>
            <a:pPr marL="431800" indent="-321945">
              <a:lnSpc>
                <a:spcPct val="100000"/>
              </a:lnSpc>
              <a:buClrTx/>
              <a:buSzPts val="1260"/>
              <a:buFont typeface="Wingdings" charset="2"/>
              <a:buChar char=""/>
              <a:defRPr lang="ja-JP">
                <a:latin typeface="Meiryo UI" pitchFamily="3" charset="-128"/>
                <a:ea typeface="Meiryo UI" pitchFamily="3" charset="-128"/>
                <a:cs typeface="Meiryo UI" pitchFamily="3" charset="-128"/>
              </a:defRPr>
            </a:pPr>
            <a:r>
              <a:rPr lang="en-US" sz="2800">
                <a:solidFill>
                  <a:srgbClr val="000000"/>
                </a:solidFill>
                <a:uFill>
                  <a:solidFill>
                    <a:srgbClr val="FFFFFF"/>
                  </a:solidFill>
                </a:uFill>
              </a:rPr>
              <a:t>以下サーバの構成情報の収集／検査を行います</a:t>
            </a:r>
            <a:endParaRPr lang="en-US">
              <a:solidFill>
                <a:srgbClr val="000000"/>
              </a:solidFill>
              <a:uFill>
                <a:solidFill>
                  <a:srgbClr val="FFFFFF"/>
                </a:solidFill>
              </a:uFill>
            </a:endParaRPr>
          </a:p>
        </p:txBody>
      </p:sp>
      <p:graphicFrame>
        <p:nvGraphicFramePr>
          <p:cNvPr id="4" name="表 3"/>
          <p:cNvGraphicFramePr>
            <a:graphicFrameLocks noGrp="1"/>
          </p:cNvGraphicFramePr>
          <p:nvPr/>
        </p:nvGraphicFramePr>
        <p:xfrm>
          <a:off x="747395" y="2484120"/>
          <a:ext cx="8827135" cy="2987040"/>
        </p:xfrm>
        <a:graphic>
          <a:graphicData uri="http://schemas.openxmlformats.org/drawingml/2006/table">
            <a:tbl>
              <a:tblPr>
                <a:noFill/>
              </a:tblPr>
              <a:tblGrid>
                <a:gridCol w="685165"/>
                <a:gridCol w="2651125"/>
                <a:gridCol w="1398905"/>
                <a:gridCol w="2045970"/>
                <a:gridCol w="2045970"/>
              </a:tblGrid>
              <a:tr h="373380">
                <a:tc>
                  <a:txBody>
                    <a:bodyPr/>
                    <a:lstStyle/>
                    <a:p>
                      <a:pPr marL="0" marR="0" indent="0" algn="ctr">
                        <a:buNone/>
                        <a:defRPr lang="ja-JP"/>
                      </a:pPr>
                      <a:r>
                        <a:rPr lang="en-US" b="1">
                          <a:solidFill>
                            <a:srgbClr val="000000"/>
                          </a:solidFill>
                          <a:latin typeface="ＭＳ Ｐゴシック" pitchFamily="3" charset="-128"/>
                          <a:ea typeface="ＭＳ Ｐゴシック" pitchFamily="3" charset="-128"/>
                          <a:cs typeface="DejaVu Sans" pitchFamily="2" charset="0"/>
                        </a:rPr>
                        <a:t>#</a:t>
                      </a:r>
                    </a:p>
                  </a:txBody>
                  <a:tcPr marL="9525" marR="9525" marT="9525" marB="0" anchor="ctr">
                    <a:lnL>
                      <a:noFill/>
                    </a:lnL>
                    <a:lnR>
                      <a:noFill/>
                    </a:lnR>
                    <a:lnT w="6350" cap="flat" cmpd="sng" algn="ctr">
                      <a:solidFill>
                        <a:srgbClr val="000000"/>
                      </a:solidFill>
                      <a:prstDash val="solid"/>
                      <a:headEnd type="none"/>
                      <a:tailEnd type="none"/>
                    </a:lnT>
                    <a:lnB w="6350" cap="flat" cmpd="sng" algn="ctr">
                      <a:solidFill>
                        <a:srgbClr val="000000"/>
                      </a:solidFill>
                      <a:prstDash val="solid"/>
                      <a:headEnd type="none"/>
                      <a:tailEnd type="none"/>
                    </a:lnB>
                    <a:lnTlToBr>
                      <a:noFill/>
                    </a:lnTlToBr>
                    <a:lnBlToTr>
                      <a:noFill/>
                    </a:lnBlToTr>
                    <a:noFill/>
                  </a:tcPr>
                </a:tc>
                <a:tc>
                  <a:txBody>
                    <a:bodyPr/>
                    <a:lstStyle/>
                    <a:p>
                      <a:pPr marL="0" marR="0" indent="0" algn="ctr">
                        <a:buNone/>
                        <a:defRPr lang="ja-JP" b="1">
                          <a:solidFill>
                            <a:srgbClr val="000000"/>
                          </a:solidFill>
                          <a:latin typeface="ＭＳ Ｐゴシック" pitchFamily="3" charset="-128"/>
                          <a:ea typeface="ＭＳ Ｐゴシック" pitchFamily="3" charset="-128"/>
                          <a:cs typeface="DejaVu Sans" pitchFamily="2" charset="0"/>
                        </a:defRPr>
                      </a:pPr>
                      <a:r>
                        <a:t>サーバ</a:t>
                      </a:r>
                    </a:p>
                  </a:txBody>
                  <a:tcPr marL="9525" marR="9525" marT="9525" marB="0" anchor="ctr">
                    <a:lnL>
                      <a:noFill/>
                    </a:lnL>
                    <a:lnR>
                      <a:noFill/>
                    </a:lnR>
                    <a:lnT w="6350" cap="flat" cmpd="sng" algn="ctr">
                      <a:solidFill>
                        <a:srgbClr val="000000"/>
                      </a:solidFill>
                      <a:prstDash val="solid"/>
                      <a:headEnd type="none"/>
                      <a:tailEnd type="none"/>
                    </a:lnT>
                    <a:lnB w="6350" cap="flat" cmpd="sng" algn="ctr">
                      <a:solidFill>
                        <a:srgbClr val="000000"/>
                      </a:solidFill>
                      <a:prstDash val="solid"/>
                      <a:headEnd type="none"/>
                      <a:tailEnd type="none"/>
                    </a:lnB>
                    <a:lnTlToBr>
                      <a:noFill/>
                    </a:lnTlToBr>
                    <a:lnBlToTr>
                      <a:noFill/>
                    </a:lnBlToTr>
                    <a:noFill/>
                  </a:tcPr>
                </a:tc>
                <a:tc>
                  <a:txBody>
                    <a:bodyPr/>
                    <a:lstStyle/>
                    <a:p>
                      <a:pPr marL="0" marR="0" indent="0" algn="ctr">
                        <a:buNone/>
                        <a:defRPr lang="ja-JP"/>
                      </a:pPr>
                      <a:r>
                        <a:rPr lang="ja-JP" b="1">
                          <a:solidFill>
                            <a:srgbClr val="000000"/>
                          </a:solidFill>
                          <a:latin typeface="ＭＳ Ｐゴシック" pitchFamily="3" charset="-128"/>
                          <a:ea typeface="ＭＳ Ｐゴシック" pitchFamily="3" charset="-128"/>
                          <a:cs typeface="DejaVu Sans" pitchFamily="2" charset="0"/>
                        </a:rPr>
                        <a:t>サポート</a:t>
                      </a:r>
                      <a:r>
                        <a:rPr lang="en-US" b="1">
                          <a:solidFill>
                            <a:srgbClr val="000000"/>
                          </a:solidFill>
                          <a:latin typeface="ＭＳ Ｐゴシック" pitchFamily="3" charset="-128"/>
                          <a:ea typeface="ＭＳ Ｐゴシック" pitchFamily="3" charset="-128"/>
                          <a:cs typeface="DejaVu Sans" pitchFamily="2" charset="0"/>
                        </a:rPr>
                        <a:t>OS</a:t>
                      </a:r>
                    </a:p>
                  </a:txBody>
                  <a:tcPr marL="9525" marR="9525" marT="9525" marB="0" anchor="ctr">
                    <a:lnL>
                      <a:noFill/>
                    </a:lnL>
                    <a:lnR>
                      <a:noFill/>
                    </a:lnR>
                    <a:lnT w="6350" cap="flat" cmpd="sng" algn="ctr">
                      <a:solidFill>
                        <a:srgbClr val="000000"/>
                      </a:solidFill>
                      <a:prstDash val="solid"/>
                      <a:headEnd type="none"/>
                      <a:tailEnd type="none"/>
                    </a:lnT>
                    <a:lnB w="6350" cap="flat" cmpd="sng" algn="ctr">
                      <a:solidFill>
                        <a:srgbClr val="000000"/>
                      </a:solidFill>
                      <a:prstDash val="solid"/>
                      <a:headEnd type="none"/>
                      <a:tailEnd type="none"/>
                    </a:lnB>
                    <a:lnTlToBr>
                      <a:noFill/>
                    </a:lnTlToBr>
                    <a:lnBlToTr>
                      <a:noFill/>
                    </a:lnBlToTr>
                    <a:noFill/>
                  </a:tcPr>
                </a:tc>
                <a:tc>
                  <a:txBody>
                    <a:bodyPr/>
                    <a:lstStyle/>
                    <a:p>
                      <a:pPr marL="0" marR="0" indent="0" algn="ctr">
                        <a:buNone/>
                        <a:defRPr lang="ja-JP"/>
                      </a:pPr>
                      <a:r>
                        <a:rPr lang="en-US" b="1">
                          <a:solidFill>
                            <a:srgbClr val="000000"/>
                          </a:solidFill>
                          <a:latin typeface="ＭＳ Ｐゴシック" pitchFamily="3" charset="-128"/>
                          <a:ea typeface="ＭＳ Ｐゴシック" pitchFamily="3" charset="-128"/>
                          <a:cs typeface="DejaVu Sans" pitchFamily="2" charset="0"/>
                        </a:rPr>
                        <a:t>OS</a:t>
                      </a:r>
                      <a:r>
                        <a:rPr lang="ja-JP" b="1">
                          <a:solidFill>
                            <a:srgbClr val="000000"/>
                          </a:solidFill>
                          <a:latin typeface="ＭＳ Ｐゴシック" pitchFamily="3" charset="-128"/>
                          <a:ea typeface="ＭＳ Ｐゴシック" pitchFamily="3" charset="-128"/>
                          <a:cs typeface="DejaVu Sans" pitchFamily="2" charset="0"/>
                        </a:rPr>
                        <a:t>設定</a:t>
                      </a:r>
                    </a:p>
                  </a:txBody>
                  <a:tcPr marL="9525" marR="9525" marT="9525" marB="0" anchor="ctr">
                    <a:lnL>
                      <a:noFill/>
                    </a:lnL>
                    <a:lnR>
                      <a:noFill/>
                    </a:lnR>
                    <a:lnT w="6350" cap="flat" cmpd="sng" algn="ctr">
                      <a:solidFill>
                        <a:srgbClr val="000000"/>
                      </a:solidFill>
                      <a:prstDash val="solid"/>
                      <a:headEnd type="none"/>
                      <a:tailEnd type="none"/>
                    </a:lnT>
                    <a:lnB w="6350" cap="flat" cmpd="sng" algn="ctr">
                      <a:solidFill>
                        <a:srgbClr val="000000"/>
                      </a:solidFill>
                      <a:prstDash val="solid"/>
                      <a:headEnd type="none"/>
                      <a:tailEnd type="none"/>
                    </a:lnB>
                    <a:lnTlToBr>
                      <a:noFill/>
                    </a:lnTlToBr>
                    <a:lnBlToTr>
                      <a:noFill/>
                    </a:lnBlToTr>
                    <a:noFill/>
                  </a:tcPr>
                </a:tc>
                <a:tc>
                  <a:txBody>
                    <a:bodyPr/>
                    <a:lstStyle/>
                    <a:p>
                      <a:pPr marL="0" marR="0" indent="0" algn="ctr">
                        <a:buNone/>
                        <a:defRPr lang="ja-JP"/>
                      </a:pPr>
                      <a:r>
                        <a:rPr lang="en-US" b="1">
                          <a:solidFill>
                            <a:srgbClr val="000000"/>
                          </a:solidFill>
                          <a:latin typeface="ＭＳ Ｐゴシック" pitchFamily="3" charset="-128"/>
                          <a:ea typeface="ＭＳ Ｐゴシック" pitchFamily="3" charset="-128"/>
                          <a:cs typeface="DejaVu Sans" pitchFamily="2" charset="0"/>
                        </a:rPr>
                        <a:t>HW/</a:t>
                      </a:r>
                      <a:r>
                        <a:rPr lang="ja-JP" b="1">
                          <a:solidFill>
                            <a:srgbClr val="000000"/>
                          </a:solidFill>
                          <a:latin typeface="ＭＳ Ｐゴシック" pitchFamily="3" charset="-128"/>
                          <a:ea typeface="ＭＳ Ｐゴシック" pitchFamily="3" charset="-128"/>
                          <a:cs typeface="DejaVu Sans" pitchFamily="2" charset="0"/>
                        </a:rPr>
                        <a:t>リソース設定</a:t>
                      </a:r>
                    </a:p>
                  </a:txBody>
                  <a:tcPr marL="9525" marR="9525" marT="9525" marB="0" anchor="ctr">
                    <a:lnL>
                      <a:noFill/>
                    </a:lnL>
                    <a:lnR>
                      <a:noFill/>
                    </a:lnR>
                    <a:lnT w="6350" cap="flat" cmpd="sng" algn="ctr">
                      <a:solidFill>
                        <a:srgbClr val="000000"/>
                      </a:solidFill>
                      <a:prstDash val="solid"/>
                      <a:headEnd type="none"/>
                      <a:tailEnd type="none"/>
                    </a:lnT>
                    <a:lnB w="6350" cap="flat" cmpd="sng" algn="ctr">
                      <a:solidFill>
                        <a:srgbClr val="000000"/>
                      </a:solidFill>
                      <a:prstDash val="solid"/>
                      <a:headEnd type="none"/>
                      <a:tailEnd type="none"/>
                    </a:lnB>
                    <a:lnTlToBr>
                      <a:noFill/>
                    </a:lnTlToBr>
                    <a:lnBlToTr>
                      <a:noFill/>
                    </a:lnBlToTr>
                    <a:noFill/>
                  </a:tcPr>
                </a:tc>
                <a:extLst>
                  <a:ext uri="smNativeData">
                    <pr:rowheight xmlns:p14="http://schemas.microsoft.com/office/powerpoint/2010/main" xmlns="" xmlns:pr="smNativeData" dt="1531084839" type="min" val="373380"/>
                  </a:ext>
                </a:extLst>
              </a:tr>
              <a:tr h="373380">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1</a:t>
                      </a:r>
                    </a:p>
                  </a:txBody>
                  <a:tcPr marL="9525" marR="9525" marT="9525" marB="0" anchor="ctr">
                    <a:lnL>
                      <a:noFill/>
                    </a:lnL>
                    <a:lnR>
                      <a:noFill/>
                    </a:lnR>
                    <a:lnT w="6350" cap="flat" cmpd="sng" algn="ctr">
                      <a:solidFill>
                        <a:srgbClr val="000000"/>
                      </a:solidFill>
                      <a:prstDash val="solid"/>
                      <a:headEnd type="none"/>
                      <a:tailEnd type="none"/>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HP Proliant </a:t>
                      </a:r>
                      <a:r>
                        <a:rPr lang="ja-JP">
                          <a:solidFill>
                            <a:srgbClr val="000000"/>
                          </a:solidFill>
                          <a:latin typeface="ＭＳ Ｐゴシック" pitchFamily="3" charset="-128"/>
                          <a:ea typeface="ＭＳ Ｐゴシック" pitchFamily="3" charset="-128"/>
                          <a:cs typeface="DejaVu Sans" pitchFamily="2" charset="0"/>
                        </a:rPr>
                        <a:t>サーバ</a:t>
                      </a:r>
                    </a:p>
                  </a:txBody>
                  <a:tcPr marL="9525" marR="9525" marT="9525" marB="0" anchor="ctr">
                    <a:lnL>
                      <a:noFill/>
                    </a:lnL>
                    <a:lnR>
                      <a:noFill/>
                    </a:lnR>
                    <a:lnT w="6350" cap="flat" cmpd="sng" algn="ctr">
                      <a:solidFill>
                        <a:srgbClr val="000000"/>
                      </a:solidFill>
                      <a:prstDash val="solid"/>
                      <a:headEnd type="none"/>
                      <a:tailEnd type="none"/>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RHEL Linux</a:t>
                      </a:r>
                    </a:p>
                  </a:txBody>
                  <a:tcPr marL="9525" marR="9525" marT="9525" marB="0" anchor="ctr">
                    <a:lnL>
                      <a:noFill/>
                    </a:lnL>
                    <a:lnR>
                      <a:noFill/>
                    </a:lnR>
                    <a:lnT w="6350" cap="flat" cmpd="sng" algn="ctr">
                      <a:solidFill>
                        <a:srgbClr val="000000"/>
                      </a:solidFill>
                      <a:prstDash val="solid"/>
                      <a:headEnd type="none"/>
                      <a:tailEnd type="none"/>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Linux</a:t>
                      </a:r>
                    </a:p>
                  </a:txBody>
                  <a:tcPr marL="9525" marR="9525" marT="9525" marB="0" anchor="ctr">
                    <a:lnL>
                      <a:noFill/>
                    </a:lnL>
                    <a:lnR>
                      <a:noFill/>
                    </a:lnR>
                    <a:lnT w="6350" cap="flat" cmpd="sng" algn="ctr">
                      <a:solidFill>
                        <a:srgbClr val="000000"/>
                      </a:solidFill>
                      <a:prstDash val="solid"/>
                      <a:headEnd type="none"/>
                      <a:tailEnd type="none"/>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iLO</a:t>
                      </a:r>
                    </a:p>
                  </a:txBody>
                  <a:tcPr marL="9525" marR="9525" marT="9525" marB="0" anchor="ctr">
                    <a:lnL>
                      <a:noFill/>
                    </a:lnL>
                    <a:lnR>
                      <a:noFill/>
                    </a:lnR>
                    <a:lnT w="6350" cap="flat" cmpd="sng" algn="ctr">
                      <a:solidFill>
                        <a:srgbClr val="000000"/>
                      </a:solidFill>
                      <a:prstDash val="solid"/>
                      <a:headEnd type="none"/>
                      <a:tailEnd type="none"/>
                    </a:lnT>
                    <a:lnB>
                      <a:noFill/>
                    </a:lnB>
                    <a:lnTlToBr>
                      <a:noFill/>
                    </a:lnTlToBr>
                    <a:lnBlToTr>
                      <a:noFill/>
                    </a:lnBlToTr>
                    <a:noFill/>
                  </a:tcPr>
                </a:tc>
                <a:extLst>
                  <a:ext uri="smNativeData">
                    <pr:rowheight xmlns:p14="http://schemas.microsoft.com/office/powerpoint/2010/main" xmlns="" xmlns:pr="smNativeData" dt="1531084839" type="min" val="373380"/>
                  </a:ext>
                </a:extLst>
              </a:tr>
              <a:tr h="373380">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2</a:t>
                      </a: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endParaRPr lang="ja-JP">
                        <a:solidFill>
                          <a:srgbClr val="000000"/>
                        </a:solidFill>
                        <a:latin typeface="ＭＳ Ｐゴシック" pitchFamily="3" charset="-128"/>
                        <a:ea typeface="ＭＳ Ｐゴシック" pitchFamily="3" charset="-128"/>
                        <a:cs typeface="DejaVu Sans" pitchFamily="2" charset="0"/>
                      </a:endParaRP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Windows</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Windows</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iLO</a:t>
                      </a:r>
                    </a:p>
                  </a:txBody>
                  <a:tcPr marL="9525" marR="9525" marT="9525" marB="0" anchor="ctr">
                    <a:lnL>
                      <a:noFill/>
                    </a:lnL>
                    <a:lnR>
                      <a:noFill/>
                    </a:lnR>
                    <a:lnT>
                      <a:noFill/>
                    </a:lnT>
                    <a:lnB>
                      <a:noFill/>
                    </a:lnB>
                    <a:lnTlToBr>
                      <a:noFill/>
                    </a:lnTlToBr>
                    <a:lnBlToTr>
                      <a:noFill/>
                    </a:lnBlToTr>
                    <a:noFill/>
                  </a:tcPr>
                </a:tc>
                <a:extLst>
                  <a:ext uri="smNativeData">
                    <pr:rowheight xmlns:p14="http://schemas.microsoft.com/office/powerpoint/2010/main" xmlns="" xmlns:pr="smNativeData" dt="1531084839" type="min" val="373380"/>
                  </a:ext>
                </a:extLst>
              </a:tr>
              <a:tr h="373380">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3</a:t>
                      </a: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r>
                        <a:rPr lang="ja-JP">
                          <a:solidFill>
                            <a:srgbClr val="000000"/>
                          </a:solidFill>
                          <a:latin typeface="ＭＳ Ｐゴシック" pitchFamily="3" charset="-128"/>
                          <a:ea typeface="ＭＳ Ｐゴシック" pitchFamily="3" charset="-128"/>
                          <a:cs typeface="DejaVu Sans" pitchFamily="2" charset="0"/>
                        </a:rPr>
                        <a:t>富士通 </a:t>
                      </a:r>
                      <a:r>
                        <a:rPr lang="en-US">
                          <a:solidFill>
                            <a:srgbClr val="000000"/>
                          </a:solidFill>
                          <a:latin typeface="ＭＳ Ｐゴシック" pitchFamily="3" charset="-128"/>
                          <a:ea typeface="ＭＳ Ｐゴシック" pitchFamily="3" charset="-128"/>
                          <a:cs typeface="DejaVu Sans" pitchFamily="2" charset="0"/>
                        </a:rPr>
                        <a:t>Primergy </a:t>
                      </a:r>
                      <a:r>
                        <a:rPr lang="ja-JP">
                          <a:solidFill>
                            <a:srgbClr val="000000"/>
                          </a:solidFill>
                          <a:latin typeface="ＭＳ Ｐゴシック" pitchFamily="3" charset="-128"/>
                          <a:ea typeface="ＭＳ Ｐゴシック" pitchFamily="3" charset="-128"/>
                          <a:cs typeface="DejaVu Sans" pitchFamily="2" charset="0"/>
                        </a:rPr>
                        <a:t>サーバ</a:t>
                      </a: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RHEL Linux</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Linux</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Primergy</a:t>
                      </a:r>
                    </a:p>
                  </a:txBody>
                  <a:tcPr marL="9525" marR="9525" marT="9525" marB="0" anchor="ctr">
                    <a:lnL>
                      <a:noFill/>
                    </a:lnL>
                    <a:lnR>
                      <a:noFill/>
                    </a:lnR>
                    <a:lnT>
                      <a:noFill/>
                    </a:lnT>
                    <a:lnB>
                      <a:noFill/>
                    </a:lnB>
                    <a:lnTlToBr>
                      <a:noFill/>
                    </a:lnTlToBr>
                    <a:lnBlToTr>
                      <a:noFill/>
                    </a:lnBlToTr>
                    <a:noFill/>
                  </a:tcPr>
                </a:tc>
                <a:extLst>
                  <a:ext uri="smNativeData">
                    <pr:rowheight xmlns:p14="http://schemas.microsoft.com/office/powerpoint/2010/main" xmlns="" xmlns:pr="smNativeData" dt="1531084839" type="min" val="373380"/>
                  </a:ext>
                </a:extLst>
              </a:tr>
              <a:tr h="373380">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4</a:t>
                      </a: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endParaRPr lang="ja-JP">
                        <a:solidFill>
                          <a:srgbClr val="000000"/>
                        </a:solidFill>
                        <a:latin typeface="ＭＳ Ｐゴシック" pitchFamily="3" charset="-128"/>
                        <a:ea typeface="ＭＳ Ｐゴシック" pitchFamily="3" charset="-128"/>
                        <a:cs typeface="DejaVu Sans" pitchFamily="2" charset="0"/>
                      </a:endParaRP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Windows</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Windows</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Primergy</a:t>
                      </a:r>
                    </a:p>
                  </a:txBody>
                  <a:tcPr marL="9525" marR="9525" marT="9525" marB="0" anchor="ctr">
                    <a:lnL>
                      <a:noFill/>
                    </a:lnL>
                    <a:lnR>
                      <a:noFill/>
                    </a:lnR>
                    <a:lnT>
                      <a:noFill/>
                    </a:lnT>
                    <a:lnB>
                      <a:noFill/>
                    </a:lnB>
                    <a:lnTlToBr>
                      <a:noFill/>
                    </a:lnTlToBr>
                    <a:lnBlToTr>
                      <a:noFill/>
                    </a:lnBlToTr>
                    <a:noFill/>
                  </a:tcPr>
                </a:tc>
                <a:extLst>
                  <a:ext uri="smNativeData">
                    <pr:rowheight xmlns:p14="http://schemas.microsoft.com/office/powerpoint/2010/main" xmlns="" xmlns:pr="smNativeData" dt="1531084839" type="min" val="373380"/>
                  </a:ext>
                </a:extLst>
              </a:tr>
              <a:tr h="373380">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5</a:t>
                      </a: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SPARC Solaris </a:t>
                      </a:r>
                      <a:r>
                        <a:rPr lang="ja-JP">
                          <a:solidFill>
                            <a:srgbClr val="000000"/>
                          </a:solidFill>
                          <a:latin typeface="ＭＳ Ｐゴシック" pitchFamily="3" charset="-128"/>
                          <a:ea typeface="ＭＳ Ｐゴシック" pitchFamily="3" charset="-128"/>
                          <a:cs typeface="DejaVu Sans" pitchFamily="2" charset="0"/>
                        </a:rPr>
                        <a:t>サーバ</a:t>
                      </a: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Solaris</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Solaris</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XSCF</a:t>
                      </a:r>
                    </a:p>
                  </a:txBody>
                  <a:tcPr marL="9525" marR="9525" marT="9525" marB="0" anchor="ctr">
                    <a:lnL>
                      <a:noFill/>
                    </a:lnL>
                    <a:lnR>
                      <a:noFill/>
                    </a:lnR>
                    <a:lnT>
                      <a:noFill/>
                    </a:lnT>
                    <a:lnB>
                      <a:noFill/>
                    </a:lnB>
                    <a:lnTlToBr>
                      <a:noFill/>
                    </a:lnTlToBr>
                    <a:lnBlToTr>
                      <a:noFill/>
                    </a:lnBlToTr>
                    <a:noFill/>
                  </a:tcPr>
                </a:tc>
                <a:extLst>
                  <a:ext uri="smNativeData">
                    <pr:rowheight xmlns:p14="http://schemas.microsoft.com/office/powerpoint/2010/main" xmlns="" xmlns:pr="smNativeData" dt="1531084839" type="min" val="373380"/>
                  </a:ext>
                </a:extLst>
              </a:tr>
              <a:tr h="373380">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6</a:t>
                      </a: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VM</a:t>
                      </a: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RHEL Linux</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Linux</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vCenter</a:t>
                      </a:r>
                    </a:p>
                  </a:txBody>
                  <a:tcPr marL="9525" marR="9525" marT="9525" marB="0" anchor="ctr">
                    <a:lnL>
                      <a:noFill/>
                    </a:lnL>
                    <a:lnR>
                      <a:noFill/>
                    </a:lnR>
                    <a:lnT>
                      <a:noFill/>
                    </a:lnT>
                    <a:lnB>
                      <a:noFill/>
                    </a:lnB>
                    <a:lnTlToBr>
                      <a:noFill/>
                    </a:lnTlToBr>
                    <a:lnBlToTr>
                      <a:noFill/>
                    </a:lnBlToTr>
                    <a:noFill/>
                  </a:tcPr>
                </a:tc>
                <a:extLst>
                  <a:ext uri="smNativeData">
                    <pr:rowheight xmlns:p14="http://schemas.microsoft.com/office/powerpoint/2010/main" xmlns="" xmlns:pr="smNativeData" dt="1531084839" type="min" val="373380"/>
                  </a:ext>
                </a:extLst>
              </a:tr>
              <a:tr h="373380">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7</a:t>
                      </a:r>
                    </a:p>
                  </a:txBody>
                  <a:tcPr marL="9525" marR="9525" marT="9525" marB="0" anchor="ctr">
                    <a:lnL>
                      <a:noFill/>
                    </a:lnL>
                    <a:lnR>
                      <a:noFill/>
                    </a:lnR>
                    <a:lnT>
                      <a:noFill/>
                    </a:lnT>
                    <a:lnB w="6350" cap="flat" cmpd="sng" algn="ctr">
                      <a:solidFill>
                        <a:srgbClr val="000000"/>
                      </a:solidFill>
                      <a:prstDash val="solid"/>
                      <a:headEnd type="none"/>
                      <a:tailEnd type="none"/>
                    </a:lnB>
                    <a:lnTlToBr>
                      <a:noFill/>
                    </a:lnTlToBr>
                    <a:lnBlToTr>
                      <a:noFill/>
                    </a:lnBlToTr>
                    <a:noFill/>
                  </a:tcPr>
                </a:tc>
                <a:tc>
                  <a:txBody>
                    <a:bodyPr/>
                    <a:lstStyle/>
                    <a:p>
                      <a:pPr marL="0" marR="0" indent="0" algn="l">
                        <a:buNone/>
                        <a:defRPr lang="ja-JP"/>
                      </a:pPr>
                      <a:endParaRPr lang="ja-JP">
                        <a:solidFill>
                          <a:srgbClr val="000000"/>
                        </a:solidFill>
                        <a:latin typeface="ＭＳ Ｐゴシック" pitchFamily="3" charset="-128"/>
                        <a:ea typeface="ＭＳ Ｐゴシック" pitchFamily="3" charset="-128"/>
                        <a:cs typeface="DejaVu Sans" pitchFamily="2" charset="0"/>
                      </a:endParaRPr>
                    </a:p>
                  </a:txBody>
                  <a:tcPr marL="9525" marR="9525" marT="9525" marB="0" anchor="ctr">
                    <a:lnL>
                      <a:noFill/>
                    </a:lnL>
                    <a:lnR>
                      <a:noFill/>
                    </a:lnR>
                    <a:lnT>
                      <a:noFill/>
                    </a:lnT>
                    <a:lnB w="6350" cap="flat" cmpd="sng" algn="ctr">
                      <a:solidFill>
                        <a:srgbClr val="000000"/>
                      </a:solidFill>
                      <a:prstDash val="solid"/>
                      <a:headEnd type="none"/>
                      <a:tailEnd type="none"/>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Windows</a:t>
                      </a:r>
                    </a:p>
                  </a:txBody>
                  <a:tcPr marL="9525" marR="9525" marT="9525" marB="0" anchor="ctr">
                    <a:lnL>
                      <a:noFill/>
                    </a:lnL>
                    <a:lnR>
                      <a:noFill/>
                    </a:lnR>
                    <a:lnT>
                      <a:noFill/>
                    </a:lnT>
                    <a:lnB w="6350" cap="flat" cmpd="sng" algn="ctr">
                      <a:solidFill>
                        <a:srgbClr val="000000"/>
                      </a:solidFill>
                      <a:prstDash val="solid"/>
                      <a:headEnd type="none"/>
                      <a:tailEnd type="none"/>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Windows</a:t>
                      </a:r>
                    </a:p>
                  </a:txBody>
                  <a:tcPr marL="9525" marR="9525" marT="9525" marB="0" anchor="ctr">
                    <a:lnL>
                      <a:noFill/>
                    </a:lnL>
                    <a:lnR>
                      <a:noFill/>
                    </a:lnR>
                    <a:lnT>
                      <a:noFill/>
                    </a:lnT>
                    <a:lnB w="6350" cap="flat" cmpd="sng" algn="ctr">
                      <a:solidFill>
                        <a:srgbClr val="000000"/>
                      </a:solidFill>
                      <a:prstDash val="solid"/>
                      <a:headEnd type="none"/>
                      <a:tailEnd type="none"/>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vCenter</a:t>
                      </a:r>
                    </a:p>
                  </a:txBody>
                  <a:tcPr marL="9525" marR="9525" marT="9525" marB="0" anchor="ctr">
                    <a:lnL>
                      <a:noFill/>
                    </a:lnL>
                    <a:lnR>
                      <a:noFill/>
                    </a:lnR>
                    <a:lnT>
                      <a:noFill/>
                    </a:lnT>
                    <a:lnB w="6350" cap="flat" cmpd="sng" algn="ctr">
                      <a:solidFill>
                        <a:srgbClr val="000000"/>
                      </a:solidFill>
                      <a:prstDash val="solid"/>
                      <a:headEnd type="none"/>
                      <a:tailEnd type="none"/>
                    </a:lnB>
                    <a:lnTlToBr>
                      <a:noFill/>
                    </a:lnTlToBr>
                    <a:lnBlToTr>
                      <a:noFill/>
                    </a:lnBlToTr>
                    <a:noFill/>
                  </a:tcPr>
                </a:tc>
                <a:extLst>
                  <a:ext uri="smNativeData">
                    <pr:rowheight xmlns:p14="http://schemas.microsoft.com/office/powerpoint/2010/main" xmlns="" xmlns:pr="smNativeData" dt="1531084839" type="min" val="373380"/>
                  </a:ext>
                </a:extLst>
              </a:tr>
            </a:tbl>
          </a:graphicData>
        </a:graphic>
      </p:graphicFrame>
      <p:sp>
        <p:nvSpPr>
          <p:cNvPr id="5" name="テキスト ボックス 2"/>
          <p:cNvSpPr>
            <a:extLst>
              <a:ext uri="smNativeData">
                <pr:smNativeData xmlns="" xmlns:p14="http://schemas.microsoft.com/office/powerpoint/2010/main" xmlns:pr="smNativeData" val="SMDATA_16_J4BCWxMAAAAlAAAAZAAAAE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IAYAADcjAADaOgAANywAAAAgAAAmAAAACAAAAP//////////"/>
              </a:ext>
            </a:extLst>
          </p:cNvSpPr>
          <p:nvPr/>
        </p:nvSpPr>
        <p:spPr>
          <a:xfrm>
            <a:off x="995680" y="5724525"/>
            <a:ext cx="8571230" cy="1463040"/>
          </a:xfrm>
          <a:prstGeom prst="rect">
            <a:avLst/>
          </a:prstGeom>
          <a:noFill/>
          <a:ln>
            <a:noFill/>
          </a:ln>
          <a:effectLst/>
        </p:spPr>
        <p:txBody>
          <a:bodyPr vert="horz" wrap="square" lIns="91440" tIns="45720" rIns="91440" bIns="45720" numCol="1" anchor="t"/>
          <a:lstStyle/>
          <a:p>
            <a:pPr>
              <a:defRPr lang="ja-JP">
                <a:latin typeface="Meiryo UI" pitchFamily="3" charset="-128"/>
                <a:ea typeface="Meiryo UI" pitchFamily="3" charset="-128"/>
                <a:cs typeface="Meiryo UI" pitchFamily="3" charset="-128"/>
              </a:defRPr>
            </a:pPr>
            <a:r>
              <a:rPr dirty="0"/>
              <a:t>「</a:t>
            </a:r>
            <a:r>
              <a:rPr lang="en-US" dirty="0"/>
              <a:t>OS</a:t>
            </a:r>
            <a:r>
              <a:rPr dirty="0"/>
              <a:t>設定」、「</a:t>
            </a:r>
            <a:r>
              <a:rPr lang="en-US" dirty="0"/>
              <a:t>HW/</a:t>
            </a:r>
            <a:r>
              <a:rPr dirty="0"/>
              <a:t>リソース設定」の列が使用するテンプレートとなり、プラットフォームごとに組み合わせて実行します。次ページより、</a:t>
            </a:r>
            <a:r>
              <a:rPr dirty="0" smtClean="0"/>
              <a:t>各プラットフォームの順にその手順を記します</a:t>
            </a:r>
            <a:r>
              <a:rPr lang="ja-JP" altLang="en-US" dirty="0"/>
              <a:t>。</a:t>
            </a:r>
            <a:endParaRPr dirty="0"/>
          </a:p>
          <a:p>
            <a:pPr>
              <a:defRPr lang="ja-JP">
                <a:latin typeface="Meiryo UI" pitchFamily="3" charset="-128"/>
                <a:ea typeface="Meiryo UI" pitchFamily="3" charset="-128"/>
                <a:cs typeface="Meiryo UI" pitchFamily="3" charset="-128"/>
              </a:defRPr>
            </a:pPr>
            <a:r>
              <a:rPr dirty="0"/>
              <a:t>No.1～No.5のオンプレミスサーバの場合、OS設定の検査、HW/</a:t>
            </a:r>
            <a:r>
              <a:rPr dirty="0" smtClean="0"/>
              <a:t>リソース設定の検査を順に実行します</a:t>
            </a:r>
            <a:r>
              <a:rPr dirty="0"/>
              <a:t>。No.6～No.7 のVMの場合、OS設定の検査に vCenter の検査が含まれるため、OS設定の検査のみ実行します。</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8gcAABAAAAAmAAAACAAAAP//////////"/>
              </a:ext>
            </a:extLst>
          </p:cNvSpPr>
          <p:nvPr/>
        </p:nvSpPr>
        <p:spPr>
          <a:xfrm>
            <a:off x="504190" y="301625"/>
            <a:ext cx="9069705" cy="989965"/>
          </a:xfrm>
          <a:prstGeom prst="rect">
            <a:avLst/>
          </a:prstGeom>
          <a:noFill/>
          <a:ln>
            <a:noFill/>
          </a:ln>
          <a:effectLst/>
        </p:spPr>
        <p:txBody>
          <a:bodyPr vert="horz" wrap="square" lIns="0" tIns="0" rIns="0" bIns="0" numCol="1" anchor="ctr"/>
          <a:lstStyle/>
          <a:p>
            <a:pPr algn="ctr">
              <a:lnSpc>
                <a:spcPct val="100000"/>
              </a:lnSpc>
              <a:defRPr lang="ja-JP" sz="4800">
                <a:solidFill>
                  <a:srgbClr val="000000"/>
                </a:solidFill>
                <a:latin typeface="Meiryo UI" pitchFamily="3" charset="-128"/>
                <a:ea typeface="Meiryo UI" pitchFamily="3" charset="-128"/>
                <a:cs typeface="Meiryo UI" pitchFamily="3" charset="-128"/>
              </a:defRPr>
            </a:pPr>
            <a:r>
              <a:t>検査の流れ</a:t>
            </a:r>
          </a:p>
        </p:txBody>
      </p:sp>
      <p:sp>
        <p:nvSpPr>
          <p:cNvPr id="3" name="テキストボックス1"/>
          <p:cNvSpPr txBox="1">
            <a:extLst>
              <a:ext uri="smNativeData">
                <pr:smNativeData xmlns="" xmlns:p14="http://schemas.microsoft.com/office/powerpoint/2010/main" xmlns:pr="smNativeData"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EQsAAK0KAADQIQAAHQ0AABAgAAAmAAAACAAAAP//////////"/>
              </a:ext>
            </a:extLst>
          </p:cNvSpPr>
          <p:nvPr/>
        </p:nvSpPr>
        <p:spPr>
          <a:xfrm>
            <a:off x="1798955" y="1735455"/>
            <a:ext cx="3697605"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プロジェクトの作成</a:t>
            </a:r>
          </a:p>
        </p:txBody>
      </p:sp>
      <p:sp>
        <p:nvSpPr>
          <p:cNvPr id="4" name="テキストボックス2"/>
          <p:cNvSpPr txBox="1">
            <a:extLst>
              <a:ext uri="smNativeData">
                <pr:smNativeData xmlns="" xmlns:p14="http://schemas.microsoft.com/office/powerpoint/2010/main" xmlns:pr="smNativeData"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EQsAAMsPAADQIQAAOxIAABAgAAAmAAAACAAAAP//////////"/>
              </a:ext>
            </a:extLst>
          </p:cNvSpPr>
          <p:nvPr/>
        </p:nvSpPr>
        <p:spPr>
          <a:xfrm>
            <a:off x="1798955" y="2567305"/>
            <a:ext cx="3697605"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各プラットフォームの検査</a:t>
            </a:r>
          </a:p>
        </p:txBody>
      </p:sp>
      <p:sp>
        <p:nvSpPr>
          <p:cNvPr id="5" name="テキストボックス3"/>
          <p:cNvSpPr txBox="1">
            <a:extLst>
              <a:ext uri="smNativeData">
                <pr:smNativeData xmlns="" xmlns:p14="http://schemas.microsoft.com/office/powerpoint/2010/main" xmlns:pr="smNativeData"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AkUAABtJAAAeRYAABAgAAAmAAAACAAAAP//////////"/>
              </a:ext>
            </a:extLst>
          </p:cNvSpPr>
          <p:nvPr/>
        </p:nvSpPr>
        <p:spPr>
          <a:xfrm>
            <a:off x="2223770" y="3256915"/>
            <a:ext cx="3697605"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検査シナリオの編集</a:t>
            </a:r>
          </a:p>
        </p:txBody>
      </p:sp>
      <p:sp>
        <p:nvSpPr>
          <p:cNvPr id="6" name="テキストボックス4"/>
          <p:cNvSpPr txBox="1">
            <a:extLst>
              <a:ext uri="smNativeData">
                <pr:smNativeData xmlns="" xmlns:p14="http://schemas.microsoft.com/office/powerpoint/2010/main" xmlns:pr="smNativeData"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ShAAAPgXAAAWNAAAaBoAABAgAAAmAAAACAAAAP//////////"/>
              </a:ext>
            </a:extLst>
          </p:cNvSpPr>
          <p:nvPr/>
        </p:nvSpPr>
        <p:spPr>
          <a:xfrm>
            <a:off x="2647950" y="3896360"/>
            <a:ext cx="5819140"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Excelシート「検査対象」、「テンプレート」編集</a:t>
            </a:r>
          </a:p>
        </p:txBody>
      </p:sp>
      <p:sp>
        <p:nvSpPr>
          <p:cNvPr id="7" name="テキストボックス6"/>
          <p:cNvSpPr txBox="1">
            <a:extLst>
              <a:ext uri="smNativeData">
                <pr:smNativeData xmlns="" xmlns:p14="http://schemas.microsoft.com/office/powerpoint/2010/main" xmlns:pr="smNativeData"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ShAAAN0bAAAWNAAATR4AABAgAAAmAAAACAAAAP//////////"/>
              </a:ext>
            </a:extLst>
          </p:cNvSpPr>
          <p:nvPr/>
        </p:nvSpPr>
        <p:spPr>
          <a:xfrm>
            <a:off x="2647950" y="4529455"/>
            <a:ext cx="5819140"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設定ファイル「config.groovy」の接続アカウント設定</a:t>
            </a:r>
          </a:p>
        </p:txBody>
      </p:sp>
      <p:sp>
        <p:nvSpPr>
          <p:cNvPr id="8" name="テキストボックス5"/>
          <p:cNvSpPr txBox="1">
            <a:extLst>
              <a:ext uri="smNativeData">
                <pr:smNativeData xmlns="" xmlns:p14="http://schemas.microsoft.com/office/powerpoint/2010/main" xmlns:pr="smNativeData"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JIgAABtJAAAAiMAABAgAAAmAAAACAAAAP//////////"/>
              </a:ext>
            </a:extLst>
          </p:cNvSpPr>
          <p:nvPr/>
        </p:nvSpPr>
        <p:spPr>
          <a:xfrm>
            <a:off x="2223770" y="5294630"/>
            <a:ext cx="3697605"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検査実行</a:t>
            </a:r>
          </a:p>
        </p:txBody>
      </p:sp>
      <p:sp>
        <p:nvSpPr>
          <p:cNvPr id="9" name="テキストボックス7"/>
          <p:cNvSpPr txBox="1">
            <a:extLst>
              <a:ext uri="smNativeData">
                <pr:smNativeData xmlns="" xmlns:p14="http://schemas.microsoft.com/office/powerpoint/2010/main" xmlns:pr="smNativeData"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HAkAABtJAAA4CYAABAgAAAmAAAACAAAAP//////////"/>
              </a:ext>
            </a:extLst>
          </p:cNvSpPr>
          <p:nvPr/>
        </p:nvSpPr>
        <p:spPr>
          <a:xfrm>
            <a:off x="2223770" y="5923280"/>
            <a:ext cx="3697605"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検査結果のコミット</a:t>
            </a:r>
          </a:p>
        </p:txBody>
      </p:sp>
      <p:sp>
        <p:nvSpPr>
          <p:cNvPr id="10" name="直線1"/>
          <p:cNvSpPr>
            <a:extLst>
              <a:ext uri="smNativeData">
                <pr:smNativeData xmlns="" xmlns:p14="http://schemas.microsoft.com/office/powerpoint/2010/main" xmlns:pr="smNativeData"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ShAAAB0NAABMEAAAuQ8AABAAAAAmAAAACAAAAP//////////"/>
              </a:ext>
            </a:extLst>
          </p:cNvSpPr>
          <p:nvPr/>
        </p:nvSpPr>
        <p:spPr>
          <a:xfrm flipH="1">
            <a:off x="2647950" y="2131695"/>
            <a:ext cx="1270" cy="424180"/>
          </a:xfrm>
          <a:prstGeom prst="line">
            <a:avLst/>
          </a:prstGeom>
          <a:noFill/>
          <a:ln w="12700" cap="flat" cmpd="sng" algn="ctr">
            <a:solidFill>
              <a:schemeClr val="tx1"/>
            </a:solidFill>
            <a:prstDash val="solid"/>
            <a:headEnd type="none"/>
            <a:tailEnd type="stealth" w="lg" len="lg"/>
          </a:ln>
          <a:effectLst/>
        </p:spPr>
      </p:sp>
      <p:sp>
        <p:nvSpPr>
          <p:cNvPr id="11" name="直線2"/>
          <p:cNvSpPr>
            <a:extLst>
              <a:ext uri="smNativeData">
                <pr:smNativeData xmlns="" xmlns:p14="http://schemas.microsoft.com/office/powerpoint/2010/main" xmlns:pr="smNativeData"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ShAAACsSAABLEAAACRQAABAAAAAmAAAACAAAAP//////////"/>
              </a:ext>
            </a:extLst>
          </p:cNvSpPr>
          <p:nvPr/>
        </p:nvSpPr>
        <p:spPr>
          <a:xfrm flipH="1">
            <a:off x="2647950" y="2953385"/>
            <a:ext cx="635" cy="303530"/>
          </a:xfrm>
          <a:prstGeom prst="line">
            <a:avLst/>
          </a:prstGeom>
          <a:noFill/>
          <a:ln w="12700" cap="flat" cmpd="sng" algn="ctr">
            <a:solidFill>
              <a:schemeClr val="tx1"/>
            </a:solidFill>
            <a:prstDash val="solid"/>
            <a:headEnd type="none"/>
            <a:tailEnd type="stealth" w="lg" len="lg"/>
          </a:ln>
          <a:effectLst/>
        </p:spPr>
      </p:sp>
      <p:sp>
        <p:nvSpPr>
          <p:cNvPr id="12" name="直線3"/>
          <p:cNvSpPr>
            <a:extLst>
              <a:ext uri="smNativeData">
                <pr:smNativeData xmlns="" xmlns:p14="http://schemas.microsoft.com/office/powerpoint/2010/main" xmlns:pr="smNativeData"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ZBQAAHsWAABlFAAA+BcAABAAAAAmAAAACAAAAP//////////"/>
              </a:ext>
            </a:extLst>
          </p:cNvSpPr>
          <p:nvPr/>
        </p:nvSpPr>
        <p:spPr>
          <a:xfrm flipH="1">
            <a:off x="3314700" y="3654425"/>
            <a:ext cx="635" cy="241935"/>
          </a:xfrm>
          <a:prstGeom prst="line">
            <a:avLst/>
          </a:prstGeom>
          <a:noFill/>
          <a:ln w="12700" cap="flat" cmpd="sng" algn="ctr">
            <a:solidFill>
              <a:schemeClr val="tx1"/>
            </a:solidFill>
            <a:prstDash val="solid"/>
            <a:headEnd type="none"/>
            <a:tailEnd type="stealth" w="lg" len="lg"/>
          </a:ln>
          <a:effectLst/>
        </p:spPr>
      </p:sp>
      <p:sp>
        <p:nvSpPr>
          <p:cNvPr id="13" name="直線4"/>
          <p:cNvSpPr>
            <a:extLst>
              <a:ext uri="smNativeData">
                <pr:smNativeData xmlns="" xmlns:p14="http://schemas.microsoft.com/office/powerpoint/2010/main" xmlns:pr="smNativeData"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ZBQAAF8aAABlFAAA3RsAABAAAAAmAAAACAAAAP//////////"/>
              </a:ext>
            </a:extLst>
          </p:cNvSpPr>
          <p:nvPr/>
        </p:nvSpPr>
        <p:spPr>
          <a:xfrm flipH="1">
            <a:off x="3314700" y="4286885"/>
            <a:ext cx="635" cy="242570"/>
          </a:xfrm>
          <a:prstGeom prst="line">
            <a:avLst/>
          </a:prstGeom>
          <a:noFill/>
          <a:ln w="12700" cap="flat" cmpd="sng" algn="ctr">
            <a:solidFill>
              <a:schemeClr val="tx1"/>
            </a:solidFill>
            <a:prstDash val="solid"/>
            <a:headEnd type="none"/>
            <a:tailEnd type="stealth" w="lg" len="lg"/>
          </a:ln>
          <a:effectLst/>
        </p:spPr>
      </p:sp>
      <p:sp>
        <p:nvSpPr>
          <p:cNvPr id="14" name="直線5"/>
          <p:cNvSpPr>
            <a:extLst>
              <a:ext uri="smNativeData">
                <pr:smNativeData xmlns="" xmlns:p14="http://schemas.microsoft.com/office/powerpoint/2010/main" xmlns:pr="smNativeData"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ZBQAAE8eAABmFAAAjCAAABAAAAAmAAAACAAAAP//////////"/>
              </a:ext>
            </a:extLst>
          </p:cNvSpPr>
          <p:nvPr/>
        </p:nvSpPr>
        <p:spPr>
          <a:xfrm flipH="1">
            <a:off x="3314700" y="4926965"/>
            <a:ext cx="1270" cy="363855"/>
          </a:xfrm>
          <a:prstGeom prst="line">
            <a:avLst/>
          </a:prstGeom>
          <a:noFill/>
          <a:ln w="12700" cap="flat" cmpd="sng" algn="ctr">
            <a:solidFill>
              <a:schemeClr val="tx1"/>
            </a:solidFill>
            <a:prstDash val="solid"/>
            <a:headEnd type="none"/>
            <a:tailEnd type="stealth" w="lg" len="lg"/>
          </a:ln>
          <a:effectLst/>
        </p:spPr>
      </p:sp>
      <p:sp>
        <p:nvSpPr>
          <p:cNvPr id="15" name="直線6"/>
          <p:cNvSpPr>
            <a:extLst>
              <a:ext uri="smNativeData">
                <pr:smNativeData xmlns="" xmlns:p14="http://schemas.microsoft.com/office/powerpoint/2010/main" xmlns:pr="smNativeData"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ZBQAAPMiAABlFAAAcCQAABAAAAAmAAAACAAAAP//////////"/>
              </a:ext>
            </a:extLst>
          </p:cNvSpPr>
          <p:nvPr/>
        </p:nvSpPr>
        <p:spPr>
          <a:xfrm flipH="1">
            <a:off x="3314700" y="5681345"/>
            <a:ext cx="635" cy="241935"/>
          </a:xfrm>
          <a:prstGeom prst="line">
            <a:avLst/>
          </a:prstGeom>
          <a:noFill/>
          <a:ln w="12700" cap="flat" cmpd="sng" algn="ctr">
            <a:solidFill>
              <a:schemeClr val="tx1"/>
            </a:solidFill>
            <a:prstDash val="solid"/>
            <a:headEnd type="none"/>
            <a:tailEnd type="stealth" w="lg" len="lg"/>
          </a:ln>
          <a:effectLst/>
        </p:spPr>
      </p:sp>
      <p:sp>
        <p:nvSpPr>
          <p:cNvPr id="16" name="フリーハンド1"/>
          <p:cNvSpPr>
            <a:extLst>
              <a:ext uri="smNativeData">
                <pr:smNativeData xmlns="" xmlns:p14="http://schemas.microsoft.com/office/powerpoint/2010/main" xmlns:pr="smNativeData" val="SMDATA_16_J4BCWxMAAAAlAAAACw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e1//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QgAAPAQAABOFAAAKygAABAAAAAmAAAACAAAAP//////////"/>
              </a:ext>
            </a:extLst>
          </p:cNvSpPr>
          <p:nvPr/>
        </p:nvSpPr>
        <p:spPr>
          <a:xfrm>
            <a:off x="1435735" y="2753360"/>
            <a:ext cx="1864995" cy="3776345"/>
          </a:xfrm>
          <a:custGeom>
            <a:avLst/>
            <a:gdLst/>
            <a:ahLst/>
            <a:cxnLst/>
            <a:rect l="0" t="0" r="1864995" b="3776345"/>
            <a:pathLst>
              <a:path w="1864995" h="3776345">
                <a:moveTo>
                  <a:pt x="1864995" y="3594501"/>
                </a:moveTo>
                <a:lnTo>
                  <a:pt x="1864995" y="3776345"/>
                </a:lnTo>
                <a:lnTo>
                  <a:pt x="0" y="3776345"/>
                </a:lnTo>
                <a:lnTo>
                  <a:pt x="0" y="0"/>
                </a:lnTo>
                <a:lnTo>
                  <a:pt x="321585" y="0"/>
                </a:lnTo>
              </a:path>
            </a:pathLst>
          </a:custGeom>
          <a:noFill/>
          <a:ln w="12700" cap="flat" cmpd="sng" algn="ctr">
            <a:solidFill>
              <a:schemeClr val="tx1"/>
            </a:solidFill>
            <a:prstDash val="solid"/>
            <a:headEnd type="none"/>
            <a:tailEnd type="stealth" w="lg" len="lg"/>
          </a:ln>
          <a:effectLst/>
        </p:spPr>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400">
                <a:solidFill>
                  <a:srgbClr val="000000"/>
                </a:solidFill>
                <a:uFill>
                  <a:solidFill>
                    <a:srgbClr val="FFFFFF"/>
                  </a:solidFill>
                </a:uFill>
              </a:rPr>
              <a:t>予行演習</a:t>
            </a:r>
            <a:r>
              <a:rPr lang="en-US" sz="4400">
                <a:solidFill>
                  <a:srgbClr val="000000"/>
                </a:solidFill>
                <a:uFill>
                  <a:solidFill>
                    <a:srgbClr val="FFFFFF"/>
                  </a:solidFill>
                </a:uFill>
              </a:rPr>
              <a:t>モードについて</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zxsAAAAAAAAmAAAACAAAAP//////////"/>
              </a:ext>
            </a:extLst>
          </p:cNvSpPr>
          <p:nvPr/>
        </p:nvSpPr>
        <p:spPr>
          <a:xfrm>
            <a:off x="504190" y="1769110"/>
            <a:ext cx="9069705" cy="2751455"/>
          </a:xfrm>
          <a:prstGeom prst="rect">
            <a:avLst/>
          </a:prstGeom>
          <a:noFill/>
          <a:ln>
            <a:noFill/>
          </a:ln>
          <a:effectLst/>
        </p:spPr>
        <p:txBody>
          <a:bodyPr vert="horz" wrap="square" lIns="0" tIns="0" rIns="0" bIns="0" numCol="1" anchor="t"/>
          <a:lstStyle/>
          <a:p>
            <a:pPr marL="431800" indent="-32194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getconfig</a:t>
            </a:r>
            <a:r>
              <a:rPr lang="en-US" dirty="0">
                <a:solidFill>
                  <a:srgbClr val="000000"/>
                </a:solidFill>
                <a:uFill>
                  <a:solidFill>
                    <a:srgbClr val="FFFFFF"/>
                  </a:solidFill>
                </a:uFill>
              </a:rPr>
              <a:t> </a:t>
            </a:r>
            <a:r>
              <a:rPr lang="en-US" dirty="0" err="1">
                <a:solidFill>
                  <a:srgbClr val="000000"/>
                </a:solidFill>
                <a:uFill>
                  <a:solidFill>
                    <a:srgbClr val="FFFFFF"/>
                  </a:solidFill>
                </a:uFill>
              </a:rPr>
              <a:t>オプションで</a:t>
            </a:r>
            <a:r>
              <a:rPr lang="en-US" dirty="0">
                <a:solidFill>
                  <a:srgbClr val="000000"/>
                </a:solidFill>
                <a:uFill>
                  <a:solidFill>
                    <a:srgbClr val="FFFFFF"/>
                  </a:solidFill>
                </a:uFill>
              </a:rPr>
              <a:t>、 “-d” </a:t>
            </a:r>
            <a:r>
              <a:rPr lang="en-US" dirty="0" err="1">
                <a:solidFill>
                  <a:srgbClr val="000000"/>
                </a:solidFill>
                <a:uFill>
                  <a:solidFill>
                    <a:srgbClr val="FFFFFF"/>
                  </a:solidFill>
                </a:uFill>
              </a:rPr>
              <a:t>オプションを追加すると</a:t>
            </a:r>
            <a:r>
              <a:rPr lang="ja-JP" dirty="0">
                <a:solidFill>
                  <a:srgbClr val="000000"/>
                </a:solidFill>
                <a:uFill>
                  <a:solidFill>
                    <a:srgbClr val="FFFFFF"/>
                  </a:solidFill>
                </a:uFill>
              </a:rPr>
              <a:t>予行演習</a:t>
            </a:r>
            <a:r>
              <a:rPr lang="en-US" dirty="0">
                <a:solidFill>
                  <a:srgbClr val="000000"/>
                </a:solidFill>
                <a:uFill>
                  <a:solidFill>
                    <a:srgbClr val="FFFFFF"/>
                  </a:solidFill>
                </a:uFill>
              </a:rPr>
              <a:t>(</a:t>
            </a:r>
            <a:r>
              <a:rPr lang="en-US" dirty="0" err="1">
                <a:solidFill>
                  <a:srgbClr val="000000"/>
                </a:solidFill>
                <a:uFill>
                  <a:solidFill>
                    <a:srgbClr val="FFFFFF"/>
                  </a:solidFill>
                </a:uFill>
              </a:rPr>
              <a:t>DryRun</a:t>
            </a:r>
            <a:r>
              <a:rPr lang="en-US" dirty="0">
                <a:solidFill>
                  <a:srgbClr val="000000"/>
                </a:solidFill>
                <a:uFill>
                  <a:solidFill>
                    <a:srgbClr val="FFFFFF"/>
                  </a:solidFill>
                </a:uFill>
              </a:rPr>
              <a:t>)</a:t>
            </a:r>
            <a:r>
              <a:rPr lang="en-US" dirty="0" err="1">
                <a:solidFill>
                  <a:srgbClr val="000000"/>
                </a:solidFill>
                <a:uFill>
                  <a:solidFill>
                    <a:srgbClr val="FFFFFF"/>
                  </a:solidFill>
                </a:uFill>
              </a:rPr>
              <a:t>モードを実行します</a:t>
            </a:r>
            <a:endParaRPr lang="en-US" dirty="0">
              <a:solidFill>
                <a:srgbClr val="000000"/>
              </a:solidFill>
              <a:uFill>
                <a:solidFill>
                  <a:srgbClr val="FFFFFF"/>
                </a:solidFill>
              </a:uFill>
            </a:endParaRPr>
          </a:p>
          <a:p>
            <a:pPr marL="431800" indent="-32194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予行演習</a:t>
            </a:r>
            <a:r>
              <a:rPr lang="en-US" dirty="0" err="1">
                <a:solidFill>
                  <a:srgbClr val="000000"/>
                </a:solidFill>
                <a:uFill>
                  <a:solidFill>
                    <a:srgbClr val="FFFFFF"/>
                  </a:solidFill>
                </a:uFill>
              </a:rPr>
              <a:t>モードを使用すると、検査対象へのアクセスをせずに、保存済みの収集ログから再検査を行います</a:t>
            </a:r>
            <a:endParaRPr lang="en-US" dirty="0">
              <a:solidFill>
                <a:srgbClr val="000000"/>
              </a:solidFill>
              <a:uFill>
                <a:solidFill>
                  <a:srgbClr val="FFFFFF"/>
                </a:solidFill>
              </a:uFill>
            </a:endParaRPr>
          </a:p>
          <a:p>
            <a:pPr marL="431800" indent="-321945">
              <a:lnSpc>
                <a:spcPct val="100000"/>
              </a:lnSpc>
              <a:buClrTx/>
              <a:buSzPts val="720"/>
              <a:buFont typeface="Wingdings" charset="2"/>
              <a:buChar char=""/>
              <a:defRPr lang="en-US">
                <a:solidFill>
                  <a:srgbClr val="000000"/>
                </a:solidFill>
                <a:uFill>
                  <a:solidFill>
                    <a:srgbClr val="FFFFFF"/>
                  </a:solidFill>
                </a:uFill>
                <a:latin typeface="Meiryo UI" pitchFamily="3" charset="-128"/>
                <a:ea typeface="Meiryo UI" pitchFamily="3" charset="-128"/>
                <a:cs typeface="Meiryo UI" pitchFamily="3" charset="-128"/>
              </a:defRPr>
            </a:pPr>
            <a:r>
              <a:rPr dirty="0" err="1" smtClean="0"/>
              <a:t>始めて</a:t>
            </a:r>
            <a:r>
              <a:rPr lang="ja-JP" altLang="en-US" dirty="0" smtClean="0"/>
              <a:t>検査を</a:t>
            </a:r>
            <a:r>
              <a:rPr dirty="0" err="1" smtClean="0"/>
              <a:t>実行する場合は</a:t>
            </a:r>
            <a:r>
              <a:rPr dirty="0" err="1"/>
              <a:t>、</a:t>
            </a:r>
            <a:r>
              <a:rPr dirty="0" err="1" smtClean="0"/>
              <a:t>まず予行演習モードデモ用</a:t>
            </a:r>
            <a:r>
              <a:rPr lang="ja-JP" altLang="en-US" dirty="0" smtClean="0"/>
              <a:t>の</a:t>
            </a:r>
            <a:r>
              <a:rPr dirty="0" err="1" smtClean="0"/>
              <a:t>サンプルで一連の動作を確認してください</a:t>
            </a:r>
            <a:endParaRPr dirty="0"/>
          </a:p>
          <a:p>
            <a:pPr marL="431800" indent="-32194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本書では、予行演習モードの動作を中心に手順を説明します</a:t>
            </a:r>
            <a:endParaRPr lang="en-US" dirty="0">
              <a:solidFill>
                <a:srgbClr val="000000"/>
              </a:solidFill>
              <a:uFill>
                <a:solidFill>
                  <a:srgbClr val="FFFFFF"/>
                </a:solidFill>
              </a:uFill>
            </a:endParaRPr>
          </a:p>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プロジェクトの作成</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QMAAOIKAAAIPAAAzhQAABAAAAAmAAAACAAAAP//////////"/>
              </a:ext>
            </a:extLst>
          </p:cNvSpPr>
          <p:nvPr/>
        </p:nvSpPr>
        <p:spPr>
          <a:xfrm>
            <a:off x="503555" y="1769110"/>
            <a:ext cx="9255125" cy="1612900"/>
          </a:xfrm>
          <a:prstGeom prst="rect">
            <a:avLst/>
          </a:prstGeom>
          <a:noFill/>
          <a:ln>
            <a:noFill/>
          </a:ln>
          <a:effectLst/>
        </p:spPr>
        <p:txBody>
          <a:bodyPr vert="horz" wrap="square" lIns="0" tIns="0" rIns="0" bIns="0" numCol="1" anchor="t"/>
          <a:lstStyle/>
          <a:p>
            <a:pPr marL="431800" indent="-32194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はじめに検査用プロジェクトを作成します</a:t>
            </a:r>
            <a:endParaRPr lang="en-US" dirty="0">
              <a:solidFill>
                <a:srgbClr val="000000"/>
              </a:solidFill>
              <a:uFill>
                <a:solidFill>
                  <a:srgbClr val="FFFFFF"/>
                </a:solidFill>
              </a:uFill>
            </a:endParaRPr>
          </a:p>
          <a:p>
            <a:pPr marL="431800" indent="-32194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PowerShellを開き</a:t>
            </a:r>
            <a:r>
              <a:rPr lang="en-US" sz="1600" dirty="0">
                <a:solidFill>
                  <a:srgbClr val="000000"/>
                </a:solidFill>
                <a:uFill>
                  <a:solidFill>
                    <a:srgbClr val="FFFFFF"/>
                  </a:solidFill>
                </a:uFill>
              </a:rPr>
              <a:t>、 「</a:t>
            </a: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-g &lt;</a:t>
            </a:r>
            <a:r>
              <a:rPr lang="en-US" sz="1600" dirty="0" err="1">
                <a:solidFill>
                  <a:srgbClr val="000000"/>
                </a:solidFill>
                <a:uFill>
                  <a:solidFill>
                    <a:srgbClr val="FFFFFF"/>
                  </a:solidFill>
                </a:uFill>
              </a:rPr>
              <a:t>プロジェクトホーム</a:t>
            </a:r>
            <a:r>
              <a:rPr lang="en-US" sz="1600" dirty="0">
                <a:solidFill>
                  <a:srgbClr val="000000"/>
                </a:solidFill>
                <a:uFill>
                  <a:solidFill>
                    <a:srgbClr val="FFFFFF"/>
                  </a:solidFill>
                </a:uFill>
              </a:rPr>
              <a:t>&gt;」</a:t>
            </a:r>
            <a:r>
              <a:rPr lang="en-US" sz="1600" dirty="0" err="1">
                <a:solidFill>
                  <a:srgbClr val="000000"/>
                </a:solidFill>
                <a:uFill>
                  <a:solidFill>
                    <a:srgbClr val="FFFFFF"/>
                  </a:solidFill>
                </a:uFill>
              </a:rPr>
              <a:t>で指定したディレクトリにプロジェクトを作成します</a:t>
            </a:r>
            <a:endParaRPr lang="en-US" dirty="0">
              <a:solidFill>
                <a:srgbClr val="000000"/>
              </a:solidFill>
              <a:uFill>
                <a:solidFill>
                  <a:srgbClr val="FFFFFF"/>
                </a:solidFill>
              </a:uFill>
            </a:endParaRPr>
          </a:p>
          <a:p>
            <a:pPr marL="431800" indent="-321945">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ここでは、c</a:t>
            </a:r>
            <a:r>
              <a:rPr lang="en-US" sz="1600" dirty="0">
                <a:solidFill>
                  <a:srgbClr val="000000"/>
                </a:solidFill>
                <a:uFill>
                  <a:solidFill>
                    <a:srgbClr val="FFFFFF"/>
                  </a:solidFill>
                </a:uFill>
              </a:rPr>
              <a:t>:\users\administrator\</a:t>
            </a:r>
            <a:r>
              <a:rPr lang="en-US" sz="1600" dirty="0" err="1">
                <a:solidFill>
                  <a:srgbClr val="000000"/>
                </a:solidFill>
                <a:uFill>
                  <a:solidFill>
                    <a:srgbClr val="FFFFFF"/>
                  </a:solidFill>
                </a:uFill>
              </a:rPr>
              <a:t>の下に</a:t>
            </a:r>
            <a:r>
              <a:rPr lang="en-US" sz="1600" dirty="0">
                <a:solidFill>
                  <a:srgbClr val="000000"/>
                </a:solidFill>
                <a:uFill>
                  <a:solidFill>
                    <a:srgbClr val="FFFFFF"/>
                  </a:solidFill>
                </a:uFill>
              </a:rPr>
              <a:t> test1</a:t>
            </a:r>
            <a:r>
              <a:rPr lang="en-US" sz="1600" dirty="0">
                <a:solidFill>
                  <a:srgbClr val="000000"/>
                </a:solidFill>
                <a:uFill>
                  <a:solidFill>
                    <a:srgbClr val="FFFFFF"/>
                  </a:solidFill>
                </a:uFill>
              </a:rPr>
              <a:t>というプロジェクトを作成します</a:t>
            </a:r>
            <a:br>
              <a:rPr lang="en-US" sz="1600" dirty="0">
                <a:solidFill>
                  <a:srgbClr val="000000"/>
                </a:solidFill>
                <a:uFill>
                  <a:solidFill>
                    <a:srgbClr val="FFFFFF"/>
                  </a:solidFill>
                </a:uFill>
              </a:rPr>
            </a:br>
            <a:r>
              <a:rPr lang="en-US" sz="1600" dirty="0">
                <a:solidFill>
                  <a:srgbClr val="000000"/>
                </a:solidFill>
                <a:uFill>
                  <a:solidFill>
                    <a:srgbClr val="FFFFFF"/>
                  </a:solidFill>
                </a:uFill>
              </a:rPr>
              <a:t/>
            </a:r>
            <a:br>
              <a:rPr lang="en-US" sz="1600" dirty="0">
                <a:solidFill>
                  <a:srgbClr val="000000"/>
                </a:solidFill>
                <a:uFill>
                  <a:solidFill>
                    <a:srgbClr val="FFFFFF"/>
                  </a:solidFill>
                </a:uFill>
              </a:rPr>
            </a:br>
            <a:r>
              <a:rPr lang="en-US" sz="1600" dirty="0">
                <a:solidFill>
                  <a:srgbClr val="000000"/>
                </a:solidFill>
                <a:uFill>
                  <a:solidFill>
                    <a:srgbClr val="FFFFFF"/>
                  </a:solidFill>
                </a:uFill>
              </a:rPr>
              <a:t>cd c:\</a:t>
            </a:r>
            <a:r>
              <a:rPr lang="en-US" sz="1600" dirty="0" smtClean="0">
                <a:solidFill>
                  <a:srgbClr val="000000"/>
                </a:solidFill>
                <a:uFill>
                  <a:solidFill>
                    <a:srgbClr val="FFFFFF"/>
                  </a:solidFill>
                </a:uFill>
              </a:rPr>
              <a:t>users\administrator</a:t>
            </a:r>
            <a:br>
              <a:rPr lang="en-US" sz="1600" dirty="0" smtClean="0">
                <a:solidFill>
                  <a:srgbClr val="000000"/>
                </a:solidFill>
                <a:uFill>
                  <a:solidFill>
                    <a:srgbClr val="FFFFFF"/>
                  </a:solidFill>
                </a:uFill>
              </a:rPr>
            </a:br>
            <a:r>
              <a:rPr lang="en-US" sz="1600" dirty="0" err="1" smtClean="0">
                <a:solidFill>
                  <a:srgbClr val="000000"/>
                </a:solidFill>
                <a:uFill>
                  <a:solidFill>
                    <a:srgbClr val="FFFFFF"/>
                  </a:solidFill>
                </a:uFill>
              </a:rPr>
              <a:t>getconfig</a:t>
            </a:r>
            <a:r>
              <a:rPr lang="en-US" sz="1600" dirty="0" smtClean="0">
                <a:solidFill>
                  <a:srgbClr val="000000"/>
                </a:solidFill>
                <a:uFill>
                  <a:solidFill>
                    <a:srgbClr val="FFFFFF"/>
                  </a:solidFill>
                </a:uFill>
              </a:rPr>
              <a:t> </a:t>
            </a:r>
            <a:r>
              <a:rPr lang="en-US" sz="1600" dirty="0">
                <a:solidFill>
                  <a:srgbClr val="000000"/>
                </a:solidFill>
                <a:uFill>
                  <a:solidFill>
                    <a:srgbClr val="FFFFFF"/>
                  </a:solidFill>
                </a:uFill>
              </a:rPr>
              <a:t>-g test1</a:t>
            </a:r>
          </a:p>
          <a:p>
            <a:pPr marL="431800" indent="-321945">
              <a:lnSpc>
                <a:spcPct val="100000"/>
              </a:lnSpc>
              <a:buClrTx/>
              <a:buSzPts val="720"/>
              <a:buFont typeface="Wingdings" charset="2"/>
              <a:buChar char=""/>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p:txBody>
      </p:sp>
      <p:pic>
        <p:nvPicPr>
          <p:cNvPr id="4" name="図 237"/>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CAGAAALFAAA0DcAALMrAAAQAAAAJgAAAAgAAAD//////////w=="/>
              </a:ext>
            </a:extLst>
          </p:cNvPicPr>
          <p:nvPr/>
        </p:nvPicPr>
        <p:blipFill>
          <a:blip r:embed="rId2"/>
          <a:stretch>
            <a:fillRect/>
          </a:stretch>
        </p:blipFill>
        <p:spPr>
          <a:xfrm>
            <a:off x="995680" y="3414053"/>
            <a:ext cx="8077200" cy="3845560"/>
          </a:xfrm>
          <a:prstGeom prst="rect">
            <a:avLst/>
          </a:prstGeom>
          <a:noFill/>
          <a:ln>
            <a:noFill/>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Linux検査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Linux検査対象シート入力1</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vxQAABAAAAAmAAAACAAAAP//////////"/>
              </a:ext>
            </a:extLst>
          </p:cNvSpPr>
          <p:nvPr/>
        </p:nvSpPr>
        <p:spPr>
          <a:xfrm>
            <a:off x="504190" y="1769110"/>
            <a:ext cx="9288780" cy="1603375"/>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プロジェクトディレクトリに移動し</a:t>
            </a:r>
            <a:r>
              <a:rPr lang="en-US" dirty="0">
                <a:solidFill>
                  <a:srgbClr val="000000"/>
                </a:solidFill>
                <a:uFill>
                  <a:solidFill>
                    <a:srgbClr val="FFFFFF"/>
                  </a:solidFill>
                </a:uFill>
              </a:rPr>
              <a:t>、「</a:t>
            </a:r>
            <a:r>
              <a:rPr lang="en-US" dirty="0" err="1">
                <a:solidFill>
                  <a:srgbClr val="000000"/>
                </a:solidFill>
                <a:uFill>
                  <a:solidFill>
                    <a:srgbClr val="FFFFFF"/>
                  </a:solidFill>
                </a:uFill>
              </a:rPr>
              <a:t>サーバチェックシート.xlsx」</a:t>
            </a:r>
            <a:r>
              <a:rPr lang="en-US" dirty="0" err="1" smtClean="0">
                <a:solidFill>
                  <a:srgbClr val="000000"/>
                </a:solidFill>
                <a:uFill>
                  <a:solidFill>
                    <a:srgbClr val="FFFFFF"/>
                  </a:solidFill>
                </a:uFill>
              </a:rPr>
              <a:t>を</a:t>
            </a:r>
            <a:r>
              <a:rPr lang="ja-JP" altLang="en-US" dirty="0" smtClean="0">
                <a:solidFill>
                  <a:srgbClr val="000000"/>
                </a:solidFill>
                <a:uFill>
                  <a:solidFill>
                    <a:srgbClr val="FFFFFF"/>
                  </a:solidFill>
                </a:uFill>
              </a:rPr>
              <a:t>開いて</a:t>
            </a:r>
            <a:r>
              <a:rPr lang="en-US" dirty="0" err="1" smtClean="0">
                <a:solidFill>
                  <a:srgbClr val="000000"/>
                </a:solidFill>
                <a:uFill>
                  <a:solidFill>
                    <a:srgbClr val="FFFFFF"/>
                  </a:solidFill>
                </a:uFill>
              </a:rPr>
              <a:t>編集します</a:t>
            </a:r>
            <a:endParaRPr lang="en-US" sz="1600" dirty="0">
              <a:solidFill>
                <a:srgbClr val="000000"/>
              </a:solidFill>
              <a:uFill>
                <a:solidFill>
                  <a:srgbClr val="FFFFFF"/>
                </a:solidFill>
              </a:uFill>
            </a:endParaRPr>
          </a:p>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シート「検査対象」の入力列に</a:t>
            </a:r>
            <a:r>
              <a:rPr lang="en-US" dirty="0">
                <a:solidFill>
                  <a:srgbClr val="000000"/>
                </a:solidFill>
                <a:uFill>
                  <a:solidFill>
                    <a:srgbClr val="FFFFFF"/>
                  </a:solidFill>
                </a:uFill>
              </a:rPr>
              <a:t> </a:t>
            </a:r>
            <a:r>
              <a:rPr lang="en-US" dirty="0" err="1">
                <a:solidFill>
                  <a:srgbClr val="000000"/>
                </a:solidFill>
                <a:uFill>
                  <a:solidFill>
                    <a:srgbClr val="FFFFFF"/>
                  </a:solidFill>
                </a:uFill>
              </a:rPr>
              <a:t>検査対象の</a:t>
            </a:r>
            <a:r>
              <a:rPr lang="en-US" dirty="0">
                <a:solidFill>
                  <a:srgbClr val="000000"/>
                </a:solidFill>
                <a:uFill>
                  <a:solidFill>
                    <a:srgbClr val="FFFFFF"/>
                  </a:solidFill>
                </a:uFill>
              </a:rPr>
              <a:t> Linux </a:t>
            </a:r>
            <a:r>
              <a:rPr lang="en-US" dirty="0" err="1">
                <a:solidFill>
                  <a:srgbClr val="000000"/>
                </a:solidFill>
                <a:uFill>
                  <a:solidFill>
                    <a:srgbClr val="FFFFFF"/>
                  </a:solidFill>
                </a:uFill>
              </a:rPr>
              <a:t>サーバの情報を設定します</a:t>
            </a:r>
            <a:endParaRPr lang="en-US" dirty="0">
              <a:solidFill>
                <a:srgbClr val="000000"/>
              </a:solidFill>
              <a:uFill>
                <a:solidFill>
                  <a:srgbClr val="FFFFFF"/>
                </a:solidFill>
              </a:uFill>
            </a:endParaRPr>
          </a:p>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予行演習モードで実行する場合は、本設定のまま検査を実行してください</a:t>
            </a:r>
            <a:endParaRPr lang="en-US" dirty="0">
              <a:solidFill>
                <a:srgbClr val="000000"/>
              </a:solidFill>
              <a:uFill>
                <a:solidFill>
                  <a:srgbClr val="FFFFFF"/>
                </a:solidFill>
              </a:uFill>
            </a:endParaRPr>
          </a:p>
          <a:p>
            <a:pPr marL="431800"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実機で検査する場合は、次ページからの各項目を設定してください</a:t>
            </a:r>
            <a:r>
              <a:rPr dirty="0"/>
              <a:t/>
            </a:r>
            <a:br>
              <a:rPr dirty="0"/>
            </a:br>
            <a:endParaRPr lang="en-US" sz="1600" dirty="0">
              <a:solidFill>
                <a:srgbClr val="000000"/>
              </a:solidFill>
              <a:uFill>
                <a:solidFill>
                  <a:srgbClr val="FFFFFF"/>
                </a:solidFill>
              </a:uFill>
            </a:endParaRPr>
          </a:p>
        </p:txBody>
      </p:sp>
      <p:pic>
        <p:nvPicPr>
          <p:cNvPr id="4" name="図 1"/>
          <p:cNvPicPr>
            <a:picLocks noChangeAspect="1"/>
            <a:extLst>
              <a:ext uri="smNativeData">
                <pr:smNativeData xmlns="" xmlns:p14="http://schemas.microsoft.com/office/powerpoint/2010/main" xmlns:pr="smNativeData"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ClDQ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sGAADPFgAA2joAAIokAAAQAAAAJgAAAAgAAAD//////////w=="/>
              </a:ext>
            </a:extLst>
          </p:cNvPicPr>
          <p:nvPr/>
        </p:nvPicPr>
        <p:blipFill>
          <a:blip r:embed="rId2"/>
          <a:srcRect r="34930"/>
          <a:stretch>
            <a:fillRect/>
          </a:stretch>
        </p:blipFill>
        <p:spPr>
          <a:xfrm>
            <a:off x="992505" y="3707765"/>
            <a:ext cx="8574405" cy="2232025"/>
          </a:xfrm>
          <a:prstGeom prst="rect">
            <a:avLst/>
          </a:prstGeom>
          <a:noFill/>
          <a:ln>
            <a:noFill/>
          </a:ln>
          <a:effectLst/>
        </p:spPr>
      </p:pic>
      <p:sp>
        <p:nvSpPr>
          <p:cNvPr id="5" name="正方形/長方形 4"/>
          <p:cNvSpPr/>
          <p:nvPr/>
        </p:nvSpPr>
        <p:spPr>
          <a:xfrm>
            <a:off x="663257" y="4569142"/>
            <a:ext cx="9129713" cy="64579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Linux検査対象シート入力2</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9iUAABAAAAAmAAAACAAAAP//////////"/>
              </a:ext>
            </a:extLst>
          </p:cNvSpPr>
          <p:nvPr/>
        </p:nvSpPr>
        <p:spPr>
          <a:xfrm>
            <a:off x="504190" y="1769110"/>
            <a:ext cx="9288780" cy="4401820"/>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以下は、必須入力項目となります</a:t>
            </a:r>
            <a:endParaRPr lang="en-US" sz="1600" dirty="0">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a:t>
            </a:r>
            <a:r>
              <a:rPr lang="ja-JP" dirty="0">
                <a:solidFill>
                  <a:srgbClr val="000000"/>
                </a:solidFill>
                <a:uFill>
                  <a:solidFill>
                    <a:srgbClr val="FFFFFF"/>
                  </a:solidFill>
                </a:uFill>
              </a:rPr>
              <a:t>検査ドメイン</a:t>
            </a:r>
            <a:r>
              <a:rPr lang="en-US" dirty="0">
                <a:solidFill>
                  <a:srgbClr val="000000"/>
                </a:solidFill>
                <a:uFill>
                  <a:solidFill>
                    <a:srgbClr val="FFFFFF"/>
                  </a:solidFill>
                </a:uFill>
              </a:rPr>
              <a:t>」	”</a:t>
            </a:r>
            <a:r>
              <a:rPr lang="en-US" dirty="0" err="1">
                <a:solidFill>
                  <a:srgbClr val="000000"/>
                </a:solidFill>
                <a:uFill>
                  <a:solidFill>
                    <a:srgbClr val="FFFFFF"/>
                  </a:solidFill>
                </a:uFill>
              </a:rPr>
              <a:t>Linux”を</a:t>
            </a:r>
            <a:r>
              <a:rPr lang="ja-JP" dirty="0">
                <a:solidFill>
                  <a:srgbClr val="000000"/>
                </a:solidFill>
                <a:uFill>
                  <a:solidFill>
                    <a:srgbClr val="FFFFFF"/>
                  </a:solidFill>
                </a:uFill>
              </a:rPr>
              <a:t>入力</a:t>
            </a:r>
            <a:r>
              <a:rPr lang="en-US" dirty="0" err="1">
                <a:solidFill>
                  <a:srgbClr val="000000"/>
                </a:solidFill>
                <a:uFill>
                  <a:solidFill>
                    <a:srgbClr val="FFFFFF"/>
                  </a:solidFill>
                </a:uFill>
              </a:rPr>
              <a:t>してください</a:t>
            </a:r>
            <a:endParaRPr lang="en-US" dirty="0">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「対象サーバ」</a:t>
            </a:r>
            <a:r>
              <a:rPr lang="en-US" dirty="0">
                <a:solidFill>
                  <a:srgbClr val="000000"/>
                </a:solidFill>
                <a:uFill>
                  <a:solidFill>
                    <a:srgbClr val="FFFFFF"/>
                  </a:solidFill>
                </a:uFill>
              </a:rPr>
              <a:t>	</a:t>
            </a:r>
            <a:r>
              <a:rPr lang="ja-JP" dirty="0">
                <a:solidFill>
                  <a:srgbClr val="000000"/>
                </a:solidFill>
                <a:uFill>
                  <a:solidFill>
                    <a:srgbClr val="FFFFFF"/>
                  </a:solidFill>
                </a:uFill>
              </a:rPr>
              <a:t>検査対象のホスト名を入力</a:t>
            </a:r>
            <a:endParaRPr lang="en-US" dirty="0">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a:t>
            </a:r>
            <a:r>
              <a:rPr lang="en-US" dirty="0">
                <a:solidFill>
                  <a:srgbClr val="000000"/>
                </a:solidFill>
                <a:uFill>
                  <a:solidFill>
                    <a:srgbClr val="FFFFFF"/>
                  </a:solidFill>
                </a:uFill>
              </a:rPr>
              <a:t>IP</a:t>
            </a:r>
            <a:r>
              <a:rPr lang="ja-JP" dirty="0">
                <a:solidFill>
                  <a:srgbClr val="000000"/>
                </a:solidFill>
                <a:uFill>
                  <a:solidFill>
                    <a:srgbClr val="FFFFFF"/>
                  </a:solidFill>
                </a:uFill>
              </a:rPr>
              <a:t>アドレス」</a:t>
            </a:r>
            <a:r>
              <a:rPr lang="en-US" dirty="0">
                <a:solidFill>
                  <a:srgbClr val="000000"/>
                </a:solidFill>
                <a:uFill>
                  <a:solidFill>
                    <a:srgbClr val="FFFFFF"/>
                  </a:solidFill>
                </a:uFill>
              </a:rPr>
              <a:t>	</a:t>
            </a:r>
            <a:r>
              <a:rPr lang="ja-JP" dirty="0">
                <a:solidFill>
                  <a:srgbClr val="000000"/>
                </a:solidFill>
                <a:uFill>
                  <a:solidFill>
                    <a:srgbClr val="FFFFFF"/>
                  </a:solidFill>
                </a:uFill>
              </a:rPr>
              <a:t>検査対象の</a:t>
            </a:r>
            <a:r>
              <a:rPr lang="en-US" dirty="0">
                <a:solidFill>
                  <a:srgbClr val="000000"/>
                </a:solidFill>
                <a:uFill>
                  <a:solidFill>
                    <a:srgbClr val="FFFFFF"/>
                  </a:solidFill>
                </a:uFill>
              </a:rPr>
              <a:t>IP</a:t>
            </a:r>
            <a:r>
              <a:rPr lang="ja-JP" dirty="0">
                <a:solidFill>
                  <a:srgbClr val="000000"/>
                </a:solidFill>
                <a:uFill>
                  <a:solidFill>
                    <a:srgbClr val="FFFFFF"/>
                  </a:solidFill>
                </a:uFill>
              </a:rPr>
              <a:t>アドレスを入力</a:t>
            </a:r>
            <a:endParaRPr lang="en-US" dirty="0">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「ユーザ</a:t>
            </a:r>
            <a:r>
              <a:rPr lang="en-US" dirty="0">
                <a:solidFill>
                  <a:srgbClr val="000000"/>
                </a:solidFill>
                <a:uFill>
                  <a:solidFill>
                    <a:srgbClr val="FFFFFF"/>
                  </a:solidFill>
                </a:uFill>
              </a:rPr>
              <a:t>ID</a:t>
            </a:r>
            <a:r>
              <a:rPr lang="ja-JP" dirty="0">
                <a:solidFill>
                  <a:srgbClr val="000000"/>
                </a:solidFill>
                <a:uFill>
                  <a:solidFill>
                    <a:srgbClr val="FFFFFF"/>
                  </a:solidFill>
                </a:uFill>
              </a:rPr>
              <a:t>」</a:t>
            </a:r>
            <a:r>
              <a:rPr lang="en-US" dirty="0">
                <a:solidFill>
                  <a:srgbClr val="000000"/>
                </a:solidFill>
                <a:uFill>
                  <a:solidFill>
                    <a:srgbClr val="FFFFFF"/>
                  </a:solidFill>
                </a:uFill>
              </a:rPr>
              <a:t>	</a:t>
            </a:r>
            <a:r>
              <a:rPr lang="ja-JP" dirty="0">
                <a:solidFill>
                  <a:srgbClr val="000000"/>
                </a:solidFill>
                <a:uFill>
                  <a:solidFill>
                    <a:srgbClr val="FFFFFF"/>
                  </a:solidFill>
                </a:uFill>
              </a:rPr>
              <a:t>後述する </a:t>
            </a:r>
            <a:r>
              <a:rPr lang="en-US" dirty="0" err="1">
                <a:solidFill>
                  <a:srgbClr val="000000"/>
                </a:solidFill>
                <a:uFill>
                  <a:solidFill>
                    <a:srgbClr val="FFFFFF"/>
                  </a:solidFill>
                </a:uFill>
              </a:rPr>
              <a:t>config.groovy</a:t>
            </a:r>
            <a:r>
              <a:rPr lang="en-US" dirty="0">
                <a:solidFill>
                  <a:srgbClr val="000000"/>
                </a:solidFill>
                <a:uFill>
                  <a:solidFill>
                    <a:srgbClr val="FFFFFF"/>
                  </a:solidFill>
                </a:uFill>
              </a:rPr>
              <a:t> </a:t>
            </a:r>
            <a:r>
              <a:rPr lang="ja-JP" dirty="0">
                <a:solidFill>
                  <a:srgbClr val="000000"/>
                </a:solidFill>
                <a:uFill>
                  <a:solidFill>
                    <a:srgbClr val="FFFFFF"/>
                  </a:solidFill>
                </a:uFill>
              </a:rPr>
              <a:t>設定ファイル内の</a:t>
            </a:r>
            <a:r>
              <a:rPr lang="en-US" dirty="0">
                <a:solidFill>
                  <a:srgbClr val="000000"/>
                </a:solidFill>
                <a:uFill>
                  <a:solidFill>
                    <a:srgbClr val="FFFFFF"/>
                  </a:solidFill>
                </a:uFill>
              </a:rPr>
              <a:t>OS</a:t>
            </a:r>
            <a:r>
              <a:rPr lang="ja-JP" dirty="0">
                <a:solidFill>
                  <a:srgbClr val="000000"/>
                </a:solidFill>
                <a:uFill>
                  <a:solidFill>
                    <a:srgbClr val="FFFFFF"/>
                  </a:solidFill>
                </a:uFill>
              </a:rPr>
              <a:t>アカウント</a:t>
            </a:r>
            <a:r>
              <a:rPr lang="en-US" dirty="0">
                <a:solidFill>
                  <a:srgbClr val="000000"/>
                </a:solidFill>
                <a:uFill>
                  <a:solidFill>
                    <a:srgbClr val="FFFFFF"/>
                  </a:solidFill>
                </a:uFill>
              </a:rPr>
              <a:t>ID</a:t>
            </a:r>
            <a:r>
              <a:rPr lang="ja-JP" dirty="0">
                <a:solidFill>
                  <a:srgbClr val="000000"/>
                </a:solidFill>
                <a:uFill>
                  <a:solidFill>
                    <a:srgbClr val="FFFFFF"/>
                  </a:solidFill>
                </a:uFill>
              </a:rPr>
              <a:t>を入力</a:t>
            </a:r>
            <a:r>
              <a:rPr dirty="0"/>
              <a:t/>
            </a:r>
            <a:br>
              <a:rPr dirty="0"/>
            </a:br>
            <a:endParaRPr lang="en-US" dirty="0">
              <a:solidFill>
                <a:srgbClr val="000000"/>
              </a:solidFill>
              <a:uFill>
                <a:solidFill>
                  <a:srgbClr val="FFFFFF"/>
                </a:solidFill>
              </a:uFill>
            </a:endParaRPr>
          </a:p>
          <a:p>
            <a:pPr marL="431800"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以下は、オプション入力項目となり、未記入の場合は処理をスキップします　　</a:t>
            </a:r>
            <a:endParaRPr lang="en-US" dirty="0">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「テンプレート</a:t>
            </a:r>
            <a:r>
              <a:rPr lang="en-US" dirty="0">
                <a:solidFill>
                  <a:srgbClr val="000000"/>
                </a:solidFill>
                <a:uFill>
                  <a:solidFill>
                    <a:srgbClr val="FFFFFF"/>
                  </a:solidFill>
                </a:uFill>
              </a:rPr>
              <a:t>ID</a:t>
            </a:r>
            <a:r>
              <a:rPr lang="ja-JP" dirty="0">
                <a:solidFill>
                  <a:srgbClr val="000000"/>
                </a:solidFill>
                <a:uFill>
                  <a:solidFill>
                    <a:srgbClr val="FFFFFF"/>
                  </a:solidFill>
                </a:uFill>
              </a:rPr>
              <a:t>」</a:t>
            </a:r>
            <a:r>
              <a:rPr lang="en-US" dirty="0">
                <a:solidFill>
                  <a:srgbClr val="000000"/>
                </a:solidFill>
                <a:uFill>
                  <a:solidFill>
                    <a:srgbClr val="FFFFFF"/>
                  </a:solidFill>
                </a:uFill>
              </a:rPr>
              <a:t>	</a:t>
            </a:r>
            <a:r>
              <a:rPr lang="ja-JP" dirty="0">
                <a:solidFill>
                  <a:srgbClr val="000000"/>
                </a:solidFill>
                <a:uFill>
                  <a:solidFill>
                    <a:srgbClr val="FFFFFF"/>
                  </a:solidFill>
                </a:uFill>
              </a:rPr>
              <a:t>テンプレートシートのテンプレート</a:t>
            </a:r>
            <a:r>
              <a:rPr lang="en-US" dirty="0">
                <a:solidFill>
                  <a:srgbClr val="000000"/>
                </a:solidFill>
                <a:uFill>
                  <a:solidFill>
                    <a:srgbClr val="FFFFFF"/>
                  </a:solidFill>
                </a:uFill>
              </a:rPr>
              <a:t>ID</a:t>
            </a:r>
            <a:r>
              <a:rPr lang="ja-JP" dirty="0">
                <a:solidFill>
                  <a:srgbClr val="000000"/>
                </a:solidFill>
                <a:uFill>
                  <a:solidFill>
                    <a:srgbClr val="FFFFFF"/>
                  </a:solidFill>
                </a:uFill>
              </a:rPr>
              <a:t>を入力</a:t>
            </a:r>
            <a:endParaRPr lang="en-US" sz="1600" dirty="0">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「比較対象」</a:t>
            </a:r>
            <a:r>
              <a:rPr lang="en-US" dirty="0">
                <a:solidFill>
                  <a:srgbClr val="000000"/>
                </a:solidFill>
                <a:uFill>
                  <a:solidFill>
                    <a:srgbClr val="FFFFFF"/>
                  </a:solidFill>
                </a:uFill>
              </a:rPr>
              <a:t>	</a:t>
            </a:r>
            <a:r>
              <a:rPr lang="ja-JP" dirty="0">
                <a:solidFill>
                  <a:srgbClr val="000000"/>
                </a:solidFill>
                <a:uFill>
                  <a:solidFill>
                    <a:srgbClr val="FFFFFF"/>
                  </a:solidFill>
                </a:uFill>
              </a:rPr>
              <a:t>検証結果の比較をする場合の比較対象ホスト名を入力</a:t>
            </a:r>
            <a:endParaRPr lang="en-US" dirty="0">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「エイリアス名」</a:t>
            </a:r>
            <a:r>
              <a:rPr lang="en-US" dirty="0">
                <a:solidFill>
                  <a:srgbClr val="000000"/>
                </a:solidFill>
                <a:uFill>
                  <a:solidFill>
                    <a:srgbClr val="FFFFFF"/>
                  </a:solidFill>
                </a:uFill>
              </a:rPr>
              <a:t>	</a:t>
            </a:r>
            <a:r>
              <a:rPr lang="en-US" dirty="0" smtClean="0">
                <a:solidFill>
                  <a:srgbClr val="000000"/>
                </a:solidFill>
                <a:uFill>
                  <a:solidFill>
                    <a:srgbClr val="FFFFFF"/>
                  </a:solidFill>
                </a:uFill>
              </a:rPr>
              <a:t>vCenter</a:t>
            </a:r>
            <a:r>
              <a:rPr lang="ja-JP" altLang="en-US" dirty="0" smtClean="0">
                <a:solidFill>
                  <a:srgbClr val="000000"/>
                </a:solidFill>
                <a:uFill>
                  <a:solidFill>
                    <a:srgbClr val="FFFFFF"/>
                  </a:solidFill>
                </a:uFill>
              </a:rPr>
              <a:t>で定義したマシン名を入力。</a:t>
            </a:r>
            <a:r>
              <a:rPr lang="ja-JP" dirty="0" smtClean="0">
                <a:solidFill>
                  <a:srgbClr val="000000"/>
                </a:solidFill>
                <a:uFill>
                  <a:solidFill>
                    <a:srgbClr val="FFFFFF"/>
                  </a:solidFill>
                </a:uFill>
              </a:rPr>
              <a:t>オンプレ</a:t>
            </a:r>
            <a:r>
              <a:rPr lang="ja-JP" dirty="0">
                <a:solidFill>
                  <a:srgbClr val="000000"/>
                </a:solidFill>
                <a:uFill>
                  <a:solidFill>
                    <a:srgbClr val="FFFFFF"/>
                  </a:solidFill>
                </a:uFill>
              </a:rPr>
              <a:t>の場合は未記入</a:t>
            </a:r>
            <a:endParaRPr lang="en-US" dirty="0">
              <a:solidFill>
                <a:srgbClr val="000000"/>
              </a:solidFill>
              <a:uFill>
                <a:solidFill>
                  <a:srgbClr val="FFFFFF"/>
                </a:solidFill>
              </a:uFill>
            </a:endParaRPr>
          </a:p>
          <a:p>
            <a:pPr marL="567055" lvl="1">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a:p>
            <a:pPr marL="567055" lvl="1">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a:t>
            </a:r>
            <a:r>
              <a:rPr lang="ja-JP" dirty="0">
                <a:solidFill>
                  <a:srgbClr val="000000"/>
                </a:solidFill>
                <a:uFill>
                  <a:solidFill>
                    <a:srgbClr val="FFFFFF"/>
                  </a:solidFill>
                </a:uFill>
              </a:rPr>
              <a:t>注意</a:t>
            </a:r>
            <a:r>
              <a:rPr lang="en-US" dirty="0">
                <a:solidFill>
                  <a:srgbClr val="000000"/>
                </a:solidFill>
                <a:uFill>
                  <a:solidFill>
                    <a:srgbClr val="FFFFFF"/>
                  </a:solidFill>
                </a:uFill>
              </a:rPr>
              <a:t>) </a:t>
            </a:r>
            <a:r>
              <a:rPr dirty="0"/>
              <a:t/>
            </a:r>
            <a:br>
              <a:rPr dirty="0"/>
            </a:br>
            <a:r>
              <a:rPr lang="ja-JP" dirty="0">
                <a:solidFill>
                  <a:srgbClr val="000000"/>
                </a:solidFill>
                <a:uFill>
                  <a:solidFill>
                    <a:srgbClr val="FFFFFF"/>
                  </a:solidFill>
                </a:uFill>
              </a:rPr>
              <a:t>「エイリアス名」はサーバが </a:t>
            </a:r>
            <a:r>
              <a:rPr lang="en-US" dirty="0">
                <a:solidFill>
                  <a:srgbClr val="000000"/>
                </a:solidFill>
                <a:uFill>
                  <a:solidFill>
                    <a:srgbClr val="FFFFFF"/>
                  </a:solidFill>
                </a:uFill>
              </a:rPr>
              <a:t>VM </a:t>
            </a:r>
            <a:r>
              <a:rPr lang="ja-JP" dirty="0">
                <a:solidFill>
                  <a:srgbClr val="000000"/>
                </a:solidFill>
                <a:uFill>
                  <a:solidFill>
                    <a:srgbClr val="FFFFFF"/>
                  </a:solidFill>
                </a:uFill>
              </a:rPr>
              <a:t>の場合</a:t>
            </a:r>
            <a:r>
              <a:rPr lang="ja-JP" dirty="0" smtClean="0">
                <a:solidFill>
                  <a:srgbClr val="000000"/>
                </a:solidFill>
                <a:uFill>
                  <a:solidFill>
                    <a:srgbClr val="FFFFFF"/>
                  </a:solidFill>
                </a:uFill>
              </a:rPr>
              <a:t>の</a:t>
            </a:r>
            <a:r>
              <a:rPr lang="ja-JP" altLang="en-US" dirty="0" smtClean="0">
                <a:solidFill>
                  <a:srgbClr val="000000"/>
                </a:solidFill>
                <a:uFill>
                  <a:solidFill>
                    <a:srgbClr val="FFFFFF"/>
                  </a:solidFill>
                </a:uFill>
              </a:rPr>
              <a:t>設定で</a:t>
            </a:r>
            <a:r>
              <a:rPr lang="ja-JP" altLang="en-US" dirty="0">
                <a:solidFill>
                  <a:srgbClr val="000000"/>
                </a:solidFill>
                <a:uFill>
                  <a:solidFill>
                    <a:srgbClr val="FFFFFF"/>
                  </a:solidFill>
                </a:uFill>
              </a:rPr>
              <a:t>、</a:t>
            </a:r>
            <a:r>
              <a:rPr lang="ja-JP" dirty="0" smtClean="0">
                <a:solidFill>
                  <a:srgbClr val="000000"/>
                </a:solidFill>
                <a:uFill>
                  <a:solidFill>
                    <a:srgbClr val="FFFFFF"/>
                  </a:solidFill>
                </a:uFill>
              </a:rPr>
              <a:t> </a:t>
            </a:r>
            <a:r>
              <a:rPr lang="en-US" dirty="0">
                <a:solidFill>
                  <a:srgbClr val="000000"/>
                </a:solidFill>
                <a:uFill>
                  <a:solidFill>
                    <a:srgbClr val="FFFFFF"/>
                  </a:solidFill>
                </a:uFill>
              </a:rPr>
              <a:t>vCenter </a:t>
            </a:r>
            <a:r>
              <a:rPr lang="ja-JP" altLang="en-US" dirty="0" smtClean="0">
                <a:solidFill>
                  <a:srgbClr val="000000"/>
                </a:solidFill>
                <a:uFill>
                  <a:solidFill>
                    <a:srgbClr val="FFFFFF"/>
                  </a:solidFill>
                </a:uFill>
              </a:rPr>
              <a:t>で定義した</a:t>
            </a:r>
            <a:r>
              <a:rPr lang="ja-JP" dirty="0" smtClean="0">
                <a:solidFill>
                  <a:srgbClr val="000000"/>
                </a:solidFill>
                <a:uFill>
                  <a:solidFill>
                    <a:srgbClr val="FFFFFF"/>
                  </a:solidFill>
                </a:uFill>
              </a:rPr>
              <a:t>マシン名</a:t>
            </a:r>
            <a:r>
              <a:rPr lang="ja-JP" dirty="0">
                <a:solidFill>
                  <a:srgbClr val="000000"/>
                </a:solidFill>
                <a:uFill>
                  <a:solidFill>
                    <a:srgbClr val="FFFFFF"/>
                  </a:solidFill>
                </a:uFill>
              </a:rPr>
              <a:t>の入力と</a:t>
            </a:r>
            <a:r>
              <a:rPr lang="ja-JP" dirty="0" smtClean="0">
                <a:solidFill>
                  <a:srgbClr val="000000"/>
                </a:solidFill>
                <a:uFill>
                  <a:solidFill>
                    <a:srgbClr val="FFFFFF"/>
                  </a:solidFill>
                </a:uFill>
              </a:rPr>
              <a:t>なり</a:t>
            </a:r>
            <a:r>
              <a:rPr lang="ja-JP" altLang="en-US" dirty="0" smtClean="0">
                <a:solidFill>
                  <a:srgbClr val="000000"/>
                </a:solidFill>
                <a:uFill>
                  <a:solidFill>
                    <a:srgbClr val="FFFFFF"/>
                  </a:solidFill>
                </a:uFill>
              </a:rPr>
              <a:t>ます。</a:t>
            </a:r>
            <a:r>
              <a:rPr lang="ja-JP" dirty="0" smtClean="0">
                <a:solidFill>
                  <a:srgbClr val="000000"/>
                </a:solidFill>
                <a:uFill>
                  <a:solidFill>
                    <a:srgbClr val="FFFFFF"/>
                  </a:solidFill>
                </a:uFill>
              </a:rPr>
              <a:t>オンプレ</a:t>
            </a:r>
            <a:r>
              <a:rPr lang="ja-JP" dirty="0">
                <a:solidFill>
                  <a:srgbClr val="000000"/>
                </a:solidFill>
                <a:uFill>
                  <a:solidFill>
                    <a:srgbClr val="FFFFFF"/>
                  </a:solidFill>
                </a:uFill>
              </a:rPr>
              <a:t>の場合は未記入にして下さい。「エイリアス名」に記入がある場合のみ、 </a:t>
            </a:r>
            <a:r>
              <a:rPr lang="en-US" dirty="0">
                <a:solidFill>
                  <a:srgbClr val="000000"/>
                </a:solidFill>
                <a:uFill>
                  <a:solidFill>
                    <a:srgbClr val="FFFFFF"/>
                  </a:solidFill>
                </a:uFill>
              </a:rPr>
              <a:t>vCenter </a:t>
            </a:r>
            <a:r>
              <a:rPr lang="ja-JP" dirty="0">
                <a:solidFill>
                  <a:srgbClr val="000000"/>
                </a:solidFill>
                <a:uFill>
                  <a:solidFill>
                    <a:srgbClr val="FFFFFF"/>
                  </a:solidFill>
                </a:uFill>
              </a:rPr>
              <a:t>サーバに接続し、</a:t>
            </a:r>
            <a:r>
              <a:rPr lang="en-US" dirty="0">
                <a:solidFill>
                  <a:srgbClr val="000000"/>
                </a:solidFill>
                <a:uFill>
                  <a:solidFill>
                    <a:srgbClr val="FFFFFF"/>
                  </a:solidFill>
                </a:uFill>
              </a:rPr>
              <a:t>VM</a:t>
            </a:r>
            <a:r>
              <a:rPr lang="ja-JP" dirty="0">
                <a:solidFill>
                  <a:srgbClr val="000000"/>
                </a:solidFill>
                <a:uFill>
                  <a:solidFill>
                    <a:srgbClr val="FFFFFF"/>
                  </a:solidFill>
                </a:uFill>
              </a:rPr>
              <a:t>構成情報を収集します。未記入の場合、</a:t>
            </a:r>
            <a:r>
              <a:rPr lang="en-US" dirty="0">
                <a:solidFill>
                  <a:srgbClr val="000000"/>
                </a:solidFill>
                <a:uFill>
                  <a:solidFill>
                    <a:srgbClr val="FFFFFF"/>
                  </a:solidFill>
                </a:uFill>
              </a:rPr>
              <a:t>vCenter </a:t>
            </a:r>
            <a:r>
              <a:rPr lang="ja-JP" dirty="0">
                <a:solidFill>
                  <a:srgbClr val="000000"/>
                </a:solidFill>
                <a:uFill>
                  <a:solidFill>
                    <a:srgbClr val="FFFFFF"/>
                  </a:solidFill>
                </a:uFill>
              </a:rPr>
              <a:t>のアクセスはしません</a:t>
            </a: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sz="1600"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sz="1600"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Linux検査対象シート入力3</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SSwAABAAAAAmAAAACAAAAP//////////"/>
              </a:ext>
            </a:extLst>
          </p:cNvSpPr>
          <p:nvPr/>
        </p:nvSpPr>
        <p:spPr>
          <a:xfrm>
            <a:off x="504190" y="1768475"/>
            <a:ext cx="9070975" cy="5430520"/>
          </a:xfrm>
          <a:prstGeom prst="rect">
            <a:avLst/>
          </a:prstGeom>
          <a:noFill/>
          <a:ln>
            <a:noFill/>
          </a:ln>
          <a:effectLst/>
        </p:spPr>
        <p:txBody>
          <a:bodyPr vert="horz" wrap="square" lIns="0" tIns="0" rIns="0" bIns="0" numCol="1" anchor="t"/>
          <a:lstStyle/>
          <a:p>
            <a:pPr marL="431800" indent="-323215">
              <a:lnSpc>
                <a:spcPct val="100000"/>
              </a:lnSpc>
              <a:buClrTx/>
              <a:buSzPts val="990"/>
              <a:buFont typeface="Wingdings" charset="2"/>
              <a:buChar char=""/>
              <a:defRPr lang="ja-JP">
                <a:latin typeface="Meiryo UI" pitchFamily="3" charset="-128"/>
                <a:ea typeface="Meiryo UI" pitchFamily="3" charset="-128"/>
                <a:cs typeface="Meiryo UI" pitchFamily="3" charset="-128"/>
              </a:defRPr>
            </a:pPr>
            <a:r>
              <a:rPr lang="ja-JP" sz="2200" dirty="0">
                <a:solidFill>
                  <a:srgbClr val="000000"/>
                </a:solidFill>
                <a:uFill>
                  <a:solidFill>
                    <a:srgbClr val="FFFFFF"/>
                  </a:solidFill>
                </a:uFill>
              </a:rPr>
              <a:t>以下は検査対象サーバ固有の設定項目になります</a:t>
            </a:r>
            <a:endParaRPr lang="en-US" sz="2200" dirty="0">
              <a:solidFill>
                <a:srgbClr val="000000"/>
              </a:solidFill>
              <a:uFill>
                <a:solidFill>
                  <a:srgbClr val="FFFFFF"/>
                </a:solidFill>
              </a:uFill>
            </a:endParaRPr>
          </a:p>
          <a:p>
            <a:pPr marL="566420" lvl="1">
              <a:defRPr lang="ja-JP">
                <a:latin typeface="Meiryo UI" pitchFamily="3" charset="-128"/>
                <a:ea typeface="Meiryo UI" pitchFamily="3" charset="-128"/>
                <a:cs typeface="Meiryo UI" pitchFamily="3" charset="-128"/>
              </a:defRPr>
            </a:pPr>
            <a:endParaRPr lang="en-US" sz="2200" dirty="0">
              <a:solidFill>
                <a:srgbClr val="000000"/>
              </a:solidFill>
              <a:uFill>
                <a:solidFill>
                  <a:srgbClr val="FFFFFF"/>
                </a:solidFill>
              </a:uFill>
            </a:endParaRPr>
          </a:p>
          <a:p>
            <a:pPr marL="864235" lvl="1" indent="-323215">
              <a:lnSpc>
                <a:spcPct val="100000"/>
              </a:lnSpc>
              <a:buClrTx/>
              <a:buSzPts val="1350"/>
              <a:buFont typeface="Symbol" pitchFamily="1" charset="2"/>
              <a:buChar char=""/>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OS</a:t>
            </a:r>
            <a:r>
              <a:rPr lang="ja-JP" dirty="0">
                <a:solidFill>
                  <a:srgbClr val="000000"/>
                </a:solidFill>
                <a:uFill>
                  <a:solidFill>
                    <a:srgbClr val="FFFFFF"/>
                  </a:solidFill>
                </a:uFill>
              </a:rPr>
              <a:t>設定チェック用</a:t>
            </a:r>
            <a:endParaRPr lang="en-US" dirty="0">
              <a:solidFill>
                <a:srgbClr val="000000"/>
              </a:solidFill>
              <a:uFill>
                <a:solidFill>
                  <a:srgbClr val="FFFFFF"/>
                </a:solidFill>
              </a:uFill>
            </a:endParaRPr>
          </a:p>
          <a:p>
            <a:pPr marL="1321435" lvl="2"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「特定パスワード」</a:t>
            </a:r>
            <a:r>
              <a:rPr lang="en-US" dirty="0">
                <a:solidFill>
                  <a:srgbClr val="000000"/>
                </a:solidFill>
                <a:uFill>
                  <a:solidFill>
                    <a:srgbClr val="FFFFFF"/>
                  </a:solidFill>
                </a:uFill>
              </a:rPr>
              <a:t>	</a:t>
            </a:r>
            <a:r>
              <a:rPr dirty="0"/>
              <a:t/>
            </a:r>
            <a:br>
              <a:rPr dirty="0"/>
            </a:br>
            <a:r>
              <a:rPr lang="en-US" dirty="0" err="1">
                <a:solidFill>
                  <a:srgbClr val="000000"/>
                </a:solidFill>
                <a:uFill>
                  <a:solidFill>
                    <a:srgbClr val="FFFFFF"/>
                  </a:solidFill>
                </a:uFill>
              </a:rPr>
              <a:t>OSアカウントで特定のパスワード設定が必要な場合はパスワードを入力</a:t>
            </a:r>
            <a:r>
              <a:rPr dirty="0"/>
              <a:t/>
            </a:r>
            <a:br>
              <a:rPr dirty="0"/>
            </a:br>
            <a:r>
              <a:rPr lang="en-US" dirty="0" err="1">
                <a:solidFill>
                  <a:srgbClr val="000000"/>
                </a:solidFill>
                <a:uFill>
                  <a:solidFill>
                    <a:srgbClr val="FFFFFF"/>
                  </a:solidFill>
                </a:uFill>
              </a:rPr>
              <a:t>未記入の場合はconfig</a:t>
            </a:r>
            <a:r>
              <a:rPr lang="en-US" dirty="0">
                <a:solidFill>
                  <a:srgbClr val="000000"/>
                </a:solidFill>
                <a:uFill>
                  <a:solidFill>
                    <a:srgbClr val="FFFFFF"/>
                  </a:solidFill>
                </a:uFill>
              </a:rPr>
              <a:t>\</a:t>
            </a:r>
            <a:r>
              <a:rPr lang="en-US" dirty="0" err="1">
                <a:solidFill>
                  <a:srgbClr val="000000"/>
                </a:solidFill>
                <a:uFill>
                  <a:solidFill>
                    <a:srgbClr val="FFFFFF"/>
                  </a:solidFill>
                </a:uFill>
              </a:rPr>
              <a:t>config.groovy</a:t>
            </a:r>
            <a:r>
              <a:rPr lang="en-US" dirty="0">
                <a:solidFill>
                  <a:srgbClr val="000000"/>
                </a:solidFill>
                <a:uFill>
                  <a:solidFill>
                    <a:srgbClr val="FFFFFF"/>
                  </a:solidFill>
                </a:uFill>
              </a:rPr>
              <a:t> </a:t>
            </a:r>
            <a:r>
              <a:rPr lang="en-US" dirty="0" err="1">
                <a:solidFill>
                  <a:srgbClr val="000000"/>
                </a:solidFill>
                <a:uFill>
                  <a:solidFill>
                    <a:srgbClr val="FFFFFF"/>
                  </a:solidFill>
                </a:uFill>
              </a:rPr>
              <a:t>の値が反映</a:t>
            </a:r>
            <a:endParaRPr lang="en-US" dirty="0">
              <a:solidFill>
                <a:srgbClr val="000000"/>
              </a:solidFill>
              <a:uFill>
                <a:solidFill>
                  <a:srgbClr val="FFFFFF"/>
                </a:solidFill>
              </a:uFill>
            </a:endParaRPr>
          </a:p>
          <a:p>
            <a:pPr marL="1321435" lvl="2"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a:t>
            </a:r>
            <a:r>
              <a:rPr lang="en-US" dirty="0">
                <a:solidFill>
                  <a:srgbClr val="000000"/>
                </a:solidFill>
                <a:uFill>
                  <a:solidFill>
                    <a:srgbClr val="FFFFFF"/>
                  </a:solidFill>
                </a:uFill>
              </a:rPr>
              <a:t>CPU</a:t>
            </a:r>
            <a:r>
              <a:rPr lang="ja-JP" dirty="0">
                <a:solidFill>
                  <a:srgbClr val="000000"/>
                </a:solidFill>
                <a:uFill>
                  <a:solidFill>
                    <a:srgbClr val="FFFFFF"/>
                  </a:solidFill>
                </a:uFill>
              </a:rPr>
              <a:t>数」、「メモリ</a:t>
            </a:r>
            <a:r>
              <a:rPr lang="en-US" dirty="0">
                <a:solidFill>
                  <a:srgbClr val="000000"/>
                </a:solidFill>
                <a:uFill>
                  <a:solidFill>
                    <a:srgbClr val="FFFFFF"/>
                  </a:solidFill>
                </a:uFill>
              </a:rPr>
              <a:t>[MB]</a:t>
            </a:r>
            <a:r>
              <a:rPr lang="ja-JP" dirty="0">
                <a:solidFill>
                  <a:srgbClr val="000000"/>
                </a:solidFill>
                <a:uFill>
                  <a:solidFill>
                    <a:srgbClr val="FFFFFF"/>
                  </a:solidFill>
                </a:uFill>
              </a:rPr>
              <a:t>」</a:t>
            </a:r>
            <a:r>
              <a:rPr dirty="0"/>
              <a:t/>
            </a:r>
            <a:br>
              <a:rPr dirty="0"/>
            </a:br>
            <a:r>
              <a:rPr lang="en-US" dirty="0">
                <a:solidFill>
                  <a:srgbClr val="000000"/>
                </a:solidFill>
                <a:uFill>
                  <a:solidFill>
                    <a:srgbClr val="FFFFFF"/>
                  </a:solidFill>
                </a:uFill>
              </a:rPr>
              <a:t>CPU</a:t>
            </a:r>
            <a:r>
              <a:rPr lang="ja-JP" dirty="0">
                <a:solidFill>
                  <a:srgbClr val="000000"/>
                </a:solidFill>
                <a:uFill>
                  <a:solidFill>
                    <a:srgbClr val="FFFFFF"/>
                  </a:solidFill>
                </a:uFill>
              </a:rPr>
              <a:t>数、搭載メモリ量のチェックが必要な場合は値を入力してください</a:t>
            </a:r>
            <a:endParaRPr lang="en-US" dirty="0">
              <a:solidFill>
                <a:srgbClr val="000000"/>
              </a:solidFill>
              <a:uFill>
                <a:solidFill>
                  <a:srgbClr val="FFFFFF"/>
                </a:solidFill>
              </a:uFill>
            </a:endParaRPr>
          </a:p>
          <a:p>
            <a:pPr marL="864235" lvl="1"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VM</a:t>
            </a:r>
            <a:r>
              <a:rPr lang="ja-JP" dirty="0">
                <a:solidFill>
                  <a:srgbClr val="000000"/>
                </a:solidFill>
                <a:uFill>
                  <a:solidFill>
                    <a:srgbClr val="FFFFFF"/>
                  </a:solidFill>
                </a:uFill>
              </a:rPr>
              <a:t>設定</a:t>
            </a:r>
            <a:r>
              <a:rPr lang="en-US" dirty="0">
                <a:solidFill>
                  <a:srgbClr val="000000"/>
                </a:solidFill>
                <a:uFill>
                  <a:solidFill>
                    <a:srgbClr val="FFFFFF"/>
                  </a:solidFill>
                </a:uFill>
              </a:rPr>
              <a:t>(vCenter</a:t>
            </a:r>
            <a:r>
              <a:rPr lang="ja-JP" dirty="0">
                <a:solidFill>
                  <a:srgbClr val="000000"/>
                </a:solidFill>
                <a:uFill>
                  <a:solidFill>
                    <a:srgbClr val="FFFFFF"/>
                  </a:solidFill>
                </a:uFill>
              </a:rPr>
              <a:t>設定</a:t>
            </a:r>
            <a:r>
              <a:rPr lang="en-US" dirty="0">
                <a:solidFill>
                  <a:srgbClr val="000000"/>
                </a:solidFill>
                <a:uFill>
                  <a:solidFill>
                    <a:srgbClr val="FFFFFF"/>
                  </a:solidFill>
                </a:uFill>
              </a:rPr>
              <a:t>)</a:t>
            </a:r>
            <a:r>
              <a:rPr lang="ja-JP" dirty="0">
                <a:solidFill>
                  <a:srgbClr val="000000"/>
                </a:solidFill>
                <a:uFill>
                  <a:solidFill>
                    <a:srgbClr val="FFFFFF"/>
                  </a:solidFill>
                </a:uFill>
              </a:rPr>
              <a:t>チェック用</a:t>
            </a:r>
            <a:endParaRPr lang="en-US" dirty="0">
              <a:solidFill>
                <a:srgbClr val="000000"/>
              </a:solidFill>
              <a:uFill>
                <a:solidFill>
                  <a:srgbClr val="FFFFFF"/>
                </a:solidFill>
              </a:uFill>
            </a:endParaRPr>
          </a:p>
          <a:p>
            <a:pPr marL="1321435" lvl="2"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a:t>
            </a:r>
            <a:r>
              <a:rPr lang="en-US" dirty="0" err="1">
                <a:solidFill>
                  <a:srgbClr val="000000"/>
                </a:solidFill>
                <a:uFill>
                  <a:solidFill>
                    <a:srgbClr val="FFFFFF"/>
                  </a:solidFill>
                </a:uFill>
              </a:rPr>
              <a:t>ESXi</a:t>
            </a:r>
            <a:r>
              <a:rPr lang="ja-JP" dirty="0">
                <a:solidFill>
                  <a:srgbClr val="000000"/>
                </a:solidFill>
                <a:uFill>
                  <a:solidFill>
                    <a:srgbClr val="FFFFFF"/>
                  </a:solidFill>
                </a:uFill>
              </a:rPr>
              <a:t>ホスト」</a:t>
            </a:r>
            <a:r>
              <a:rPr dirty="0"/>
              <a:t/>
            </a:r>
            <a:br>
              <a:rPr dirty="0"/>
            </a:br>
            <a:r>
              <a:rPr lang="en-US" dirty="0" err="1">
                <a:solidFill>
                  <a:srgbClr val="000000"/>
                </a:solidFill>
                <a:uFill>
                  <a:solidFill>
                    <a:srgbClr val="FFFFFF"/>
                  </a:solidFill>
                </a:uFill>
              </a:rPr>
              <a:t>ESXi</a:t>
            </a:r>
            <a:r>
              <a:rPr lang="ja-JP" dirty="0">
                <a:solidFill>
                  <a:srgbClr val="000000"/>
                </a:solidFill>
                <a:uFill>
                  <a:solidFill>
                    <a:srgbClr val="FFFFFF"/>
                  </a:solidFill>
                </a:uFill>
              </a:rPr>
              <a:t>ホスト名の検索キーワード</a:t>
            </a:r>
            <a:endParaRPr lang="en-US" dirty="0">
              <a:solidFill>
                <a:srgbClr val="000000"/>
              </a:solidFill>
              <a:uFill>
                <a:solidFill>
                  <a:srgbClr val="FFFFFF"/>
                </a:solidFill>
              </a:uFill>
            </a:endParaRPr>
          </a:p>
          <a:p>
            <a:pPr marL="1321435" lvl="2"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a:t>
            </a:r>
            <a:r>
              <a:rPr lang="en-US" dirty="0">
                <a:solidFill>
                  <a:srgbClr val="000000"/>
                </a:solidFill>
                <a:uFill>
                  <a:solidFill>
                    <a:srgbClr val="FFFFFF"/>
                  </a:solidFill>
                </a:uFill>
              </a:rPr>
              <a:t>HDD</a:t>
            </a:r>
            <a:r>
              <a:rPr lang="ja-JP" dirty="0">
                <a:solidFill>
                  <a:srgbClr val="000000"/>
                </a:solidFill>
                <a:uFill>
                  <a:solidFill>
                    <a:srgbClr val="FFFFFF"/>
                  </a:solidFill>
                </a:uFill>
              </a:rPr>
              <a:t>タイプ」</a:t>
            </a:r>
            <a:r>
              <a:rPr dirty="0"/>
              <a:t/>
            </a:r>
            <a:br>
              <a:rPr dirty="0"/>
            </a:br>
            <a:r>
              <a:rPr lang="ja-JP" dirty="0">
                <a:solidFill>
                  <a:srgbClr val="000000"/>
                </a:solidFill>
                <a:uFill>
                  <a:solidFill>
                    <a:srgbClr val="FFFFFF"/>
                  </a:solidFill>
                </a:uFill>
              </a:rPr>
              <a:t>ストレージタイプ</a:t>
            </a:r>
            <a:r>
              <a:rPr lang="en-US" dirty="0">
                <a:solidFill>
                  <a:srgbClr val="000000"/>
                </a:solidFill>
                <a:uFill>
                  <a:solidFill>
                    <a:srgbClr val="FFFFFF"/>
                  </a:solidFill>
                </a:uFill>
              </a:rPr>
              <a:t>(</a:t>
            </a:r>
            <a:r>
              <a:rPr lang="en-US" dirty="0" err="1">
                <a:solidFill>
                  <a:srgbClr val="000000"/>
                </a:solidFill>
                <a:uFill>
                  <a:solidFill>
                    <a:srgbClr val="FFFFFF"/>
                  </a:solidFill>
                </a:uFill>
              </a:rPr>
              <a:t>Thick,Thin</a:t>
            </a:r>
            <a:r>
              <a:rPr lang="en-US" dirty="0">
                <a:solidFill>
                  <a:srgbClr val="000000"/>
                </a:solidFill>
                <a:uFill>
                  <a:solidFill>
                    <a:srgbClr val="FFFFFF"/>
                  </a:solidFill>
                </a:uFill>
              </a:rPr>
              <a:t>)</a:t>
            </a:r>
            <a:r>
              <a:rPr lang="ja-JP" dirty="0">
                <a:solidFill>
                  <a:srgbClr val="000000"/>
                </a:solidFill>
                <a:uFill>
                  <a:solidFill>
                    <a:srgbClr val="FFFFFF"/>
                  </a:solidFill>
                </a:uFill>
              </a:rPr>
              <a:t>の検索キーワード</a:t>
            </a:r>
            <a:endParaRPr lang="en-US" dirty="0">
              <a:solidFill>
                <a:srgbClr val="000000"/>
              </a:solidFill>
              <a:uFill>
                <a:solidFill>
                  <a:srgbClr val="FFFFFF"/>
                </a:solidFill>
              </a:uFill>
            </a:endParaRPr>
          </a:p>
          <a:p>
            <a:pPr marL="1321435" lvl="2"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a:t>
            </a:r>
            <a:r>
              <a:rPr lang="en-US" dirty="0">
                <a:solidFill>
                  <a:srgbClr val="000000"/>
                </a:solidFill>
                <a:uFill>
                  <a:solidFill>
                    <a:srgbClr val="FFFFFF"/>
                  </a:solidFill>
                </a:uFill>
              </a:rPr>
              <a:t>CPU</a:t>
            </a:r>
            <a:r>
              <a:rPr lang="ja-JP" dirty="0">
                <a:solidFill>
                  <a:srgbClr val="000000"/>
                </a:solidFill>
                <a:uFill>
                  <a:solidFill>
                    <a:srgbClr val="FFFFFF"/>
                  </a:solidFill>
                </a:uFill>
              </a:rPr>
              <a:t>数」、「メモリ</a:t>
            </a:r>
            <a:r>
              <a:rPr lang="en-US" dirty="0">
                <a:solidFill>
                  <a:srgbClr val="000000"/>
                </a:solidFill>
                <a:uFill>
                  <a:solidFill>
                    <a:srgbClr val="FFFFFF"/>
                  </a:solidFill>
                </a:uFill>
              </a:rPr>
              <a:t>[GB]</a:t>
            </a:r>
            <a:r>
              <a:rPr lang="ja-JP" dirty="0">
                <a:solidFill>
                  <a:srgbClr val="000000"/>
                </a:solidFill>
                <a:uFill>
                  <a:solidFill>
                    <a:srgbClr val="FFFFFF"/>
                  </a:solidFill>
                </a:uFill>
              </a:rPr>
              <a:t>」</a:t>
            </a:r>
            <a:r>
              <a:rPr dirty="0"/>
              <a:t/>
            </a:r>
            <a:br>
              <a:rPr dirty="0"/>
            </a:br>
            <a:r>
              <a:rPr lang="ja-JP" dirty="0">
                <a:solidFill>
                  <a:srgbClr val="000000"/>
                </a:solidFill>
                <a:uFill>
                  <a:solidFill>
                    <a:srgbClr val="FFFFFF"/>
                  </a:solidFill>
                </a:uFill>
              </a:rPr>
              <a:t>リソース割当ての</a:t>
            </a:r>
            <a:r>
              <a:rPr lang="ja-JP" dirty="0" smtClean="0">
                <a:solidFill>
                  <a:srgbClr val="000000"/>
                </a:solidFill>
                <a:uFill>
                  <a:solidFill>
                    <a:srgbClr val="FFFFFF"/>
                  </a:solidFill>
                </a:uFill>
              </a:rPr>
              <a:t>値</a:t>
            </a:r>
            <a:endParaRPr lang="en-US" altLang="ja-JP" dirty="0" smtClean="0">
              <a:solidFill>
                <a:srgbClr val="000000"/>
              </a:solidFill>
              <a:uFill>
                <a:solidFill>
                  <a:srgbClr val="FFFFFF"/>
                </a:solidFill>
              </a:uFill>
            </a:endParaRPr>
          </a:p>
          <a:p>
            <a:pPr marL="83820">
              <a:buSzPts val="1350"/>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a:p>
            <a:pPr marL="83820">
              <a:buSzPts val="1350"/>
              <a:defRPr lang="ja-JP">
                <a:latin typeface="Meiryo UI" pitchFamily="3" charset="-128"/>
                <a:ea typeface="Meiryo UI" pitchFamily="3" charset="-128"/>
                <a:cs typeface="Meiryo UI" pitchFamily="3" charset="-128"/>
              </a:defRPr>
            </a:pPr>
            <a:r>
              <a:rPr lang="en-US" dirty="0" smtClean="0">
                <a:solidFill>
                  <a:srgbClr val="000000"/>
                </a:solidFill>
                <a:uFill>
                  <a:solidFill>
                    <a:srgbClr val="FFFFFF"/>
                  </a:solidFill>
                </a:uFill>
              </a:rPr>
              <a:t>(</a:t>
            </a:r>
            <a:r>
              <a:rPr lang="ja-JP" altLang="en-US" dirty="0" smtClean="0">
                <a:solidFill>
                  <a:srgbClr val="000000"/>
                </a:solidFill>
                <a:uFill>
                  <a:solidFill>
                    <a:srgbClr val="FFFFFF"/>
                  </a:solidFill>
                </a:uFill>
              </a:rPr>
              <a:t>注意</a:t>
            </a:r>
            <a:r>
              <a:rPr lang="en-US" altLang="ja-JP" dirty="0" smtClean="0">
                <a:solidFill>
                  <a:srgbClr val="000000"/>
                </a:solidFill>
                <a:uFill>
                  <a:solidFill>
                    <a:srgbClr val="FFFFFF"/>
                  </a:solidFill>
                </a:uFill>
              </a:rPr>
              <a:t>)</a:t>
            </a:r>
            <a:r>
              <a:rPr lang="ja-JP" altLang="en-US" dirty="0" smtClean="0">
                <a:solidFill>
                  <a:srgbClr val="000000"/>
                </a:solidFill>
                <a:uFill>
                  <a:solidFill>
                    <a:srgbClr val="FFFFFF"/>
                  </a:solidFill>
                </a:uFill>
              </a:rPr>
              <a:t>本値が空白の場合、次ページのテンプレート</a:t>
            </a:r>
            <a:r>
              <a:rPr lang="en-US" altLang="ja-JP" dirty="0" smtClean="0">
                <a:solidFill>
                  <a:srgbClr val="000000"/>
                </a:solidFill>
                <a:uFill>
                  <a:solidFill>
                    <a:srgbClr val="FFFFFF"/>
                  </a:solidFill>
                </a:uFill>
              </a:rPr>
              <a:t>(Linux)</a:t>
            </a:r>
            <a:r>
              <a:rPr lang="ja-JP" altLang="en-US" dirty="0" smtClean="0">
                <a:solidFill>
                  <a:srgbClr val="000000"/>
                </a:solidFill>
                <a:uFill>
                  <a:solidFill>
                    <a:srgbClr val="FFFFFF"/>
                  </a:solidFill>
                </a:uFill>
              </a:rPr>
              <a:t>の設定値が有効になります</a:t>
            </a: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sz="3600">
                <a:latin typeface="Meiryo UI" pitchFamily="3" charset="-128"/>
                <a:ea typeface="Meiryo UI" pitchFamily="3" charset="-128"/>
                <a:cs typeface="Meiryo UI" pitchFamily="3" charset="-128"/>
              </a:defRPr>
            </a:pPr>
            <a:r>
              <a:rPr lang="ja-JP">
                <a:solidFill>
                  <a:srgbClr val="000000"/>
                </a:solidFill>
              </a:rPr>
              <a:t>テンプレート(Linux)シート入力1</a:t>
            </a: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B5PAAAfBoAAAAAAAAmAAAACAAAAP//////////"/>
              </a:ext>
            </a:extLst>
          </p:cNvSpPr>
          <p:nvPr/>
        </p:nvSpPr>
        <p:spPr>
          <a:xfrm>
            <a:off x="504190" y="1769110"/>
            <a:ext cx="9326245" cy="2536190"/>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rPr>
              <a:t>設定値とインベントリの比較用のシート「テンプレート(Linux)」を編集します</a:t>
            </a:r>
            <a:endParaRPr lang="ja-JP" sz="1600" dirty="0">
              <a:solidFill>
                <a:srgbClr val="000000"/>
              </a:solidFill>
            </a:endParaRPr>
          </a:p>
          <a:p>
            <a:pPr marL="431800" indent="-32194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a:t>シート名のカッコ内の名前が、テンプレートIDとなり、前述の検査対象シートのテンプレート</a:t>
            </a:r>
            <a:r>
              <a:rPr dirty="0" smtClean="0"/>
              <a:t>ID</a:t>
            </a:r>
            <a:r>
              <a:rPr lang="ja-JP" altLang="en-US" dirty="0"/>
              <a:t>列</a:t>
            </a:r>
            <a:r>
              <a:rPr dirty="0" smtClean="0"/>
              <a:t>に</a:t>
            </a:r>
            <a:r>
              <a:rPr lang="en-US" dirty="0" smtClean="0"/>
              <a:t>ID</a:t>
            </a:r>
            <a:r>
              <a:rPr lang="ja-JP" altLang="en-US" dirty="0" smtClean="0"/>
              <a:t>を</a:t>
            </a:r>
            <a:r>
              <a:rPr dirty="0" smtClean="0"/>
              <a:t>指定します。</a:t>
            </a:r>
            <a:r>
              <a:rPr lang="ja-JP" dirty="0" smtClean="0">
                <a:solidFill>
                  <a:schemeClr val="tx1"/>
                </a:solidFill>
              </a:rPr>
              <a:t>空白</a:t>
            </a:r>
            <a:r>
              <a:rPr lang="ja-JP" dirty="0">
                <a:solidFill>
                  <a:schemeClr val="tx1"/>
                </a:solidFill>
              </a:rPr>
              <a:t>の場合は設定値とインベントリの比較を行いません</a:t>
            </a:r>
          </a:p>
          <a:p>
            <a:pPr marL="431800" indent="-321945">
              <a:buClrTx/>
              <a:buSzPts val="810"/>
              <a:buFont typeface="Wingdings" charset="2"/>
              <a:buChar char=""/>
              <a:defRPr lang="ja-JP">
                <a:latin typeface="Meiryo UI" pitchFamily="3" charset="-128"/>
                <a:ea typeface="Meiryo UI" pitchFamily="3" charset="-128"/>
                <a:cs typeface="Meiryo UI" pitchFamily="3" charset="-128"/>
              </a:defRPr>
            </a:pPr>
            <a:r>
              <a:rPr lang="ja-JP" altLang="en-US" dirty="0" smtClean="0">
                <a:solidFill>
                  <a:srgbClr val="000000"/>
                </a:solidFill>
              </a:rPr>
              <a:t>シート内の</a:t>
            </a:r>
            <a:r>
              <a:rPr lang="en-US" altLang="ja-JP" dirty="0" smtClean="0">
                <a:solidFill>
                  <a:srgbClr val="000000"/>
                </a:solidFill>
              </a:rPr>
              <a:t>1,2</a:t>
            </a:r>
            <a:r>
              <a:rPr lang="ja-JP" altLang="en-US" dirty="0" smtClean="0">
                <a:solidFill>
                  <a:srgbClr val="000000"/>
                </a:solidFill>
              </a:rPr>
              <a:t>行目がキー</a:t>
            </a:r>
            <a:r>
              <a:rPr lang="ja-JP" altLang="en-US" dirty="0" smtClean="0">
                <a:solidFill>
                  <a:srgbClr val="000000"/>
                </a:solidFill>
              </a:rPr>
              <a:t>項目で</a:t>
            </a:r>
            <a:r>
              <a:rPr lang="ja-JP" dirty="0" smtClean="0">
                <a:solidFill>
                  <a:srgbClr val="000000"/>
                </a:solidFill>
              </a:rPr>
              <a:t>、</a:t>
            </a:r>
            <a:r>
              <a:rPr lang="ja-JP" dirty="0" smtClean="0">
                <a:solidFill>
                  <a:srgbClr val="000000"/>
                </a:solidFill>
              </a:rPr>
              <a:t>1行目</a:t>
            </a:r>
            <a:r>
              <a:rPr lang="ja-JP" dirty="0">
                <a:solidFill>
                  <a:srgbClr val="000000"/>
                </a:solidFill>
              </a:rPr>
              <a:t>がプラットフォーム名、2行目がメトリック名と</a:t>
            </a:r>
            <a:r>
              <a:rPr lang="ja-JP" dirty="0" smtClean="0">
                <a:solidFill>
                  <a:srgbClr val="000000"/>
                </a:solidFill>
              </a:rPr>
              <a:t>なり</a:t>
            </a:r>
            <a:r>
              <a:rPr lang="ja-JP" altLang="en-US" dirty="0" smtClean="0">
                <a:solidFill>
                  <a:srgbClr val="000000"/>
                </a:solidFill>
              </a:rPr>
              <a:t>、本値をキーにシート</a:t>
            </a:r>
            <a:r>
              <a:rPr dirty="0" smtClean="0"/>
              <a:t>「</a:t>
            </a:r>
            <a:r>
              <a:rPr dirty="0"/>
              <a:t>チェックシート(Linux)」</a:t>
            </a:r>
            <a:r>
              <a:rPr dirty="0" smtClean="0"/>
              <a:t>の</a:t>
            </a:r>
            <a:r>
              <a:rPr lang="ja-JP" altLang="en-US" dirty="0" smtClean="0"/>
              <a:t>関連</a:t>
            </a:r>
            <a:r>
              <a:rPr dirty="0" smtClean="0"/>
              <a:t>項目</a:t>
            </a:r>
            <a:r>
              <a:rPr lang="ja-JP" altLang="en-US" dirty="0" smtClean="0"/>
              <a:t>と値の比較をします</a:t>
            </a:r>
            <a:endParaRPr dirty="0"/>
          </a:p>
          <a:p>
            <a:pPr marL="431800" lvl="1"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smtClean="0">
                <a:solidFill>
                  <a:srgbClr val="000000"/>
                </a:solidFill>
              </a:rPr>
              <a:t>単一</a:t>
            </a:r>
            <a:r>
              <a:rPr lang="ja-JP" altLang="en-US" dirty="0" smtClean="0">
                <a:solidFill>
                  <a:srgbClr val="000000"/>
                </a:solidFill>
              </a:rPr>
              <a:t>値</a:t>
            </a:r>
            <a:r>
              <a:rPr lang="ja-JP" dirty="0" smtClean="0">
                <a:solidFill>
                  <a:srgbClr val="000000"/>
                </a:solidFill>
              </a:rPr>
              <a:t>の</a:t>
            </a:r>
            <a:r>
              <a:rPr lang="ja-JP" altLang="en-US" dirty="0" smtClean="0">
                <a:solidFill>
                  <a:srgbClr val="000000"/>
                </a:solidFill>
              </a:rPr>
              <a:t>比較の</a:t>
            </a:r>
            <a:r>
              <a:rPr lang="ja-JP" dirty="0" smtClean="0">
                <a:solidFill>
                  <a:srgbClr val="000000"/>
                </a:solidFill>
              </a:rPr>
              <a:t>場合</a:t>
            </a:r>
            <a:r>
              <a:rPr lang="ja-JP" dirty="0">
                <a:solidFill>
                  <a:srgbClr val="000000"/>
                </a:solidFill>
              </a:rPr>
              <a:t>、先頭行(3行目)に値を指定</a:t>
            </a:r>
            <a:r>
              <a:rPr lang="ja-JP" dirty="0" smtClean="0">
                <a:solidFill>
                  <a:srgbClr val="000000"/>
                </a:solidFill>
              </a:rPr>
              <a:t>します</a:t>
            </a:r>
            <a:r>
              <a:rPr lang="ja-JP" altLang="en-US" dirty="0" smtClean="0">
                <a:solidFill>
                  <a:srgbClr val="000000"/>
                </a:solidFill>
              </a:rPr>
              <a:t>。複数値</a:t>
            </a:r>
            <a:r>
              <a:rPr lang="ja-JP" altLang="en-US" dirty="0" smtClean="0">
                <a:solidFill>
                  <a:srgbClr val="000000"/>
                </a:solidFill>
              </a:rPr>
              <a:t>の比較の場合</a:t>
            </a:r>
            <a:r>
              <a:rPr lang="ja-JP" altLang="en-US" dirty="0" smtClean="0">
                <a:solidFill>
                  <a:srgbClr val="000000"/>
                </a:solidFill>
              </a:rPr>
              <a:t>、</a:t>
            </a:r>
            <a:r>
              <a:rPr lang="en-US" altLang="ja-JP" dirty="0" smtClean="0">
                <a:solidFill>
                  <a:srgbClr val="000000"/>
                </a:solidFill>
              </a:rPr>
              <a:t>3</a:t>
            </a:r>
            <a:r>
              <a:rPr lang="ja-JP" altLang="en-US" dirty="0" smtClean="0">
                <a:solidFill>
                  <a:srgbClr val="000000"/>
                </a:solidFill>
              </a:rPr>
              <a:t>行目以降に順に値を設定します</a:t>
            </a:r>
            <a:endParaRPr lang="ja-JP" dirty="0">
              <a:solidFill>
                <a:srgbClr val="000000"/>
              </a:solidFill>
            </a:endParaRPr>
          </a:p>
          <a:p>
            <a:pPr marL="431800" lvl="1" indent="-321945">
              <a:buClrTx/>
              <a:buSzPts val="810"/>
              <a:buFont typeface="Wingdings" charset="2"/>
              <a:buChar char=""/>
              <a:defRPr lang="ja-JP">
                <a:latin typeface="Meiryo UI" pitchFamily="3" charset="-128"/>
                <a:ea typeface="Meiryo UI" pitchFamily="3" charset="-128"/>
                <a:cs typeface="Meiryo UI" pitchFamily="3" charset="-128"/>
              </a:defRPr>
            </a:pPr>
            <a:r>
              <a:rPr dirty="0" smtClean="0"/>
              <a:t>値の</a:t>
            </a:r>
            <a:r>
              <a:rPr lang="ja-JP" altLang="en-US" dirty="0" smtClean="0"/>
              <a:t>設定</a:t>
            </a:r>
            <a:r>
              <a:rPr dirty="0" smtClean="0"/>
              <a:t>がない</a:t>
            </a:r>
            <a:r>
              <a:rPr lang="ja-JP" altLang="en-US" dirty="0" smtClean="0"/>
              <a:t>項目</a:t>
            </a:r>
            <a:r>
              <a:rPr dirty="0" smtClean="0"/>
              <a:t>は比較を</a:t>
            </a:r>
            <a:r>
              <a:rPr lang="ja-JP" dirty="0">
                <a:solidFill>
                  <a:srgbClr val="000000"/>
                </a:solidFill>
              </a:rPr>
              <a:t>行いません</a:t>
            </a:r>
            <a:r>
              <a:rPr dirty="0"/>
              <a:t/>
            </a:r>
            <a:br>
              <a:rPr dirty="0"/>
            </a:br>
            <a:endParaRPr lang="ja-JP" sz="1600" dirty="0">
              <a:solidFill>
                <a:srgbClr val="000000"/>
              </a:solidFill>
            </a:endParaRPr>
          </a:p>
        </p:txBody>
      </p:sp>
      <p:pic>
        <p:nvPicPr>
          <p:cNvPr id="4" name="画像1"/>
          <p:cNvPicPr>
            <a:extLst>
              <a:ext uri="smNativeData">
                <pr:smNativeData xmlns="" xmlns:p14="http://schemas.microsoft.com/office/powerpoint/2010/main" xmlns:pr="smNativeData" val="SMDATA_18_J4BCWxMAAAAlAAAAEQ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IDAACaGQAA6jwAAEIrAAAQAAAAJgAAAAgAAAD//////////w=="/>
              </a:ext>
            </a:extLst>
          </p:cNvPicPr>
          <p:nvPr/>
        </p:nvPicPr>
        <p:blipFill>
          <a:blip r:embed="rId2"/>
          <a:stretch>
            <a:fillRect/>
          </a:stretch>
        </p:blipFill>
        <p:spPr>
          <a:xfrm>
            <a:off x="499110" y="4161790"/>
            <a:ext cx="9403080" cy="2870200"/>
          </a:xfrm>
          <a:prstGeom prst="rect">
            <a:avLst/>
          </a:prstGeom>
          <a:noFill/>
          <a:ln>
            <a:noFill/>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sz="3600">
                <a:latin typeface="Meiryo UI" pitchFamily="3" charset="-128"/>
                <a:ea typeface="Meiryo UI" pitchFamily="3" charset="-128"/>
                <a:cs typeface="Meiryo UI" pitchFamily="3" charset="-128"/>
              </a:defRPr>
            </a:pPr>
            <a:r>
              <a:rPr lang="ja-JP">
                <a:solidFill>
                  <a:srgbClr val="000000"/>
                </a:solidFill>
              </a:rPr>
              <a:t>テンプレート(Linux)シート入力2</a:t>
            </a: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zQwAABAAAAAmAAAACAAAAP//////////"/>
              </a:ext>
            </a:extLst>
          </p:cNvSpPr>
          <p:nvPr/>
        </p:nvSpPr>
        <p:spPr>
          <a:xfrm>
            <a:off x="504190" y="1769110"/>
            <a:ext cx="9288780" cy="311785"/>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a:t>数値チェックの場合は数値を入力します。</a:t>
            </a:r>
          </a:p>
          <a:p>
            <a:pPr marL="431800" indent="-32194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a:t>文字列のチェックの場合はキーワードを入力します。中間一致検索でキーワード検索をします。</a:t>
            </a:r>
          </a:p>
          <a:p>
            <a:pPr marL="567055" lvl="1">
              <a:defRPr lang="ja-JP">
                <a:solidFill>
                  <a:srgbClr val="000000"/>
                </a:solidFill>
                <a:latin typeface="Meiryo UI" pitchFamily="3" charset="-128"/>
                <a:ea typeface="Meiryo UI" pitchFamily="3" charset="-128"/>
                <a:cs typeface="Meiryo UI" pitchFamily="3" charset="-128"/>
              </a:defRPr>
            </a:pPr>
            <a:endParaRPr dirty="0"/>
          </a:p>
          <a:p>
            <a:pPr>
              <a:lnSpc>
                <a:spcPct val="100000"/>
              </a:lnSpc>
              <a:defRPr lang="ja-JP">
                <a:latin typeface="Meiryo UI" pitchFamily="3" charset="-128"/>
                <a:ea typeface="Meiryo UI" pitchFamily="3" charset="-128"/>
                <a:cs typeface="Meiryo UI" pitchFamily="3" charset="-128"/>
              </a:defRPr>
            </a:pPr>
            <a:endParaRPr lang="ja-JP" sz="1600" dirty="0">
              <a:solidFill>
                <a:srgbClr val="000000"/>
              </a:solidFill>
            </a:endParaRPr>
          </a:p>
          <a:p>
            <a:pPr>
              <a:lnSpc>
                <a:spcPct val="100000"/>
              </a:lnSpc>
              <a:defRPr lang="ja-JP">
                <a:latin typeface="Meiryo UI" pitchFamily="3" charset="-128"/>
                <a:ea typeface="Meiryo UI" pitchFamily="3" charset="-128"/>
                <a:cs typeface="Meiryo UI" pitchFamily="3" charset="-128"/>
              </a:defRPr>
            </a:pPr>
            <a:endParaRPr lang="ja-JP" sz="1600" dirty="0">
              <a:solidFill>
                <a:srgbClr val="000000"/>
              </a:solidFill>
            </a:endParaRPr>
          </a:p>
        </p:txBody>
      </p:sp>
      <p:pic>
        <p:nvPicPr>
          <p:cNvPr id="4" name="画像2"/>
          <p:cNvPicPr>
            <a:picLocks noChangeAspect="1"/>
            <a:extLst>
              <a:ext uri="smNativeData">
                <pr:smNativeData xmlns="" xmlns:p14="http://schemas.microsoft.com/office/powerpoint/2010/main"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UFAABzDwAAvxQAAOcTAAAQAAAAJgAAAAgAAAD//////////w=="/>
              </a:ext>
            </a:extLst>
          </p:cNvPicPr>
          <p:nvPr/>
        </p:nvPicPr>
        <p:blipFill>
          <a:blip r:embed="rId2"/>
          <a:stretch>
            <a:fillRect/>
          </a:stretch>
        </p:blipFill>
        <p:spPr>
          <a:xfrm>
            <a:off x="876935" y="2511425"/>
            <a:ext cx="2495550" cy="723900"/>
          </a:xfrm>
          <a:prstGeom prst="rect">
            <a:avLst/>
          </a:prstGeom>
          <a:noFill/>
          <a:ln>
            <a:noFill/>
          </a:ln>
          <a:effectLst/>
        </p:spPr>
      </p:pic>
      <p:pic>
        <p:nvPicPr>
          <p:cNvPr id="5" name="画像3"/>
          <p:cNvPicPr>
            <a:picLocks noChangeAspect="1"/>
            <a:extLst>
              <a:ext uri="smNativeData">
                <pr:smNativeData xmlns="" xmlns:p14="http://schemas.microsoft.com/office/powerpoint/2010/main"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BoOX+W82fJvwAAAAAAAP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LgFAAAyHwAAMBUAAGcmAAAQAAAAJgAAAAgAAAD//////////w=="/>
              </a:ext>
            </a:extLst>
          </p:cNvPicPr>
          <p:nvPr/>
        </p:nvPicPr>
        <p:blipFill>
          <a:blip r:embed="rId3"/>
          <a:stretch>
            <a:fillRect/>
          </a:stretch>
        </p:blipFill>
        <p:spPr>
          <a:xfrm>
            <a:off x="929640" y="5071110"/>
            <a:ext cx="2514600" cy="1171575"/>
          </a:xfrm>
          <a:prstGeom prst="rect">
            <a:avLst/>
          </a:prstGeom>
          <a:noFill/>
          <a:ln>
            <a:noFill/>
          </a:ln>
          <a:effectLst/>
        </p:spPr>
      </p:pic>
      <p:sp>
        <p:nvSpPr>
          <p:cNvPr id="6" name="四角形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sXAAB5PAAAqhsAABAAAAAmAAAACAAAAP//////////"/>
              </a:ext>
            </a:extLst>
          </p:cNvSpPr>
          <p:nvPr/>
        </p:nvSpPr>
        <p:spPr>
          <a:xfrm>
            <a:off x="504190" y="3898265"/>
            <a:ext cx="9326245" cy="598805"/>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smtClean="0"/>
              <a:t>複数</a:t>
            </a:r>
            <a:r>
              <a:rPr lang="ja-JP" altLang="en-US" dirty="0" smtClean="0"/>
              <a:t>値</a:t>
            </a:r>
            <a:r>
              <a:rPr dirty="0" smtClean="0"/>
              <a:t>のチェックの場合は</a:t>
            </a:r>
            <a:r>
              <a:rPr dirty="0"/>
              <a:t>3行目以降の複数行にキー、値の形式で順に入力します。</a:t>
            </a:r>
            <a:br>
              <a:rPr dirty="0"/>
            </a:br>
            <a:r>
              <a:rPr dirty="0"/>
              <a:t>「メトリック名:k」がキー、「メトリック名:v」が値となります。</a:t>
            </a:r>
          </a:p>
          <a:p>
            <a:pPr marL="431800" indent="-32194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a:t>キーの有無をチェックし、存在する場合はその値をキーワード検索します。キーワード検索は中間一致検索です。</a:t>
            </a:r>
          </a:p>
          <a:p>
            <a:pPr>
              <a:lnSpc>
                <a:spcPct val="100000"/>
              </a:lnSpc>
              <a:defRPr lang="ja-JP">
                <a:latin typeface="Meiryo UI" pitchFamily="3" charset="-128"/>
                <a:ea typeface="Meiryo UI" pitchFamily="3" charset="-128"/>
                <a:cs typeface="Meiryo UI" pitchFamily="3" charset="-128"/>
              </a:defRPr>
            </a:pPr>
            <a:endParaRPr lang="ja-JP" sz="1600" dirty="0">
              <a:solidFill>
                <a:srgbClr val="000000"/>
              </a:solidFill>
            </a:endParaRPr>
          </a:p>
          <a:p>
            <a:pPr>
              <a:lnSpc>
                <a:spcPct val="100000"/>
              </a:lnSpc>
              <a:defRPr lang="ja-JP">
                <a:latin typeface="Meiryo UI" pitchFamily="3" charset="-128"/>
                <a:ea typeface="Meiryo UI" pitchFamily="3" charset="-128"/>
                <a:cs typeface="Meiryo UI" pitchFamily="3" charset="-128"/>
              </a:defRPr>
            </a:pPr>
            <a:endParaRPr lang="ja-JP" sz="1600" dirty="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dirty="0" err="1" smtClean="0">
                <a:solidFill>
                  <a:srgbClr val="000000"/>
                </a:solidFill>
                <a:uFill>
                  <a:solidFill>
                    <a:srgbClr val="FFFFFF"/>
                  </a:solidFill>
                </a:uFill>
              </a:rPr>
              <a:t>検査PC</a:t>
            </a:r>
            <a:r>
              <a:rPr lang="ja-JP" altLang="en-US" sz="4400" dirty="0" smtClean="0">
                <a:solidFill>
                  <a:srgbClr val="000000"/>
                </a:solidFill>
                <a:uFill>
                  <a:solidFill>
                    <a:srgbClr val="FFFFFF"/>
                  </a:solidFill>
                </a:uFill>
              </a:rPr>
              <a:t>のセットアップ</a:t>
            </a:r>
            <a:endParaRPr lang="en-US" dirty="0">
              <a:solidFill>
                <a:srgbClr val="000000"/>
              </a:solidFill>
              <a:uFill>
                <a:solidFill>
                  <a:srgbClr val="FFFFFF"/>
                </a:solidFill>
              </a:uFill>
            </a:endParaRPr>
          </a:p>
        </p:txBody>
      </p:sp>
    </p:spTree>
    <p:extLst>
      <p:ext uri="{BB962C8B-B14F-4D97-AF65-F5344CB8AC3E}">
        <p14:creationId xmlns:p14="http://schemas.microsoft.com/office/powerpoint/2010/main" val="1849908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3600">
                <a:latin typeface="Meiryo UI" pitchFamily="3" charset="-128"/>
                <a:ea typeface="Meiryo UI" pitchFamily="3" charset="-128"/>
                <a:cs typeface="Meiryo UI" pitchFamily="3" charset="-128"/>
              </a:defRPr>
            </a:pPr>
            <a:r>
              <a:rPr lang="ja-JP">
                <a:solidFill>
                  <a:srgbClr val="000000"/>
                </a:solidFill>
              </a:rPr>
              <a:t>テンプレート(Linux)シート入力3</a:t>
            </a: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Pg0AAAAAAAAmAAAACAAAAP//////////"/>
              </a:ext>
            </a:extLst>
          </p:cNvSpPr>
          <p:nvPr/>
        </p:nvSpPr>
        <p:spPr>
          <a:xfrm>
            <a:off x="504190" y="1768475"/>
            <a:ext cx="9070975" cy="384175"/>
          </a:xfrm>
          <a:prstGeom prst="rect">
            <a:avLst/>
          </a:prstGeom>
          <a:noFill/>
          <a:ln>
            <a:noFill/>
          </a:ln>
          <a:effectLst/>
        </p:spPr>
        <p:txBody>
          <a:bodyPr vert="horz" wrap="square" lIns="0" tIns="0" rIns="0" bIns="0" numCol="1" anchor="t"/>
          <a:lstStyle/>
          <a:p>
            <a:pPr marL="431800" indent="-323215">
              <a:lnSpc>
                <a:spcPct val="100000"/>
              </a:lnSpc>
              <a:buClrTx/>
              <a:buSzPts val="990"/>
              <a:buFont typeface="Wingdings" charset="2"/>
              <a:buChar char=""/>
              <a:defRPr lang="ja-JP" sz="2200">
                <a:solidFill>
                  <a:srgbClr val="000000"/>
                </a:solidFill>
                <a:latin typeface="Meiryo UI" pitchFamily="3" charset="-128"/>
                <a:ea typeface="Meiryo UI" pitchFamily="3" charset="-128"/>
                <a:cs typeface="Meiryo UI" pitchFamily="3" charset="-128"/>
              </a:defRPr>
            </a:pPr>
            <a:r>
              <a:t>「項目名:k」の項目しかない場合、キーの有無のみチェックします</a:t>
            </a:r>
          </a:p>
        </p:txBody>
      </p:sp>
      <p:pic>
        <p:nvPicPr>
          <p:cNvPr id="4" name="画像1"/>
          <p:cNvPicPr>
            <a:picLocks noChangeAspect="1"/>
            <a:extLst>
              <a:ext uri="smNativeData">
                <pr:smNativeData xmlns="" xmlns:p14="http://schemas.microsoft.com/office/powerpoint/2010/main"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CTOs3P4V/SPymQM/Kl99Y/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FAACRDgAAqBEAAFYcAAAQAAAAJgAAAAgAAAD//////////w=="/>
              </a:ext>
            </a:extLst>
          </p:cNvPicPr>
          <p:nvPr/>
        </p:nvPicPr>
        <p:blipFill>
          <a:blip r:embed="rId2"/>
          <a:stretch>
            <a:fillRect/>
          </a:stretch>
        </p:blipFill>
        <p:spPr>
          <a:xfrm>
            <a:off x="974725" y="2367915"/>
            <a:ext cx="1895475" cy="2238375"/>
          </a:xfrm>
          <a:prstGeom prst="rect">
            <a:avLst/>
          </a:prstGeom>
          <a:noFill/>
          <a:ln>
            <a:noFill/>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3600">
                <a:latin typeface="Meiryo UI" pitchFamily="3" charset="-128"/>
                <a:ea typeface="Meiryo UI" pitchFamily="3" charset="-128"/>
                <a:cs typeface="Meiryo UI" pitchFamily="3" charset="-128"/>
              </a:defRPr>
            </a:pPr>
            <a:r>
              <a:rPr lang="en-US">
                <a:solidFill>
                  <a:srgbClr val="000000"/>
                </a:solidFill>
                <a:uFill>
                  <a:solidFill>
                    <a:srgbClr val="FFFFFF"/>
                  </a:solidFill>
                </a:uFill>
              </a:rPr>
              <a:t>config\config.groovyの編集</a:t>
            </a: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nA4AABAAAAAmAAAACAAAAP//////////"/>
              </a:ext>
            </a:extLst>
          </p:cNvSpPr>
          <p:nvPr/>
        </p:nvSpPr>
        <p:spPr>
          <a:xfrm>
            <a:off x="504190" y="1768475"/>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sz="2000">
                <a:latin typeface="Meiryo UI" pitchFamily="3" charset="-128"/>
                <a:ea typeface="Meiryo UI" pitchFamily="3" charset="-128"/>
                <a:cs typeface="Meiryo UI" pitchFamily="3" charset="-128"/>
              </a:defRPr>
            </a:pPr>
            <a:r>
              <a:rPr lang="en-US">
                <a:solidFill>
                  <a:srgbClr val="000000"/>
                </a:solidFill>
                <a:uFill>
                  <a:solidFill>
                    <a:srgbClr val="FFFFFF"/>
                  </a:solidFill>
                </a:uFill>
              </a:rPr>
              <a:t>notepad++など、UTF-8に対応したエディタでプロジェクトホーム\configの下にある設定ファイル config.groovy を開いてください</a:t>
            </a:r>
          </a:p>
        </p:txBody>
      </p:sp>
      <p:pic>
        <p:nvPicPr>
          <p:cNvPr id="4" name="図 251"/>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AGAADyDwAAMyMAAD0ZAAAQAAAAJgAAAAgAAAD//////////w=="/>
              </a:ext>
            </a:extLst>
          </p:cNvPicPr>
          <p:nvPr/>
        </p:nvPicPr>
        <p:blipFill>
          <a:blip r:embed="rId2"/>
          <a:stretch>
            <a:fillRect/>
          </a:stretch>
        </p:blipFill>
        <p:spPr>
          <a:xfrm>
            <a:off x="1036320" y="2592070"/>
            <a:ext cx="4685665" cy="1510665"/>
          </a:xfrm>
          <a:prstGeom prst="rect">
            <a:avLst/>
          </a:prstGeom>
          <a:noFill/>
          <a:ln>
            <a:noFill/>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config\config.groovyの編集</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以下の行の接続アカウント情報を編集します</a:t>
            </a:r>
          </a:p>
        </p:txBody>
      </p:sp>
      <p:sp>
        <p:nvSpPr>
          <p:cNvPr id="4" name="CustomShape 3"/>
          <p:cNvSpPr>
            <a:extLst>
              <a:ext uri="smNativeData">
                <pr:smNativeData xmlns="" xmlns:p14="http://schemas.microsoft.com/office/powerpoint/2010/main"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AMNAAB+KQAAyBwAABAAAAAmAAAACAAAAP//////////"/>
              </a:ext>
            </a:extLst>
          </p:cNvSpPr>
          <p:nvPr/>
        </p:nvSpPr>
        <p:spPr>
          <a:xfrm>
            <a:off x="864235" y="2115185"/>
            <a:ext cx="5880735" cy="256349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 vCenter接続情報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account.vCenter.Test.server   = '192.168.10.100'</a:t>
            </a: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account.vCenter.Test.user     = 'test_user'</a:t>
            </a: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account.vCenter.Test.password = 'P@ssword'</a:t>
            </a: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 Linux 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account.Linux.Test.user      = 'someuser'</a:t>
            </a: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account.Linux.Test.password  = 'P@ssword'</a:t>
            </a: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account.Linux.Test.work_dir  = '/tmp/gradle_test'</a:t>
            </a: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
        <p:nvSpPr>
          <p:cNvPr id="5" name="CustomShape 4"/>
          <p:cNvSpPr>
            <a:extLst>
              <a:ext uri="smNativeData">
                <pr:smNativeData xmlns="" xmlns:p14="http://schemas.microsoft.com/office/powerpoint/2010/main"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OgOAAAEOgAAChMAABAAAAAmAAAACAAAAP//////////"/>
              </a:ext>
            </a:extLst>
          </p:cNvSpPr>
          <p:nvPr/>
        </p:nvSpPr>
        <p:spPr>
          <a:xfrm>
            <a:off x="6983730" y="2423160"/>
            <a:ext cx="2447290" cy="671830"/>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VMの場合、vCenter接続アカウントを入力します</a:t>
            </a:r>
          </a:p>
        </p:txBody>
      </p:sp>
      <p:sp>
        <p:nvSpPr>
          <p:cNvPr id="6" name="CustomShape 5"/>
          <p:cNvSpPr>
            <a:extLst>
              <a:ext uri="smNativeData">
                <pr:smNativeData xmlns="" xmlns:p14="http://schemas.microsoft.com/office/powerpoint/2010/main"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KoUAAAEOgAAzBgAABAAAAAmAAAACAAAAP//////////"/>
              </a:ext>
            </a:extLst>
          </p:cNvSpPr>
          <p:nvPr/>
        </p:nvSpPr>
        <p:spPr>
          <a:xfrm>
            <a:off x="6983730" y="3359150"/>
            <a:ext cx="2447290" cy="671830"/>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Linux接続アカウントを入力します</a:t>
            </a:r>
          </a:p>
        </p:txBody>
      </p:sp>
      <p:sp>
        <p:nvSpPr>
          <p:cNvPr id="7" name="CustomShape 6"/>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4eAADnOgAALC0AABAAAAAmAAAACAAAAP//////////"/>
              </a:ext>
            </a:extLst>
          </p:cNvSpPr>
          <p:nvPr/>
        </p:nvSpPr>
        <p:spPr>
          <a:xfrm>
            <a:off x="504190" y="4895850"/>
            <a:ext cx="9070975" cy="24472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アカウントIDについて</a:t>
            </a:r>
          </a:p>
          <a:p>
            <a:pPr marL="864235" lvl="1" indent="-323215">
              <a:lnSpc>
                <a:spcPct val="100000"/>
              </a:lnSpc>
              <a:buClrTx/>
              <a:buSzPts val="1350"/>
              <a:buFont typeface="Symbol" pitchFamily="1"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各サーバで接続アカウント情報が異なる場合は、アカウントIDを変えて複数アカウント情報を設定してください。シート「検査対象」の” account_id”で指定します</a:t>
            </a:r>
          </a:p>
          <a:p>
            <a:pPr marL="864235" lvl="1" indent="-323215">
              <a:lnSpc>
                <a:spcPct val="100000"/>
              </a:lnSpc>
              <a:buClrTx/>
              <a:buSzPts val="1350"/>
              <a:buFont typeface="Symbol" pitchFamily="1"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account.vCenter.、account.Linux.の後の文字列がアカウントIDとなります</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en-US">
                <a:solidFill>
                  <a:srgbClr val="000000"/>
                </a:solidFill>
                <a:uFill>
                  <a:solidFill>
                    <a:srgbClr val="FFFFFF"/>
                  </a:solidFill>
                </a:uFill>
              </a:rPr>
              <a:t>Linux検査実行1</a:t>
            </a: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nA4AABAAAAAmAAAACAAAAP//////////"/>
              </a:ext>
            </a:extLst>
          </p:cNvSpPr>
          <p:nvPr/>
        </p:nvSpPr>
        <p:spPr>
          <a:xfrm>
            <a:off x="504190" y="1768475"/>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PowerShellを開いて、プロジェクトディレクトリに移動して、getconfig を実行します</a:t>
            </a:r>
          </a:p>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a:t>
            </a:r>
            <a:r>
              <a:rPr lang="en-US">
                <a:solidFill>
                  <a:srgbClr val="000000"/>
                </a:solidFill>
                <a:uFill>
                  <a:solidFill>
                    <a:srgbClr val="FFFFFF"/>
                  </a:solidFill>
                </a:uFill>
              </a:rPr>
              <a:t>-d</a:t>
            </a:r>
            <a:r>
              <a:rPr lang="ja-JP">
                <a:solidFill>
                  <a:srgbClr val="000000"/>
                </a:solidFill>
                <a:uFill>
                  <a:solidFill>
                    <a:srgbClr val="FFFFFF"/>
                  </a:solidFill>
                </a:uFill>
              </a:rPr>
              <a:t>」</a:t>
            </a:r>
            <a:r>
              <a:rPr lang="en-US">
                <a:solidFill>
                  <a:srgbClr val="000000"/>
                </a:solidFill>
                <a:uFill>
                  <a:solidFill>
                    <a:srgbClr val="FFFFFF"/>
                  </a:solidFill>
                </a:uFill>
              </a:rPr>
              <a:t> </a:t>
            </a:r>
            <a:r>
              <a:rPr lang="ja-JP">
                <a:solidFill>
                  <a:srgbClr val="000000"/>
                </a:solidFill>
                <a:uFill>
                  <a:solidFill>
                    <a:srgbClr val="FFFFFF"/>
                  </a:solidFill>
                </a:uFill>
              </a:rPr>
              <a:t>オプションを追加して、予行演習モードで実行します</a:t>
            </a:r>
            <a:r>
              <a:t/>
            </a:r>
            <a:br/>
            <a:r>
              <a:t/>
            </a:r>
            <a:br/>
            <a:r>
              <a:rPr lang="en-US">
                <a:solidFill>
                  <a:srgbClr val="000000"/>
                </a:solidFill>
                <a:uFill>
                  <a:solidFill>
                    <a:srgbClr val="FFFFFF"/>
                  </a:solidFill>
                </a:uFill>
              </a:rPr>
              <a:t>&gt; getconfig -d</a:t>
            </a:r>
          </a:p>
        </p:txBody>
      </p:sp>
      <p:pic>
        <p:nvPicPr>
          <p:cNvPr id="4" name="図 2"/>
          <p:cNvPicPr>
            <a:picLocks noChangeAspect="1"/>
            <a:extLst>
              <a:ext uri="smNativeData">
                <pr:smNativeData xmlns="" xmlns:p14="http://schemas.microsoft.com/office/powerpoint/2010/main" xmlns:pr="smNativeData"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cGAABEEwAArDcAAJUqAAAQAAAAJgAAAAgAAAD//////////w=="/>
              </a:ext>
            </a:extLst>
          </p:cNvPicPr>
          <p:nvPr/>
        </p:nvPicPr>
        <p:blipFill>
          <a:blip r:embed="rId2"/>
          <a:stretch>
            <a:fillRect/>
          </a:stretch>
        </p:blipFill>
        <p:spPr>
          <a:xfrm>
            <a:off x="1030605" y="3131820"/>
            <a:ext cx="8019415" cy="3790315"/>
          </a:xfrm>
          <a:prstGeom prst="rect">
            <a:avLst/>
          </a:prstGeom>
          <a:noFill/>
          <a:ln>
            <a:noFill/>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ja-JP">
                <a:solidFill>
                  <a:srgbClr val="000000"/>
                </a:solidFill>
              </a:rPr>
              <a:t>Linux検査実行2</a:t>
            </a:r>
          </a:p>
        </p:txBody>
      </p:sp>
      <p:sp>
        <p:nvSpPr>
          <p:cNvPr id="3"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rPr>
              <a:t>実行後、プロジェクトディレクトリ下</a:t>
            </a:r>
            <a:r>
              <a:rPr lang="ja-JP" dirty="0" smtClean="0">
                <a:solidFill>
                  <a:srgbClr val="000000"/>
                </a:solidFill>
              </a:rPr>
              <a:t>の</a:t>
            </a:r>
            <a:r>
              <a:rPr lang="ja-JP" altLang="en-US" dirty="0" smtClean="0">
                <a:solidFill>
                  <a:srgbClr val="000000"/>
                </a:solidFill>
              </a:rPr>
              <a:t>「</a:t>
            </a:r>
            <a:r>
              <a:rPr lang="en-US" altLang="ja-JP" dirty="0" smtClean="0">
                <a:solidFill>
                  <a:srgbClr val="000000"/>
                </a:solidFill>
              </a:rPr>
              <a:t>.\</a:t>
            </a:r>
            <a:r>
              <a:rPr lang="ja-JP" dirty="0" smtClean="0">
                <a:solidFill>
                  <a:srgbClr val="000000"/>
                </a:solidFill>
              </a:rPr>
              <a:t>build</a:t>
            </a:r>
            <a:r>
              <a:rPr lang="ja-JP" altLang="en-US" dirty="0" smtClean="0">
                <a:solidFill>
                  <a:srgbClr val="000000"/>
                </a:solidFill>
              </a:rPr>
              <a:t>」</a:t>
            </a:r>
            <a:r>
              <a:rPr lang="ja-JP" dirty="0" smtClean="0">
                <a:solidFill>
                  <a:srgbClr val="000000"/>
                </a:solidFill>
              </a:rPr>
              <a:t>の</a:t>
            </a:r>
            <a:r>
              <a:rPr lang="ja-JP" dirty="0">
                <a:solidFill>
                  <a:srgbClr val="000000"/>
                </a:solidFill>
              </a:rPr>
              <a:t>下に生成されたExcel検査結果を開いて結果を確認します</a:t>
            </a:r>
          </a:p>
        </p:txBody>
      </p:sp>
      <p:pic>
        <p:nvPicPr>
          <p:cNvPr id="4" name="図 265"/>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QDwAAEioAAFccAAAQAAAAJgAAAAgAAAD//////////w=="/>
              </a:ext>
            </a:extLst>
          </p:cNvPicPr>
          <p:nvPr/>
        </p:nvPicPr>
        <p:blipFill>
          <a:blip r:embed="rId2"/>
          <a:stretch>
            <a:fillRect/>
          </a:stretch>
        </p:blipFill>
        <p:spPr>
          <a:xfrm>
            <a:off x="822325" y="2448560"/>
            <a:ext cx="6016625" cy="2158365"/>
          </a:xfrm>
          <a:prstGeom prst="rect">
            <a:avLst/>
          </a:prstGeom>
          <a:noFill/>
          <a:ln>
            <a:noFill/>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ja-JP">
                <a:solidFill>
                  <a:srgbClr val="000000"/>
                </a:solidFill>
              </a:rPr>
              <a:t>Linux検査結果の確認1</a:t>
            </a:r>
          </a:p>
        </p:txBody>
      </p:sp>
      <p:sp>
        <p:nvSpPr>
          <p:cNvPr id="3"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a:t>シート「検査レポート」が検査結果のサマリとなります</a:t>
            </a:r>
          </a:p>
          <a:p>
            <a:pPr marL="431800" indent="-32321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smtClean="0"/>
              <a:t>検査結果の代表値、</a:t>
            </a:r>
            <a:r>
              <a:rPr lang="ja-JP" altLang="en-US" dirty="0" smtClean="0"/>
              <a:t>値の比較の</a:t>
            </a:r>
            <a:r>
              <a:rPr dirty="0" smtClean="0"/>
              <a:t>検査成績</a:t>
            </a:r>
            <a:r>
              <a:rPr dirty="0"/>
              <a:t>、</a:t>
            </a:r>
            <a:r>
              <a:rPr dirty="0" smtClean="0"/>
              <a:t>エラー</a:t>
            </a:r>
            <a:r>
              <a:rPr lang="ja-JP" altLang="en-US" dirty="0"/>
              <a:t>メッセージ</a:t>
            </a:r>
            <a:r>
              <a:rPr dirty="0" smtClean="0"/>
              <a:t>を記載します</a:t>
            </a:r>
            <a:endParaRPr dirty="0"/>
          </a:p>
        </p:txBody>
      </p:sp>
      <p:pic>
        <p:nvPicPr>
          <p:cNvPr id="4" name="画像1"/>
          <p:cNvPicPr>
            <a:picLocks noChangeAspect="1"/>
            <a:extLst>
              <a:ext uri="smNativeData">
                <pr:smNativeData xmlns="" xmlns:p14="http://schemas.microsoft.com/office/powerpoint/2010/main"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eAQ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IgDAAAAEAAAtToAAF4bAAAQAAAAJgAAAAgAAAD//////////w=="/>
              </a:ext>
            </a:extLst>
          </p:cNvPicPr>
          <p:nvPr/>
        </p:nvPicPr>
        <p:blipFill>
          <a:blip r:embed="rId2"/>
          <a:stretch>
            <a:fillRect/>
          </a:stretch>
        </p:blipFill>
        <p:spPr>
          <a:xfrm>
            <a:off x="574040" y="2600960"/>
            <a:ext cx="8969375" cy="1847850"/>
          </a:xfrm>
          <a:prstGeom prst="rect">
            <a:avLst/>
          </a:prstGeom>
          <a:noFill/>
          <a:ln>
            <a:noFill/>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ja-JP">
                <a:solidFill>
                  <a:srgbClr val="000000"/>
                </a:solidFill>
              </a:rPr>
              <a:t>Linux検査結果の確認2</a:t>
            </a:r>
          </a:p>
        </p:txBody>
      </p:sp>
      <p:sp>
        <p:nvSpPr>
          <p:cNvPr id="3"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a:t>シート「エラーレポート」</a:t>
            </a:r>
            <a:r>
              <a:rPr dirty="0" smtClean="0"/>
              <a:t>は</a:t>
            </a:r>
            <a:r>
              <a:rPr lang="ja-JP" altLang="en-US" dirty="0" smtClean="0"/>
              <a:t>値の比較で</a:t>
            </a:r>
            <a:r>
              <a:rPr dirty="0" smtClean="0"/>
              <a:t>エラーとなったメトリックのリストを記載します</a:t>
            </a:r>
            <a:endParaRPr dirty="0"/>
          </a:p>
        </p:txBody>
      </p:sp>
      <p:pic>
        <p:nvPicPr>
          <p:cNvPr id="4" name="画像1"/>
          <p:cNvPicPr>
            <a:picLocks noChangeAspect="1"/>
            <a:extLst>
              <a:ext uri="smNativeData">
                <pr:smNativeData xmlns="" xmlns:p14="http://schemas.microsoft.com/office/powerpoint/2010/main"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lRG9j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kDAAC/DgAAxjYAAFAjAAAQAAAAJgAAAAgAAAD//////////w=="/>
              </a:ext>
            </a:extLst>
          </p:cNvPicPr>
          <p:nvPr/>
        </p:nvPicPr>
        <p:blipFill>
          <a:blip r:embed="rId2"/>
          <a:stretch>
            <a:fillRect/>
          </a:stretch>
        </p:blipFill>
        <p:spPr>
          <a:xfrm>
            <a:off x="645795" y="2397125"/>
            <a:ext cx="8258175" cy="3343275"/>
          </a:xfrm>
          <a:prstGeom prst="rect">
            <a:avLst/>
          </a:prstGeom>
          <a:noFill/>
          <a:ln>
            <a:noFill/>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ja-JP">
                <a:solidFill>
                  <a:srgbClr val="000000"/>
                </a:solidFill>
              </a:rPr>
              <a:t>Linux検査結果の確認3</a:t>
            </a:r>
          </a:p>
        </p:txBody>
      </p:sp>
      <p:sp>
        <p:nvSpPr>
          <p:cNvPr id="3"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t>シート「チェックシート(Linux)」は各メトリックのリストを記載します</a:t>
            </a:r>
          </a:p>
          <a:p>
            <a:pPr marL="431800" indent="-32321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t>横軸が検査対象となります</a:t>
            </a:r>
          </a:p>
        </p:txBody>
      </p:sp>
      <p:pic>
        <p:nvPicPr>
          <p:cNvPr id="4" name="画像1"/>
          <p:cNvPicPr>
            <a:picLocks noChangeAspect="1"/>
            <a:extLst>
              <a:ext uri="smNativeData">
                <pr:smNativeData xmlns="" xmlns:p14="http://schemas.microsoft.com/office/powerpoint/2010/main"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UAQ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4CAAACEAAA9jwAAPYlAAAQAAAAJgAAAAgAAAD//////////w=="/>
              </a:ext>
            </a:extLst>
          </p:cNvPicPr>
          <p:nvPr/>
        </p:nvPicPr>
        <p:blipFill>
          <a:blip r:embed="rId2"/>
          <a:stretch>
            <a:fillRect/>
          </a:stretch>
        </p:blipFill>
        <p:spPr>
          <a:xfrm>
            <a:off x="334010" y="2602230"/>
            <a:ext cx="9575800" cy="3568700"/>
          </a:xfrm>
          <a:prstGeom prst="rect">
            <a:avLst/>
          </a:prstGeom>
          <a:noFill/>
          <a:ln>
            <a:noFill/>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ja-JP">
                <a:solidFill>
                  <a:srgbClr val="000000"/>
                </a:solidFill>
              </a:rPr>
              <a:t>Linux検査結果の確認4</a:t>
            </a:r>
          </a:p>
        </p:txBody>
      </p:sp>
      <p:sp>
        <p:nvSpPr>
          <p:cNvPr id="3"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a:t>シート「テンプレート(Windows)」よりも後にある、シートがデバイスの検査結果となります</a:t>
            </a:r>
          </a:p>
          <a:p>
            <a:pPr marL="431800" indent="-32321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a:t>ディスク構成など複数レコードからなる結果を記載します</a:t>
            </a:r>
          </a:p>
          <a:p>
            <a:pPr marL="431800" indent="-32321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a:t>シート名は「{プラットフォーム}_{メトリック}」という命名ルールとなり、以下は「vCenter_datastore」</a:t>
            </a:r>
            <a:r>
              <a:rPr dirty="0" smtClean="0"/>
              <a:t>の結果</a:t>
            </a:r>
            <a:r>
              <a:rPr lang="ja-JP" altLang="en-US" dirty="0" smtClean="0"/>
              <a:t>サンプル</a:t>
            </a:r>
            <a:r>
              <a:rPr dirty="0" smtClean="0"/>
              <a:t>となります</a:t>
            </a:r>
            <a:endParaRPr dirty="0"/>
          </a:p>
        </p:txBody>
      </p:sp>
      <p:pic>
        <p:nvPicPr>
          <p:cNvPr id="4" name="画像1"/>
          <p:cNvPicPr>
            <a:picLocks noChangeAspect="1"/>
            <a:extLst>
              <a:ext uri="smNativeData">
                <pr:smNativeData xmlns="" xmlns:p14="http://schemas.microsoft.com/office/powerpoint/2010/main"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YzlIT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MBAAD7EgAAWz0AAFkbAAAQAAAAJgAAAAgAAAD//////////w=="/>
              </a:ext>
            </a:extLst>
          </p:cNvPicPr>
          <p:nvPr/>
        </p:nvPicPr>
        <p:blipFill>
          <a:blip r:embed="rId2"/>
          <a:stretch>
            <a:fillRect/>
          </a:stretch>
        </p:blipFill>
        <p:spPr>
          <a:xfrm>
            <a:off x="950277" y="3085465"/>
            <a:ext cx="6618922" cy="922549"/>
          </a:xfrm>
          <a:prstGeom prst="rect">
            <a:avLst/>
          </a:prstGeom>
          <a:noFill/>
          <a:ln>
            <a:noFill/>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en-US">
                <a:solidFill>
                  <a:srgbClr val="000000"/>
                </a:solidFill>
                <a:uFill>
                  <a:solidFill>
                    <a:srgbClr val="FFFFFF"/>
                  </a:solidFill>
                </a:uFill>
              </a:rPr>
              <a:t>Linux検査コミット</a:t>
            </a: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AKAADnOgAAMBUAABAAAAAmAAAACAAAAP//////////"/>
              </a:ext>
            </a:extLst>
          </p:cNvSpPr>
          <p:nvPr/>
        </p:nvSpPr>
        <p:spPr>
          <a:xfrm>
            <a:off x="504190" y="1757680"/>
            <a:ext cx="9070975" cy="168656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Excel検査結果の確認ができたら”getconfig</a:t>
            </a:r>
            <a:r>
              <a:rPr lang="en-US" dirty="0">
                <a:solidFill>
                  <a:srgbClr val="000000"/>
                </a:solidFill>
                <a:uFill>
                  <a:solidFill>
                    <a:srgbClr val="FFFFFF"/>
                  </a:solidFill>
                </a:uFill>
              </a:rPr>
              <a:t> -u </a:t>
            </a:r>
            <a:r>
              <a:rPr lang="en-US" dirty="0" err="1">
                <a:solidFill>
                  <a:srgbClr val="000000"/>
                </a:solidFill>
                <a:uFill>
                  <a:solidFill>
                    <a:srgbClr val="FFFFFF"/>
                  </a:solidFill>
                </a:uFill>
              </a:rPr>
              <a:t>local”</a:t>
            </a:r>
            <a:r>
              <a:rPr lang="en-US" dirty="0" err="1" smtClean="0">
                <a:solidFill>
                  <a:srgbClr val="000000"/>
                </a:solidFill>
                <a:uFill>
                  <a:solidFill>
                    <a:srgbClr val="FFFFFF"/>
                  </a:solidFill>
                </a:uFill>
              </a:rPr>
              <a:t>で</a:t>
            </a:r>
            <a:r>
              <a:rPr lang="ja-JP" altLang="en-US" dirty="0" smtClean="0">
                <a:solidFill>
                  <a:srgbClr val="000000"/>
                </a:solidFill>
                <a:uFill>
                  <a:solidFill>
                    <a:srgbClr val="FFFFFF"/>
                  </a:solidFill>
                </a:uFill>
              </a:rPr>
              <a:t>プロジェクトディレクトリ下の</a:t>
            </a:r>
            <a:r>
              <a:rPr lang="en-US" dirty="0" err="1" smtClean="0">
                <a:solidFill>
                  <a:srgbClr val="000000"/>
                </a:solidFill>
                <a:uFill>
                  <a:solidFill>
                    <a:srgbClr val="FFFFFF"/>
                  </a:solidFill>
                </a:uFill>
              </a:rPr>
              <a:t>ローカルデータベースに検査結果を保存します</a:t>
            </a:r>
            <a:r>
              <a:rPr dirty="0"/>
              <a:t/>
            </a:r>
            <a:br>
              <a:rPr dirty="0"/>
            </a:br>
            <a:r>
              <a:rPr lang="en-US" dirty="0">
                <a:solidFill>
                  <a:srgbClr val="000000"/>
                </a:solidFill>
                <a:uFill>
                  <a:solidFill>
                    <a:srgbClr val="FFFFFF"/>
                  </a:solidFill>
                </a:uFill>
              </a:rPr>
              <a:t>&gt; </a:t>
            </a:r>
            <a:r>
              <a:rPr lang="en-US" dirty="0" err="1">
                <a:solidFill>
                  <a:srgbClr val="000000"/>
                </a:solidFill>
                <a:uFill>
                  <a:solidFill>
                    <a:srgbClr val="FFFFFF"/>
                  </a:solidFill>
                </a:uFill>
              </a:rPr>
              <a:t>getconfig</a:t>
            </a:r>
            <a:r>
              <a:rPr lang="en-US" dirty="0">
                <a:solidFill>
                  <a:srgbClr val="000000"/>
                </a:solidFill>
                <a:uFill>
                  <a:solidFill>
                    <a:srgbClr val="FFFFFF"/>
                  </a:solidFill>
                </a:uFill>
              </a:rPr>
              <a:t> -u local</a:t>
            </a:r>
            <a:r>
              <a:rPr dirty="0"/>
              <a:t/>
            </a:r>
            <a:br>
              <a:rPr dirty="0"/>
            </a:br>
            <a:r>
              <a:rPr dirty="0"/>
              <a:t/>
            </a:r>
            <a:br>
              <a:rPr dirty="0"/>
            </a:br>
            <a:r>
              <a:rPr lang="en-US" dirty="0">
                <a:solidFill>
                  <a:srgbClr val="000000"/>
                </a:solidFill>
                <a:uFill>
                  <a:solidFill>
                    <a:srgbClr val="FFFFFF"/>
                  </a:solidFill>
                </a:uFill>
              </a:rPr>
              <a:t>(</a:t>
            </a:r>
            <a:r>
              <a:rPr lang="en-US" dirty="0" err="1">
                <a:solidFill>
                  <a:srgbClr val="000000"/>
                </a:solidFill>
                <a:uFill>
                  <a:solidFill>
                    <a:srgbClr val="FFFFFF"/>
                  </a:solidFill>
                </a:uFill>
              </a:rPr>
              <a:t>注意</a:t>
            </a:r>
            <a:r>
              <a:rPr lang="en-US" dirty="0">
                <a:solidFill>
                  <a:srgbClr val="000000"/>
                </a:solidFill>
                <a:uFill>
                  <a:solidFill>
                    <a:srgbClr val="FFFFFF"/>
                  </a:solidFill>
                </a:uFill>
              </a:rPr>
              <a:t>) </a:t>
            </a:r>
            <a:r>
              <a:rPr lang="en-US" dirty="0" err="1">
                <a:solidFill>
                  <a:srgbClr val="000000"/>
                </a:solidFill>
                <a:uFill>
                  <a:solidFill>
                    <a:srgbClr val="FFFFFF"/>
                  </a:solidFill>
                </a:uFill>
              </a:rPr>
              <a:t>実行後、保存したローカルデータベースから、DryRun</a:t>
            </a:r>
            <a:r>
              <a:rPr lang="en-US" dirty="0">
                <a:solidFill>
                  <a:srgbClr val="000000"/>
                </a:solidFill>
                <a:uFill>
                  <a:solidFill>
                    <a:srgbClr val="FFFFFF"/>
                  </a:solidFill>
                </a:uFill>
              </a:rPr>
              <a:t> </a:t>
            </a:r>
            <a:r>
              <a:rPr lang="en-US" dirty="0" err="1" smtClean="0">
                <a:solidFill>
                  <a:srgbClr val="000000"/>
                </a:solidFill>
                <a:uFill>
                  <a:solidFill>
                    <a:srgbClr val="FFFFFF"/>
                  </a:solidFill>
                </a:uFill>
              </a:rPr>
              <a:t>予行演習モードの</a:t>
            </a:r>
            <a:r>
              <a:rPr lang="ja-JP" altLang="en-US" dirty="0" smtClean="0">
                <a:solidFill>
                  <a:srgbClr val="000000"/>
                </a:solidFill>
                <a:uFill>
                  <a:solidFill>
                    <a:srgbClr val="FFFFFF"/>
                  </a:solidFill>
                </a:uFill>
              </a:rPr>
              <a:t>実行</a:t>
            </a:r>
            <a:r>
              <a:rPr lang="en-US" dirty="0" err="1" smtClean="0">
                <a:solidFill>
                  <a:srgbClr val="000000"/>
                </a:solidFill>
                <a:uFill>
                  <a:solidFill>
                    <a:srgbClr val="FFFFFF"/>
                  </a:solidFill>
                </a:uFill>
              </a:rPr>
              <a:t>が可能になります</a:t>
            </a:r>
            <a:r>
              <a:rPr lang="en-US" dirty="0">
                <a:solidFill>
                  <a:srgbClr val="000000"/>
                </a:solidFill>
                <a:uFill>
                  <a:solidFill>
                    <a:srgbClr val="FFFFFF"/>
                  </a:solidFill>
                </a:uFill>
              </a:rPr>
              <a:t>。</a:t>
            </a:r>
          </a:p>
        </p:txBody>
      </p:sp>
      <p:pic>
        <p:nvPicPr>
          <p:cNvPr id="4" name="図 263"/>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C4GAAD0FgAABDQAAAseAAAQAAAAJgAAAAgAAAD//////////w=="/>
              </a:ext>
            </a:extLst>
          </p:cNvPicPr>
          <p:nvPr/>
        </p:nvPicPr>
        <p:blipFill>
          <a:blip r:embed="rId2"/>
          <a:stretch>
            <a:fillRect/>
          </a:stretch>
        </p:blipFill>
        <p:spPr>
          <a:xfrm>
            <a:off x="1004570" y="3731260"/>
            <a:ext cx="7451090" cy="1152525"/>
          </a:xfrm>
          <a:prstGeom prst="rect">
            <a:avLst/>
          </a:prstGeom>
          <a:noFill/>
          <a:ln>
            <a:noFill/>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Hg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ja-JP" altLang="en-US" sz="4400" dirty="0" smtClean="0">
                <a:solidFill>
                  <a:srgbClr val="000000"/>
                </a:solidFill>
                <a:uFill>
                  <a:solidFill>
                    <a:srgbClr val="FFFFFF"/>
                  </a:solidFill>
                </a:uFill>
                <a:latin typeface="Meiryo UI" pitchFamily="3" charset="-128"/>
                <a:ea typeface="Meiryo UI" pitchFamily="3" charset="-128"/>
              </a:rPr>
              <a:t>システム</a:t>
            </a:r>
            <a:r>
              <a:rPr lang="ja-JP" altLang="en-US" sz="4400" dirty="0">
                <a:solidFill>
                  <a:srgbClr val="000000"/>
                </a:solidFill>
                <a:uFill>
                  <a:solidFill>
                    <a:srgbClr val="FFFFFF"/>
                  </a:solidFill>
                </a:uFill>
                <a:latin typeface="Meiryo UI" pitchFamily="3" charset="-128"/>
                <a:ea typeface="Meiryo UI" pitchFamily="3" charset="-128"/>
              </a:rPr>
              <a:t>要件</a:t>
            </a:r>
            <a:endParaRPr lang="en-US" dirty="0">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2CUAABAAAAAmAAAACAAAAP//////////"/>
              </a:ext>
            </a:extLst>
          </p:cNvSpPr>
          <p:nvPr/>
        </p:nvSpPr>
        <p:spPr>
          <a:xfrm>
            <a:off x="504190" y="1769110"/>
            <a:ext cx="9069705" cy="4382770"/>
          </a:xfrm>
          <a:prstGeom prst="rect">
            <a:avLst/>
          </a:prstGeom>
          <a:noFill/>
          <a:ln>
            <a:noFill/>
          </a:ln>
          <a:effectLst/>
        </p:spPr>
        <p:txBody>
          <a:bodyPr vert="horz" wrap="square" lIns="0" tIns="0" rIns="0" bIns="0" numCol="1" anchor="t"/>
          <a:lstStyle/>
          <a:p>
            <a:pPr marL="431800" indent="-321945">
              <a:lnSpc>
                <a:spcPct val="100000"/>
              </a:lnSpc>
              <a:buClrTx/>
              <a:buSzPts val="1440"/>
              <a:buFont typeface="Wingdings" charset="2"/>
              <a:buChar char=""/>
              <a:defRPr lang="ja-JP"/>
            </a:pPr>
            <a:r>
              <a:rPr lang="en-US" sz="3200">
                <a:solidFill>
                  <a:srgbClr val="000000"/>
                </a:solidFill>
                <a:uFill>
                  <a:solidFill>
                    <a:srgbClr val="FFFFFF"/>
                  </a:solidFill>
                </a:uFill>
                <a:latin typeface="Meiryo UI" pitchFamily="3" charset="-128"/>
                <a:ea typeface="Meiryo UI" pitchFamily="3" charset="-128"/>
                <a:cs typeface="DejaVu Sans" pitchFamily="2" charset="0"/>
              </a:rPr>
              <a:t>システム要件</a:t>
            </a:r>
            <a:endParaRPr lang="en-US">
              <a:solidFill>
                <a:srgbClr val="000000"/>
              </a:solidFill>
              <a:uFill>
                <a:solidFill>
                  <a:srgbClr val="FFFFFF"/>
                </a:solidFill>
              </a:uFill>
            </a:endParaRPr>
          </a:p>
          <a:p>
            <a:pPr marL="864235" lvl="1" indent="-321945">
              <a:lnSpc>
                <a:spcPct val="100000"/>
              </a:lnSpc>
              <a:buClrTx/>
              <a:buSzPts val="2100"/>
              <a:buFont typeface="Symbol" pitchFamily="1" charset="2"/>
              <a:buChar char=""/>
              <a:defRPr lang="ja-JP"/>
            </a:pPr>
            <a:r>
              <a:rPr lang="en-US" sz="2800">
                <a:solidFill>
                  <a:srgbClr val="000000"/>
                </a:solidFill>
                <a:uFill>
                  <a:solidFill>
                    <a:srgbClr val="FFFFFF"/>
                  </a:solidFill>
                </a:uFill>
                <a:latin typeface="Meiryo UI" pitchFamily="3" charset="-128"/>
                <a:ea typeface="Meiryo UI" pitchFamily="3" charset="-128"/>
                <a:cs typeface="DejaVu Sans" pitchFamily="2" charset="0"/>
              </a:rPr>
              <a:t>Windows 7 64bit、Windows Server 2012 R2以上のPCが必要です</a:t>
            </a:r>
            <a:endParaRPr lang="en-US">
              <a:solidFill>
                <a:srgbClr val="000000"/>
              </a:solidFill>
              <a:uFill>
                <a:solidFill>
                  <a:srgbClr val="FFFFFF"/>
                </a:solidFill>
              </a:uFill>
            </a:endParaRPr>
          </a:p>
          <a:p>
            <a:pPr marL="1296035" lvl="2" indent="-286385">
              <a:lnSpc>
                <a:spcPct val="100000"/>
              </a:lnSpc>
              <a:buClrTx/>
              <a:buSzPts val="1080"/>
              <a:buFont typeface="Wingdings" charset="2"/>
              <a:buChar char=""/>
              <a:defRPr lang="ja-JP"/>
            </a:pPr>
            <a:r>
              <a:rPr lang="en-US" sz="2400">
                <a:solidFill>
                  <a:srgbClr val="000000"/>
                </a:solidFill>
                <a:uFill>
                  <a:solidFill>
                    <a:srgbClr val="FFFFFF"/>
                  </a:solidFill>
                </a:uFill>
                <a:latin typeface="Meiryo UI" pitchFamily="3" charset="-128"/>
                <a:ea typeface="Meiryo UI" pitchFamily="3" charset="-128"/>
                <a:cs typeface="DejaVu Sans" pitchFamily="2" charset="0"/>
              </a:rPr>
              <a:t>CPU 1 Core以上</a:t>
            </a:r>
            <a:endParaRPr lang="en-US">
              <a:solidFill>
                <a:srgbClr val="000000"/>
              </a:solidFill>
              <a:uFill>
                <a:solidFill>
                  <a:srgbClr val="FFFFFF"/>
                </a:solidFill>
              </a:uFill>
            </a:endParaRPr>
          </a:p>
          <a:p>
            <a:pPr marL="1296035" lvl="2" indent="-286385">
              <a:lnSpc>
                <a:spcPct val="100000"/>
              </a:lnSpc>
              <a:buClrTx/>
              <a:buSzPts val="1080"/>
              <a:buFont typeface="Wingdings" charset="2"/>
              <a:buChar char=""/>
              <a:defRPr lang="ja-JP"/>
            </a:pPr>
            <a:r>
              <a:rPr lang="en-US" sz="2400">
                <a:solidFill>
                  <a:srgbClr val="000000"/>
                </a:solidFill>
                <a:uFill>
                  <a:solidFill>
                    <a:srgbClr val="FFFFFF"/>
                  </a:solidFill>
                </a:uFill>
                <a:latin typeface="Meiryo UI" pitchFamily="3" charset="-128"/>
                <a:ea typeface="Meiryo UI" pitchFamily="3" charset="-128"/>
                <a:cs typeface="DejaVu Sans" pitchFamily="2" charset="0"/>
              </a:rPr>
              <a:t>Memory 4 GB以上</a:t>
            </a:r>
            <a:endParaRPr lang="en-US">
              <a:solidFill>
                <a:srgbClr val="000000"/>
              </a:solidFill>
              <a:uFill>
                <a:solidFill>
                  <a:srgbClr val="FFFFFF"/>
                </a:solidFill>
              </a:uFill>
            </a:endParaRPr>
          </a:p>
          <a:p>
            <a:pPr marL="1296035" lvl="2" indent="-286385">
              <a:lnSpc>
                <a:spcPct val="100000"/>
              </a:lnSpc>
              <a:buClrTx/>
              <a:buSzPts val="1080"/>
              <a:buFont typeface="Wingdings" charset="2"/>
              <a:buChar char=""/>
              <a:defRPr lang="ja-JP"/>
            </a:pPr>
            <a:r>
              <a:rPr lang="en-US" sz="2400">
                <a:solidFill>
                  <a:srgbClr val="000000"/>
                </a:solidFill>
                <a:uFill>
                  <a:solidFill>
                    <a:srgbClr val="FFFFFF"/>
                  </a:solidFill>
                </a:uFill>
                <a:latin typeface="Meiryo UI" pitchFamily="3" charset="-128"/>
                <a:ea typeface="Meiryo UI" pitchFamily="3" charset="-128"/>
                <a:cs typeface="DejaVu Sans" pitchFamily="2" charset="0"/>
              </a:rPr>
              <a:t>Disk 100 GB以上</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Windows検査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3600">
                <a:solidFill>
                  <a:srgbClr val="000000"/>
                </a:solidFill>
                <a:uFill>
                  <a:solidFill>
                    <a:srgbClr val="FFFFFF"/>
                  </a:solidFill>
                </a:uFill>
              </a:rPr>
              <a:t>検査対象Windowsサーバ側の準備</a:t>
            </a:r>
            <a:r>
              <a:rPr lang="ja-JP" sz="3600">
                <a:solidFill>
                  <a:srgbClr val="000000"/>
                </a:solidFill>
                <a:uFill>
                  <a:solidFill>
                    <a:srgbClr val="FFFFFF"/>
                  </a:solidFill>
                </a:uFill>
              </a:rPr>
              <a:t>について</a:t>
            </a:r>
            <a:endParaRPr lang="en-US" sz="1400">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1325245"/>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次ページより、検査対象側 </a:t>
            </a:r>
            <a:r>
              <a:rPr lang="en-US" dirty="0">
                <a:solidFill>
                  <a:srgbClr val="000000"/>
                </a:solidFill>
                <a:uFill>
                  <a:solidFill>
                    <a:srgbClr val="FFFFFF"/>
                  </a:solidFill>
                </a:uFill>
              </a:rPr>
              <a:t>Windows </a:t>
            </a:r>
            <a:r>
              <a:rPr lang="ja-JP" dirty="0">
                <a:solidFill>
                  <a:srgbClr val="000000"/>
                </a:solidFill>
                <a:uFill>
                  <a:solidFill>
                    <a:srgbClr val="FFFFFF"/>
                  </a:solidFill>
                </a:uFill>
              </a:rPr>
              <a:t>サーバにアクセスするための事前設定手順を記します。</a:t>
            </a:r>
            <a:endParaRPr lang="en-US" dirty="0">
              <a:solidFill>
                <a:srgbClr val="000000"/>
              </a:solidFill>
              <a:uFill>
                <a:solidFill>
                  <a:srgbClr val="FFFFFF"/>
                </a:solidFill>
              </a:uFill>
            </a:endParaRPr>
          </a:p>
          <a:p>
            <a:pPr marL="109855">
              <a:lnSpc>
                <a:spcPct val="100000"/>
              </a:lnSpc>
              <a:defRPr lang="ja-JP">
                <a:latin typeface="Meiryo UI" pitchFamily="3" charset="-128"/>
                <a:ea typeface="Meiryo UI" pitchFamily="3" charset="-128"/>
                <a:cs typeface="Meiryo UI" pitchFamily="3" charset="-128"/>
              </a:defRPr>
            </a:pPr>
            <a:r>
              <a:rPr dirty="0"/>
              <a:t/>
            </a:r>
            <a:br>
              <a:rPr dirty="0"/>
            </a:br>
            <a:r>
              <a:rPr lang="ja-JP" sz="1600" dirty="0">
                <a:solidFill>
                  <a:srgbClr val="000000"/>
                </a:solidFill>
                <a:uFill>
                  <a:solidFill>
                    <a:srgbClr val="FFFFFF"/>
                  </a:solidFill>
                </a:uFill>
              </a:rPr>
              <a:t>（注意）</a:t>
            </a:r>
            <a:r>
              <a:rPr lang="ja-JP" dirty="0">
                <a:solidFill>
                  <a:srgbClr val="000000"/>
                </a:solidFill>
                <a:uFill>
                  <a:solidFill>
                    <a:srgbClr val="FFFFFF"/>
                  </a:solidFill>
                </a:uFill>
              </a:rPr>
              <a:t>前述の </a:t>
            </a:r>
            <a:r>
              <a:rPr lang="en-US" dirty="0">
                <a:solidFill>
                  <a:srgbClr val="000000"/>
                </a:solidFill>
                <a:uFill>
                  <a:solidFill>
                    <a:srgbClr val="FFFFFF"/>
                  </a:solidFill>
                </a:uFill>
              </a:rPr>
              <a:t>Linux </a:t>
            </a:r>
            <a:r>
              <a:rPr lang="ja-JP" dirty="0">
                <a:solidFill>
                  <a:srgbClr val="000000"/>
                </a:solidFill>
                <a:uFill>
                  <a:solidFill>
                    <a:srgbClr val="FFFFFF"/>
                  </a:solidFill>
                </a:uFill>
              </a:rPr>
              <a:t>サーバの予行演習モードのデモシナリオでは、下記シートの行の 「</a:t>
            </a:r>
            <a:r>
              <a:rPr lang="en-US" dirty="0">
                <a:solidFill>
                  <a:srgbClr val="000000"/>
                </a:solidFill>
                <a:uFill>
                  <a:solidFill>
                    <a:srgbClr val="FFFFFF"/>
                  </a:solidFill>
                </a:uFill>
              </a:rPr>
              <a:t>win2012</a:t>
            </a:r>
            <a:r>
              <a:rPr lang="ja-JP" dirty="0">
                <a:solidFill>
                  <a:srgbClr val="000000"/>
                </a:solidFill>
                <a:uFill>
                  <a:solidFill>
                    <a:srgbClr val="FFFFFF"/>
                  </a:solidFill>
                </a:uFill>
              </a:rPr>
              <a:t>」が </a:t>
            </a:r>
            <a:r>
              <a:rPr lang="en-US" dirty="0">
                <a:solidFill>
                  <a:srgbClr val="000000"/>
                </a:solidFill>
                <a:uFill>
                  <a:solidFill>
                    <a:srgbClr val="FFFFFF"/>
                  </a:solidFill>
                </a:uFill>
              </a:rPr>
              <a:t>Windows </a:t>
            </a:r>
            <a:r>
              <a:rPr lang="ja-JP" dirty="0">
                <a:solidFill>
                  <a:srgbClr val="000000"/>
                </a:solidFill>
                <a:uFill>
                  <a:solidFill>
                    <a:srgbClr val="FFFFFF"/>
                  </a:solidFill>
                </a:uFill>
              </a:rPr>
              <a:t>サーバの検査となり、設定手順、検査結果の確認手順は Linux と同様となります。ここでは、Windows固有</a:t>
            </a:r>
            <a:r>
              <a:rPr lang="ja-JP" dirty="0" smtClean="0">
                <a:solidFill>
                  <a:srgbClr val="000000"/>
                </a:solidFill>
                <a:uFill>
                  <a:solidFill>
                    <a:srgbClr val="FFFFFF"/>
                  </a:solidFill>
                </a:uFill>
              </a:rPr>
              <a:t>の</a:t>
            </a:r>
            <a:r>
              <a:rPr lang="ja-JP" altLang="en-US" dirty="0">
                <a:solidFill>
                  <a:srgbClr val="000000"/>
                </a:solidFill>
                <a:uFill>
                  <a:solidFill>
                    <a:srgbClr val="FFFFFF"/>
                  </a:solidFill>
                </a:uFill>
              </a:rPr>
              <a:t>設定</a:t>
            </a:r>
            <a:r>
              <a:rPr lang="ja-JP" dirty="0" smtClean="0">
                <a:solidFill>
                  <a:srgbClr val="000000"/>
                </a:solidFill>
                <a:uFill>
                  <a:solidFill>
                    <a:srgbClr val="FFFFFF"/>
                  </a:solidFill>
                </a:uFill>
              </a:rPr>
              <a:t>手順</a:t>
            </a:r>
            <a:r>
              <a:rPr lang="ja-JP" dirty="0">
                <a:solidFill>
                  <a:srgbClr val="000000"/>
                </a:solidFill>
                <a:uFill>
                  <a:solidFill>
                    <a:srgbClr val="FFFFFF"/>
                  </a:solidFill>
                </a:uFill>
              </a:rPr>
              <a:t>について記します</a:t>
            </a:r>
          </a:p>
          <a:p>
            <a:pPr marL="109855">
              <a:lnSpc>
                <a:spcPct val="100000"/>
              </a:lnSpc>
              <a:defRPr lang="ja-JP">
                <a:solidFill>
                  <a:srgbClr val="000000"/>
                </a:solidFill>
                <a:uFill>
                  <a:solidFill>
                    <a:srgbClr val="FFFFFF"/>
                  </a:solidFill>
                </a:uFill>
                <a:latin typeface="Meiryo UI" pitchFamily="3" charset="-128"/>
                <a:ea typeface="Meiryo UI" pitchFamily="3" charset="-128"/>
                <a:cs typeface="Meiryo UI" pitchFamily="3" charset="-128"/>
              </a:defRPr>
            </a:pPr>
            <a:endParaRPr lang="ja-JP"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endParaRPr lang="en-US" sz="2000" dirty="0">
              <a:solidFill>
                <a:srgbClr val="000000"/>
              </a:solidFill>
              <a:uFill>
                <a:solidFill>
                  <a:srgbClr val="FFFFFF"/>
                </a:solidFill>
              </a:uFill>
            </a:endParaRPr>
          </a:p>
        </p:txBody>
      </p:sp>
      <p:pic>
        <p:nvPicPr>
          <p:cNvPr id="4" name="図 3"/>
          <p:cNvPicPr>
            <a:picLocks noChangeAspect="1"/>
            <a:extLst>
              <a:ext uri="smNativeData">
                <pr:smNativeData xmlns="" xmlns:p14="http://schemas.microsoft.com/office/powerpoint/2010/main" xmlns:pr="smNativeData"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ClDQ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4EAAAGGQAA2joAADEnAAAQAAAAJgAAAAgAAAD//////////w=="/>
              </a:ext>
            </a:extLst>
          </p:cNvPicPr>
          <p:nvPr/>
        </p:nvPicPr>
        <p:blipFill>
          <a:blip r:embed="rId2"/>
          <a:srcRect r="34930"/>
          <a:stretch>
            <a:fillRect/>
          </a:stretch>
        </p:blipFill>
        <p:spPr>
          <a:xfrm>
            <a:off x="720090" y="4067810"/>
            <a:ext cx="8846820" cy="2303145"/>
          </a:xfrm>
          <a:prstGeom prst="rect">
            <a:avLst/>
          </a:prstGeom>
          <a:noFill/>
          <a:ln>
            <a:noFill/>
          </a:ln>
          <a:effectLst/>
        </p:spPr>
      </p:pic>
      <p:sp>
        <p:nvSpPr>
          <p:cNvPr id="5" name="角丸四角形 1"/>
          <p:cNvSpPr>
            <a:extLst>
              <a:ext uri="smNativeData">
                <pr:smNativeData xmlns="" xmlns:p14="http://schemas.microsoft.com/office/powerpoint/2010/main" xmlns:pr="smNativeData" val="SMDATA_16_J4BCWxMAAAAlAAAAZQAAAA0AAAAAkAAAAEgAAACQAAAASAAAAAAAAAABAAAAAAAAAAEAAABQAAAAhbacS3FV1T8AAAAAAAAAAAAAAAAAAOA/AAAAAAAA4D8AAAAAAADgPwAAAAAAAOA/AAAAAAAA4D8AAAAAAADgPwAAAAAAAOA/AAAAAAAA4D8CAAAAjAAAAAAAAAADAAAA/6imAP/o6AAAAAAAAAAAAAAAAAAAAAAAAAAAAAAAAAAAAAAAZAAAAAEAAABAAAAAAAAAAJz///9aAAAAAAAAAAEAAAAjAAAA/8K/AAAAAAAAAAAAAAAAAAAAAAAAAAAAAAAAAAAAAAAAAAAAAAAAAAAAAAAAAAAAAAAAAAAAAAAAAAAAFAAAADwAAAABAAAAAAAAAL9LSAAtAAAAAQAAABQAAAAUAAAAFAAAAAEAAAAAAAAAZAAAAGQAAAAA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imAP/o6AD/wr8AAAAAAAAAAAAAAAAAAAAAAAAAAAAAAAAAAAAAAL9LSAAAAAACAAAAAgAAAADAwP8Af39/AAAAAAAAAAAAAAAAAAAAAAAAAAAAIQAAABgAAAAUAAAAiwMAABwgAAA+PAAA4iEAABAAAAAmAAAACAAAAP//////////"/>
              </a:ext>
            </a:extLst>
          </p:cNvSpPr>
          <p:nvPr/>
        </p:nvSpPr>
        <p:spPr>
          <a:xfrm>
            <a:off x="575945" y="5358446"/>
            <a:ext cx="9217025" cy="215266"/>
          </a:xfrm>
          <a:prstGeom prst="roundRect">
            <a:avLst>
              <a:gd name="adj" fmla="val 16667"/>
            </a:avLst>
          </a:prstGeom>
          <a:noFill/>
          <a:ln w="28575" cap="flat" cmpd="sng" algn="ctr">
            <a:solidFill>
              <a:srgbClr val="BF4B48"/>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ctr"/>
          <a:lstStyle/>
          <a:p>
            <a:pPr algn="ctr">
              <a:defRPr lang="ja-JP">
                <a:solidFill>
                  <a:srgbClr val="000000"/>
                </a:solidFill>
              </a:defRPr>
            </a:pP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検査対象Windowsサーバ側の準備1</a:t>
            </a:r>
            <a:endParaRPr lang="en-US">
              <a:solidFill>
                <a:srgbClr val="000000"/>
              </a:solidFill>
              <a:uFill>
                <a:solidFill>
                  <a:srgbClr val="FFFFFF"/>
                </a:solidFill>
              </a:uFill>
            </a:endParaRPr>
          </a:p>
        </p:txBody>
      </p:sp>
      <p:sp>
        <p:nvSpPr>
          <p:cNvPr id="3" name="CustomShape 3"/>
          <p:cNvSpPr>
            <a:extLst>
              <a:ext uri="smNativeData">
                <pr:smNativeData xmlns="" xmlns:p14="http://schemas.microsoft.com/office/powerpoint/2010/main"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wIAAO0KAADnOgAAQisAABAAAAAmAAAACAAAAP//////////"/>
              </a:ext>
            </a:extLst>
          </p:cNvSpPr>
          <p:nvPr/>
        </p:nvSpPr>
        <p:spPr>
          <a:xfrm>
            <a:off x="360045" y="1776095"/>
            <a:ext cx="9215120" cy="5255895"/>
          </a:xfrm>
          <a:prstGeom prst="rect">
            <a:avLst/>
          </a:prstGeom>
          <a:noFill/>
          <a:ln>
            <a:noFill/>
          </a:ln>
          <a:effectLst/>
        </p:spPr>
        <p:txBody>
          <a:bodyPr vert="horz" wrap="square" lIns="90170" tIns="45085" rIns="90170" bIns="45085" numCol="1" anchor="t"/>
          <a:lstStyle/>
          <a:p>
            <a:pPr marL="215900" indent="-214630">
              <a:lnSpc>
                <a:spcPct val="100000"/>
              </a:lnSpc>
              <a:buClrTx/>
              <a:buSzPts val="1080"/>
              <a:buFont typeface="Wingdings" charset="2"/>
              <a:buChar char=""/>
              <a:defRPr lang="ja-JP">
                <a:latin typeface="Meiryo UI" pitchFamily="3" charset="-128"/>
                <a:ea typeface="Meiryo UI" pitchFamily="3" charset="-128"/>
                <a:cs typeface="Meiryo UI" pitchFamily="3" charset="-128"/>
              </a:defRPr>
            </a:pPr>
            <a:r>
              <a:rPr lang="ja-JP" sz="2400">
                <a:solidFill>
                  <a:srgbClr val="000000"/>
                </a:solidFill>
                <a:uFill>
                  <a:solidFill>
                    <a:srgbClr val="FFFFFF"/>
                  </a:solidFill>
                </a:uFill>
              </a:rPr>
              <a:t>パブリックネットワークの場合の構成変更</a:t>
            </a:r>
            <a:endParaRPr lang="en-US" sz="2400">
              <a:solidFill>
                <a:srgbClr val="000000"/>
              </a:solidFill>
              <a:uFill>
                <a:solidFill>
                  <a:srgbClr val="FFFFFF"/>
                </a:solidFill>
              </a:uFill>
            </a:endParaRPr>
          </a:p>
          <a:p>
            <a:pPr marL="673100" lvl="1" indent="-214630">
              <a:buClrTx/>
              <a:buSzPts val="1080"/>
              <a:buFont typeface="Wingdings"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ネットワーク構成がパブリックネットワークの場合、「検査PCセットアップ – 事前準備4」のページの手順を</a:t>
            </a:r>
            <a:r>
              <a:rPr lang="ja-JP" sz="2400">
                <a:solidFill>
                  <a:srgbClr val="000000"/>
                </a:solidFill>
                <a:uFill>
                  <a:solidFill>
                    <a:srgbClr val="FFFFFF"/>
                  </a:solidFill>
                </a:uFill>
              </a:rPr>
              <a:t>参考に、</a:t>
            </a:r>
            <a:r>
              <a:rPr lang="en-US" sz="2400">
                <a:solidFill>
                  <a:srgbClr val="000000"/>
                </a:solidFill>
                <a:uFill>
                  <a:solidFill>
                    <a:srgbClr val="FFFFFF"/>
                  </a:solidFill>
                </a:uFill>
              </a:rPr>
              <a:t>ネットワークの変更</a:t>
            </a:r>
            <a:r>
              <a:rPr lang="ja-JP" sz="2400">
                <a:solidFill>
                  <a:srgbClr val="000000"/>
                </a:solidFill>
                <a:uFill>
                  <a:solidFill>
                    <a:srgbClr val="FFFFFF"/>
                  </a:solidFill>
                </a:uFill>
              </a:rPr>
              <a:t>を</a:t>
            </a:r>
            <a:r>
              <a:rPr lang="en-US" sz="2400">
                <a:solidFill>
                  <a:srgbClr val="000000"/>
                </a:solidFill>
                <a:uFill>
                  <a:solidFill>
                    <a:srgbClr val="FFFFFF"/>
                  </a:solidFill>
                </a:uFill>
              </a:rPr>
              <a:t>します</a:t>
            </a:r>
            <a:endParaRPr lang="en-US" sz="2000">
              <a:solidFill>
                <a:srgbClr val="000000"/>
              </a:solidFill>
              <a:uFill>
                <a:solidFill>
                  <a:srgbClr val="FFFFFF"/>
                </a:solidFill>
              </a:uFill>
            </a:endParaRPr>
          </a:p>
          <a:p>
            <a:pPr marL="864235" lvl="3" indent="-215900">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確認用コマンド</a:t>
            </a:r>
            <a:endParaRPr lang="en-US">
              <a:solidFill>
                <a:srgbClr val="000000"/>
              </a:solidFill>
              <a:uFill>
                <a:solidFill>
                  <a:srgbClr val="FFFFFF"/>
                </a:solidFill>
              </a:uFill>
            </a:endParaRPr>
          </a:p>
          <a:p>
            <a:pPr marL="864235" lvl="4">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Get-NetConnectionProfile -IPv4Connectivity Internet</a:t>
            </a:r>
            <a:endParaRPr lang="en-US">
              <a:solidFill>
                <a:srgbClr val="000000"/>
              </a:solidFill>
              <a:uFill>
                <a:solidFill>
                  <a:srgbClr val="FFFFFF"/>
                </a:solidFill>
              </a:uFill>
            </a:endParaRPr>
          </a:p>
          <a:p>
            <a:pPr marL="864235" lvl="3" indent="-215900">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設定用コマンド</a:t>
            </a:r>
            <a:endParaRPr lang="en-US">
              <a:solidFill>
                <a:srgbClr val="000000"/>
              </a:solidFill>
              <a:uFill>
                <a:solidFill>
                  <a:srgbClr val="FFFFFF"/>
                </a:solidFill>
              </a:uFill>
            </a:endParaRPr>
          </a:p>
          <a:p>
            <a:pPr marL="864235" lvl="4">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Set-NetConnectionProfile -InterfaceAlias (Get-NetConnectionProfile -IPv4Connectivity Internet).InterfaceAlias -NetworkCategory Private</a:t>
            </a:r>
            <a:endParaRPr lang="en-US">
              <a:solidFill>
                <a:srgbClr val="000000"/>
              </a:solidFill>
              <a:uFill>
                <a:solidFill>
                  <a:srgbClr val="FFFFFF"/>
                </a:solidFill>
              </a:uFill>
            </a:endParaRPr>
          </a:p>
          <a:p>
            <a:pPr marL="431800" lvl="1" indent="-215900">
              <a:lnSpc>
                <a:spcPct val="100000"/>
              </a:lnSpc>
              <a:buClrTx/>
              <a:buSzPts val="1080"/>
              <a:buFont typeface="Wingdings"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WinRM</a:t>
            </a:r>
            <a:r>
              <a:rPr lang="ja-JP" sz="2400">
                <a:solidFill>
                  <a:srgbClr val="000000"/>
                </a:solidFill>
                <a:uFill>
                  <a:solidFill>
                    <a:srgbClr val="FFFFFF"/>
                  </a:solidFill>
                </a:uFill>
              </a:rPr>
              <a:t> リモート管理</a:t>
            </a:r>
            <a:r>
              <a:rPr lang="en-US" sz="2400">
                <a:solidFill>
                  <a:srgbClr val="000000"/>
                </a:solidFill>
                <a:uFill>
                  <a:solidFill>
                    <a:srgbClr val="FFFFFF"/>
                  </a:solidFill>
                </a:uFill>
              </a:rPr>
              <a:t>設定</a:t>
            </a:r>
            <a:endParaRPr lang="en-US" sz="2000">
              <a:solidFill>
                <a:srgbClr val="000000"/>
              </a:solidFill>
              <a:uFill>
                <a:solidFill>
                  <a:srgbClr val="FFFFFF"/>
                </a:solidFill>
              </a:uFill>
            </a:endParaRPr>
          </a:p>
          <a:p>
            <a:pPr marL="647700" lvl="2" indent="-215900">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ja-JP" sz="2000">
                <a:solidFill>
                  <a:srgbClr val="000000"/>
                </a:solidFill>
                <a:uFill>
                  <a:solidFill>
                    <a:srgbClr val="FFFFFF"/>
                  </a:solidFill>
                </a:uFill>
              </a:rPr>
              <a:t>管理者で</a:t>
            </a:r>
            <a:r>
              <a:rPr lang="en-US" sz="2000">
                <a:solidFill>
                  <a:srgbClr val="000000"/>
                </a:solidFill>
                <a:uFill>
                  <a:solidFill>
                    <a:srgbClr val="FFFFFF"/>
                  </a:solidFill>
                </a:uFill>
              </a:rPr>
              <a:t>PowerShell </a:t>
            </a:r>
            <a:r>
              <a:rPr lang="ja-JP" sz="2000">
                <a:solidFill>
                  <a:srgbClr val="000000"/>
                </a:solidFill>
                <a:uFill>
                  <a:solidFill>
                    <a:srgbClr val="FFFFFF"/>
                  </a:solidFill>
                </a:uFill>
              </a:rPr>
              <a:t>を開いて、</a:t>
            </a:r>
            <a:r>
              <a:rPr lang="en-US" sz="2000">
                <a:solidFill>
                  <a:srgbClr val="000000"/>
                </a:solidFill>
                <a:uFill>
                  <a:solidFill>
                    <a:srgbClr val="FFFFFF"/>
                  </a:solidFill>
                </a:uFill>
              </a:rPr>
              <a:t>以下コマンドを</a:t>
            </a:r>
            <a:r>
              <a:rPr lang="ja-JP" sz="2000">
                <a:solidFill>
                  <a:srgbClr val="000000"/>
                </a:solidFill>
                <a:uFill>
                  <a:solidFill>
                    <a:srgbClr val="FFFFFF"/>
                  </a:solidFill>
                </a:uFill>
              </a:rPr>
              <a:t>実行</a:t>
            </a:r>
            <a:r>
              <a:rPr lang="en-US" sz="2000">
                <a:solidFill>
                  <a:srgbClr val="000000"/>
                </a:solidFill>
                <a:uFill>
                  <a:solidFill>
                    <a:srgbClr val="FFFFFF"/>
                  </a:solidFill>
                </a:uFill>
              </a:rPr>
              <a:t>します</a:t>
            </a:r>
            <a:endParaRPr lang="en-US">
              <a:solidFill>
                <a:srgbClr val="000000"/>
              </a:solidFill>
              <a:uFill>
                <a:solidFill>
                  <a:srgbClr val="FFFFFF"/>
                </a:solidFill>
              </a:uFill>
            </a:endParaRPr>
          </a:p>
          <a:p>
            <a:pPr marL="648335" lvl="3">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winrm quickconfig</a:t>
            </a:r>
            <a:endParaRPr lang="en-US">
              <a:solidFill>
                <a:srgbClr val="000000"/>
              </a:solidFill>
              <a:uFill>
                <a:solidFill>
                  <a:srgbClr val="FFFFFF"/>
                </a:solidFill>
              </a:uFill>
            </a:endParaRPr>
          </a:p>
          <a:p>
            <a:pPr marL="647700" lvl="2" indent="-215900">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本設定は以下設定を行います</a:t>
            </a:r>
            <a:endParaRPr lang="en-US">
              <a:solidFill>
                <a:srgbClr val="000000"/>
              </a:solidFill>
              <a:uFill>
                <a:solidFill>
                  <a:srgbClr val="FFFFFF"/>
                </a:solidFill>
              </a:uFill>
            </a:endParaRPr>
          </a:p>
          <a:p>
            <a:pPr marL="864235" lvl="3" indent="-215900">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WinRM</a:t>
            </a:r>
            <a:r>
              <a:rPr lang="ja-JP" sz="2000">
                <a:solidFill>
                  <a:srgbClr val="000000"/>
                </a:solidFill>
                <a:uFill>
                  <a:solidFill>
                    <a:srgbClr val="FFFFFF"/>
                  </a:solidFill>
                </a:uFill>
              </a:rPr>
              <a:t>用</a:t>
            </a:r>
            <a:r>
              <a:rPr lang="en-US" sz="2000">
                <a:solidFill>
                  <a:srgbClr val="000000"/>
                </a:solidFill>
                <a:uFill>
                  <a:solidFill>
                    <a:srgbClr val="FFFFFF"/>
                  </a:solidFill>
                </a:uFill>
              </a:rPr>
              <a:t>のservice起動</a:t>
            </a:r>
            <a:r>
              <a:rPr lang="ja-JP" sz="2000">
                <a:solidFill>
                  <a:srgbClr val="000000"/>
                </a:solidFill>
                <a:uFill>
                  <a:solidFill>
                    <a:srgbClr val="FFFFFF"/>
                  </a:solidFill>
                </a:uFill>
              </a:rPr>
              <a:t>設定</a:t>
            </a:r>
            <a:endParaRPr lang="en-US">
              <a:solidFill>
                <a:srgbClr val="000000"/>
              </a:solidFill>
              <a:uFill>
                <a:solidFill>
                  <a:srgbClr val="FFFFFF"/>
                </a:solidFill>
              </a:uFill>
            </a:endParaRPr>
          </a:p>
          <a:p>
            <a:pPr marL="864235" lvl="3" indent="-215900">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WinRM用</a:t>
            </a:r>
            <a:r>
              <a:rPr lang="ja-JP" sz="2000">
                <a:solidFill>
                  <a:srgbClr val="000000"/>
                </a:solidFill>
                <a:uFill>
                  <a:solidFill>
                    <a:srgbClr val="FFFFFF"/>
                  </a:solidFill>
                </a:uFill>
              </a:rPr>
              <a:t>の</a:t>
            </a:r>
            <a:r>
              <a:rPr lang="en-US" sz="2000">
                <a:solidFill>
                  <a:srgbClr val="000000"/>
                </a:solidFill>
                <a:uFill>
                  <a:solidFill>
                    <a:srgbClr val="FFFFFF"/>
                  </a:solidFill>
                </a:uFill>
              </a:rPr>
              <a:t>Lisner作成</a:t>
            </a:r>
            <a:endParaRPr lang="en-US">
              <a:solidFill>
                <a:srgbClr val="000000"/>
              </a:solidFill>
              <a:uFill>
                <a:solidFill>
                  <a:srgbClr val="FFFFFF"/>
                </a:solidFill>
              </a:uFill>
            </a:endParaRPr>
          </a:p>
          <a:p>
            <a:pPr marL="864235" lvl="3" indent="-215900">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WinRM</a:t>
            </a:r>
            <a:r>
              <a:rPr lang="ja-JP" sz="2000">
                <a:solidFill>
                  <a:srgbClr val="000000"/>
                </a:solidFill>
                <a:uFill>
                  <a:solidFill>
                    <a:srgbClr val="FFFFFF"/>
                  </a:solidFill>
                </a:uFill>
              </a:rPr>
              <a:t>用の</a:t>
            </a:r>
            <a:r>
              <a:rPr lang="en-US" sz="2000">
                <a:solidFill>
                  <a:srgbClr val="000000"/>
                </a:solidFill>
                <a:uFill>
                  <a:solidFill>
                    <a:srgbClr val="FFFFFF"/>
                  </a:solidFill>
                </a:uFill>
              </a:rPr>
              <a:t>ファイヤーウォールの設定</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一時的な設定変更で検査をする場合</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fQIAAFsOAABKOgAAeSIAABAAAAAmAAAACAAAAP//////////"/>
              </a:ext>
            </a:extLst>
          </p:cNvSpPr>
          <p:nvPr/>
        </p:nvSpPr>
        <p:spPr>
          <a:xfrm>
            <a:off x="404495" y="2333625"/>
            <a:ext cx="9070975" cy="3270250"/>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3215">
              <a:lnSpc>
                <a:spcPct val="100000"/>
              </a:lnSpc>
              <a:buClrTx/>
              <a:buSzPts val="1080"/>
              <a:buFont typeface="Wingdings"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ファイヤーウォール許可設定</a:t>
            </a:r>
            <a:endParaRPr lang="en-US">
              <a:solidFill>
                <a:srgbClr val="000000"/>
              </a:solidFill>
              <a:uFill>
                <a:solidFill>
                  <a:srgbClr val="FFFFFF"/>
                </a:solidFill>
              </a:uFill>
            </a:endParaRPr>
          </a:p>
          <a:p>
            <a:pPr marL="864235" lvl="1" indent="-323215">
              <a:lnSpc>
                <a:spcPct val="100000"/>
              </a:lnSpc>
              <a:buClrTx/>
              <a:buSzPts val="1650"/>
              <a:buFont typeface="Symbol" pitchFamily="1"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PowerShell から以下のコマンドでファイヤーウォールの無効化設定をします</a:t>
            </a:r>
            <a:endParaRPr lang="en-US">
              <a:solidFill>
                <a:srgbClr val="000000"/>
              </a:solidFill>
              <a:uFill>
                <a:solidFill>
                  <a:srgbClr val="FFFFFF"/>
                </a:solidFill>
              </a:uFill>
            </a:endParaRPr>
          </a:p>
          <a:p>
            <a:pPr marL="864235" lvl="1" indent="-323215">
              <a:lnSpc>
                <a:spcPct val="100000"/>
              </a:lnSpc>
              <a:buClrTx/>
              <a:buSzPts val="1350"/>
              <a:buFont typeface="Symbol" pitchFamily="1"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ファイアウォール無効化</a:t>
            </a:r>
          </a:p>
          <a:p>
            <a:pPr marL="1296035" lvl="2" indent="-287020">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Get-NetFirewallProfile | Set-NetFirewallProfile -Enabled false</a:t>
            </a:r>
          </a:p>
          <a:p>
            <a:pPr marL="864235" lvl="1" indent="-323215">
              <a:lnSpc>
                <a:spcPct val="100000"/>
              </a:lnSpc>
              <a:buClrTx/>
              <a:buSzPts val="1650"/>
              <a:buFont typeface="Symbol" pitchFamily="1"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検査終了後、基に戻す場合は以下コマンドで有効化設定をします</a:t>
            </a:r>
            <a:endParaRPr lang="en-US">
              <a:solidFill>
                <a:srgbClr val="000000"/>
              </a:solidFill>
              <a:uFill>
                <a:solidFill>
                  <a:srgbClr val="FFFFFF"/>
                </a:solidFill>
              </a:uFill>
            </a:endParaRPr>
          </a:p>
          <a:p>
            <a:pPr marL="864235" lvl="1" indent="-323215">
              <a:lnSpc>
                <a:spcPct val="100000"/>
              </a:lnSpc>
              <a:buClrTx/>
              <a:buSzPts val="1350"/>
              <a:buFont typeface="Symbol" pitchFamily="1"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ファイアウォール有効化</a:t>
            </a:r>
          </a:p>
          <a:p>
            <a:pPr marL="1296035" lvl="2" indent="-287020">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Get-NetFirewallProfile | Set-NetFirewallProfile -Enabled true</a:t>
            </a:r>
          </a:p>
          <a:p>
            <a:pPr marL="864235" lvl="1" indent="-32321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許可設定をしないと、getconfig 実行時に、”Get-WmiObject : RPC サーバーを利用できません” というエラーが発生します</a:t>
            </a:r>
            <a:endParaRPr lang="en-US">
              <a:solidFill>
                <a:srgbClr val="000000"/>
              </a:solidFill>
              <a:uFill>
                <a:solidFill>
                  <a:srgbClr val="FFFFFF"/>
                </a:solidFill>
              </a:uFill>
            </a:endParaRPr>
          </a:p>
        </p:txBody>
      </p:sp>
      <p:sp>
        <p:nvSpPr>
          <p:cNvPr id="4" name="CustomShape 3"/>
          <p:cNvSpPr>
            <a:extLst>
              <a:ext uri="smNativeData">
                <pr:smNativeData xmlns="" xmlns:p14="http://schemas.microsoft.com/office/powerpoint/2010/main"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wIAADAKAADoOgAAewwAABAAAAAmAAAACAAAAP//////////"/>
              </a:ext>
            </a:extLst>
          </p:cNvSpPr>
          <p:nvPr/>
        </p:nvSpPr>
        <p:spPr>
          <a:xfrm>
            <a:off x="360045" y="1656080"/>
            <a:ext cx="9215755" cy="372745"/>
          </a:xfrm>
          <a:prstGeom prst="rect">
            <a:avLst/>
          </a:prstGeom>
          <a:noFill/>
          <a:ln>
            <a:noFill/>
          </a:ln>
          <a:effectLst/>
        </p:spPr>
        <p:txBody>
          <a:bodyPr vert="horz" wrap="square" lIns="90170" tIns="45085" rIns="90170" bIns="45085" numCol="1" anchor="t"/>
          <a:lstStyle/>
          <a:p>
            <a:pPr marL="215900" indent="-214630">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前頁の設定はサーバ運用</a:t>
            </a:r>
            <a:r>
              <a:rPr lang="ja-JP" sz="2000">
                <a:solidFill>
                  <a:srgbClr val="000000"/>
                </a:solidFill>
                <a:uFill>
                  <a:solidFill>
                    <a:srgbClr val="FFFFFF"/>
                  </a:solidFill>
                </a:uFill>
              </a:rPr>
              <a:t>開始</a:t>
            </a:r>
            <a:r>
              <a:rPr lang="en-US" sz="2000">
                <a:solidFill>
                  <a:srgbClr val="000000"/>
                </a:solidFill>
                <a:uFill>
                  <a:solidFill>
                    <a:srgbClr val="FFFFFF"/>
                  </a:solidFill>
                </a:uFill>
              </a:rPr>
              <a:t>後の検査も想定した恒久</a:t>
            </a:r>
            <a:r>
              <a:rPr lang="ja-JP" sz="2000">
                <a:solidFill>
                  <a:srgbClr val="000000"/>
                </a:solidFill>
                <a:uFill>
                  <a:solidFill>
                    <a:srgbClr val="FFFFFF"/>
                  </a:solidFill>
                </a:uFill>
              </a:rPr>
              <a:t>的な</a:t>
            </a:r>
            <a:r>
              <a:rPr lang="en-US" sz="2000">
                <a:solidFill>
                  <a:srgbClr val="000000"/>
                </a:solidFill>
                <a:uFill>
                  <a:solidFill>
                    <a:srgbClr val="FFFFFF"/>
                  </a:solidFill>
                </a:uFill>
              </a:rPr>
              <a:t>設定となります</a:t>
            </a:r>
            <a:r>
              <a:rPr lang="ja-JP" sz="2000">
                <a:solidFill>
                  <a:srgbClr val="000000"/>
                </a:solidFill>
                <a:uFill>
                  <a:solidFill>
                    <a:srgbClr val="FFFFFF"/>
                  </a:solidFill>
                </a:uFill>
              </a:rPr>
              <a:t>が、</a:t>
            </a:r>
            <a:r>
              <a:rPr lang="en-US" sz="2000">
                <a:solidFill>
                  <a:srgbClr val="000000"/>
                </a:solidFill>
                <a:uFill>
                  <a:solidFill>
                    <a:srgbClr val="FFFFFF"/>
                  </a:solidFill>
                </a:uFill>
              </a:rPr>
              <a:t>一時的に検査作業時のみ設定をする場合、 Windows 環境で以下の設定変更をします</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検査対象Windowsサーバ側の準備2</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x4AABAAAAAmAAAACAAAAP//////////"/>
              </a:ext>
            </a:extLst>
          </p:cNvSpPr>
          <p:nvPr/>
        </p:nvSpPr>
        <p:spPr>
          <a:xfrm>
            <a:off x="504190" y="1768475"/>
            <a:ext cx="9070975" cy="3270250"/>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3215">
              <a:lnSpc>
                <a:spcPct val="100000"/>
              </a:lnSpc>
              <a:buClrTx/>
              <a:buSzPts val="990"/>
              <a:buFont typeface="Wingdings"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PowerShell リモートアクセス許可の有効化</a:t>
            </a:r>
            <a:endParaRPr lang="en-US">
              <a:solidFill>
                <a:srgbClr val="000000"/>
              </a:solidFill>
              <a:uFill>
                <a:solidFill>
                  <a:srgbClr val="FFFFFF"/>
                </a:solidFill>
              </a:uFill>
            </a:endParaRPr>
          </a:p>
          <a:p>
            <a:pPr marL="864235" lvl="1"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Windows Server 2012 より前のOSでは、PowerShell のリモートアクセス許可が無効化されている場合があります</a:t>
            </a:r>
            <a:endParaRPr lang="en-US">
              <a:solidFill>
                <a:srgbClr val="000000"/>
              </a:solidFill>
              <a:uFill>
                <a:solidFill>
                  <a:srgbClr val="FFFFFF"/>
                </a:solidFill>
              </a:uFill>
            </a:endParaRPr>
          </a:p>
          <a:p>
            <a:pPr marL="1296035" lvl="2" indent="-287020">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Windows Server 2012 R2 以上の場合、リモートアクセス許可の既定値は有効化です</a:t>
            </a:r>
            <a:endParaRPr lang="en-US">
              <a:solidFill>
                <a:srgbClr val="000000"/>
              </a:solidFill>
              <a:uFill>
                <a:solidFill>
                  <a:srgbClr val="FFFFFF"/>
                </a:solidFill>
              </a:uFill>
            </a:endParaRPr>
          </a:p>
          <a:p>
            <a:pPr marL="864235" lvl="1"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その場合、PowerShellを管理者権限で実行して、PowerShell コンソールから以下のコマンドで有効化します</a:t>
            </a:r>
            <a:endParaRPr lang="en-US">
              <a:solidFill>
                <a:srgbClr val="000000"/>
              </a:solidFill>
              <a:uFill>
                <a:solidFill>
                  <a:srgbClr val="FFFFFF"/>
                </a:solidFill>
              </a:uFill>
            </a:endParaRPr>
          </a:p>
          <a:p>
            <a:pPr marL="864235" lvl="1"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Enable-PSRemoting</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864235" lvl="1"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また、「認識されないネットワーク」があり、Publicとして設定されている場合、以下のオプションを 追加して有効化を試してください</a:t>
            </a:r>
            <a:endParaRPr lang="en-US">
              <a:solidFill>
                <a:srgbClr val="000000"/>
              </a:solidFill>
              <a:uFill>
                <a:solidFill>
                  <a:srgbClr val="FFFFFF"/>
                </a:solidFill>
              </a:uFill>
            </a:endParaRPr>
          </a:p>
          <a:p>
            <a:pPr marL="864235" lvl="1"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Enable-PSRemoting -SkipNetworkProfileCheck</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864235" lvl="1"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オプションを指定しない場合、「Public に設定されているため、WinRM ファイアウォール例外は機能しません。 ネットワーク接続の種類を Domain または Private に変更して、やり直してください。 」 というエラーが発生する場合があります</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Windows検査シート入力</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132524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プロジェクトディレクトリに移動し、「サーバチェックシート.xlsx」を編集します</a:t>
            </a: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シート「</a:t>
            </a:r>
            <a:r>
              <a:rPr lang="ja-JP" sz="2000">
                <a:solidFill>
                  <a:srgbClr val="000000"/>
                </a:solidFill>
                <a:uFill>
                  <a:solidFill>
                    <a:srgbClr val="FFFFFF"/>
                  </a:solidFill>
                </a:uFill>
              </a:rPr>
              <a:t>検査</a:t>
            </a:r>
            <a:r>
              <a:rPr lang="en-US" sz="2000">
                <a:solidFill>
                  <a:srgbClr val="000000"/>
                </a:solidFill>
                <a:uFill>
                  <a:solidFill>
                    <a:srgbClr val="FFFFFF"/>
                  </a:solidFill>
                </a:uFill>
              </a:rPr>
              <a:t>対象」の入力列に 検査対象の Windows サーバの情報を設定します</a:t>
            </a: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はじめに「</a:t>
            </a:r>
            <a:r>
              <a:rPr lang="ja-JP" sz="2000">
                <a:solidFill>
                  <a:srgbClr val="000000"/>
                </a:solidFill>
                <a:uFill>
                  <a:solidFill>
                    <a:srgbClr val="FFFFFF"/>
                  </a:solidFill>
                </a:uFill>
              </a:rPr>
              <a:t>検査ドメイン</a:t>
            </a:r>
            <a:r>
              <a:rPr lang="en-US" sz="2000">
                <a:solidFill>
                  <a:srgbClr val="000000"/>
                </a:solidFill>
                <a:uFill>
                  <a:solidFill>
                    <a:srgbClr val="FFFFFF"/>
                  </a:solidFill>
                </a:uFill>
              </a:rPr>
              <a:t>」</a:t>
            </a:r>
            <a:r>
              <a:rPr lang="ja-JP" sz="2000">
                <a:solidFill>
                  <a:srgbClr val="000000"/>
                </a:solidFill>
                <a:uFill>
                  <a:solidFill>
                    <a:srgbClr val="FFFFFF"/>
                  </a:solidFill>
                </a:uFill>
              </a:rPr>
              <a:t>を</a:t>
            </a:r>
            <a:r>
              <a:rPr lang="en-US" sz="2000">
                <a:solidFill>
                  <a:srgbClr val="000000"/>
                </a:solidFill>
                <a:uFill>
                  <a:solidFill>
                    <a:srgbClr val="FFFFFF"/>
                  </a:solidFill>
                </a:uFill>
              </a:rPr>
              <a:t>”Windows”</a:t>
            </a:r>
            <a:r>
              <a:rPr lang="ja-JP" sz="2000">
                <a:solidFill>
                  <a:srgbClr val="000000"/>
                </a:solidFill>
                <a:uFill>
                  <a:solidFill>
                    <a:srgbClr val="FFFFFF"/>
                  </a:solidFill>
                </a:uFill>
              </a:rPr>
              <a:t>と入力</a:t>
            </a:r>
            <a:r>
              <a:rPr lang="en-US" sz="2000">
                <a:solidFill>
                  <a:srgbClr val="000000"/>
                </a:solidFill>
                <a:uFill>
                  <a:solidFill>
                    <a:srgbClr val="FFFFFF"/>
                  </a:solidFill>
                </a:uFill>
              </a:rPr>
              <a:t>してください</a:t>
            </a: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各項目の入力手順はLinux検査と同じとなります</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config\config.groovyの編集</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notepad++などでconfig\config.groovy を開き、以下の行の接続アカウント情報を編集します</a:t>
            </a:r>
          </a:p>
        </p:txBody>
      </p:sp>
      <p:sp>
        <p:nvSpPr>
          <p:cNvPr id="4" name="CustomShape 3"/>
          <p:cNvSpPr>
            <a:extLst>
              <a:ext uri="smNativeData">
                <pr:smNativeData xmlns="" xmlns:p14="http://schemas.microsoft.com/office/powerpoint/2010/main"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AMNAAC/LwAAshsAABAAAAAmAAAACAAAAP//////////"/>
              </a:ext>
            </a:extLst>
          </p:cNvSpPr>
          <p:nvPr/>
        </p:nvSpPr>
        <p:spPr>
          <a:xfrm>
            <a:off x="864235" y="2115185"/>
            <a:ext cx="6897370" cy="238696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 vCenter接続情報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account.vCenter.Test.server   = '192.168.10.100'</a:t>
            </a: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account.vCenter.Test.user     = 'test_user'</a:t>
            </a: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account.vCenter.Test.password = 'P@ssword'</a:t>
            </a:r>
          </a:p>
          <a:p>
            <a:pPr>
              <a:lnSpc>
                <a:spcPct val="100000"/>
              </a:lnSpc>
              <a:defRPr lang="ja-JP">
                <a:latin typeface="Meiryo UI" pitchFamily="3" charset="-128"/>
                <a:ea typeface="Meiryo UI" pitchFamily="3" charset="-128"/>
                <a:cs typeface="Meiryo UI" pitchFamily="3" charset="-128"/>
              </a:defRPr>
            </a:pPr>
            <a:endParaRPr lang="en-US" sz="14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 Windows 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account.Windows.Test.user     = 'administrator'</a:t>
            </a: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account.Windows.Test.password = 'P@ssword'</a:t>
            </a: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
        <p:nvSpPr>
          <p:cNvPr id="5" name="CustomShape 4"/>
          <p:cNvSpPr>
            <a:extLst>
              <a:ext uri="smNativeData">
                <pr:smNativeData xmlns="" xmlns:p14="http://schemas.microsoft.com/office/powerpoint/2010/main"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OgOAAAEOgAAChMAABAAAAAmAAAACAAAAP//////////"/>
              </a:ext>
            </a:extLst>
          </p:cNvSpPr>
          <p:nvPr/>
        </p:nvSpPr>
        <p:spPr>
          <a:xfrm>
            <a:off x="6983730" y="2423160"/>
            <a:ext cx="2447290" cy="671830"/>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VMの場合、vCenter接続アカウントを入力します</a:t>
            </a:r>
          </a:p>
        </p:txBody>
      </p:sp>
      <p:sp>
        <p:nvSpPr>
          <p:cNvPr id="6" name="CustomShape 5"/>
          <p:cNvSpPr>
            <a:extLst>
              <a:ext uri="smNativeData">
                <pr:smNativeData xmlns="" xmlns:p14="http://schemas.microsoft.com/office/powerpoint/2010/main"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McTAAAEOgAA6RcAABAAAAAmAAAACAAAAP//////////"/>
              </a:ext>
            </a:extLst>
          </p:cNvSpPr>
          <p:nvPr/>
        </p:nvSpPr>
        <p:spPr>
          <a:xfrm>
            <a:off x="6983730" y="3215005"/>
            <a:ext cx="2447290" cy="671830"/>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Windows接続アカウントを入力します</a:t>
            </a:r>
          </a:p>
        </p:txBody>
      </p:sp>
      <p:sp>
        <p:nvSpPr>
          <p:cNvPr id="7" name="CustomShape 6"/>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khAADnOgAALC0AABAAAAAmAAAACAAAAP//////////"/>
              </a:ext>
            </a:extLst>
          </p:cNvSpPr>
          <p:nvPr/>
        </p:nvSpPr>
        <p:spPr>
          <a:xfrm>
            <a:off x="504190" y="5471795"/>
            <a:ext cx="9070975" cy="187134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アカウントID,Windowsログオンテストの入力手順は、Linuxと同様です</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Windows検査実行</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nA4AABAAAAAmAAAACAAAAP//////////"/>
              </a:ext>
            </a:extLst>
          </p:cNvSpPr>
          <p:nvPr/>
        </p:nvSpPr>
        <p:spPr>
          <a:xfrm>
            <a:off x="504190" y="1768475"/>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PowerShellを開いて、プロジェクトディレクトリに移動して、getconfig</a:t>
            </a:r>
            <a:r>
              <a:rPr lang="en-US" dirty="0">
                <a:solidFill>
                  <a:srgbClr val="000000"/>
                </a:solidFill>
                <a:uFill>
                  <a:solidFill>
                    <a:srgbClr val="FFFFFF"/>
                  </a:solidFill>
                </a:uFill>
              </a:rPr>
              <a:t> </a:t>
            </a:r>
            <a:r>
              <a:rPr lang="en-US" dirty="0" err="1" smtClean="0">
                <a:solidFill>
                  <a:srgbClr val="000000"/>
                </a:solidFill>
                <a:uFill>
                  <a:solidFill>
                    <a:srgbClr val="FFFFFF"/>
                  </a:solidFill>
                </a:uFill>
              </a:rPr>
              <a:t>を実行します</a:t>
            </a:r>
            <a:r>
              <a:rPr lang="en-US" dirty="0" smtClean="0">
                <a:solidFill>
                  <a:srgbClr val="000000"/>
                </a:solidFill>
                <a:uFill>
                  <a:solidFill>
                    <a:srgbClr val="FFFFFF"/>
                  </a:solidFill>
                </a:uFill>
              </a:rPr>
              <a:t/>
            </a:r>
            <a:br>
              <a:rPr lang="en-US" dirty="0" smtClean="0">
                <a:solidFill>
                  <a:srgbClr val="000000"/>
                </a:solidFill>
                <a:uFill>
                  <a:solidFill>
                    <a:srgbClr val="FFFFFF"/>
                  </a:solidFill>
                </a:uFill>
              </a:rPr>
            </a:br>
            <a:r>
              <a:rPr lang="en-US" dirty="0" smtClean="0">
                <a:solidFill>
                  <a:srgbClr val="000000"/>
                </a:solidFill>
                <a:uFill>
                  <a:solidFill>
                    <a:srgbClr val="FFFFFF"/>
                  </a:solidFill>
                </a:uFill>
              </a:rPr>
              <a:t/>
            </a:r>
            <a:br>
              <a:rPr lang="en-US" dirty="0" smtClean="0">
                <a:solidFill>
                  <a:srgbClr val="000000"/>
                </a:solidFill>
                <a:uFill>
                  <a:solidFill>
                    <a:srgbClr val="FFFFFF"/>
                  </a:solidFill>
                </a:uFill>
              </a:rPr>
            </a:br>
            <a:r>
              <a:rPr lang="en-US" dirty="0" err="1" smtClean="0">
                <a:solidFill>
                  <a:srgbClr val="000000"/>
                </a:solidFill>
                <a:uFill>
                  <a:solidFill>
                    <a:srgbClr val="FFFFFF"/>
                  </a:solidFill>
                </a:uFill>
              </a:rPr>
              <a:t>getconfig</a:t>
            </a:r>
            <a:r>
              <a:rPr lang="en-US" dirty="0" smtClean="0">
                <a:solidFill>
                  <a:srgbClr val="000000"/>
                </a:solidFill>
                <a:uFill>
                  <a:solidFill>
                    <a:srgbClr val="FFFFFF"/>
                  </a:solidFill>
                </a:uFill>
              </a:rPr>
              <a:t> -d</a:t>
            </a:r>
            <a:endParaRPr lang="en-US" dirty="0">
              <a:solidFill>
                <a:srgbClr val="000000"/>
              </a:solidFill>
              <a:uFill>
                <a:solidFill>
                  <a:srgbClr val="FFFFFF"/>
                </a:solidFill>
              </a:uFill>
            </a:endParaRPr>
          </a:p>
        </p:txBody>
      </p:sp>
      <p:pic>
        <p:nvPicPr>
          <p:cNvPr id="4" name="図 1"/>
          <p:cNvPicPr>
            <a:picLocks noChangeAspect="1"/>
            <a:extLst>
              <a:ext uri="smNativeData">
                <pr:smNativeData xmlns="" xmlns:p14="http://schemas.microsoft.com/office/powerpoint/2010/main" xmlns:pr="smNativeData"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kFAACtDwAAujgAADkpAAAQAAAAJgAAAAgAAAD//////////w=="/>
              </a:ext>
            </a:extLst>
          </p:cNvPicPr>
          <p:nvPr/>
        </p:nvPicPr>
        <p:blipFill>
          <a:blip r:embed="rId2"/>
          <a:stretch>
            <a:fillRect/>
          </a:stretch>
        </p:blipFill>
        <p:spPr>
          <a:xfrm>
            <a:off x="859155" y="2918777"/>
            <a:ext cx="8362315" cy="4152900"/>
          </a:xfrm>
          <a:prstGeom prst="rect">
            <a:avLst/>
          </a:prstGeom>
          <a:noFill/>
          <a:ln>
            <a:noFill/>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Windows検査結果確認とコミット</a:t>
            </a: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kcAADnOgAAUyAAABAAAAAmAAAACAAAAP//////////"/>
              </a:ext>
            </a:extLst>
          </p:cNvSpPr>
          <p:nvPr/>
        </p:nvSpPr>
        <p:spPr>
          <a:xfrm>
            <a:off x="504190" y="464883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Excel検査結果の確認ができたら”getconfig -u local”でローカルデータベースに検査結果を登録します</a:t>
            </a:r>
          </a:p>
        </p:txBody>
      </p:sp>
      <p:pic>
        <p:nvPicPr>
          <p:cNvPr id="4" name="図 291"/>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DEIAAAJzMAANsnAAAQAAAAJgAAAAgAAAD//////////w=="/>
              </a:ext>
            </a:extLst>
          </p:cNvPicPr>
          <p:nvPr/>
        </p:nvPicPr>
        <p:blipFill>
          <a:blip r:embed="rId2"/>
          <a:stretch>
            <a:fillRect/>
          </a:stretch>
        </p:blipFill>
        <p:spPr>
          <a:xfrm>
            <a:off x="864235" y="5326380"/>
            <a:ext cx="7451090" cy="1152525"/>
          </a:xfrm>
          <a:prstGeom prst="rect">
            <a:avLst/>
          </a:prstGeom>
          <a:noFill/>
          <a:ln>
            <a:noFill/>
          </a:ln>
          <a:effectLst/>
        </p:spPr>
      </p:pic>
      <p:sp>
        <p:nvSpPr>
          <p:cNvPr id="5"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実行後、プロジェクトディレクトリ下のbuildの下に生成されたExcel検査結果を開いて結果を確認します</a:t>
            </a:r>
          </a:p>
        </p:txBody>
      </p:sp>
      <p:pic>
        <p:nvPicPr>
          <p:cNvPr id="6" name="図 293"/>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tDgAAEioAAHQbAAAQAAAAJgAAAAgAAAD//////////w=="/>
              </a:ext>
            </a:extLst>
          </p:cNvPicPr>
          <p:nvPr/>
        </p:nvPicPr>
        <p:blipFill>
          <a:blip r:embed="rId3"/>
          <a:stretch>
            <a:fillRect/>
          </a:stretch>
        </p:blipFill>
        <p:spPr>
          <a:xfrm>
            <a:off x="822325" y="2304415"/>
            <a:ext cx="6016625" cy="2158365"/>
          </a:xfrm>
          <a:prstGeom prst="rect">
            <a:avLst/>
          </a:prstGeom>
          <a:noFill/>
          <a:ln>
            <a:noFill/>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HP iLO </a:t>
            </a:r>
            <a:r>
              <a:rPr lang="ja-JP" sz="4400">
                <a:solidFill>
                  <a:srgbClr val="000000"/>
                </a:solidFill>
                <a:uFill>
                  <a:solidFill>
                    <a:srgbClr val="FFFFFF"/>
                  </a:solidFill>
                </a:uFill>
              </a:rPr>
              <a:t>の</a:t>
            </a:r>
            <a:r>
              <a:rPr lang="en-US" sz="4400">
                <a:solidFill>
                  <a:srgbClr val="000000"/>
                </a:solidFill>
                <a:uFill>
                  <a:solidFill>
                    <a:srgbClr val="FFFFFF"/>
                  </a:solidFill>
                </a:uFill>
              </a:rPr>
              <a:t>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事前準備１</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HIIAADlOgAABxUAABAAAAAmAAAACAAAAP//////////"/>
              </a:ext>
            </a:extLst>
          </p:cNvSpPr>
          <p:nvPr/>
        </p:nvSpPr>
        <p:spPr>
          <a:xfrm>
            <a:off x="504190" y="1372870"/>
            <a:ext cx="9069705" cy="204533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ネットワークプロキシーの設定</a:t>
            </a:r>
            <a:endParaRPr lang="en-US">
              <a:solidFill>
                <a:srgbClr val="000000"/>
              </a:solidFill>
              <a:uFill>
                <a:solidFill>
                  <a:srgbClr val="FFFFFF"/>
                </a:solidFill>
              </a:uFill>
            </a:endParaRPr>
          </a:p>
          <a:p>
            <a:pPr marL="864235" lvl="1" indent="-321945">
              <a:lnSpc>
                <a:spcPct val="100000"/>
              </a:lnSpc>
              <a:buClrTx/>
              <a:buSzPts val="1350"/>
              <a:buFont typeface="Symbol" pitchFamily="1"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InternetExploler を開いて、「インターネットオプション設定」を選択。 「接続」、「LAN設定」を選択し、プロキシーサーバの欄にプロキシーのアドレス、ポート番号を入力</a:t>
            </a: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検査対象の vCenter アドレスのプロキシー除外設定</a:t>
            </a:r>
            <a:endParaRPr lang="en-US">
              <a:solidFill>
                <a:srgbClr val="000000"/>
              </a:solidFill>
              <a:uFill>
                <a:solidFill>
                  <a:srgbClr val="FFFFFF"/>
                </a:solidFill>
              </a:uFill>
            </a:endParaRPr>
          </a:p>
          <a:p>
            <a:pPr marL="864235" lvl="1" indent="-321945">
              <a:lnSpc>
                <a:spcPct val="100000"/>
              </a:lnSpc>
              <a:buClrTx/>
              <a:buSzPts val="1350"/>
              <a:buFont typeface="Symbol" pitchFamily="1"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「詳細設定」を選択し、「プロキシーの設定除外」の欄に、検査対象の vCenter のアドレスを追加</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pic>
        <p:nvPicPr>
          <p:cNvPr id="4" name="図 187"/>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DMGAAAmFAAAJSAAAMEqAAAQAAAAJgAAAAgAAAD//////////w=="/>
              </a:ext>
            </a:extLst>
          </p:cNvPicPr>
          <p:nvPr/>
        </p:nvPicPr>
        <p:blipFill>
          <a:blip r:embed="rId2"/>
          <a:stretch>
            <a:fillRect/>
          </a:stretch>
        </p:blipFill>
        <p:spPr>
          <a:xfrm>
            <a:off x="1007745" y="3275330"/>
            <a:ext cx="4217670" cy="3674745"/>
          </a:xfrm>
          <a:prstGeom prst="rect">
            <a:avLst/>
          </a:prstGeom>
          <a:noFill/>
          <a:ln>
            <a:noFill/>
          </a:ln>
          <a:effectLst/>
        </p:spPr>
      </p:pic>
      <p:pic>
        <p:nvPicPr>
          <p:cNvPr id="5" name="図 188"/>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F0mn6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KkhAAAwFAAArTYAAMEqAAAQAAAAJgAAAAgAAAD//////////w=="/>
              </a:ext>
            </a:extLst>
          </p:cNvPicPr>
          <p:nvPr/>
        </p:nvPicPr>
        <p:blipFill>
          <a:blip r:embed="rId3"/>
          <a:stretch>
            <a:fillRect/>
          </a:stretch>
        </p:blipFill>
        <p:spPr>
          <a:xfrm>
            <a:off x="5471795" y="3281680"/>
            <a:ext cx="3416300" cy="3668395"/>
          </a:xfrm>
          <a:prstGeom prst="rect">
            <a:avLst/>
          </a:prstGeom>
          <a:noFill/>
          <a:ln>
            <a:noFill/>
          </a:ln>
          <a:effectLst/>
        </p:spPr>
      </p:pic>
      <p:sp>
        <p:nvSpPr>
          <p:cNvPr id="6" name="CustomShape 3"/>
          <p:cNvSpPr>
            <a:extLst>
              <a:ext uri="smNativeData">
                <pr:smNativeData xmlns="" xmlns:p14="http://schemas.microsoft.com/office/powerpoint/2010/main" xmlns:pr="smNativeData" val="SMDATA_16_J4BCWx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aggAADwjAAAfGgAAcSUAABAAAAAmAAAACAAAAP//////////"/>
              </a:ext>
            </a:extLst>
          </p:cNvSpPr>
          <p:nvPr/>
        </p:nvSpPr>
        <p:spPr>
          <a:xfrm>
            <a:off x="1367790" y="5727700"/>
            <a:ext cx="2878455" cy="358775"/>
          </a:xfrm>
          <a:prstGeom prst="rect">
            <a:avLst/>
          </a:prstGeom>
          <a:noFill/>
          <a:ln w="9525" cap="flat" cmpd="sng" algn="ctr">
            <a:solidFill>
              <a:srgbClr val="FF3333"/>
            </a:solidFill>
            <a:prstDash val="solid"/>
            <a:headEnd type="none"/>
            <a:tailEnd type="none"/>
          </a:ln>
          <a:effectLst/>
        </p:spPr>
      </p:sp>
      <p:sp>
        <p:nvSpPr>
          <p:cNvPr id="7" name="CustomShape 4"/>
          <p:cNvSpPr>
            <a:extLst>
              <a:ext uri="smNativeData">
                <pr:smNativeData xmlns="" xmlns:p14="http://schemas.microsoft.com/office/powerpoint/2010/main" xmlns:pr="smNativeData" val="SMDATA_16_J4BCWx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UiQAAB8kAAAGNgAAxSYAABAAAAAmAAAACAAAAP//////////"/>
              </a:ext>
            </a:extLst>
          </p:cNvSpPr>
          <p:nvPr/>
        </p:nvSpPr>
        <p:spPr>
          <a:xfrm>
            <a:off x="5904230" y="5871845"/>
            <a:ext cx="2877820" cy="430530"/>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HP iLO </a:t>
            </a:r>
            <a:r>
              <a:rPr lang="ja-JP" sz="4400">
                <a:solidFill>
                  <a:srgbClr val="000000"/>
                </a:solidFill>
                <a:uFill>
                  <a:solidFill>
                    <a:srgbClr val="FFFFFF"/>
                  </a:solidFill>
                </a:uFill>
              </a:rPr>
              <a:t>の検査について</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Ih0AABAAAAAmAAAACAAAAP//////////"/>
              </a:ext>
            </a:extLst>
          </p:cNvSpPr>
          <p:nvPr/>
        </p:nvSpPr>
        <p:spPr>
          <a:xfrm>
            <a:off x="504190" y="1769110"/>
            <a:ext cx="9069705" cy="2966720"/>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a:solidFill>
                  <a:srgbClr val="000000"/>
                </a:solidFill>
                <a:uFill>
                  <a:solidFill>
                    <a:srgbClr val="FFFFFF"/>
                  </a:solidFill>
                </a:uFill>
              </a:rPr>
              <a:t>HP Proliant</a:t>
            </a:r>
            <a:r>
              <a:rPr lang="ja-JP" sz="2000" dirty="0">
                <a:solidFill>
                  <a:srgbClr val="000000"/>
                </a:solidFill>
                <a:uFill>
                  <a:solidFill>
                    <a:srgbClr val="FFFFFF"/>
                  </a:solidFill>
                </a:uFill>
              </a:rPr>
              <a:t>サーバの場合</a:t>
            </a:r>
            <a:r>
              <a:rPr lang="ja-JP" sz="2000" dirty="0" smtClean="0">
                <a:solidFill>
                  <a:srgbClr val="000000"/>
                </a:solidFill>
                <a:uFill>
                  <a:solidFill>
                    <a:srgbClr val="FFFFFF"/>
                  </a:solidFill>
                </a:uFill>
              </a:rPr>
              <a:t>、</a:t>
            </a:r>
            <a:r>
              <a:rPr lang="en-US" altLang="ja-JP" sz="2000" dirty="0" smtClean="0">
                <a:solidFill>
                  <a:srgbClr val="000000"/>
                </a:solidFill>
                <a:uFill>
                  <a:solidFill>
                    <a:srgbClr val="FFFFFF"/>
                  </a:solidFill>
                </a:uFill>
              </a:rPr>
              <a:t>HP </a:t>
            </a:r>
            <a:r>
              <a:rPr lang="en-US" sz="2000" dirty="0" err="1" smtClean="0">
                <a:solidFill>
                  <a:srgbClr val="000000"/>
                </a:solidFill>
                <a:uFill>
                  <a:solidFill>
                    <a:srgbClr val="FFFFFF"/>
                  </a:solidFill>
                </a:uFill>
              </a:rPr>
              <a:t>iLO</a:t>
            </a:r>
            <a:r>
              <a:rPr lang="en-US" sz="2000" dirty="0" smtClean="0">
                <a:solidFill>
                  <a:srgbClr val="000000"/>
                </a:solidFill>
                <a:uFill>
                  <a:solidFill>
                    <a:srgbClr val="FFFFFF"/>
                  </a:solidFill>
                </a:uFill>
              </a:rPr>
              <a:t> </a:t>
            </a:r>
            <a:r>
              <a:rPr lang="ja-JP" sz="2000" dirty="0" smtClean="0">
                <a:solidFill>
                  <a:srgbClr val="000000"/>
                </a:solidFill>
                <a:uFill>
                  <a:solidFill>
                    <a:srgbClr val="FFFFFF"/>
                  </a:solidFill>
                </a:uFill>
              </a:rPr>
              <a:t>管理</a:t>
            </a:r>
            <a:r>
              <a:rPr lang="ja-JP" sz="2000" dirty="0">
                <a:solidFill>
                  <a:srgbClr val="000000"/>
                </a:solidFill>
                <a:uFill>
                  <a:solidFill>
                    <a:srgbClr val="FFFFFF"/>
                  </a:solidFill>
                </a:uFill>
              </a:rPr>
              <a:t>インタフェース経由</a:t>
            </a:r>
            <a:r>
              <a:rPr lang="ja-JP" sz="2000" dirty="0" smtClean="0">
                <a:solidFill>
                  <a:srgbClr val="000000"/>
                </a:solidFill>
                <a:uFill>
                  <a:solidFill>
                    <a:srgbClr val="FFFFFF"/>
                  </a:solidFill>
                </a:uFill>
              </a:rPr>
              <a:t>で</a:t>
            </a:r>
            <a:r>
              <a:rPr lang="en-US" altLang="ja-JP" sz="2000" dirty="0" smtClean="0">
                <a:solidFill>
                  <a:srgbClr val="000000"/>
                </a:solidFill>
                <a:uFill>
                  <a:solidFill>
                    <a:srgbClr val="FFFFFF"/>
                  </a:solidFill>
                </a:uFill>
              </a:rPr>
              <a:t>HW</a:t>
            </a:r>
            <a:r>
              <a:rPr lang="ja-JP" altLang="en-US" sz="2000" dirty="0" smtClean="0">
                <a:solidFill>
                  <a:srgbClr val="000000"/>
                </a:solidFill>
                <a:uFill>
                  <a:solidFill>
                    <a:srgbClr val="FFFFFF"/>
                  </a:solidFill>
                </a:uFill>
              </a:rPr>
              <a:t>構成</a:t>
            </a:r>
            <a:r>
              <a:rPr lang="ja-JP" sz="2000" dirty="0" smtClean="0">
                <a:solidFill>
                  <a:srgbClr val="000000"/>
                </a:solidFill>
                <a:uFill>
                  <a:solidFill>
                    <a:srgbClr val="FFFFFF"/>
                  </a:solidFill>
                </a:uFill>
              </a:rPr>
              <a:t>情報</a:t>
            </a:r>
            <a:r>
              <a:rPr lang="ja-JP" altLang="en-US" sz="2000" dirty="0" smtClean="0">
                <a:solidFill>
                  <a:srgbClr val="000000"/>
                </a:solidFill>
                <a:uFill>
                  <a:solidFill>
                    <a:srgbClr val="FFFFFF"/>
                  </a:solidFill>
                </a:uFill>
              </a:rPr>
              <a:t>を</a:t>
            </a:r>
            <a:r>
              <a:rPr lang="ja-JP" sz="2000" dirty="0" smtClean="0">
                <a:solidFill>
                  <a:srgbClr val="000000"/>
                </a:solidFill>
                <a:uFill>
                  <a:solidFill>
                    <a:srgbClr val="FFFFFF"/>
                  </a:solidFill>
                </a:uFill>
              </a:rPr>
              <a:t>採取</a:t>
            </a:r>
            <a:r>
              <a:rPr lang="ja-JP" altLang="en-US" sz="2000" dirty="0" smtClean="0">
                <a:solidFill>
                  <a:srgbClr val="000000"/>
                </a:solidFill>
                <a:uFill>
                  <a:solidFill>
                    <a:srgbClr val="FFFFFF"/>
                  </a:solidFill>
                </a:uFill>
              </a:rPr>
              <a:t>し</a:t>
            </a:r>
            <a:r>
              <a:rPr lang="ja-JP" sz="2000" dirty="0" smtClean="0">
                <a:solidFill>
                  <a:srgbClr val="000000"/>
                </a:solidFill>
                <a:uFill>
                  <a:solidFill>
                    <a:srgbClr val="FFFFFF"/>
                  </a:solidFill>
                </a:uFill>
              </a:rPr>
              <a:t>ます</a:t>
            </a:r>
            <a:endParaRPr lang="en-US" sz="2000"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ja-JP" altLang="en-US" sz="2000" dirty="0" smtClean="0">
                <a:solidFill>
                  <a:srgbClr val="000000"/>
                </a:solidFill>
                <a:uFill>
                  <a:solidFill>
                    <a:srgbClr val="FFFFFF"/>
                  </a:solidFill>
                </a:uFill>
              </a:rPr>
              <a:t>本作業は前述</a:t>
            </a:r>
            <a:r>
              <a:rPr lang="ja-JP" sz="2000" dirty="0" smtClean="0">
                <a:solidFill>
                  <a:srgbClr val="000000"/>
                </a:solidFill>
                <a:uFill>
                  <a:solidFill>
                    <a:srgbClr val="FFFFFF"/>
                  </a:solidFill>
                </a:uFill>
              </a:rPr>
              <a:t>の </a:t>
            </a:r>
            <a:r>
              <a:rPr lang="en-US" sz="2000" dirty="0" err="1" smtClean="0">
                <a:solidFill>
                  <a:srgbClr val="000000"/>
                </a:solidFill>
                <a:uFill>
                  <a:solidFill>
                    <a:srgbClr val="FFFFFF"/>
                  </a:solidFill>
                </a:uFill>
              </a:rPr>
              <a:t>Linux、Windows</a:t>
            </a:r>
            <a:r>
              <a:rPr lang="ja-JP" sz="2000" dirty="0" smtClean="0">
                <a:solidFill>
                  <a:srgbClr val="000000"/>
                </a:solidFill>
                <a:uFill>
                  <a:solidFill>
                    <a:srgbClr val="FFFFFF"/>
                  </a:solidFill>
                </a:uFill>
              </a:rPr>
              <a:t>検査</a:t>
            </a:r>
            <a:r>
              <a:rPr lang="ja-JP" sz="2000" dirty="0">
                <a:solidFill>
                  <a:srgbClr val="000000"/>
                </a:solidFill>
                <a:uFill>
                  <a:solidFill>
                    <a:srgbClr val="FFFFFF"/>
                  </a:solidFill>
                </a:uFill>
              </a:rPr>
              <a:t>実行後に行います</a:t>
            </a:r>
            <a:endParaRPr lang="en-US" sz="2000"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a:solidFill>
                  <a:srgbClr val="000000"/>
                </a:solidFill>
                <a:uFill>
                  <a:solidFill>
                    <a:srgbClr val="FFFFFF"/>
                  </a:solidFill>
                </a:uFill>
              </a:rPr>
              <a:t>.\template\</a:t>
            </a:r>
            <a:r>
              <a:rPr lang="en-US" sz="2000" dirty="0" err="1">
                <a:solidFill>
                  <a:srgbClr val="000000"/>
                </a:solidFill>
                <a:uFill>
                  <a:solidFill>
                    <a:srgbClr val="FFFFFF"/>
                  </a:solidFill>
                </a:uFill>
              </a:rPr>
              <a:t>HP_iLO</a:t>
            </a:r>
            <a:r>
              <a:rPr lang="en-US" sz="2000" dirty="0">
                <a:solidFill>
                  <a:srgbClr val="000000"/>
                </a:solidFill>
                <a:uFill>
                  <a:solidFill>
                    <a:srgbClr val="FFFFFF"/>
                  </a:solidFill>
                </a:uFill>
              </a:rPr>
              <a:t> </a:t>
            </a:r>
            <a:r>
              <a:rPr lang="ja-JP" sz="2000" dirty="0">
                <a:solidFill>
                  <a:srgbClr val="000000"/>
                </a:solidFill>
                <a:uFill>
                  <a:solidFill>
                    <a:srgbClr val="FFFFFF"/>
                  </a:solidFill>
                </a:uFill>
              </a:rPr>
              <a:t>がシナリオ保存ディレクトリとなり、本ディレクトリ下の</a:t>
            </a:r>
            <a:r>
              <a:rPr lang="en-US" sz="2000" dirty="0">
                <a:solidFill>
                  <a:srgbClr val="000000"/>
                </a:solidFill>
                <a:uFill>
                  <a:solidFill>
                    <a:srgbClr val="FFFFFF"/>
                  </a:solidFill>
                </a:uFill>
              </a:rPr>
              <a:t>Excel </a:t>
            </a:r>
            <a:r>
              <a:rPr lang="ja-JP" sz="2000" dirty="0">
                <a:solidFill>
                  <a:srgbClr val="000000"/>
                </a:solidFill>
                <a:uFill>
                  <a:solidFill>
                    <a:srgbClr val="FFFFFF"/>
                  </a:solidFill>
                </a:uFill>
              </a:rPr>
              <a:t>シート、設定ファイルを</a:t>
            </a:r>
            <a:r>
              <a:rPr lang="ja-JP" sz="2000" dirty="0" smtClean="0">
                <a:solidFill>
                  <a:srgbClr val="000000"/>
                </a:solidFill>
                <a:uFill>
                  <a:solidFill>
                    <a:srgbClr val="FFFFFF"/>
                  </a:solidFill>
                </a:uFill>
              </a:rPr>
              <a:t>編集します</a:t>
            </a:r>
            <a:r>
              <a:rPr dirty="0"/>
              <a:t/>
            </a:r>
            <a:br>
              <a:rPr dirty="0"/>
            </a:b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HP iLO 検査シート入力</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132524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プロジェクトディレクトリに移動し</a:t>
            </a:r>
            <a:r>
              <a:rPr lang="en-US" sz="2000" dirty="0">
                <a:solidFill>
                  <a:srgbClr val="000000"/>
                </a:solidFill>
                <a:uFill>
                  <a:solidFill>
                    <a:srgbClr val="FFFFFF"/>
                  </a:solidFill>
                </a:uFill>
              </a:rPr>
              <a:t>、「.\template\</a:t>
            </a:r>
            <a:r>
              <a:rPr lang="en-US" sz="2000" dirty="0" err="1">
                <a:solidFill>
                  <a:srgbClr val="000000"/>
                </a:solidFill>
                <a:uFill>
                  <a:solidFill>
                    <a:srgbClr val="FFFFFF"/>
                  </a:solidFill>
                </a:uFill>
              </a:rPr>
              <a:t>HP_iLO</a:t>
            </a:r>
            <a:r>
              <a:rPr lang="en-US" sz="2000" dirty="0">
                <a:solidFill>
                  <a:srgbClr val="000000"/>
                </a:solidFill>
                <a:uFill>
                  <a:solidFill>
                    <a:srgbClr val="FFFFFF"/>
                  </a:solidFill>
                </a:uFill>
              </a:rPr>
              <a:t>\</a:t>
            </a:r>
            <a:r>
              <a:rPr lang="en-US" sz="2000" dirty="0" err="1">
                <a:solidFill>
                  <a:srgbClr val="000000"/>
                </a:solidFill>
                <a:uFill>
                  <a:solidFill>
                    <a:srgbClr val="FFFFFF"/>
                  </a:solidFill>
                </a:uFill>
              </a:rPr>
              <a:t>iLO</a:t>
            </a:r>
            <a:r>
              <a:rPr lang="ja-JP" sz="2000" dirty="0">
                <a:solidFill>
                  <a:srgbClr val="000000"/>
                </a:solidFill>
                <a:uFill>
                  <a:solidFill>
                    <a:srgbClr val="FFFFFF"/>
                  </a:solidFill>
                </a:uFill>
              </a:rPr>
              <a:t>チェックシート</a:t>
            </a:r>
            <a:r>
              <a:rPr lang="en-US" sz="2000" dirty="0">
                <a:solidFill>
                  <a:srgbClr val="000000"/>
                </a:solidFill>
                <a:uFill>
                  <a:solidFill>
                    <a:srgbClr val="FFFFFF"/>
                  </a:solidFill>
                </a:uFill>
              </a:rPr>
              <a:t>.</a:t>
            </a:r>
            <a:r>
              <a:rPr lang="en-US" sz="2000" dirty="0" err="1">
                <a:solidFill>
                  <a:srgbClr val="000000"/>
                </a:solidFill>
                <a:uFill>
                  <a:solidFill>
                    <a:srgbClr val="FFFFFF"/>
                  </a:solidFill>
                </a:uFill>
              </a:rPr>
              <a:t>xlsx」を編集します</a:t>
            </a:r>
            <a:endParaRPr lang="en-US"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はじめに</a:t>
            </a:r>
            <a:r>
              <a:rPr lang="en-US" sz="2000" dirty="0">
                <a:solidFill>
                  <a:srgbClr val="000000"/>
                </a:solidFill>
                <a:uFill>
                  <a:solidFill>
                    <a:srgbClr val="FFFFFF"/>
                  </a:solidFill>
                </a:uFill>
              </a:rPr>
              <a:t>「</a:t>
            </a:r>
            <a:r>
              <a:rPr lang="ja-JP" sz="2000" dirty="0">
                <a:solidFill>
                  <a:srgbClr val="000000"/>
                </a:solidFill>
                <a:uFill>
                  <a:solidFill>
                    <a:srgbClr val="FFFFFF"/>
                  </a:solidFill>
                </a:uFill>
              </a:rPr>
              <a:t>検査ドメイン</a:t>
            </a:r>
            <a:r>
              <a:rPr lang="en-US" sz="2000" dirty="0">
                <a:solidFill>
                  <a:srgbClr val="000000"/>
                </a:solidFill>
                <a:uFill>
                  <a:solidFill>
                    <a:srgbClr val="FFFFFF"/>
                  </a:solidFill>
                </a:uFill>
              </a:rPr>
              <a:t>」</a:t>
            </a:r>
            <a:r>
              <a:rPr lang="en-US" sz="2000" dirty="0" err="1">
                <a:solidFill>
                  <a:srgbClr val="000000"/>
                </a:solidFill>
                <a:uFill>
                  <a:solidFill>
                    <a:srgbClr val="FFFFFF"/>
                  </a:solidFill>
                </a:uFill>
              </a:rPr>
              <a:t>に”iLO”を</a:t>
            </a:r>
            <a:r>
              <a:rPr lang="ja-JP" sz="2000" dirty="0">
                <a:solidFill>
                  <a:srgbClr val="000000"/>
                </a:solidFill>
                <a:uFill>
                  <a:solidFill>
                    <a:srgbClr val="FFFFFF"/>
                  </a:solidFill>
                </a:uFill>
              </a:rPr>
              <a:t>入力</a:t>
            </a:r>
            <a:r>
              <a:rPr lang="en-US" sz="2000" dirty="0" err="1">
                <a:solidFill>
                  <a:srgbClr val="000000"/>
                </a:solidFill>
                <a:uFill>
                  <a:solidFill>
                    <a:srgbClr val="FFFFFF"/>
                  </a:solidFill>
                </a:uFill>
              </a:rPr>
              <a:t>してください</a:t>
            </a:r>
            <a:endParaRPr lang="en-US"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各項目の入力手順はLinux</a:t>
            </a:r>
            <a:r>
              <a:rPr lang="en-US" sz="2000" dirty="0">
                <a:solidFill>
                  <a:srgbClr val="000000"/>
                </a:solidFill>
                <a:uFill>
                  <a:solidFill>
                    <a:srgbClr val="FFFFFF"/>
                  </a:solidFill>
                </a:uFill>
              </a:rPr>
              <a:t> </a:t>
            </a:r>
            <a:r>
              <a:rPr lang="en-US" sz="2000" dirty="0" err="1">
                <a:solidFill>
                  <a:srgbClr val="000000"/>
                </a:solidFill>
                <a:uFill>
                  <a:solidFill>
                    <a:srgbClr val="FFFFFF"/>
                  </a:solidFill>
                </a:uFill>
              </a:rPr>
              <a:t>検査と同じとなります</a:t>
            </a:r>
            <a:r>
              <a:rPr dirty="0"/>
              <a:t/>
            </a:r>
            <a:br>
              <a:rPr dirty="0"/>
            </a:br>
            <a:endParaRPr lang="en-US" sz="2000" dirty="0">
              <a:solidFill>
                <a:srgbClr val="000000"/>
              </a:solidFill>
              <a:uFill>
                <a:solidFill>
                  <a:srgbClr val="FFFFFF"/>
                </a:solidFill>
              </a:uFill>
            </a:endParaRPr>
          </a:p>
          <a:p>
            <a:pPr marL="109855">
              <a:lnSpc>
                <a:spcPct val="100000"/>
              </a:lnSpc>
              <a:defRPr lang="ja-JP">
                <a:latin typeface="Meiryo UI" pitchFamily="3" charset="-128"/>
                <a:ea typeface="Meiryo UI" pitchFamily="3" charset="-128"/>
                <a:cs typeface="Meiryo UI" pitchFamily="3" charset="-128"/>
              </a:defRPr>
            </a:pPr>
            <a:r>
              <a:rPr lang="en-US" sz="2000" dirty="0">
                <a:solidFill>
                  <a:srgbClr val="000000"/>
                </a:solidFill>
                <a:uFill>
                  <a:solidFill>
                    <a:srgbClr val="FFFFFF"/>
                  </a:solidFill>
                </a:uFill>
              </a:rPr>
              <a:t>(</a:t>
            </a:r>
            <a:r>
              <a:rPr lang="ja-JP" sz="2000" dirty="0">
                <a:solidFill>
                  <a:srgbClr val="000000"/>
                </a:solidFill>
                <a:uFill>
                  <a:solidFill>
                    <a:srgbClr val="FFFFFF"/>
                  </a:solidFill>
                </a:uFill>
              </a:rPr>
              <a:t>注意</a:t>
            </a:r>
            <a:r>
              <a:rPr lang="en-US" sz="2000" dirty="0">
                <a:solidFill>
                  <a:srgbClr val="000000"/>
                </a:solidFill>
                <a:uFill>
                  <a:solidFill>
                    <a:srgbClr val="FFFFFF"/>
                  </a:solidFill>
                </a:uFill>
              </a:rPr>
              <a:t>) </a:t>
            </a:r>
            <a:r>
              <a:rPr lang="ja-JP" sz="2000" dirty="0">
                <a:solidFill>
                  <a:srgbClr val="000000"/>
                </a:solidFill>
                <a:uFill>
                  <a:solidFill>
                    <a:srgbClr val="FFFFFF"/>
                  </a:solidFill>
                </a:uFill>
              </a:rPr>
              <a:t>「対象サーバ」の入力は、</a:t>
            </a:r>
            <a:r>
              <a:rPr lang="en-US" sz="2000" dirty="0">
                <a:solidFill>
                  <a:srgbClr val="000000"/>
                </a:solidFill>
                <a:uFill>
                  <a:solidFill>
                    <a:srgbClr val="FFFFFF"/>
                  </a:solidFill>
                </a:uFill>
              </a:rPr>
              <a:t>Linux </a:t>
            </a:r>
            <a:r>
              <a:rPr lang="ja-JP" sz="2000" dirty="0">
                <a:solidFill>
                  <a:srgbClr val="000000"/>
                </a:solidFill>
                <a:uFill>
                  <a:solidFill>
                    <a:srgbClr val="FFFFFF"/>
                  </a:solidFill>
                </a:uFill>
              </a:rPr>
              <a:t>検査と同じホスト名を入力してください</a:t>
            </a: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HP iLO config.groovyの編集</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notepad++</a:t>
            </a:r>
            <a:r>
              <a:rPr lang="en-US" dirty="0" err="1">
                <a:solidFill>
                  <a:srgbClr val="000000"/>
                </a:solidFill>
                <a:uFill>
                  <a:solidFill>
                    <a:srgbClr val="FFFFFF"/>
                  </a:solidFill>
                </a:uFill>
              </a:rPr>
              <a:t>などで</a:t>
            </a:r>
            <a:r>
              <a:rPr lang="ja-JP" dirty="0">
                <a:solidFill>
                  <a:srgbClr val="000000"/>
                </a:solidFill>
                <a:uFill>
                  <a:solidFill>
                    <a:srgbClr val="FFFFFF"/>
                  </a:solidFill>
                </a:uFill>
              </a:rPr>
              <a:t>「</a:t>
            </a:r>
            <a:r>
              <a:rPr lang="en-US" dirty="0">
                <a:solidFill>
                  <a:srgbClr val="000000"/>
                </a:solidFill>
                <a:uFill>
                  <a:solidFill>
                    <a:srgbClr val="FFFFFF"/>
                  </a:solidFill>
                </a:uFill>
              </a:rPr>
              <a:t>.\</a:t>
            </a:r>
            <a:r>
              <a:rPr lang="en-US" dirty="0" smtClean="0">
                <a:solidFill>
                  <a:srgbClr val="000000"/>
                </a:solidFill>
                <a:uFill>
                  <a:solidFill>
                    <a:srgbClr val="FFFFFF"/>
                  </a:solidFill>
                </a:uFill>
              </a:rPr>
              <a:t>template\</a:t>
            </a:r>
            <a:r>
              <a:rPr lang="en-US" dirty="0" err="1" smtClean="0">
                <a:solidFill>
                  <a:srgbClr val="000000"/>
                </a:solidFill>
                <a:uFill>
                  <a:solidFill>
                    <a:srgbClr val="FFFFFF"/>
                  </a:solidFill>
                </a:uFill>
              </a:rPr>
              <a:t>HP_iLO</a:t>
            </a:r>
            <a:r>
              <a:rPr lang="en-US" dirty="0" smtClean="0">
                <a:solidFill>
                  <a:srgbClr val="000000"/>
                </a:solidFill>
                <a:uFill>
                  <a:solidFill>
                    <a:srgbClr val="FFFFFF"/>
                  </a:solidFill>
                </a:uFill>
              </a:rPr>
              <a:t>\</a:t>
            </a:r>
            <a:r>
              <a:rPr lang="en-US" dirty="0" err="1" smtClean="0">
                <a:solidFill>
                  <a:srgbClr val="000000"/>
                </a:solidFill>
                <a:uFill>
                  <a:solidFill>
                    <a:srgbClr val="FFFFFF"/>
                  </a:solidFill>
                </a:uFill>
              </a:rPr>
              <a:t>config_ilo.groovy</a:t>
            </a:r>
            <a:r>
              <a:rPr lang="ja-JP" dirty="0">
                <a:solidFill>
                  <a:srgbClr val="000000"/>
                </a:solidFill>
                <a:uFill>
                  <a:solidFill>
                    <a:srgbClr val="FFFFFF"/>
                  </a:solidFill>
                </a:uFill>
              </a:rPr>
              <a:t>」</a:t>
            </a:r>
            <a:r>
              <a:rPr lang="en-US" dirty="0">
                <a:solidFill>
                  <a:srgbClr val="000000"/>
                </a:solidFill>
                <a:uFill>
                  <a:solidFill>
                    <a:srgbClr val="FFFFFF"/>
                  </a:solidFill>
                </a:uFill>
              </a:rPr>
              <a:t> </a:t>
            </a:r>
            <a:r>
              <a:rPr lang="en-US" dirty="0" err="1">
                <a:solidFill>
                  <a:srgbClr val="000000"/>
                </a:solidFill>
                <a:uFill>
                  <a:solidFill>
                    <a:srgbClr val="FFFFFF"/>
                  </a:solidFill>
                </a:uFill>
              </a:rPr>
              <a:t>を開き、以下の行の接続アカウント情報を編集します</a:t>
            </a:r>
            <a:endParaRPr lang="en-US" dirty="0">
              <a:solidFill>
                <a:srgbClr val="000000"/>
              </a:solidFill>
              <a:uFill>
                <a:solidFill>
                  <a:srgbClr val="FFFFFF"/>
                </a:solidFill>
              </a:uFill>
            </a:endParaRPr>
          </a:p>
        </p:txBody>
      </p:sp>
      <p:sp>
        <p:nvSpPr>
          <p:cNvPr id="4" name="CustomShape 3"/>
          <p:cNvSpPr>
            <a:extLst>
              <a:ext uri="smNativeData">
                <pr:smNativeData xmlns="" xmlns:p14="http://schemas.microsoft.com/office/powerpoint/2010/main"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INgAAXxQAABAAAAAmAAAACAAAAP//////////"/>
              </a:ext>
            </a:extLst>
          </p:cNvSpPr>
          <p:nvPr/>
        </p:nvSpPr>
        <p:spPr>
          <a:xfrm>
            <a:off x="864235" y="2338070"/>
            <a:ext cx="7919085" cy="97345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 iLO 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account.iLO.Test.user      = 'guest’</a:t>
            </a: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account.iLO.Test.password  = 'guest000'</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HP iLO 検査実行</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CvPAAAtRMAABAAAAAmAAAACAAAAP//////////"/>
              </a:ext>
            </a:extLst>
          </p:cNvSpPr>
          <p:nvPr/>
        </p:nvSpPr>
        <p:spPr>
          <a:xfrm>
            <a:off x="504190" y="1768475"/>
            <a:ext cx="9360535" cy="1435100"/>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a:solidFill>
                  <a:srgbClr val="000000"/>
                </a:solidFill>
                <a:uFill>
                  <a:solidFill>
                    <a:srgbClr val="FFFFFF"/>
                  </a:solidFill>
                </a:uFill>
              </a:rPr>
              <a:t>PowerShell </a:t>
            </a:r>
            <a:r>
              <a:rPr lang="en-US" sz="1600" dirty="0" err="1">
                <a:solidFill>
                  <a:srgbClr val="000000"/>
                </a:solidFill>
                <a:uFill>
                  <a:solidFill>
                    <a:srgbClr val="FFFFFF"/>
                  </a:solidFill>
                </a:uFill>
              </a:rPr>
              <a:t>を開いて、プロジェクトディレクトリに移動して</a:t>
            </a:r>
            <a:r>
              <a:rPr lang="en-US" sz="1600" dirty="0">
                <a:solidFill>
                  <a:srgbClr val="000000"/>
                </a:solidFill>
                <a:uFill>
                  <a:solidFill>
                    <a:srgbClr val="FFFFFF"/>
                  </a:solidFill>
                </a:uFill>
              </a:rPr>
              <a:t>、 </a:t>
            </a: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a:t>
            </a:r>
            <a:r>
              <a:rPr lang="en-US" sz="1600" dirty="0" err="1">
                <a:solidFill>
                  <a:srgbClr val="000000"/>
                </a:solidFill>
                <a:uFill>
                  <a:solidFill>
                    <a:srgbClr val="FFFFFF"/>
                  </a:solidFill>
                </a:uFill>
              </a:rPr>
              <a:t>を実行します</a:t>
            </a:r>
            <a:r>
              <a:rPr dirty="0"/>
              <a:t/>
            </a:r>
            <a:br>
              <a:rPr dirty="0"/>
            </a:br>
            <a:r>
              <a:rPr lang="en-US" dirty="0" smtClean="0"/>
              <a:t/>
            </a:r>
            <a:br>
              <a:rPr lang="en-US" dirty="0" smtClean="0"/>
            </a:br>
            <a:r>
              <a:rPr lang="en-US" sz="1600" dirty="0" smtClean="0">
                <a:solidFill>
                  <a:srgbClr val="000000"/>
                </a:solidFill>
                <a:uFill>
                  <a:solidFill>
                    <a:srgbClr val="FFFFFF"/>
                  </a:solidFill>
                </a:uFill>
              </a:rPr>
              <a:t>-</a:t>
            </a:r>
            <a:r>
              <a:rPr lang="en-US" sz="1600" dirty="0">
                <a:solidFill>
                  <a:srgbClr val="000000"/>
                </a:solidFill>
                <a:uFill>
                  <a:solidFill>
                    <a:srgbClr val="FFFFFF"/>
                  </a:solidFill>
                </a:uFill>
              </a:rPr>
              <a:t>c</a:t>
            </a:r>
            <a:r>
              <a:rPr lang="ja-JP" sz="1600" dirty="0">
                <a:solidFill>
                  <a:srgbClr val="000000"/>
                </a:solidFill>
                <a:uFill>
                  <a:solidFill>
                    <a:srgbClr val="FFFFFF"/>
                  </a:solidFill>
                </a:uFill>
              </a:rPr>
              <a:t> オプションで、</a:t>
            </a:r>
            <a:r>
              <a:rPr lang="en-US" sz="1600" dirty="0" err="1">
                <a:solidFill>
                  <a:srgbClr val="000000"/>
                </a:solidFill>
                <a:uFill>
                  <a:solidFill>
                    <a:srgbClr val="FFFFFF"/>
                  </a:solidFill>
                </a:uFill>
              </a:rPr>
              <a:t>config</a:t>
            </a:r>
            <a:r>
              <a:rPr lang="en-US" sz="1600" dirty="0">
                <a:solidFill>
                  <a:srgbClr val="000000"/>
                </a:solidFill>
                <a:uFill>
                  <a:solidFill>
                    <a:srgbClr val="FFFFFF"/>
                  </a:solidFill>
                </a:uFill>
              </a:rPr>
              <a:t> </a:t>
            </a:r>
            <a:r>
              <a:rPr lang="ja-JP" sz="1600" dirty="0">
                <a:solidFill>
                  <a:srgbClr val="000000"/>
                </a:solidFill>
                <a:uFill>
                  <a:solidFill>
                    <a:srgbClr val="FFFFFF"/>
                  </a:solidFill>
                </a:uFill>
              </a:rPr>
              <a:t>ファイルを指定します</a:t>
            </a:r>
            <a:r>
              <a:rPr dirty="0"/>
              <a:t/>
            </a:r>
            <a:br>
              <a:rPr dirty="0"/>
            </a:br>
            <a:r>
              <a:rPr lang="en-US" sz="1600" dirty="0">
                <a:solidFill>
                  <a:srgbClr val="000000"/>
                </a:solidFill>
                <a:uFill>
                  <a:solidFill>
                    <a:srgbClr val="FFFFFF"/>
                  </a:solidFill>
                </a:uFill>
              </a:rPr>
              <a:t>-d </a:t>
            </a:r>
            <a:r>
              <a:rPr lang="ja-JP" sz="1600" dirty="0">
                <a:solidFill>
                  <a:srgbClr val="000000"/>
                </a:solidFill>
                <a:uFill>
                  <a:solidFill>
                    <a:srgbClr val="FFFFFF"/>
                  </a:solidFill>
                </a:uFill>
              </a:rPr>
              <a:t>オプションで、予行演習モードにします</a:t>
            </a:r>
            <a:r>
              <a:rPr dirty="0"/>
              <a:t/>
            </a:r>
            <a:br>
              <a:rPr dirty="0"/>
            </a:br>
            <a:r>
              <a:rPr dirty="0"/>
              <a:t/>
            </a:r>
            <a:br>
              <a:rPr dirty="0"/>
            </a:b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a:t>
            </a:r>
            <a:r>
              <a:rPr lang="en-US" sz="1600" dirty="0" smtClean="0">
                <a:solidFill>
                  <a:srgbClr val="000000"/>
                </a:solidFill>
                <a:uFill>
                  <a:solidFill>
                    <a:srgbClr val="FFFFFF"/>
                  </a:solidFill>
                </a:uFill>
              </a:rPr>
              <a:t>-</a:t>
            </a:r>
            <a:r>
              <a:rPr lang="en-US" sz="1600" dirty="0">
                <a:solidFill>
                  <a:srgbClr val="000000"/>
                </a:solidFill>
                <a:uFill>
                  <a:solidFill>
                    <a:srgbClr val="FFFFFF"/>
                  </a:solidFill>
                </a:uFill>
              </a:rPr>
              <a:t>c .\</a:t>
            </a:r>
            <a:r>
              <a:rPr lang="en-US" sz="1600" dirty="0" smtClean="0">
                <a:solidFill>
                  <a:srgbClr val="000000"/>
                </a:solidFill>
                <a:uFill>
                  <a:solidFill>
                    <a:srgbClr val="FFFFFF"/>
                  </a:solidFill>
                </a:uFill>
              </a:rPr>
              <a:t>template\</a:t>
            </a:r>
            <a:r>
              <a:rPr lang="en-US" sz="1600" dirty="0" err="1" smtClean="0">
                <a:solidFill>
                  <a:srgbClr val="000000"/>
                </a:solidFill>
                <a:uFill>
                  <a:solidFill>
                    <a:srgbClr val="FFFFFF"/>
                  </a:solidFill>
                </a:uFill>
              </a:rPr>
              <a:t>HP_iLO</a:t>
            </a:r>
            <a:r>
              <a:rPr lang="en-US" sz="1600" dirty="0" smtClean="0">
                <a:solidFill>
                  <a:srgbClr val="000000"/>
                </a:solidFill>
                <a:uFill>
                  <a:solidFill>
                    <a:srgbClr val="FFFFFF"/>
                  </a:solidFill>
                </a:uFill>
              </a:rPr>
              <a:t>\</a:t>
            </a:r>
            <a:r>
              <a:rPr lang="en-US" sz="1600" dirty="0" err="1" smtClean="0">
                <a:solidFill>
                  <a:srgbClr val="000000"/>
                </a:solidFill>
                <a:uFill>
                  <a:solidFill>
                    <a:srgbClr val="FFFFFF"/>
                  </a:solidFill>
                </a:uFill>
              </a:rPr>
              <a:t>config_ilo.groovy</a:t>
            </a:r>
            <a:r>
              <a:rPr lang="en-US" sz="1600" dirty="0" smtClean="0">
                <a:solidFill>
                  <a:srgbClr val="000000"/>
                </a:solidFill>
                <a:uFill>
                  <a:solidFill>
                    <a:srgbClr val="FFFFFF"/>
                  </a:solidFill>
                </a:uFill>
              </a:rPr>
              <a:t> -d</a:t>
            </a:r>
            <a:r>
              <a:rPr dirty="0"/>
              <a:t/>
            </a:r>
            <a:br>
              <a:rPr dirty="0"/>
            </a:br>
            <a:r>
              <a:rPr dirty="0"/>
              <a:t/>
            </a:r>
            <a:br>
              <a:rPr dirty="0"/>
            </a:br>
            <a:endParaRPr lang="en-US" sz="1600" dirty="0">
              <a:solidFill>
                <a:srgbClr val="000000"/>
              </a:solidFill>
              <a:uFill>
                <a:solidFill>
                  <a:srgbClr val="FFFFFF"/>
                </a:solidFill>
              </a:uFill>
            </a:endParaRPr>
          </a:p>
        </p:txBody>
      </p:sp>
      <p:pic>
        <p:nvPicPr>
          <p:cNvPr id="4" name="図 306"/>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CMHQAAnjQAAKMkAAAQAAAAJgAAAAgAAAD//////////w=="/>
              </a:ext>
            </a:extLst>
          </p:cNvPicPr>
          <p:nvPr/>
        </p:nvPicPr>
        <p:blipFill>
          <a:blip r:embed="rId2"/>
          <a:stretch>
            <a:fillRect/>
          </a:stretch>
        </p:blipFill>
        <p:spPr>
          <a:xfrm>
            <a:off x="864235" y="5027612"/>
            <a:ext cx="7689215" cy="1152525"/>
          </a:xfrm>
          <a:prstGeom prst="rect">
            <a:avLst/>
          </a:prstGeom>
          <a:noFill/>
          <a:ln>
            <a:noFill/>
          </a:ln>
          <a:effectLst/>
        </p:spPr>
      </p:pic>
      <p:sp>
        <p:nvSpPr>
          <p:cNvPr id="5"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0UAACvPAAAuBgAABAAAAAmAAAACAAAAP//////////"/>
              </a:ext>
            </a:extLst>
          </p:cNvSpPr>
          <p:nvPr/>
        </p:nvSpPr>
        <p:spPr>
          <a:xfrm>
            <a:off x="504190" y="3636327"/>
            <a:ext cx="9360535" cy="606425"/>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実行後、プロジェクトディレクトリ下の</a:t>
            </a:r>
            <a:r>
              <a:rPr lang="en-US" sz="1600" dirty="0">
                <a:solidFill>
                  <a:srgbClr val="000000"/>
                </a:solidFill>
                <a:uFill>
                  <a:solidFill>
                    <a:srgbClr val="FFFFFF"/>
                  </a:solidFill>
                </a:uFill>
              </a:rPr>
              <a:t> build </a:t>
            </a:r>
            <a:r>
              <a:rPr lang="en-US" sz="1600" dirty="0" err="1">
                <a:solidFill>
                  <a:srgbClr val="000000"/>
                </a:solidFill>
                <a:uFill>
                  <a:solidFill>
                    <a:srgbClr val="FFFFFF"/>
                  </a:solidFill>
                </a:uFill>
              </a:rPr>
              <a:t>の下に生成されたExcel</a:t>
            </a:r>
            <a:r>
              <a:rPr lang="en-US" sz="1600" dirty="0" err="1" smtClean="0">
                <a:solidFill>
                  <a:srgbClr val="000000"/>
                </a:solidFill>
                <a:uFill>
                  <a:solidFill>
                    <a:srgbClr val="FFFFFF"/>
                  </a:solidFill>
                </a:uFill>
              </a:rPr>
              <a:t>検査結果を確認します</a:t>
            </a:r>
            <a:endParaRPr lang="en-US" sz="1600" dirty="0">
              <a:solidFill>
                <a:srgbClr val="000000"/>
              </a:solidFill>
              <a:uFill>
                <a:solidFill>
                  <a:srgbClr val="FFFFFF"/>
                </a:solidFill>
              </a:uFill>
            </a:endParaRPr>
          </a:p>
          <a:p>
            <a:pPr marL="431800" indent="-323215">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Excel検査結果の確認ができたら”getconfig</a:t>
            </a:r>
            <a:r>
              <a:rPr lang="en-US" sz="1600" dirty="0">
                <a:solidFill>
                  <a:srgbClr val="000000"/>
                </a:solidFill>
                <a:uFill>
                  <a:solidFill>
                    <a:srgbClr val="FFFFFF"/>
                  </a:solidFill>
                </a:uFill>
              </a:rPr>
              <a:t> -u </a:t>
            </a:r>
            <a:r>
              <a:rPr lang="en-US" sz="1600" dirty="0" err="1">
                <a:solidFill>
                  <a:srgbClr val="000000"/>
                </a:solidFill>
                <a:uFill>
                  <a:solidFill>
                    <a:srgbClr val="FFFFFF"/>
                  </a:solidFill>
                </a:uFill>
              </a:rPr>
              <a:t>local”でローカルデータベースに検査結果を登録します</a:t>
            </a:r>
            <a:r>
              <a:rPr dirty="0"/>
              <a:t/>
            </a:r>
            <a:br>
              <a:rPr dirty="0"/>
            </a:br>
            <a:r>
              <a:rPr dirty="0"/>
              <a:t/>
            </a:r>
            <a:br>
              <a:rPr dirty="0"/>
            </a:b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-c .\</a:t>
            </a:r>
            <a:r>
              <a:rPr lang="en-US" sz="1600" dirty="0" smtClean="0">
                <a:solidFill>
                  <a:srgbClr val="000000"/>
                </a:solidFill>
                <a:uFill>
                  <a:solidFill>
                    <a:srgbClr val="FFFFFF"/>
                  </a:solidFill>
                </a:uFill>
              </a:rPr>
              <a:t>template\</a:t>
            </a:r>
            <a:r>
              <a:rPr lang="en-US" sz="1600" dirty="0" err="1" smtClean="0">
                <a:solidFill>
                  <a:srgbClr val="000000"/>
                </a:solidFill>
                <a:uFill>
                  <a:solidFill>
                    <a:srgbClr val="FFFFFF"/>
                  </a:solidFill>
                </a:uFill>
              </a:rPr>
              <a:t>HP_iLO</a:t>
            </a:r>
            <a:r>
              <a:rPr lang="en-US" sz="1600" dirty="0" smtClean="0">
                <a:solidFill>
                  <a:srgbClr val="000000"/>
                </a:solidFill>
                <a:uFill>
                  <a:solidFill>
                    <a:srgbClr val="FFFFFF"/>
                  </a:solidFill>
                </a:uFill>
              </a:rPr>
              <a:t>\</a:t>
            </a:r>
            <a:r>
              <a:rPr lang="en-US" sz="1600" dirty="0" err="1" smtClean="0">
                <a:solidFill>
                  <a:srgbClr val="000000"/>
                </a:solidFill>
                <a:uFill>
                  <a:solidFill>
                    <a:srgbClr val="FFFFFF"/>
                  </a:solidFill>
                </a:uFill>
              </a:rPr>
              <a:t>config_ilo.groovy</a:t>
            </a:r>
            <a:r>
              <a:rPr lang="en-US" sz="1600" dirty="0" smtClean="0">
                <a:solidFill>
                  <a:srgbClr val="000000"/>
                </a:solidFill>
                <a:uFill>
                  <a:solidFill>
                    <a:srgbClr val="FFFFFF"/>
                  </a:solidFill>
                </a:uFill>
              </a:rPr>
              <a:t> </a:t>
            </a:r>
            <a:r>
              <a:rPr lang="en-US" sz="1600" dirty="0">
                <a:solidFill>
                  <a:srgbClr val="000000"/>
                </a:solidFill>
                <a:uFill>
                  <a:solidFill>
                    <a:srgbClr val="FFFFFF"/>
                  </a:solidFill>
                </a:uFill>
              </a:rPr>
              <a:t>-u local</a:t>
            </a:r>
          </a:p>
          <a:p>
            <a:pPr marL="109220">
              <a:lnSpc>
                <a:spcPct val="100000"/>
              </a:lnSpc>
              <a:defRPr lang="ja-JP">
                <a:latin typeface="Meiryo UI" pitchFamily="3" charset="-128"/>
                <a:ea typeface="Meiryo UI" pitchFamily="3" charset="-128"/>
                <a:cs typeface="Meiryo UI" pitchFamily="3" charset="-128"/>
              </a:defRPr>
            </a:pPr>
            <a:endParaRPr lang="en-US" sz="1600" dirty="0">
              <a:solidFill>
                <a:srgbClr val="000000"/>
              </a:solidFill>
              <a:uFill>
                <a:solidFill>
                  <a:srgbClr val="FFFFFF"/>
                </a:solidFill>
              </a:uFill>
            </a:endParaRPr>
          </a:p>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endParaRPr lang="en-US" sz="1600"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のテキスト1"/>
          <p:cNvSpPr>
            <a:spLocks noGrp="1" noChangeArrowheads="1"/>
            <a:extLst>
              <a:ext uri="smNativeData">
                <pr:smNativeData xmlns="" xmlns:p14="http://schemas.microsoft.com/office/powerpoint/2010/main"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oOgAA+xIAABAAAAAmAAAACAAAAAEAAAAAAAAA"/>
              </a:ext>
            </a:extLst>
          </p:cNvSpPr>
          <p:nvPr>
            <p:ph type="body"/>
          </p:nvPr>
        </p:nvSpPr>
        <p:spPr>
          <a:xfrm>
            <a:off x="504190" y="1914207"/>
            <a:ext cx="9071610" cy="1632268"/>
          </a:xfrm>
        </p:spPr>
        <p:txBody>
          <a:bodyPr anchor="t"/>
          <a:lstStyle/>
          <a:p>
            <a:pPr>
              <a:buFont typeface="Wingdings" pitchFamily="2" charset="2"/>
              <a:buChar char=""/>
              <a:defRPr lang="ja-JP">
                <a:latin typeface="Meiryo UI" pitchFamily="3" charset="-128"/>
                <a:ea typeface="Meiryo UI" pitchFamily="3" charset="-128"/>
                <a:cs typeface="Meiryo UI" pitchFamily="3" charset="-128"/>
              </a:defRPr>
            </a:pPr>
            <a:r>
              <a:rPr sz="2000" dirty="0"/>
              <a:t>事前に、Linux、Windows の検査シナリオを実行し、getconfig -u localで実行結果をローカル保存した場合</a:t>
            </a:r>
            <a:r>
              <a:rPr sz="2000" dirty="0" smtClean="0"/>
              <a:t>、</a:t>
            </a:r>
            <a:r>
              <a:rPr lang="ja-JP" altLang="en-US" sz="2000" dirty="0" smtClean="0"/>
              <a:t>「検査レポート」シート</a:t>
            </a:r>
            <a:r>
              <a:rPr lang="ja-JP" altLang="en-US" sz="2000" dirty="0" smtClean="0"/>
              <a:t>に保存した</a:t>
            </a:r>
            <a:r>
              <a:rPr sz="2000" dirty="0" smtClean="0"/>
              <a:t>実行結果</a:t>
            </a:r>
            <a:r>
              <a:rPr lang="ja-JP" altLang="en-US" sz="2000" dirty="0" smtClean="0"/>
              <a:t>の</a:t>
            </a:r>
            <a:r>
              <a:rPr sz="2000" dirty="0" smtClean="0"/>
              <a:t>マージ</a:t>
            </a:r>
            <a:r>
              <a:rPr lang="ja-JP" altLang="en-US" sz="2000" dirty="0" smtClean="0"/>
              <a:t>を</a:t>
            </a:r>
            <a:r>
              <a:rPr sz="2000" dirty="0" smtClean="0"/>
              <a:t>します</a:t>
            </a:r>
            <a:endParaRPr lang="en-US" sz="2000" dirty="0" smtClean="0"/>
          </a:p>
          <a:p>
            <a:pPr>
              <a:buFont typeface="Wingdings" pitchFamily="2" charset="2"/>
              <a:buChar char=""/>
              <a:defRPr lang="ja-JP">
                <a:latin typeface="Meiryo UI" pitchFamily="3" charset="-128"/>
                <a:ea typeface="Meiryo UI" pitchFamily="3" charset="-128"/>
                <a:cs typeface="Meiryo UI" pitchFamily="3" charset="-128"/>
              </a:defRPr>
            </a:pPr>
            <a:r>
              <a:rPr sz="2000" dirty="0" smtClean="0"/>
              <a:t> </a:t>
            </a:r>
            <a:r>
              <a:rPr lang="ja-JP" altLang="en-US" sz="2000" dirty="0" smtClean="0"/>
              <a:t>以下例では、検査対象「</a:t>
            </a:r>
            <a:r>
              <a:rPr lang="en-US" altLang="ja-JP" sz="2000" dirty="0" smtClean="0"/>
              <a:t>ostrich</a:t>
            </a:r>
            <a:r>
              <a:rPr lang="ja-JP" altLang="en-US" sz="2000" dirty="0" smtClean="0"/>
              <a:t>」の</a:t>
            </a:r>
            <a:r>
              <a:rPr lang="en-US" altLang="ja-JP" sz="2000" dirty="0" smtClean="0"/>
              <a:t>OS</a:t>
            </a:r>
            <a:r>
              <a:rPr lang="ja-JP" altLang="en-US" sz="2000" dirty="0" smtClean="0"/>
              <a:t>検査結果と</a:t>
            </a:r>
            <a:r>
              <a:rPr lang="en-US" altLang="ja-JP" sz="2000" dirty="0" smtClean="0"/>
              <a:t>HW</a:t>
            </a:r>
            <a:r>
              <a:rPr lang="ja-JP" altLang="en-US" sz="2000" dirty="0" smtClean="0"/>
              <a:t>検査結果をマージした結果となります</a:t>
            </a:r>
            <a:endParaRPr sz="2000" dirty="0"/>
          </a:p>
        </p:txBody>
      </p:sp>
      <p:sp>
        <p:nvSpPr>
          <p:cNvPr id="3" name="スライドのタイトル1"/>
          <p:cNvSpPr>
            <a:spLocks noGrp="1" noChangeArrowheads="1"/>
            <a:extLst>
              <a:ext uri="smNativeData">
                <pr:smNativeData xmlns="" xmlns:p14="http://schemas.microsoft.com/office/powerpoint/2010/main" xmlns:pr="smNativeData"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oOgAAngkAABAAAAAmAAAACAAAAAAAAAAAAAAA"/>
              </a:ext>
            </a:extLst>
          </p:cNvSpPr>
          <p:nvPr>
            <p:ph type="title"/>
          </p:nvPr>
        </p:nvSpPr>
        <p:spPr/>
        <p:txBody>
          <a:bodyPr/>
          <a:lstStyle/>
          <a:p>
            <a:pPr algn="ctr">
              <a:defRPr lang="ja-JP" sz="3600">
                <a:latin typeface="Meiryo UI" pitchFamily="3" charset="-128"/>
                <a:ea typeface="Meiryo UI" pitchFamily="3" charset="-128"/>
                <a:cs typeface="Meiryo UI" pitchFamily="3" charset="-128"/>
              </a:defRPr>
            </a:pPr>
            <a:r>
              <a:t>OS検査結果とHW検査結果のマージについて</a:t>
            </a:r>
          </a:p>
        </p:txBody>
      </p:sp>
      <p:pic>
        <p:nvPicPr>
          <p:cNvPr id="4" name="画像1"/>
          <p:cNvPicPr>
            <a:picLocks noChangeAspect="1"/>
            <a:extLst>
              <a:ext uri="smNativeData">
                <pr:smNativeData xmlns="" xmlns:p14="http://schemas.microsoft.com/office/powerpoint/2010/main"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4cN0M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OMAAADRFQAA1TsAAOYeAAAQAAAAJgAAAAgAAAD//////////w=="/>
              </a:ext>
            </a:extLst>
          </p:cNvPicPr>
          <p:nvPr/>
        </p:nvPicPr>
        <p:blipFill>
          <a:blip r:embed="rId2"/>
          <a:stretch>
            <a:fillRect/>
          </a:stretch>
        </p:blipFill>
        <p:spPr>
          <a:xfrm>
            <a:off x="144145" y="3546475"/>
            <a:ext cx="9582150" cy="1476375"/>
          </a:xfrm>
          <a:prstGeom prst="rect">
            <a:avLst/>
          </a:prstGeom>
          <a:noFill/>
          <a:ln>
            <a:noFill/>
          </a:ln>
          <a:effectLst/>
        </p:spPr>
      </p:pic>
      <p:cxnSp>
        <p:nvCxnSpPr>
          <p:cNvPr id="6" name="直線矢印コネクタ 5"/>
          <p:cNvCxnSpPr/>
          <p:nvPr/>
        </p:nvCxnSpPr>
        <p:spPr>
          <a:xfrm>
            <a:off x="2241867" y="5286692"/>
            <a:ext cx="4377055"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6690677" y="5286692"/>
            <a:ext cx="789305"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748722" y="5430202"/>
            <a:ext cx="1441420" cy="369332"/>
          </a:xfrm>
          <a:prstGeom prst="rect">
            <a:avLst/>
          </a:prstGeom>
          <a:noFill/>
        </p:spPr>
        <p:txBody>
          <a:bodyPr wrap="none" rtlCol="0">
            <a:spAutoFit/>
          </a:bodyPr>
          <a:lstStyle/>
          <a:p>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OS</a:t>
            </a: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検査結果</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p:cNvSpPr txBox="1"/>
          <p:nvPr/>
        </p:nvSpPr>
        <p:spPr>
          <a:xfrm>
            <a:off x="6364619" y="5430202"/>
            <a:ext cx="1510350" cy="369332"/>
          </a:xfrm>
          <a:prstGeom prst="rect">
            <a:avLst/>
          </a:prstGeom>
          <a:noFill/>
        </p:spPr>
        <p:txBody>
          <a:bodyPr wrap="none" rtlCol="0">
            <a:spAutoFit/>
          </a:bodyPr>
          <a:lstStyle/>
          <a:p>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HW</a:t>
            </a: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検査結果</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400">
                <a:solidFill>
                  <a:srgbClr val="000000"/>
                </a:solidFill>
                <a:uFill>
                  <a:solidFill>
                    <a:srgbClr val="FFFFFF"/>
                  </a:solidFill>
                </a:uFill>
              </a:rPr>
              <a:t>富士通</a:t>
            </a:r>
            <a:r>
              <a:rPr lang="en-US" sz="4400">
                <a:solidFill>
                  <a:srgbClr val="000000"/>
                </a:solidFill>
                <a:uFill>
                  <a:solidFill>
                    <a:srgbClr val="FFFFFF"/>
                  </a:solidFill>
                </a:uFill>
              </a:rPr>
              <a:t>Primergy</a:t>
            </a:r>
            <a:r>
              <a:rPr lang="ja-JP" sz="4400">
                <a:solidFill>
                  <a:srgbClr val="000000"/>
                </a:solidFill>
                <a:uFill>
                  <a:solidFill>
                    <a:srgbClr val="FFFFFF"/>
                  </a:solidFill>
                </a:uFill>
              </a:rPr>
              <a:t>の</a:t>
            </a:r>
            <a:r>
              <a:rPr lang="en-US" sz="4400">
                <a:solidFill>
                  <a:srgbClr val="000000"/>
                </a:solidFill>
                <a:uFill>
                  <a:solidFill>
                    <a:srgbClr val="FFFFFF"/>
                  </a:solidFill>
                </a:uFill>
              </a:rPr>
              <a:t>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400">
                <a:solidFill>
                  <a:srgbClr val="000000"/>
                </a:solidFill>
                <a:uFill>
                  <a:solidFill>
                    <a:srgbClr val="FFFFFF"/>
                  </a:solidFill>
                </a:uFill>
              </a:rPr>
              <a:t>富士通</a:t>
            </a:r>
            <a:r>
              <a:rPr lang="en-US" sz="4400">
                <a:solidFill>
                  <a:srgbClr val="000000"/>
                </a:solidFill>
                <a:uFill>
                  <a:solidFill>
                    <a:srgbClr val="FFFFFF"/>
                  </a:solidFill>
                </a:uFill>
              </a:rPr>
              <a:t>Primergy</a:t>
            </a:r>
            <a:r>
              <a:rPr lang="ja-JP" sz="4400">
                <a:solidFill>
                  <a:srgbClr val="000000"/>
                </a:solidFill>
                <a:uFill>
                  <a:solidFill>
                    <a:srgbClr val="FFFFFF"/>
                  </a:solidFill>
                </a:uFill>
              </a:rPr>
              <a:t>の検査について</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hygAABAAAAAmAAAACAAAAP//////////"/>
              </a:ext>
            </a:extLst>
          </p:cNvSpPr>
          <p:nvPr/>
        </p:nvSpPr>
        <p:spPr>
          <a:xfrm>
            <a:off x="504190" y="1769110"/>
            <a:ext cx="9069705" cy="481901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ja-JP" sz="2000" dirty="0">
                <a:solidFill>
                  <a:srgbClr val="000000"/>
                </a:solidFill>
                <a:uFill>
                  <a:solidFill>
                    <a:srgbClr val="FFFFFF"/>
                  </a:solidFill>
                </a:uFill>
              </a:rPr>
              <a:t>富士通</a:t>
            </a:r>
            <a:r>
              <a:rPr lang="en-US" sz="2000" dirty="0" err="1">
                <a:solidFill>
                  <a:srgbClr val="000000"/>
                </a:solidFill>
                <a:uFill>
                  <a:solidFill>
                    <a:srgbClr val="FFFFFF"/>
                  </a:solidFill>
                </a:uFill>
              </a:rPr>
              <a:t>Primergy</a:t>
            </a:r>
            <a:r>
              <a:rPr lang="ja-JP" sz="2000" dirty="0">
                <a:solidFill>
                  <a:srgbClr val="000000"/>
                </a:solidFill>
                <a:uFill>
                  <a:solidFill>
                    <a:srgbClr val="FFFFFF"/>
                  </a:solidFill>
                </a:uFill>
              </a:rPr>
              <a:t>サーバの場合、</a:t>
            </a:r>
            <a:r>
              <a:rPr lang="en-US" sz="2000" dirty="0">
                <a:solidFill>
                  <a:srgbClr val="000000"/>
                </a:solidFill>
                <a:uFill>
                  <a:solidFill>
                    <a:srgbClr val="FFFFFF"/>
                  </a:solidFill>
                </a:uFill>
              </a:rPr>
              <a:t>HW</a:t>
            </a:r>
            <a:r>
              <a:rPr lang="ja-JP" sz="2000" dirty="0">
                <a:solidFill>
                  <a:srgbClr val="000000"/>
                </a:solidFill>
                <a:uFill>
                  <a:solidFill>
                    <a:srgbClr val="FFFFFF"/>
                  </a:solidFill>
                </a:uFill>
              </a:rPr>
              <a:t>設定の収集用に</a:t>
            </a:r>
            <a:r>
              <a:rPr lang="en-US" sz="2000" dirty="0" err="1">
                <a:solidFill>
                  <a:srgbClr val="000000"/>
                </a:solidFill>
                <a:uFill>
                  <a:solidFill>
                    <a:srgbClr val="FFFFFF"/>
                  </a:solidFill>
                </a:uFill>
              </a:rPr>
              <a:t>iRMC</a:t>
            </a:r>
            <a:r>
              <a:rPr lang="ja-JP" sz="2000" dirty="0">
                <a:solidFill>
                  <a:srgbClr val="000000"/>
                </a:solidFill>
                <a:uFill>
                  <a:solidFill>
                    <a:srgbClr val="FFFFFF"/>
                  </a:solidFill>
                </a:uFill>
              </a:rPr>
              <a:t>管理インタフェース経由で情報採取を行います</a:t>
            </a:r>
            <a:endParaRPr lang="en-US" sz="2000"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ja-JP" sz="2000" dirty="0">
                <a:solidFill>
                  <a:srgbClr val="000000"/>
                </a:solidFill>
                <a:uFill>
                  <a:solidFill>
                    <a:srgbClr val="FFFFFF"/>
                  </a:solidFill>
                </a:uFill>
              </a:rPr>
              <a:t>前ページの </a:t>
            </a:r>
            <a:r>
              <a:rPr lang="en-US" sz="2000" dirty="0">
                <a:solidFill>
                  <a:srgbClr val="000000"/>
                </a:solidFill>
                <a:uFill>
                  <a:solidFill>
                    <a:srgbClr val="FFFFFF"/>
                  </a:solidFill>
                </a:uFill>
              </a:rPr>
              <a:t>OS </a:t>
            </a:r>
            <a:r>
              <a:rPr lang="ja-JP" sz="2000" dirty="0">
                <a:solidFill>
                  <a:srgbClr val="000000"/>
                </a:solidFill>
                <a:uFill>
                  <a:solidFill>
                    <a:srgbClr val="FFFFFF"/>
                  </a:solidFill>
                </a:uFill>
              </a:rPr>
              <a:t>情報の検査実行後、 </a:t>
            </a:r>
            <a:r>
              <a:rPr lang="en-US" sz="2000" dirty="0">
                <a:solidFill>
                  <a:srgbClr val="000000"/>
                </a:solidFill>
                <a:uFill>
                  <a:solidFill>
                    <a:srgbClr val="FFFFFF"/>
                  </a:solidFill>
                </a:uFill>
              </a:rPr>
              <a:t>HW </a:t>
            </a:r>
            <a:r>
              <a:rPr lang="ja-JP" sz="2000" dirty="0">
                <a:solidFill>
                  <a:srgbClr val="000000"/>
                </a:solidFill>
                <a:uFill>
                  <a:solidFill>
                    <a:srgbClr val="FFFFFF"/>
                  </a:solidFill>
                </a:uFill>
              </a:rPr>
              <a:t>構成情報の検査を行います</a:t>
            </a:r>
            <a:endParaRPr lang="en-US" sz="2000"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a:solidFill>
                  <a:srgbClr val="000000"/>
                </a:solidFill>
                <a:uFill>
                  <a:solidFill>
                    <a:srgbClr val="FFFFFF"/>
                  </a:solidFill>
                </a:uFill>
              </a:rPr>
              <a:t>.\template\</a:t>
            </a:r>
            <a:r>
              <a:rPr lang="en-US" sz="2000" dirty="0" err="1">
                <a:solidFill>
                  <a:srgbClr val="000000"/>
                </a:solidFill>
                <a:uFill>
                  <a:solidFill>
                    <a:srgbClr val="FFFFFF"/>
                  </a:solidFill>
                </a:uFill>
              </a:rPr>
              <a:t>FJ_Primergy</a:t>
            </a:r>
            <a:r>
              <a:rPr lang="en-US" sz="2000" dirty="0">
                <a:solidFill>
                  <a:srgbClr val="000000"/>
                </a:solidFill>
                <a:uFill>
                  <a:solidFill>
                    <a:srgbClr val="FFFFFF"/>
                  </a:solidFill>
                </a:uFill>
              </a:rPr>
              <a:t> </a:t>
            </a:r>
            <a:r>
              <a:rPr lang="ja-JP" sz="2000" dirty="0" smtClean="0">
                <a:solidFill>
                  <a:srgbClr val="000000"/>
                </a:solidFill>
                <a:uFill>
                  <a:solidFill>
                    <a:srgbClr val="FFFFFF"/>
                  </a:solidFill>
                </a:uFill>
              </a:rPr>
              <a:t>下が</a:t>
            </a:r>
            <a:r>
              <a:rPr lang="ja-JP" altLang="en-US" sz="2000" dirty="0">
                <a:solidFill>
                  <a:srgbClr val="000000"/>
                </a:solidFill>
                <a:uFill>
                  <a:solidFill>
                    <a:srgbClr val="FFFFFF"/>
                  </a:solidFill>
                </a:uFill>
              </a:rPr>
              <a:t>シナリオ</a:t>
            </a:r>
            <a:r>
              <a:rPr lang="ja-JP" sz="2000" dirty="0" smtClean="0">
                <a:solidFill>
                  <a:srgbClr val="000000"/>
                </a:solidFill>
                <a:uFill>
                  <a:solidFill>
                    <a:srgbClr val="FFFFFF"/>
                  </a:solidFill>
                </a:uFill>
              </a:rPr>
              <a:t>保存</a:t>
            </a:r>
            <a:r>
              <a:rPr lang="ja-JP" sz="2000" dirty="0">
                <a:solidFill>
                  <a:srgbClr val="000000"/>
                </a:solidFill>
                <a:uFill>
                  <a:solidFill>
                    <a:srgbClr val="FFFFFF"/>
                  </a:solidFill>
                </a:uFill>
              </a:rPr>
              <a:t>ディレクトリで、本ディレクトリ下の</a:t>
            </a:r>
            <a:r>
              <a:rPr lang="en-US" sz="2000" dirty="0">
                <a:solidFill>
                  <a:srgbClr val="000000"/>
                </a:solidFill>
                <a:uFill>
                  <a:solidFill>
                    <a:srgbClr val="FFFFFF"/>
                  </a:solidFill>
                </a:uFill>
              </a:rPr>
              <a:t>Excel </a:t>
            </a:r>
            <a:r>
              <a:rPr lang="ja-JP" sz="2000" dirty="0">
                <a:solidFill>
                  <a:srgbClr val="000000"/>
                </a:solidFill>
                <a:uFill>
                  <a:solidFill>
                    <a:srgbClr val="FFFFFF"/>
                  </a:solidFill>
                </a:uFill>
              </a:rPr>
              <a:t>シート、設定ファイルを編集して検査を実行</a:t>
            </a:r>
            <a:r>
              <a:rPr lang="ja-JP" sz="2000" dirty="0" smtClean="0">
                <a:solidFill>
                  <a:srgbClr val="000000"/>
                </a:solidFill>
                <a:uFill>
                  <a:solidFill>
                    <a:srgbClr val="FFFFFF"/>
                  </a:solidFill>
                </a:uFill>
              </a:rPr>
              <a:t>します</a:t>
            </a: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000">
                <a:solidFill>
                  <a:srgbClr val="000000"/>
                </a:solidFill>
                <a:uFill>
                  <a:solidFill>
                    <a:srgbClr val="FFFFFF"/>
                  </a:solidFill>
                </a:uFill>
              </a:rPr>
              <a:t>富士通 </a:t>
            </a:r>
            <a:r>
              <a:rPr lang="en-US" sz="4000">
                <a:solidFill>
                  <a:srgbClr val="000000"/>
                </a:solidFill>
                <a:uFill>
                  <a:solidFill>
                    <a:srgbClr val="FFFFFF"/>
                  </a:solidFill>
                </a:uFill>
              </a:rPr>
              <a:t>Primergy 検査シート入力</a:t>
            </a:r>
            <a:endParaRPr lang="en-US" sz="1600">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132524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プロジェクトディレクトリに移動し、「.\template\FJ_Primergy\PRIMERGY</a:t>
            </a:r>
            <a:r>
              <a:rPr lang="ja-JP" sz="2000">
                <a:solidFill>
                  <a:srgbClr val="000000"/>
                </a:solidFill>
                <a:uFill>
                  <a:solidFill>
                    <a:srgbClr val="FFFFFF"/>
                  </a:solidFill>
                </a:uFill>
              </a:rPr>
              <a:t>チェックシート</a:t>
            </a:r>
            <a:r>
              <a:rPr lang="en-US" sz="2000">
                <a:solidFill>
                  <a:srgbClr val="000000"/>
                </a:solidFill>
                <a:uFill>
                  <a:solidFill>
                    <a:srgbClr val="FFFFFF"/>
                  </a:solidFill>
                </a:uFill>
              </a:rPr>
              <a:t>.xlsx」を編集します</a:t>
            </a:r>
            <a:r>
              <a:t/>
            </a:r>
            <a:br/>
            <a:endParaRPr lang="en-US" sz="2000">
              <a:solidFill>
                <a:srgbClr val="000000"/>
              </a:solidFill>
              <a:uFill>
                <a:solidFill>
                  <a:srgbClr val="FFFFFF"/>
                </a:solidFill>
              </a:uFill>
            </a:endParaRPr>
          </a:p>
          <a:p>
            <a:pPr marL="109855">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a:t>
            </a:r>
            <a:r>
              <a:rPr lang="ja-JP" sz="2000">
                <a:solidFill>
                  <a:srgbClr val="000000"/>
                </a:solidFill>
                <a:uFill>
                  <a:solidFill>
                    <a:srgbClr val="FFFFFF"/>
                  </a:solidFill>
                </a:uFill>
              </a:rPr>
              <a:t>注意</a:t>
            </a:r>
            <a:r>
              <a:rPr lang="en-US" sz="2000">
                <a:solidFill>
                  <a:srgbClr val="000000"/>
                </a:solidFill>
                <a:uFill>
                  <a:solidFill>
                    <a:srgbClr val="FFFFFF"/>
                  </a:solidFill>
                </a:uFill>
              </a:rPr>
              <a:t>) </a:t>
            </a:r>
            <a:r>
              <a:rPr lang="ja-JP" sz="2000">
                <a:solidFill>
                  <a:srgbClr val="000000"/>
                </a:solidFill>
                <a:uFill>
                  <a:solidFill>
                    <a:srgbClr val="FFFFFF"/>
                  </a:solidFill>
                </a:uFill>
              </a:rPr>
              <a:t>「対象サーバ」の入力は、</a:t>
            </a:r>
            <a:r>
              <a:rPr lang="en-US" sz="2000">
                <a:solidFill>
                  <a:srgbClr val="000000"/>
                </a:solidFill>
                <a:uFill>
                  <a:solidFill>
                    <a:srgbClr val="FFFFFF"/>
                  </a:solidFill>
                </a:uFill>
              </a:rPr>
              <a:t>OS</a:t>
            </a:r>
            <a:r>
              <a:rPr lang="ja-JP" sz="2000">
                <a:solidFill>
                  <a:srgbClr val="000000"/>
                </a:solidFill>
                <a:uFill>
                  <a:solidFill>
                    <a:srgbClr val="FFFFFF"/>
                  </a:solidFill>
                </a:uFill>
              </a:rPr>
              <a:t>検査と同じホスト名を入力してください</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000">
                <a:solidFill>
                  <a:srgbClr val="000000"/>
                </a:solidFill>
                <a:uFill>
                  <a:solidFill>
                    <a:srgbClr val="FFFFFF"/>
                  </a:solidFill>
                </a:uFill>
              </a:rPr>
              <a:t>富士通 </a:t>
            </a:r>
            <a:r>
              <a:rPr lang="en-US" sz="4000">
                <a:solidFill>
                  <a:srgbClr val="000000"/>
                </a:solidFill>
                <a:uFill>
                  <a:solidFill>
                    <a:srgbClr val="FFFFFF"/>
                  </a:solidFill>
                </a:uFill>
              </a:rPr>
              <a:t>Primergy config.groovyの編集</a:t>
            </a:r>
            <a:endParaRPr lang="en-US" sz="1600">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notepad++</a:t>
            </a:r>
            <a:r>
              <a:rPr lang="en-US" dirty="0" err="1">
                <a:solidFill>
                  <a:srgbClr val="000000"/>
                </a:solidFill>
                <a:uFill>
                  <a:solidFill>
                    <a:srgbClr val="FFFFFF"/>
                  </a:solidFill>
                </a:uFill>
              </a:rPr>
              <a:t>などで</a:t>
            </a:r>
            <a:r>
              <a:rPr lang="ja-JP" dirty="0">
                <a:solidFill>
                  <a:srgbClr val="000000"/>
                </a:solidFill>
                <a:uFill>
                  <a:solidFill>
                    <a:srgbClr val="FFFFFF"/>
                  </a:solidFill>
                </a:uFill>
              </a:rPr>
              <a:t>「</a:t>
            </a:r>
            <a:r>
              <a:rPr lang="en-US" dirty="0">
                <a:solidFill>
                  <a:srgbClr val="000000"/>
                </a:solidFill>
                <a:uFill>
                  <a:solidFill>
                    <a:srgbClr val="FFFFFF"/>
                  </a:solidFill>
                </a:uFill>
              </a:rPr>
              <a:t>.\</a:t>
            </a:r>
            <a:r>
              <a:rPr lang="en-US" dirty="0" smtClean="0">
                <a:solidFill>
                  <a:srgbClr val="000000"/>
                </a:solidFill>
                <a:uFill>
                  <a:solidFill>
                    <a:srgbClr val="FFFFFF"/>
                  </a:solidFill>
                </a:uFill>
              </a:rPr>
              <a:t>template\</a:t>
            </a:r>
            <a:r>
              <a:rPr lang="en-US" dirty="0" err="1" smtClean="0">
                <a:solidFill>
                  <a:srgbClr val="000000"/>
                </a:solidFill>
                <a:uFill>
                  <a:solidFill>
                    <a:srgbClr val="FFFFFF"/>
                  </a:solidFill>
                </a:uFill>
              </a:rPr>
              <a:t>FJ_Primergy</a:t>
            </a:r>
            <a:r>
              <a:rPr lang="en-US" dirty="0" smtClean="0">
                <a:solidFill>
                  <a:srgbClr val="000000"/>
                </a:solidFill>
                <a:uFill>
                  <a:solidFill>
                    <a:srgbClr val="FFFFFF"/>
                  </a:solidFill>
                </a:uFill>
              </a:rPr>
              <a:t>\</a:t>
            </a:r>
            <a:r>
              <a:rPr lang="en-US" dirty="0" err="1" smtClean="0">
                <a:solidFill>
                  <a:srgbClr val="000000"/>
                </a:solidFill>
                <a:uFill>
                  <a:solidFill>
                    <a:srgbClr val="FFFFFF"/>
                  </a:solidFill>
                </a:uFill>
              </a:rPr>
              <a:t>config_primergy.groovy</a:t>
            </a:r>
            <a:r>
              <a:rPr lang="ja-JP" dirty="0">
                <a:solidFill>
                  <a:srgbClr val="000000"/>
                </a:solidFill>
                <a:uFill>
                  <a:solidFill>
                    <a:srgbClr val="FFFFFF"/>
                  </a:solidFill>
                </a:uFill>
              </a:rPr>
              <a:t>」</a:t>
            </a:r>
            <a:r>
              <a:rPr lang="en-US" dirty="0">
                <a:solidFill>
                  <a:srgbClr val="000000"/>
                </a:solidFill>
                <a:uFill>
                  <a:solidFill>
                    <a:srgbClr val="FFFFFF"/>
                  </a:solidFill>
                </a:uFill>
              </a:rPr>
              <a:t> </a:t>
            </a:r>
            <a:r>
              <a:rPr lang="en-US" dirty="0" err="1">
                <a:solidFill>
                  <a:srgbClr val="000000"/>
                </a:solidFill>
                <a:uFill>
                  <a:solidFill>
                    <a:srgbClr val="FFFFFF"/>
                  </a:solidFill>
                </a:uFill>
              </a:rPr>
              <a:t>を開き、以下の行の接続アカウント情報を編集します</a:t>
            </a:r>
            <a:endParaRPr lang="en-US" dirty="0">
              <a:solidFill>
                <a:srgbClr val="000000"/>
              </a:solidFill>
              <a:uFill>
                <a:solidFill>
                  <a:srgbClr val="FFFFFF"/>
                </a:solidFill>
              </a:uFill>
            </a:endParaRPr>
          </a:p>
        </p:txBody>
      </p:sp>
      <p:sp>
        <p:nvSpPr>
          <p:cNvPr id="4" name="CustomShape 3"/>
          <p:cNvSpPr>
            <a:extLst>
              <a:ext uri="smNativeData">
                <pr:smNativeData xmlns="" xmlns:p14="http://schemas.microsoft.com/office/powerpoint/2010/main"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INgAAXxQAABAAAAAmAAAACAAAAP//////////"/>
              </a:ext>
            </a:extLst>
          </p:cNvSpPr>
          <p:nvPr/>
        </p:nvSpPr>
        <p:spPr>
          <a:xfrm>
            <a:off x="864235" y="2338070"/>
            <a:ext cx="7919085" cy="97345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 Primergy 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account.Primergy.Test.user      = 'guest’</a:t>
            </a: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account.Primergy.Test.password  = 'guest000'</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400">
                <a:solidFill>
                  <a:srgbClr val="000000"/>
                </a:solidFill>
                <a:uFill>
                  <a:solidFill>
                    <a:srgbClr val="FFFFFF"/>
                  </a:solidFill>
                </a:uFill>
              </a:rPr>
              <a:t>富士通 </a:t>
            </a:r>
            <a:r>
              <a:rPr lang="en-US" sz="4400">
                <a:solidFill>
                  <a:srgbClr val="000000"/>
                </a:solidFill>
                <a:uFill>
                  <a:solidFill>
                    <a:srgbClr val="FFFFFF"/>
                  </a:solidFill>
                </a:uFill>
              </a:rPr>
              <a:t>Primergy 検査実行</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CvPAAAtRMAABAAAAAmAAAACAAAAP//////////"/>
              </a:ext>
            </a:extLst>
          </p:cNvSpPr>
          <p:nvPr/>
        </p:nvSpPr>
        <p:spPr>
          <a:xfrm>
            <a:off x="504190" y="1768475"/>
            <a:ext cx="9360535" cy="1435100"/>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a:solidFill>
                  <a:srgbClr val="000000"/>
                </a:solidFill>
                <a:uFill>
                  <a:solidFill>
                    <a:srgbClr val="FFFFFF"/>
                  </a:solidFill>
                </a:uFill>
              </a:rPr>
              <a:t>PowerShell </a:t>
            </a:r>
            <a:r>
              <a:rPr lang="en-US" sz="1600" dirty="0" err="1">
                <a:solidFill>
                  <a:srgbClr val="000000"/>
                </a:solidFill>
                <a:uFill>
                  <a:solidFill>
                    <a:srgbClr val="FFFFFF"/>
                  </a:solidFill>
                </a:uFill>
              </a:rPr>
              <a:t>を開いて、プロジェクトディレクトリに移動して</a:t>
            </a:r>
            <a:r>
              <a:rPr lang="en-US" sz="1600" dirty="0">
                <a:solidFill>
                  <a:srgbClr val="000000"/>
                </a:solidFill>
                <a:uFill>
                  <a:solidFill>
                    <a:srgbClr val="FFFFFF"/>
                  </a:solidFill>
                </a:uFill>
              </a:rPr>
              <a:t>、 </a:t>
            </a: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a:t>
            </a:r>
            <a:r>
              <a:rPr lang="en-US" sz="1600" dirty="0" err="1">
                <a:solidFill>
                  <a:srgbClr val="000000"/>
                </a:solidFill>
                <a:uFill>
                  <a:solidFill>
                    <a:srgbClr val="FFFFFF"/>
                  </a:solidFill>
                </a:uFill>
              </a:rPr>
              <a:t>を実行します</a:t>
            </a:r>
            <a:r>
              <a:rPr dirty="0"/>
              <a:t/>
            </a:r>
            <a:br>
              <a:rPr dirty="0"/>
            </a:br>
            <a:r>
              <a:rPr lang="en-US" sz="1600" dirty="0">
                <a:solidFill>
                  <a:srgbClr val="000000"/>
                </a:solidFill>
                <a:uFill>
                  <a:solidFill>
                    <a:srgbClr val="FFFFFF"/>
                  </a:solidFill>
                </a:uFill>
              </a:rPr>
              <a:t>-c</a:t>
            </a:r>
            <a:r>
              <a:rPr lang="ja-JP" sz="1600" dirty="0">
                <a:solidFill>
                  <a:srgbClr val="000000"/>
                </a:solidFill>
                <a:uFill>
                  <a:solidFill>
                    <a:srgbClr val="FFFFFF"/>
                  </a:solidFill>
                </a:uFill>
              </a:rPr>
              <a:t> オプションで、</a:t>
            </a:r>
            <a:r>
              <a:rPr lang="en-US" sz="1600" dirty="0" err="1">
                <a:solidFill>
                  <a:srgbClr val="000000"/>
                </a:solidFill>
                <a:uFill>
                  <a:solidFill>
                    <a:srgbClr val="FFFFFF"/>
                  </a:solidFill>
                </a:uFill>
              </a:rPr>
              <a:t>config</a:t>
            </a:r>
            <a:r>
              <a:rPr lang="en-US" sz="1600" dirty="0">
                <a:solidFill>
                  <a:srgbClr val="000000"/>
                </a:solidFill>
                <a:uFill>
                  <a:solidFill>
                    <a:srgbClr val="FFFFFF"/>
                  </a:solidFill>
                </a:uFill>
              </a:rPr>
              <a:t> </a:t>
            </a:r>
            <a:r>
              <a:rPr lang="ja-JP" sz="1600" dirty="0">
                <a:solidFill>
                  <a:srgbClr val="000000"/>
                </a:solidFill>
                <a:uFill>
                  <a:solidFill>
                    <a:srgbClr val="FFFFFF"/>
                  </a:solidFill>
                </a:uFill>
              </a:rPr>
              <a:t>ファイルを指定します</a:t>
            </a:r>
            <a:r>
              <a:rPr dirty="0"/>
              <a:t/>
            </a:r>
            <a:br>
              <a:rPr dirty="0"/>
            </a:br>
            <a:r>
              <a:rPr lang="en-US" sz="1600" dirty="0">
                <a:solidFill>
                  <a:srgbClr val="000000"/>
                </a:solidFill>
                <a:uFill>
                  <a:solidFill>
                    <a:srgbClr val="FFFFFF"/>
                  </a:solidFill>
                </a:uFill>
              </a:rPr>
              <a:t>-d </a:t>
            </a:r>
            <a:r>
              <a:rPr lang="ja-JP" sz="1600" dirty="0">
                <a:solidFill>
                  <a:srgbClr val="000000"/>
                </a:solidFill>
                <a:uFill>
                  <a:solidFill>
                    <a:srgbClr val="FFFFFF"/>
                  </a:solidFill>
                </a:uFill>
              </a:rPr>
              <a:t>オプションで、予行演習モードにします</a:t>
            </a:r>
            <a:r>
              <a:rPr dirty="0"/>
              <a:t/>
            </a:r>
            <a:br>
              <a:rPr dirty="0"/>
            </a:br>
            <a:r>
              <a:rPr dirty="0"/>
              <a:t/>
            </a:r>
            <a:br>
              <a:rPr dirty="0"/>
            </a:b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a:t>
            </a:r>
            <a:r>
              <a:rPr lang="en-US" sz="1600" dirty="0" smtClean="0">
                <a:solidFill>
                  <a:srgbClr val="000000"/>
                </a:solidFill>
                <a:uFill>
                  <a:solidFill>
                    <a:srgbClr val="FFFFFF"/>
                  </a:solidFill>
                </a:uFill>
              </a:rPr>
              <a:t>-</a:t>
            </a:r>
            <a:r>
              <a:rPr lang="en-US" sz="1600" dirty="0">
                <a:solidFill>
                  <a:srgbClr val="000000"/>
                </a:solidFill>
                <a:uFill>
                  <a:solidFill>
                    <a:srgbClr val="FFFFFF"/>
                  </a:solidFill>
                </a:uFill>
              </a:rPr>
              <a:t>c .\</a:t>
            </a:r>
            <a:r>
              <a:rPr lang="en-US" sz="1600" dirty="0" smtClean="0">
                <a:solidFill>
                  <a:srgbClr val="000000"/>
                </a:solidFill>
                <a:uFill>
                  <a:solidFill>
                    <a:srgbClr val="FFFFFF"/>
                  </a:solidFill>
                </a:uFill>
              </a:rPr>
              <a:t>template\</a:t>
            </a:r>
            <a:r>
              <a:rPr lang="en-US" sz="1600" dirty="0" err="1" smtClean="0">
                <a:solidFill>
                  <a:srgbClr val="000000"/>
                </a:solidFill>
                <a:uFill>
                  <a:solidFill>
                    <a:srgbClr val="FFFFFF"/>
                  </a:solidFill>
                </a:uFill>
              </a:rPr>
              <a:t>FJ_Primergy</a:t>
            </a:r>
            <a:r>
              <a:rPr lang="en-US" sz="1600" dirty="0" smtClean="0">
                <a:solidFill>
                  <a:srgbClr val="000000"/>
                </a:solidFill>
                <a:uFill>
                  <a:solidFill>
                    <a:srgbClr val="FFFFFF"/>
                  </a:solidFill>
                </a:uFill>
              </a:rPr>
              <a:t>\</a:t>
            </a:r>
            <a:r>
              <a:rPr lang="en-US" sz="1600" dirty="0" err="1" smtClean="0">
                <a:solidFill>
                  <a:srgbClr val="000000"/>
                </a:solidFill>
                <a:uFill>
                  <a:solidFill>
                    <a:srgbClr val="FFFFFF"/>
                  </a:solidFill>
                </a:uFill>
              </a:rPr>
              <a:t>config_primergy.groovy</a:t>
            </a:r>
            <a:r>
              <a:rPr lang="en-US" sz="1600" dirty="0" smtClean="0">
                <a:solidFill>
                  <a:srgbClr val="000000"/>
                </a:solidFill>
                <a:uFill>
                  <a:solidFill>
                    <a:srgbClr val="FFFFFF"/>
                  </a:solidFill>
                </a:uFill>
              </a:rPr>
              <a:t> -d</a:t>
            </a:r>
            <a:r>
              <a:rPr dirty="0"/>
              <a:t/>
            </a:r>
            <a:br>
              <a:rPr dirty="0"/>
            </a:br>
            <a:r>
              <a:rPr dirty="0"/>
              <a:t/>
            </a:r>
            <a:br>
              <a:rPr dirty="0"/>
            </a:br>
            <a:endParaRPr lang="en-US" sz="1600" dirty="0">
              <a:solidFill>
                <a:srgbClr val="000000"/>
              </a:solidFill>
              <a:uFill>
                <a:solidFill>
                  <a:srgbClr val="FFFFFF"/>
                </a:solidFill>
              </a:uFill>
            </a:endParaRPr>
          </a:p>
        </p:txBody>
      </p:sp>
      <p:pic>
        <p:nvPicPr>
          <p:cNvPr id="4" name="図 306"/>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BAHAAAnjQAAFcjAAAQAAAAJgAAAAgAAAD//////////w=="/>
              </a:ext>
            </a:extLst>
          </p:cNvPicPr>
          <p:nvPr/>
        </p:nvPicPr>
        <p:blipFill>
          <a:blip r:embed="rId2"/>
          <a:stretch>
            <a:fillRect/>
          </a:stretch>
        </p:blipFill>
        <p:spPr>
          <a:xfrm>
            <a:off x="864235" y="4592320"/>
            <a:ext cx="7689215" cy="1152525"/>
          </a:xfrm>
          <a:prstGeom prst="rect">
            <a:avLst/>
          </a:prstGeom>
          <a:noFill/>
          <a:ln>
            <a:noFill/>
          </a:ln>
          <a:effectLst/>
        </p:spPr>
      </p:pic>
      <p:sp>
        <p:nvSpPr>
          <p:cNvPr id="5"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kTAACvPAAAZBcAABAAAAAmAAAACAAAAP//////////"/>
              </a:ext>
            </a:extLst>
          </p:cNvSpPr>
          <p:nvPr/>
        </p:nvSpPr>
        <p:spPr>
          <a:xfrm>
            <a:off x="504190" y="3195955"/>
            <a:ext cx="9360535" cy="606425"/>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実行後、プロジェクトディレクトリ下の</a:t>
            </a:r>
            <a:r>
              <a:rPr lang="en-US" sz="1600" dirty="0">
                <a:solidFill>
                  <a:srgbClr val="000000"/>
                </a:solidFill>
                <a:uFill>
                  <a:solidFill>
                    <a:srgbClr val="FFFFFF"/>
                  </a:solidFill>
                </a:uFill>
              </a:rPr>
              <a:t> build </a:t>
            </a:r>
            <a:r>
              <a:rPr lang="en-US" sz="1600" dirty="0" err="1">
                <a:solidFill>
                  <a:srgbClr val="000000"/>
                </a:solidFill>
                <a:uFill>
                  <a:solidFill>
                    <a:srgbClr val="FFFFFF"/>
                  </a:solidFill>
                </a:uFill>
              </a:rPr>
              <a:t>の下に生成されたExcel検査結果を開いて結果を確認します</a:t>
            </a:r>
            <a:endParaRPr lang="en-US" sz="1600" dirty="0">
              <a:solidFill>
                <a:srgbClr val="000000"/>
              </a:solidFill>
              <a:uFill>
                <a:solidFill>
                  <a:srgbClr val="FFFFFF"/>
                </a:solidFill>
              </a:uFill>
            </a:endParaRPr>
          </a:p>
          <a:p>
            <a:pPr marL="431800" indent="-323215">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Excel検査結果の確認ができたら”getconfig</a:t>
            </a:r>
            <a:r>
              <a:rPr lang="en-US" sz="1600" dirty="0">
                <a:solidFill>
                  <a:srgbClr val="000000"/>
                </a:solidFill>
                <a:uFill>
                  <a:solidFill>
                    <a:srgbClr val="FFFFFF"/>
                  </a:solidFill>
                </a:uFill>
              </a:rPr>
              <a:t> -u </a:t>
            </a:r>
            <a:r>
              <a:rPr lang="en-US" sz="1600" dirty="0" err="1">
                <a:solidFill>
                  <a:srgbClr val="000000"/>
                </a:solidFill>
                <a:uFill>
                  <a:solidFill>
                    <a:srgbClr val="FFFFFF"/>
                  </a:solidFill>
                </a:uFill>
              </a:rPr>
              <a:t>local”でローカルデータベースに検査結果を登録します</a:t>
            </a:r>
            <a:r>
              <a:rPr dirty="0"/>
              <a:t/>
            </a:r>
            <a:br>
              <a:rPr dirty="0"/>
            </a:br>
            <a:r>
              <a:rPr dirty="0"/>
              <a:t/>
            </a:r>
            <a:br>
              <a:rPr dirty="0"/>
            </a:b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-c .\</a:t>
            </a:r>
            <a:r>
              <a:rPr lang="en-US" sz="1600" dirty="0" smtClean="0">
                <a:solidFill>
                  <a:srgbClr val="000000"/>
                </a:solidFill>
                <a:uFill>
                  <a:solidFill>
                    <a:srgbClr val="FFFFFF"/>
                  </a:solidFill>
                </a:uFill>
              </a:rPr>
              <a:t>template\</a:t>
            </a:r>
            <a:r>
              <a:rPr lang="en-US" sz="1600" dirty="0" err="1" smtClean="0">
                <a:solidFill>
                  <a:srgbClr val="000000"/>
                </a:solidFill>
                <a:uFill>
                  <a:solidFill>
                    <a:srgbClr val="FFFFFF"/>
                  </a:solidFill>
                </a:uFill>
              </a:rPr>
              <a:t>FJ_Primergy</a:t>
            </a:r>
            <a:r>
              <a:rPr lang="en-US" sz="1600" dirty="0" smtClean="0">
                <a:solidFill>
                  <a:srgbClr val="000000"/>
                </a:solidFill>
                <a:uFill>
                  <a:solidFill>
                    <a:srgbClr val="FFFFFF"/>
                  </a:solidFill>
                </a:uFill>
              </a:rPr>
              <a:t>\</a:t>
            </a:r>
            <a:r>
              <a:rPr lang="en-US" sz="1600" dirty="0" err="1" smtClean="0">
                <a:solidFill>
                  <a:srgbClr val="000000"/>
                </a:solidFill>
                <a:uFill>
                  <a:solidFill>
                    <a:srgbClr val="FFFFFF"/>
                  </a:solidFill>
                </a:uFill>
              </a:rPr>
              <a:t>config_primergy.groovy</a:t>
            </a:r>
            <a:r>
              <a:rPr lang="en-US" sz="1600" dirty="0" smtClean="0">
                <a:solidFill>
                  <a:srgbClr val="000000"/>
                </a:solidFill>
                <a:uFill>
                  <a:solidFill>
                    <a:srgbClr val="FFFFFF"/>
                  </a:solidFill>
                </a:uFill>
              </a:rPr>
              <a:t> </a:t>
            </a:r>
            <a:r>
              <a:rPr lang="en-US" sz="1600" dirty="0">
                <a:solidFill>
                  <a:srgbClr val="000000"/>
                </a:solidFill>
                <a:uFill>
                  <a:solidFill>
                    <a:srgbClr val="FFFFFF"/>
                  </a:solidFill>
                </a:uFill>
              </a:rPr>
              <a:t>-u local</a:t>
            </a:r>
          </a:p>
          <a:p>
            <a:pPr marL="431800" indent="-323215">
              <a:buClrTx/>
              <a:buSzPts val="720"/>
              <a:buFont typeface="Wingdings" charset="2"/>
              <a:buChar char=""/>
              <a:defRPr lang="en-US" sz="1600">
                <a:solidFill>
                  <a:srgbClr val="000000"/>
                </a:solidFill>
                <a:uFill>
                  <a:solidFill>
                    <a:srgbClr val="FFFFFF"/>
                  </a:solidFill>
                </a:uFill>
                <a:latin typeface="Meiryo UI" pitchFamily="3" charset="-128"/>
                <a:ea typeface="Meiryo UI" pitchFamily="3" charset="-128"/>
                <a:cs typeface="Meiryo UI" pitchFamily="3" charset="-128"/>
              </a:defRPr>
            </a:pPr>
            <a:endParaRPr lang="en-US" sz="1600" dirty="0">
              <a:solidFill>
                <a:srgbClr val="000000"/>
              </a:solidFill>
              <a:uFill>
                <a:solidFill>
                  <a:srgbClr val="FFFFFF"/>
                </a:solidFill>
              </a:uFill>
            </a:endParaRPr>
          </a:p>
          <a:p>
            <a:pPr marL="109220">
              <a:lnSpc>
                <a:spcPct val="100000"/>
              </a:lnSpc>
              <a:defRPr lang="ja-JP">
                <a:latin typeface="Meiryo UI" pitchFamily="3" charset="-128"/>
                <a:ea typeface="Meiryo UI" pitchFamily="3" charset="-128"/>
                <a:cs typeface="Meiryo UI" pitchFamily="3" charset="-128"/>
              </a:defRPr>
            </a:pPr>
            <a:endParaRPr lang="en-US" sz="1600" dirty="0">
              <a:solidFill>
                <a:srgbClr val="000000"/>
              </a:solidFill>
              <a:uFill>
                <a:solidFill>
                  <a:srgbClr val="FFFFFF"/>
                </a:solidFill>
              </a:uFill>
            </a:endParaRPr>
          </a:p>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endParaRPr lang="en-US" sz="1600"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事前準備２</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MiUAAAAAAAAmAAAACAAAAP//////////"/>
              </a:ext>
            </a:extLst>
          </p:cNvSpPr>
          <p:nvPr/>
        </p:nvSpPr>
        <p:spPr>
          <a:xfrm>
            <a:off x="504190" y="1624965"/>
            <a:ext cx="9069705" cy="4421505"/>
          </a:xfrm>
          <a:prstGeom prst="rect">
            <a:avLst/>
          </a:prstGeom>
          <a:noFill/>
          <a:ln>
            <a:noFill/>
          </a:ln>
          <a:effectLst/>
        </p:spPr>
        <p:txBody>
          <a:bodyPr vert="horz" wrap="square" lIns="0" tIns="0" rIns="0" bIns="0" numCol="1" anchor="t"/>
          <a:lstStyle/>
          <a:p>
            <a:pPr marL="431800" indent="-321945">
              <a:lnSpc>
                <a:spcPct val="100000"/>
              </a:lnSpc>
              <a:buClrTx/>
              <a:buSzPts val="1080"/>
              <a:buFont typeface="Wingdings" charset="2"/>
              <a:buChar char=""/>
              <a:defRPr lang="ja-JP"/>
            </a:pPr>
            <a:r>
              <a:rPr lang="en-US" sz="2400">
                <a:solidFill>
                  <a:srgbClr val="000000"/>
                </a:solidFill>
                <a:uFill>
                  <a:solidFill>
                    <a:srgbClr val="FFFFFF"/>
                  </a:solidFill>
                </a:uFill>
                <a:latin typeface="Meiryo UI" pitchFamily="3" charset="-128"/>
                <a:ea typeface="Meiryo UI" pitchFamily="3" charset="-128"/>
                <a:cs typeface="DejaVu Sans" pitchFamily="2" charset="0"/>
              </a:rPr>
              <a:t>SSL証明書のインストール(社外 SSL Webアクセスの制限がある場合)</a:t>
            </a:r>
            <a:endParaRPr lang="en-US">
              <a:solidFill>
                <a:srgbClr val="000000"/>
              </a:solidFill>
              <a:uFill>
                <a:solidFill>
                  <a:srgbClr val="FFFFFF"/>
                </a:solidFill>
              </a:uFill>
            </a:endParaRPr>
          </a:p>
          <a:p>
            <a:pPr marL="864235" lvl="1" indent="-321945">
              <a:lnSpc>
                <a:spcPct val="100000"/>
              </a:lnSpc>
              <a:buClrTx/>
              <a:buSzPts val="1650"/>
              <a:buFont typeface="Symbol" pitchFamily="1" charset="2"/>
              <a:buChar char=""/>
              <a:defRPr lang="ja-JP"/>
            </a:pPr>
            <a:r>
              <a:rPr lang="en-US" sz="2200">
                <a:solidFill>
                  <a:srgbClr val="000000"/>
                </a:solidFill>
                <a:uFill>
                  <a:solidFill>
                    <a:srgbClr val="FFFFFF"/>
                  </a:solidFill>
                </a:uFill>
                <a:latin typeface="Meiryo UI" pitchFamily="3" charset="-128"/>
                <a:ea typeface="Meiryo UI" pitchFamily="3" charset="-128"/>
                <a:cs typeface="DejaVu Sans" pitchFamily="2" charset="0"/>
              </a:rPr>
              <a:t> (社内利用既定を参照してください)</a:t>
            </a:r>
            <a:endParaRPr lang="en-US">
              <a:solidFill>
                <a:srgbClr val="000000"/>
              </a:solidFill>
              <a:uFill>
                <a:solidFill>
                  <a:srgbClr val="FFFFFF"/>
                </a:solidFill>
              </a:uFill>
            </a:endParaRPr>
          </a:p>
          <a:p>
            <a:pPr marL="431800" indent="-321945">
              <a:lnSpc>
                <a:spcPct val="100000"/>
              </a:lnSpc>
              <a:buClrTx/>
              <a:buSzPts val="1080"/>
              <a:buFont typeface="Wingdings" charset="2"/>
              <a:buChar char=""/>
              <a:defRPr lang="ja-JP"/>
            </a:pPr>
            <a:r>
              <a:rPr lang="en-US" sz="2400">
                <a:solidFill>
                  <a:srgbClr val="000000"/>
                </a:solidFill>
                <a:uFill>
                  <a:solidFill>
                    <a:srgbClr val="FFFFFF"/>
                  </a:solidFill>
                </a:uFill>
                <a:latin typeface="Meiryo UI" pitchFamily="3" charset="-128"/>
                <a:ea typeface="Meiryo UI" pitchFamily="3" charset="-128"/>
                <a:cs typeface="DejaVu Sans" pitchFamily="2" charset="0"/>
              </a:rPr>
              <a:t>PowerShellのインストール</a:t>
            </a:r>
            <a:endParaRPr lang="en-US">
              <a:solidFill>
                <a:srgbClr val="000000"/>
              </a:solidFill>
              <a:uFill>
                <a:solidFill>
                  <a:srgbClr val="FFFFFF"/>
                </a:solidFill>
              </a:uFill>
            </a:endParaRPr>
          </a:p>
          <a:p>
            <a:pPr marL="864235" lvl="1" indent="-321945">
              <a:lnSpc>
                <a:spcPct val="100000"/>
              </a:lnSpc>
              <a:buClrTx/>
              <a:buSzPts val="1650"/>
              <a:buFont typeface="Symbol" pitchFamily="1" charset="2"/>
              <a:buChar char=""/>
              <a:defRPr lang="ja-JP"/>
            </a:pPr>
            <a:r>
              <a:rPr lang="en-US" sz="2200">
                <a:solidFill>
                  <a:srgbClr val="000000"/>
                </a:solidFill>
                <a:uFill>
                  <a:solidFill>
                    <a:srgbClr val="FFFFFF"/>
                  </a:solidFill>
                </a:uFill>
                <a:latin typeface="Meiryo UI" pitchFamily="3" charset="-128"/>
                <a:ea typeface="Meiryo UI" pitchFamily="3" charset="-128"/>
                <a:cs typeface="DejaVu Sans" pitchFamily="2" charset="0"/>
              </a:rPr>
              <a:t>OSが以下のバージョンの場合、PowerShellの追加インストールが必要となります</a:t>
            </a:r>
            <a:endParaRPr lang="en-US">
              <a:solidFill>
                <a:srgbClr val="000000"/>
              </a:solidFill>
              <a:uFill>
                <a:solidFill>
                  <a:srgbClr val="FFFFFF"/>
                </a:solidFill>
              </a:uFill>
            </a:endParaRPr>
          </a:p>
          <a:p>
            <a:pPr marL="1296035" lvl="2" indent="-286385">
              <a:lnSpc>
                <a:spcPct val="100000"/>
              </a:lnSpc>
              <a:buClrTx/>
              <a:buSzPts val="810"/>
              <a:buFont typeface="Wingdings"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Windows 7、Windows Server 2008 R2、Windows Server 2012</a:t>
            </a:r>
            <a:endParaRPr lang="en-US">
              <a:solidFill>
                <a:srgbClr val="000000"/>
              </a:solidFill>
              <a:uFill>
                <a:solidFill>
                  <a:srgbClr val="FFFFFF"/>
                </a:solidFill>
              </a:uFill>
            </a:endParaRPr>
          </a:p>
          <a:p>
            <a:pPr marL="864235" lvl="1" indent="-321945">
              <a:lnSpc>
                <a:spcPct val="100000"/>
              </a:lnSpc>
              <a:buClrTx/>
              <a:buSzPts val="1650"/>
              <a:buFont typeface="Symbol" pitchFamily="1" charset="2"/>
              <a:buChar char=""/>
              <a:defRPr lang="ja-JP"/>
            </a:pPr>
            <a:r>
              <a:rPr lang="en-US" sz="2200">
                <a:solidFill>
                  <a:srgbClr val="000000"/>
                </a:solidFill>
                <a:uFill>
                  <a:solidFill>
                    <a:srgbClr val="FFFFFF"/>
                  </a:solidFill>
                </a:uFill>
                <a:latin typeface="Meiryo UI" pitchFamily="3" charset="-128"/>
                <a:ea typeface="Meiryo UI" pitchFamily="3" charset="-128"/>
                <a:cs typeface="DejaVu Sans" pitchFamily="2" charset="0"/>
              </a:rPr>
              <a:t>以下サイトからインストールしてください</a:t>
            </a:r>
            <a:endParaRPr lang="en-US">
              <a:solidFill>
                <a:srgbClr val="000000"/>
              </a:solidFill>
              <a:uFill>
                <a:solidFill>
                  <a:srgbClr val="FFFFFF"/>
                </a:solidFill>
              </a:uFill>
            </a:endParaRPr>
          </a:p>
          <a:p>
            <a:pPr marL="1296035" lvl="2" indent="-286385">
              <a:lnSpc>
                <a:spcPct val="100000"/>
              </a:lnSpc>
              <a:buClrTx/>
              <a:buSzPts val="810"/>
              <a:buFont typeface="Wingdings"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Microsoft .NET Framework 4.5のインストール</a:t>
            </a:r>
            <a:endParaRPr lang="en-US">
              <a:solidFill>
                <a:srgbClr val="000000"/>
              </a:solidFill>
              <a:uFill>
                <a:solidFill>
                  <a:srgbClr val="FFFFFF"/>
                </a:solidFill>
              </a:uFill>
            </a:endParaRPr>
          </a:p>
          <a:p>
            <a:pPr marL="1727835" lvl="3" indent="-213995">
              <a:lnSpc>
                <a:spcPct val="100000"/>
              </a:lnSpc>
              <a:buClr>
                <a:srgbClr val="000000"/>
              </a:buClr>
              <a:buSzPts val="1125"/>
              <a:buFont typeface="Symbol" pitchFamily="1" charset="2"/>
              <a:buChar char=""/>
              <a:defRPr lang="ja-JP"/>
            </a:pPr>
            <a:r>
              <a:rPr lang="en-US" sz="1500" u="sng">
                <a:solidFill>
                  <a:srgbClr val="0000FF"/>
                </a:solidFill>
                <a:uFill>
                  <a:solidFill>
                    <a:srgbClr val="FFFFFF"/>
                  </a:solidFill>
                </a:uFill>
                <a:latin typeface="Meiryo UI" pitchFamily="3" charset="-128"/>
                <a:ea typeface="Meiryo UI" pitchFamily="3" charset="-128"/>
                <a:cs typeface="DejaVu Sans" pitchFamily="2" charset="0"/>
                <a:hlinkClick r:id="rId2"/>
              </a:rPr>
              <a:t>http://www.microsoft.com/en-us/download/details.aspx?id=30653</a:t>
            </a:r>
            <a:endParaRPr lang="en-US">
              <a:solidFill>
                <a:srgbClr val="000000"/>
              </a:solidFill>
              <a:uFill>
                <a:solidFill>
                  <a:srgbClr val="FFFFFF"/>
                </a:solidFill>
              </a:uFill>
            </a:endParaRPr>
          </a:p>
          <a:p>
            <a:pPr marL="1296035" lvl="2" indent="-286385">
              <a:lnSpc>
                <a:spcPct val="100000"/>
              </a:lnSpc>
              <a:buClrTx/>
              <a:buSzPts val="810"/>
              <a:buFont typeface="Wingdings"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Windows Management Framework 5.0 (WFM 5.0) のインストール</a:t>
            </a:r>
            <a:endParaRPr lang="en-US">
              <a:solidFill>
                <a:srgbClr val="000000"/>
              </a:solidFill>
              <a:uFill>
                <a:solidFill>
                  <a:srgbClr val="FFFFFF"/>
                </a:solidFill>
              </a:uFill>
            </a:endParaRPr>
          </a:p>
          <a:p>
            <a:pPr marL="1727835" lvl="3" indent="-213995">
              <a:lnSpc>
                <a:spcPct val="100000"/>
              </a:lnSpc>
              <a:buClr>
                <a:srgbClr val="000000"/>
              </a:buClr>
              <a:buSzPts val="1125"/>
              <a:buFont typeface="Symbol" pitchFamily="1" charset="2"/>
              <a:buChar char=""/>
              <a:defRPr lang="ja-JP"/>
            </a:pPr>
            <a:r>
              <a:rPr lang="en-US" sz="1500" u="sng">
                <a:solidFill>
                  <a:srgbClr val="0000FF"/>
                </a:solidFill>
                <a:uFill>
                  <a:solidFill>
                    <a:srgbClr val="FFFFFF"/>
                  </a:solidFill>
                </a:uFill>
                <a:latin typeface="Meiryo UI" pitchFamily="3" charset="-128"/>
                <a:ea typeface="Meiryo UI" pitchFamily="3" charset="-128"/>
                <a:cs typeface="DejaVu Sans" pitchFamily="2" charset="0"/>
                <a:hlinkClick r:id="rId3"/>
              </a:rPr>
              <a:t>https://www.microsoft.com/en-us/download/details.aspx?id=50395</a:t>
            </a:r>
            <a:endParaRPr lang="en-US">
              <a:solidFill>
                <a:srgbClr val="000000"/>
              </a:solidFill>
              <a:uFill>
                <a:solidFill>
                  <a:srgbClr val="FFFFFF"/>
                </a:solidFill>
              </a:uFill>
            </a:endParaRPr>
          </a:p>
          <a:p>
            <a:pPr marL="1727835" lvl="3" indent="-213995">
              <a:lnSpc>
                <a:spcPct val="100000"/>
              </a:lnSpc>
              <a:buClrTx/>
              <a:buSzPts val="1125"/>
              <a:buFont typeface="Symbol" pitchFamily="1" charset="2"/>
              <a:buChar char=""/>
              <a:defRPr lang="ja-JP"/>
            </a:pPr>
            <a:r>
              <a:rPr lang="en-US" sz="1500">
                <a:solidFill>
                  <a:srgbClr val="000000"/>
                </a:solidFill>
                <a:uFill>
                  <a:solidFill>
                    <a:srgbClr val="FFFFFF"/>
                  </a:solidFill>
                </a:uFill>
                <a:latin typeface="Meiryo UI" pitchFamily="3" charset="-128"/>
                <a:ea typeface="Meiryo UI" pitchFamily="3" charset="-128"/>
                <a:cs typeface="DejaVu Sans" pitchFamily="2" charset="0"/>
              </a:rPr>
              <a:t> </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Solarisの検査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Solaris検査シート入力</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3876357"/>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smtClean="0">
                <a:solidFill>
                  <a:srgbClr val="000000"/>
                </a:solidFill>
                <a:uFill>
                  <a:solidFill>
                    <a:srgbClr val="FFFFFF"/>
                  </a:solidFill>
                </a:uFill>
              </a:rPr>
              <a:t>SPARC Solaris</a:t>
            </a:r>
            <a:r>
              <a:rPr lang="ja-JP" altLang="en-US" sz="2000" dirty="0" smtClean="0">
                <a:solidFill>
                  <a:srgbClr val="000000"/>
                </a:solidFill>
                <a:uFill>
                  <a:solidFill>
                    <a:srgbClr val="FFFFFF"/>
                  </a:solidFill>
                </a:uFill>
              </a:rPr>
              <a:t>用の検査シナリオは、「</a:t>
            </a:r>
            <a:r>
              <a:rPr lang="en-US" altLang="ja-JP" sz="2000" dirty="0" smtClean="0">
                <a:solidFill>
                  <a:srgbClr val="000000"/>
                </a:solidFill>
                <a:uFill>
                  <a:solidFill>
                    <a:srgbClr val="FFFFFF"/>
                  </a:solidFill>
                </a:uFill>
              </a:rPr>
              <a:t>.\template\Solaris</a:t>
            </a:r>
            <a:r>
              <a:rPr lang="ja-JP" altLang="en-US" sz="2000" dirty="0" smtClean="0">
                <a:solidFill>
                  <a:srgbClr val="000000"/>
                </a:solidFill>
                <a:uFill>
                  <a:solidFill>
                    <a:srgbClr val="FFFFFF"/>
                  </a:solidFill>
                </a:uFill>
              </a:rPr>
              <a:t>」の下に保存しており、以下</a:t>
            </a:r>
            <a:r>
              <a:rPr lang="en-US" altLang="ja-JP" sz="2000" dirty="0" smtClean="0">
                <a:solidFill>
                  <a:srgbClr val="000000"/>
                </a:solidFill>
                <a:uFill>
                  <a:solidFill>
                    <a:srgbClr val="FFFFFF"/>
                  </a:solidFill>
                </a:uFill>
              </a:rPr>
              <a:t>2</a:t>
            </a:r>
            <a:r>
              <a:rPr lang="ja-JP" altLang="en-US" sz="2000" dirty="0" err="1" smtClean="0">
                <a:solidFill>
                  <a:srgbClr val="000000"/>
                </a:solidFill>
                <a:uFill>
                  <a:solidFill>
                    <a:srgbClr val="FFFFFF"/>
                  </a:solidFill>
                </a:uFill>
              </a:rPr>
              <a:t>つの</a:t>
            </a:r>
            <a:r>
              <a:rPr lang="ja-JP" altLang="en-US" sz="2000" dirty="0" smtClean="0">
                <a:solidFill>
                  <a:srgbClr val="000000"/>
                </a:solidFill>
                <a:uFill>
                  <a:solidFill>
                    <a:srgbClr val="FFFFFF"/>
                  </a:solidFill>
                </a:uFill>
              </a:rPr>
              <a:t>検査シートがあります</a:t>
            </a:r>
            <a:endParaRPr lang="en-US" altLang="ja-JP" sz="2000" dirty="0" smtClean="0">
              <a:solidFill>
                <a:srgbClr val="000000"/>
              </a:solidFill>
              <a:uFill>
                <a:solidFill>
                  <a:srgbClr val="FFFFFF"/>
                </a:solidFill>
              </a:uFill>
            </a:endParaRPr>
          </a:p>
          <a:p>
            <a:pPr marL="889000" lvl="1" indent="-321945">
              <a:buSzPts val="900"/>
              <a:buFont typeface="Wingdings" charset="2"/>
              <a:buChar char=""/>
              <a:defRPr lang="ja-JP">
                <a:latin typeface="Meiryo UI" pitchFamily="3" charset="-128"/>
                <a:ea typeface="Meiryo UI" pitchFamily="3" charset="-128"/>
                <a:cs typeface="Meiryo UI" pitchFamily="3" charset="-128"/>
              </a:defRPr>
            </a:pPr>
            <a:r>
              <a:rPr lang="en-US" altLang="ja-JP" sz="2000" dirty="0">
                <a:solidFill>
                  <a:srgbClr val="000000"/>
                </a:solidFill>
                <a:uFill>
                  <a:solidFill>
                    <a:srgbClr val="FFFFFF"/>
                  </a:solidFill>
                </a:uFill>
              </a:rPr>
              <a:t>template/Solaris/Solaris</a:t>
            </a:r>
            <a:r>
              <a:rPr lang="ja-JP" altLang="en-US" sz="2000" dirty="0">
                <a:solidFill>
                  <a:srgbClr val="000000"/>
                </a:solidFill>
                <a:uFill>
                  <a:solidFill>
                    <a:srgbClr val="FFFFFF"/>
                  </a:solidFill>
                </a:uFill>
              </a:rPr>
              <a:t>チェックシート</a:t>
            </a:r>
            <a:r>
              <a:rPr lang="en-US" altLang="ja-JP" sz="2000" dirty="0">
                <a:solidFill>
                  <a:srgbClr val="000000"/>
                </a:solidFill>
                <a:uFill>
                  <a:solidFill>
                    <a:srgbClr val="FFFFFF"/>
                  </a:solidFill>
                </a:uFill>
              </a:rPr>
              <a:t>.</a:t>
            </a:r>
            <a:r>
              <a:rPr lang="en-US" altLang="ja-JP" sz="2000" dirty="0" err="1" smtClean="0">
                <a:solidFill>
                  <a:srgbClr val="000000"/>
                </a:solidFill>
                <a:uFill>
                  <a:solidFill>
                    <a:srgbClr val="FFFFFF"/>
                  </a:solidFill>
                </a:uFill>
              </a:rPr>
              <a:t>xlsx</a:t>
            </a:r>
            <a:r>
              <a:rPr lang="en-US" altLang="ja-JP" sz="2000" dirty="0" smtClean="0">
                <a:solidFill>
                  <a:srgbClr val="000000"/>
                </a:solidFill>
                <a:uFill>
                  <a:solidFill>
                    <a:srgbClr val="FFFFFF"/>
                  </a:solidFill>
                </a:uFill>
              </a:rPr>
              <a:t>	OS</a:t>
            </a:r>
            <a:r>
              <a:rPr lang="ja-JP" altLang="en-US" sz="2000" dirty="0" smtClean="0">
                <a:solidFill>
                  <a:srgbClr val="000000"/>
                </a:solidFill>
                <a:uFill>
                  <a:solidFill>
                    <a:srgbClr val="FFFFFF"/>
                  </a:solidFill>
                </a:uFill>
              </a:rPr>
              <a:t>検査用</a:t>
            </a:r>
            <a:endParaRPr lang="en-US" altLang="ja-JP" sz="2000" dirty="0" smtClean="0">
              <a:solidFill>
                <a:srgbClr val="000000"/>
              </a:solidFill>
              <a:uFill>
                <a:solidFill>
                  <a:srgbClr val="FFFFFF"/>
                </a:solidFill>
              </a:uFill>
            </a:endParaRPr>
          </a:p>
          <a:p>
            <a:pPr marL="889000" lvl="1" indent="-321945">
              <a:buSzPts val="900"/>
              <a:buFont typeface="Wingdings" charset="2"/>
              <a:buChar char=""/>
              <a:defRPr lang="ja-JP">
                <a:latin typeface="Meiryo UI" pitchFamily="3" charset="-128"/>
                <a:ea typeface="Meiryo UI" pitchFamily="3" charset="-128"/>
                <a:cs typeface="Meiryo UI" pitchFamily="3" charset="-128"/>
              </a:defRPr>
            </a:pPr>
            <a:r>
              <a:rPr lang="en-US" altLang="ja-JP" sz="2000" dirty="0" smtClean="0">
                <a:solidFill>
                  <a:srgbClr val="000000"/>
                </a:solidFill>
                <a:uFill>
                  <a:solidFill>
                    <a:srgbClr val="FFFFFF"/>
                  </a:solidFill>
                </a:uFill>
              </a:rPr>
              <a:t>template/Solaris/XSCF</a:t>
            </a:r>
            <a:r>
              <a:rPr lang="ja-JP" altLang="en-US" sz="2000" dirty="0">
                <a:solidFill>
                  <a:srgbClr val="000000"/>
                </a:solidFill>
                <a:uFill>
                  <a:solidFill>
                    <a:srgbClr val="FFFFFF"/>
                  </a:solidFill>
                </a:uFill>
              </a:rPr>
              <a:t>チェックシート</a:t>
            </a:r>
            <a:r>
              <a:rPr lang="en-US" altLang="ja-JP" sz="2000" dirty="0">
                <a:solidFill>
                  <a:srgbClr val="000000"/>
                </a:solidFill>
                <a:uFill>
                  <a:solidFill>
                    <a:srgbClr val="FFFFFF"/>
                  </a:solidFill>
                </a:uFill>
              </a:rPr>
              <a:t>.</a:t>
            </a:r>
            <a:r>
              <a:rPr lang="en-US" altLang="ja-JP" sz="2000" dirty="0" err="1" smtClean="0">
                <a:solidFill>
                  <a:srgbClr val="000000"/>
                </a:solidFill>
                <a:uFill>
                  <a:solidFill>
                    <a:srgbClr val="FFFFFF"/>
                  </a:solidFill>
                </a:uFill>
              </a:rPr>
              <a:t>xlsx</a:t>
            </a:r>
            <a:r>
              <a:rPr lang="en-US" altLang="ja-JP" sz="2000" dirty="0" smtClean="0">
                <a:solidFill>
                  <a:srgbClr val="000000"/>
                </a:solidFill>
                <a:uFill>
                  <a:solidFill>
                    <a:srgbClr val="FFFFFF"/>
                  </a:solidFill>
                </a:uFill>
              </a:rPr>
              <a:t>	HW</a:t>
            </a:r>
            <a:r>
              <a:rPr lang="ja-JP" altLang="en-US" sz="2000" dirty="0" smtClean="0">
                <a:solidFill>
                  <a:srgbClr val="000000"/>
                </a:solidFill>
                <a:uFill>
                  <a:solidFill>
                    <a:srgbClr val="FFFFFF"/>
                  </a:solidFill>
                </a:uFill>
              </a:rPr>
              <a:t>検査用</a:t>
            </a:r>
            <a:r>
              <a:rPr lang="en-US" altLang="ja-JP" sz="2000" dirty="0" smtClean="0">
                <a:solidFill>
                  <a:srgbClr val="000000"/>
                </a:solidFill>
                <a:uFill>
                  <a:solidFill>
                    <a:srgbClr val="FFFFFF"/>
                  </a:solidFill>
                </a:uFill>
              </a:rPr>
              <a:t/>
            </a:r>
            <a:br>
              <a:rPr lang="en-US" altLang="ja-JP" sz="2000" dirty="0" smtClean="0">
                <a:solidFill>
                  <a:srgbClr val="000000"/>
                </a:solidFill>
                <a:uFill>
                  <a:solidFill>
                    <a:srgbClr val="FFFFFF"/>
                  </a:solidFill>
                </a:uFill>
              </a:rPr>
            </a:br>
            <a:endParaRPr lang="en-US" altLang="ja-JP" sz="2000" dirty="0" smtClean="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ja-JP" altLang="en-US" sz="2000" dirty="0" smtClean="0">
                <a:solidFill>
                  <a:srgbClr val="000000"/>
                </a:solidFill>
                <a:uFill>
                  <a:solidFill>
                    <a:srgbClr val="FFFFFF"/>
                  </a:solidFill>
                </a:uFill>
              </a:rPr>
              <a:t>初めに</a:t>
            </a:r>
            <a:r>
              <a:rPr lang="en-US" sz="2000" dirty="0" smtClean="0">
                <a:solidFill>
                  <a:srgbClr val="000000"/>
                </a:solidFill>
                <a:uFill>
                  <a:solidFill>
                    <a:srgbClr val="FFFFFF"/>
                  </a:solidFill>
                </a:uFill>
              </a:rPr>
              <a:t>、「.\</a:t>
            </a:r>
            <a:r>
              <a:rPr lang="en-US" sz="2000" dirty="0">
                <a:solidFill>
                  <a:srgbClr val="000000"/>
                </a:solidFill>
                <a:uFill>
                  <a:solidFill>
                    <a:srgbClr val="FFFFFF"/>
                  </a:solidFill>
                </a:uFill>
              </a:rPr>
              <a:t>template\Solaris\Solaris</a:t>
            </a:r>
            <a:r>
              <a:rPr lang="ja-JP" sz="2000" dirty="0">
                <a:solidFill>
                  <a:srgbClr val="000000"/>
                </a:solidFill>
                <a:uFill>
                  <a:solidFill>
                    <a:srgbClr val="FFFFFF"/>
                  </a:solidFill>
                </a:uFill>
              </a:rPr>
              <a:t>チェックシート</a:t>
            </a:r>
            <a:r>
              <a:rPr lang="en-US" sz="2000" dirty="0">
                <a:solidFill>
                  <a:srgbClr val="000000"/>
                </a:solidFill>
                <a:uFill>
                  <a:solidFill>
                    <a:srgbClr val="FFFFFF"/>
                  </a:solidFill>
                </a:uFill>
              </a:rPr>
              <a:t>.</a:t>
            </a:r>
            <a:r>
              <a:rPr lang="en-US" sz="2000" dirty="0" err="1">
                <a:solidFill>
                  <a:srgbClr val="000000"/>
                </a:solidFill>
                <a:uFill>
                  <a:solidFill>
                    <a:srgbClr val="FFFFFF"/>
                  </a:solidFill>
                </a:uFill>
              </a:rPr>
              <a:t>xlsx」を編集します</a:t>
            </a:r>
            <a:endParaRPr lang="en-US"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シート</a:t>
            </a:r>
            <a:r>
              <a:rPr lang="en-US" sz="2000" dirty="0">
                <a:solidFill>
                  <a:srgbClr val="000000"/>
                </a:solidFill>
                <a:uFill>
                  <a:solidFill>
                    <a:srgbClr val="FFFFFF"/>
                  </a:solidFill>
                </a:uFill>
              </a:rPr>
              <a:t>「</a:t>
            </a:r>
            <a:r>
              <a:rPr lang="ja-JP" sz="2000" dirty="0">
                <a:solidFill>
                  <a:srgbClr val="000000"/>
                </a:solidFill>
                <a:uFill>
                  <a:solidFill>
                    <a:srgbClr val="FFFFFF"/>
                  </a:solidFill>
                </a:uFill>
              </a:rPr>
              <a:t>検査</a:t>
            </a:r>
            <a:r>
              <a:rPr lang="en-US" sz="2000" dirty="0" err="1">
                <a:solidFill>
                  <a:srgbClr val="000000"/>
                </a:solidFill>
                <a:uFill>
                  <a:solidFill>
                    <a:srgbClr val="FFFFFF"/>
                  </a:solidFill>
                </a:uFill>
              </a:rPr>
              <a:t>対象</a:t>
            </a:r>
            <a:r>
              <a:rPr lang="en-US" sz="2000" dirty="0" smtClean="0">
                <a:solidFill>
                  <a:srgbClr val="000000"/>
                </a:solidFill>
                <a:uFill>
                  <a:solidFill>
                    <a:srgbClr val="FFFFFF"/>
                  </a:solidFill>
                </a:uFill>
              </a:rPr>
              <a:t>」</a:t>
            </a:r>
            <a:r>
              <a:rPr lang="ja-JP" altLang="en-US" sz="2000" dirty="0" smtClean="0">
                <a:solidFill>
                  <a:srgbClr val="000000"/>
                </a:solidFill>
                <a:uFill>
                  <a:solidFill>
                    <a:srgbClr val="FFFFFF"/>
                  </a:solidFill>
                </a:uFill>
              </a:rPr>
              <a:t>を選択</a:t>
            </a:r>
            <a:r>
              <a:rPr lang="ja-JP" altLang="en-US" sz="2000" dirty="0">
                <a:solidFill>
                  <a:srgbClr val="000000"/>
                </a:solidFill>
                <a:uFill>
                  <a:solidFill>
                    <a:srgbClr val="FFFFFF"/>
                  </a:solidFill>
                </a:uFill>
              </a:rPr>
              <a:t>し</a:t>
            </a:r>
            <a:r>
              <a:rPr lang="ja-JP" altLang="en-US" sz="2000" dirty="0" smtClean="0">
                <a:solidFill>
                  <a:srgbClr val="000000"/>
                </a:solidFill>
                <a:uFill>
                  <a:solidFill>
                    <a:srgbClr val="FFFFFF"/>
                  </a:solidFill>
                </a:uFill>
              </a:rPr>
              <a:t>、</a:t>
            </a:r>
            <a:r>
              <a:rPr lang="en-US" sz="2000" dirty="0" err="1" smtClean="0">
                <a:solidFill>
                  <a:srgbClr val="000000"/>
                </a:solidFill>
                <a:uFill>
                  <a:solidFill>
                    <a:srgbClr val="FFFFFF"/>
                  </a:solidFill>
                </a:uFill>
              </a:rPr>
              <a:t>検査対象</a:t>
            </a:r>
            <a:r>
              <a:rPr lang="ja-JP" sz="2000" dirty="0" smtClean="0">
                <a:solidFill>
                  <a:srgbClr val="000000"/>
                </a:solidFill>
                <a:uFill>
                  <a:solidFill>
                    <a:srgbClr val="FFFFFF"/>
                  </a:solidFill>
                </a:uFill>
              </a:rPr>
              <a:t>サーバ</a:t>
            </a:r>
            <a:r>
              <a:rPr lang="en-US" sz="2000" dirty="0" err="1">
                <a:solidFill>
                  <a:srgbClr val="000000"/>
                </a:solidFill>
                <a:uFill>
                  <a:solidFill>
                    <a:srgbClr val="FFFFFF"/>
                  </a:solidFill>
                </a:uFill>
              </a:rPr>
              <a:t>の情報を</a:t>
            </a:r>
            <a:r>
              <a:rPr lang="ja-JP" sz="2000" dirty="0">
                <a:solidFill>
                  <a:srgbClr val="000000"/>
                </a:solidFill>
                <a:uFill>
                  <a:solidFill>
                    <a:srgbClr val="FFFFFF"/>
                  </a:solidFill>
                </a:uFill>
              </a:rPr>
              <a:t>入力</a:t>
            </a:r>
            <a:r>
              <a:rPr lang="en-US" sz="2000" dirty="0" err="1">
                <a:solidFill>
                  <a:srgbClr val="000000"/>
                </a:solidFill>
                <a:uFill>
                  <a:solidFill>
                    <a:srgbClr val="FFFFFF"/>
                  </a:solidFill>
                </a:uFill>
              </a:rPr>
              <a:t>します</a:t>
            </a:r>
            <a:endParaRPr lang="en-US"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smtClean="0">
                <a:solidFill>
                  <a:srgbClr val="000000"/>
                </a:solidFill>
                <a:uFill>
                  <a:solidFill>
                    <a:srgbClr val="FFFFFF"/>
                  </a:solidFill>
                </a:uFill>
              </a:rPr>
              <a:t>「</a:t>
            </a:r>
            <a:r>
              <a:rPr lang="ja-JP" sz="2000" dirty="0">
                <a:solidFill>
                  <a:srgbClr val="000000"/>
                </a:solidFill>
                <a:uFill>
                  <a:solidFill>
                    <a:srgbClr val="FFFFFF"/>
                  </a:solidFill>
                </a:uFill>
              </a:rPr>
              <a:t>検査ドメイン</a:t>
            </a:r>
            <a:r>
              <a:rPr lang="en-US" sz="2000" dirty="0">
                <a:solidFill>
                  <a:srgbClr val="000000"/>
                </a:solidFill>
                <a:uFill>
                  <a:solidFill>
                    <a:srgbClr val="FFFFFF"/>
                  </a:solidFill>
                </a:uFill>
              </a:rPr>
              <a:t>」</a:t>
            </a:r>
            <a:r>
              <a:rPr lang="en-US" sz="2000" dirty="0" err="1">
                <a:solidFill>
                  <a:srgbClr val="000000"/>
                </a:solidFill>
                <a:uFill>
                  <a:solidFill>
                    <a:srgbClr val="FFFFFF"/>
                  </a:solidFill>
                </a:uFill>
              </a:rPr>
              <a:t>に”Solaris”を</a:t>
            </a:r>
            <a:r>
              <a:rPr lang="ja-JP" sz="2000" dirty="0">
                <a:solidFill>
                  <a:srgbClr val="000000"/>
                </a:solidFill>
                <a:uFill>
                  <a:solidFill>
                    <a:srgbClr val="FFFFFF"/>
                  </a:solidFill>
                </a:uFill>
              </a:rPr>
              <a:t>入力</a:t>
            </a:r>
            <a:r>
              <a:rPr lang="en-US" sz="2000" dirty="0" err="1">
                <a:solidFill>
                  <a:srgbClr val="000000"/>
                </a:solidFill>
                <a:uFill>
                  <a:solidFill>
                    <a:srgbClr val="FFFFFF"/>
                  </a:solidFill>
                </a:uFill>
              </a:rPr>
              <a:t>してください</a:t>
            </a:r>
            <a:endParaRPr lang="en-US"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各項目の入力手順はLinux検査と同じとなります</a:t>
            </a: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config.groovyの編集</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notepad++</a:t>
            </a:r>
            <a:r>
              <a:rPr lang="en-US" dirty="0" err="1">
                <a:solidFill>
                  <a:srgbClr val="000000"/>
                </a:solidFill>
                <a:uFill>
                  <a:solidFill>
                    <a:srgbClr val="FFFFFF"/>
                  </a:solidFill>
                </a:uFill>
              </a:rPr>
              <a:t>などで</a:t>
            </a:r>
            <a:r>
              <a:rPr lang="ja-JP" dirty="0">
                <a:solidFill>
                  <a:srgbClr val="000000"/>
                </a:solidFill>
                <a:uFill>
                  <a:solidFill>
                    <a:srgbClr val="FFFFFF"/>
                  </a:solidFill>
                </a:uFill>
              </a:rPr>
              <a:t>「</a:t>
            </a:r>
            <a:r>
              <a:rPr lang="en-US" dirty="0">
                <a:solidFill>
                  <a:srgbClr val="000000"/>
                </a:solidFill>
                <a:uFill>
                  <a:solidFill>
                    <a:srgbClr val="FFFFFF"/>
                  </a:solidFill>
                </a:uFill>
              </a:rPr>
              <a:t>.\</a:t>
            </a:r>
            <a:r>
              <a:rPr lang="en-US" dirty="0" smtClean="0">
                <a:solidFill>
                  <a:srgbClr val="000000"/>
                </a:solidFill>
                <a:uFill>
                  <a:solidFill>
                    <a:srgbClr val="FFFFFF"/>
                  </a:solidFill>
                </a:uFill>
              </a:rPr>
              <a:t>template\Solaris\</a:t>
            </a:r>
            <a:r>
              <a:rPr lang="en-US" dirty="0" err="1" smtClean="0">
                <a:solidFill>
                  <a:srgbClr val="000000"/>
                </a:solidFill>
                <a:uFill>
                  <a:solidFill>
                    <a:srgbClr val="FFFFFF"/>
                  </a:solidFill>
                </a:uFill>
              </a:rPr>
              <a:t>config_solaris.groovy</a:t>
            </a:r>
            <a:r>
              <a:rPr lang="ja-JP" dirty="0">
                <a:solidFill>
                  <a:srgbClr val="000000"/>
                </a:solidFill>
                <a:uFill>
                  <a:solidFill>
                    <a:srgbClr val="FFFFFF"/>
                  </a:solidFill>
                </a:uFill>
              </a:rPr>
              <a:t>」</a:t>
            </a:r>
            <a:r>
              <a:rPr lang="en-US" dirty="0">
                <a:solidFill>
                  <a:srgbClr val="000000"/>
                </a:solidFill>
                <a:uFill>
                  <a:solidFill>
                    <a:srgbClr val="FFFFFF"/>
                  </a:solidFill>
                </a:uFill>
              </a:rPr>
              <a:t> </a:t>
            </a:r>
            <a:r>
              <a:rPr lang="en-US" dirty="0" err="1">
                <a:solidFill>
                  <a:srgbClr val="000000"/>
                </a:solidFill>
                <a:uFill>
                  <a:solidFill>
                    <a:srgbClr val="FFFFFF"/>
                  </a:solidFill>
                </a:uFill>
              </a:rPr>
              <a:t>を開き、以下の行の接続アカウント情報を編集します</a:t>
            </a:r>
            <a:endParaRPr lang="en-US" dirty="0">
              <a:solidFill>
                <a:srgbClr val="000000"/>
              </a:solidFill>
              <a:uFill>
                <a:solidFill>
                  <a:srgbClr val="FFFFFF"/>
                </a:solidFill>
              </a:uFill>
            </a:endParaRPr>
          </a:p>
        </p:txBody>
      </p:sp>
      <p:sp>
        <p:nvSpPr>
          <p:cNvPr id="4" name="CustomShape 3"/>
          <p:cNvSpPr>
            <a:extLst>
              <a:ext uri="smNativeData">
                <pr:smNativeData xmlns="" xmlns:p14="http://schemas.microsoft.com/office/powerpoint/2010/main"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INgAAXxQAABAAAAAmAAAACAAAAP//////////"/>
              </a:ext>
            </a:extLst>
          </p:cNvSpPr>
          <p:nvPr/>
        </p:nvSpPr>
        <p:spPr>
          <a:xfrm>
            <a:off x="864235" y="2703512"/>
            <a:ext cx="7919085" cy="97345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dirty="0">
                <a:solidFill>
                  <a:srgbClr val="000000"/>
                </a:solidFill>
                <a:uFill>
                  <a:solidFill>
                    <a:srgbClr val="FFFFFF"/>
                  </a:solidFill>
                </a:uFill>
              </a:rPr>
              <a:t>// Solaris </a:t>
            </a:r>
            <a:r>
              <a:rPr lang="en-US" sz="1400" dirty="0" err="1">
                <a:solidFill>
                  <a:srgbClr val="000000"/>
                </a:solidFill>
                <a:uFill>
                  <a:solidFill>
                    <a:srgbClr val="FFFFFF"/>
                  </a:solidFill>
                </a:uFill>
              </a:rPr>
              <a:t>接続情報</a:t>
            </a: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dirty="0" err="1">
                <a:solidFill>
                  <a:srgbClr val="000000"/>
                </a:solidFill>
                <a:uFill>
                  <a:solidFill>
                    <a:srgbClr val="FFFFFF"/>
                  </a:solidFill>
                </a:uFill>
              </a:rPr>
              <a:t>account.Solaris.Test.user</a:t>
            </a:r>
            <a:r>
              <a:rPr lang="en-US" sz="1400" dirty="0">
                <a:solidFill>
                  <a:srgbClr val="000000"/>
                </a:solidFill>
                <a:uFill>
                  <a:solidFill>
                    <a:srgbClr val="FFFFFF"/>
                  </a:solidFill>
                </a:uFill>
              </a:rPr>
              <a:t>      = 'guest‘</a:t>
            </a:r>
          </a:p>
          <a:p>
            <a:pPr>
              <a:lnSpc>
                <a:spcPct val="100000"/>
              </a:lnSpc>
              <a:defRPr lang="ja-JP">
                <a:latin typeface="Meiryo UI" pitchFamily="3" charset="-128"/>
                <a:ea typeface="Meiryo UI" pitchFamily="3" charset="-128"/>
                <a:cs typeface="Meiryo UI" pitchFamily="3" charset="-128"/>
              </a:defRPr>
            </a:pPr>
            <a:r>
              <a:rPr lang="en-US" sz="1400" dirty="0" err="1">
                <a:solidFill>
                  <a:srgbClr val="000000"/>
                </a:solidFill>
                <a:uFill>
                  <a:solidFill>
                    <a:srgbClr val="FFFFFF"/>
                  </a:solidFill>
                </a:uFill>
              </a:rPr>
              <a:t>account.Solaris.Test.password</a:t>
            </a:r>
            <a:r>
              <a:rPr lang="en-US" sz="1400" dirty="0">
                <a:solidFill>
                  <a:srgbClr val="000000"/>
                </a:solidFill>
                <a:uFill>
                  <a:solidFill>
                    <a:srgbClr val="FFFFFF"/>
                  </a:solidFill>
                </a:uFill>
              </a:rPr>
              <a:t>  = 'guest000'</a:t>
            </a: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Solaris検査実行1</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nA4AABAAAAAmAAAACAAAAP//////////"/>
              </a:ext>
            </a:extLst>
          </p:cNvSpPr>
          <p:nvPr/>
        </p:nvSpPr>
        <p:spPr>
          <a:xfrm>
            <a:off x="504190" y="1768475"/>
            <a:ext cx="9070975" cy="606425"/>
          </a:xfrm>
          <a:prstGeom prst="rect">
            <a:avLst/>
          </a:prstGeom>
          <a:noFill/>
          <a:ln>
            <a:noFill/>
          </a:ln>
          <a:effectLst/>
        </p:spPr>
        <p:txBody>
          <a:bodyPr vert="horz" wrap="square" lIns="0" tIns="0" rIns="0" bIns="0" numCol="1" anchor="t"/>
          <a:lstStyle/>
          <a:p>
            <a:pPr marL="431800" indent="-323215">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PowerShellを開いて、プロジェクトディレクトリに移動して、getconfig</a:t>
            </a:r>
            <a:r>
              <a:rPr lang="en-US" dirty="0">
                <a:solidFill>
                  <a:srgbClr val="000000"/>
                </a:solidFill>
                <a:uFill>
                  <a:solidFill>
                    <a:srgbClr val="FFFFFF"/>
                  </a:solidFill>
                </a:uFill>
              </a:rPr>
              <a:t> </a:t>
            </a:r>
            <a:r>
              <a:rPr lang="en-US" dirty="0" err="1">
                <a:solidFill>
                  <a:srgbClr val="000000"/>
                </a:solidFill>
                <a:uFill>
                  <a:solidFill>
                    <a:srgbClr val="FFFFFF"/>
                  </a:solidFill>
                </a:uFill>
              </a:rPr>
              <a:t>を実行します</a:t>
            </a:r>
            <a:r>
              <a:rPr dirty="0"/>
              <a:t/>
            </a:r>
            <a:br>
              <a:rPr dirty="0"/>
            </a:br>
            <a:r>
              <a:rPr lang="ja-JP" dirty="0">
                <a:solidFill>
                  <a:srgbClr val="000000"/>
                </a:solidFill>
                <a:uFill>
                  <a:solidFill>
                    <a:srgbClr val="FFFFFF"/>
                  </a:solidFill>
                </a:uFill>
              </a:rPr>
              <a:t> </a:t>
            </a:r>
            <a:r>
              <a:rPr lang="en-US" dirty="0">
                <a:solidFill>
                  <a:srgbClr val="000000"/>
                </a:solidFill>
                <a:uFill>
                  <a:solidFill>
                    <a:srgbClr val="FFFFFF"/>
                  </a:solidFill>
                </a:uFill>
              </a:rPr>
              <a:t>-c</a:t>
            </a:r>
            <a:r>
              <a:rPr lang="ja-JP" dirty="0">
                <a:solidFill>
                  <a:srgbClr val="000000"/>
                </a:solidFill>
                <a:uFill>
                  <a:solidFill>
                    <a:srgbClr val="FFFFFF"/>
                  </a:solidFill>
                </a:uFill>
              </a:rPr>
              <a:t> オプションで、</a:t>
            </a:r>
            <a:r>
              <a:rPr lang="en-US" dirty="0" err="1">
                <a:solidFill>
                  <a:srgbClr val="000000"/>
                </a:solidFill>
                <a:uFill>
                  <a:solidFill>
                    <a:srgbClr val="FFFFFF"/>
                  </a:solidFill>
                </a:uFill>
              </a:rPr>
              <a:t>config</a:t>
            </a:r>
            <a:r>
              <a:rPr lang="en-US" dirty="0">
                <a:solidFill>
                  <a:srgbClr val="000000"/>
                </a:solidFill>
                <a:uFill>
                  <a:solidFill>
                    <a:srgbClr val="FFFFFF"/>
                  </a:solidFill>
                </a:uFill>
              </a:rPr>
              <a:t> </a:t>
            </a:r>
            <a:r>
              <a:rPr lang="ja-JP" dirty="0">
                <a:solidFill>
                  <a:srgbClr val="000000"/>
                </a:solidFill>
                <a:uFill>
                  <a:solidFill>
                    <a:srgbClr val="FFFFFF"/>
                  </a:solidFill>
                </a:uFill>
              </a:rPr>
              <a:t>ファイルを指定</a:t>
            </a:r>
            <a:r>
              <a:rPr lang="ja-JP" dirty="0" smtClean="0">
                <a:solidFill>
                  <a:srgbClr val="000000"/>
                </a:solidFill>
                <a:uFill>
                  <a:solidFill>
                    <a:srgbClr val="FFFFFF"/>
                  </a:solidFill>
                </a:uFill>
              </a:rPr>
              <a:t>します</a:t>
            </a:r>
            <a:r>
              <a:rPr lang="ja-JP" altLang="en-US" dirty="0" smtClean="0">
                <a:solidFill>
                  <a:srgbClr val="000000"/>
                </a:solidFill>
                <a:uFill>
                  <a:solidFill>
                    <a:srgbClr val="FFFFFF"/>
                  </a:solidFill>
                </a:uFill>
              </a:rPr>
              <a:t>。</a:t>
            </a:r>
            <a:r>
              <a:rPr lang="en-US" altLang="ja-JP" dirty="0" smtClean="0">
                <a:solidFill>
                  <a:srgbClr val="000000"/>
                </a:solidFill>
                <a:uFill>
                  <a:solidFill>
                    <a:srgbClr val="FFFFFF"/>
                  </a:solidFill>
                </a:uFill>
              </a:rPr>
              <a:t>-d </a:t>
            </a:r>
            <a:r>
              <a:rPr lang="ja-JP" altLang="en-US" dirty="0" smtClean="0">
                <a:solidFill>
                  <a:srgbClr val="000000"/>
                </a:solidFill>
                <a:uFill>
                  <a:solidFill>
                    <a:srgbClr val="FFFFFF"/>
                  </a:solidFill>
                </a:uFill>
              </a:rPr>
              <a:t>オプションを追加して予行演習モードで実行します</a:t>
            </a:r>
            <a:r>
              <a:rPr dirty="0"/>
              <a:t/>
            </a:r>
            <a:br>
              <a:rPr dirty="0"/>
            </a:br>
            <a:r>
              <a:rPr dirty="0"/>
              <a:t/>
            </a:r>
            <a:br>
              <a:rPr dirty="0"/>
            </a:br>
            <a:r>
              <a:rPr lang="en-US" dirty="0" err="1">
                <a:solidFill>
                  <a:srgbClr val="000000"/>
                </a:solidFill>
                <a:uFill>
                  <a:solidFill>
                    <a:srgbClr val="FFFFFF"/>
                  </a:solidFill>
                </a:uFill>
              </a:rPr>
              <a:t>getconfig</a:t>
            </a:r>
            <a:r>
              <a:rPr lang="en-US" dirty="0">
                <a:solidFill>
                  <a:srgbClr val="000000"/>
                </a:solidFill>
                <a:uFill>
                  <a:solidFill>
                    <a:srgbClr val="FFFFFF"/>
                  </a:solidFill>
                </a:uFill>
              </a:rPr>
              <a:t> -c .\template\Solaris\</a:t>
            </a:r>
            <a:r>
              <a:rPr lang="en-US" dirty="0" err="1">
                <a:solidFill>
                  <a:srgbClr val="000000"/>
                </a:solidFill>
                <a:uFill>
                  <a:solidFill>
                    <a:srgbClr val="FFFFFF"/>
                  </a:solidFill>
                </a:uFill>
              </a:rPr>
              <a:t>config_solaris.groovy</a:t>
            </a:r>
            <a:r>
              <a:rPr lang="en-US" dirty="0">
                <a:solidFill>
                  <a:srgbClr val="000000"/>
                </a:solidFill>
                <a:uFill>
                  <a:solidFill>
                    <a:srgbClr val="FFFFFF"/>
                  </a:solidFill>
                </a:uFill>
              </a:rPr>
              <a:t> -d</a:t>
            </a:r>
          </a:p>
        </p:txBody>
      </p:sp>
      <p:pic>
        <p:nvPicPr>
          <p:cNvPr id="4" name="図 1"/>
          <p:cNvPicPr>
            <a:picLocks noChangeAspect="1"/>
            <a:extLst>
              <a:ext uri="smNativeData">
                <pr:smNativeData xmlns="" xmlns:p14="http://schemas.microsoft.com/office/powerpoint/2010/main" xmlns:pr="smNativeData"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D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KMFAABEEwAAYDgAAKYoAAAQAAAAJgAAAAgAAAD//////////w=="/>
              </a:ext>
            </a:extLst>
          </p:cNvPicPr>
          <p:nvPr/>
        </p:nvPicPr>
        <p:blipFill>
          <a:blip r:embed="rId2"/>
          <a:stretch>
            <a:fillRect/>
          </a:stretch>
        </p:blipFill>
        <p:spPr>
          <a:xfrm>
            <a:off x="916305" y="3564572"/>
            <a:ext cx="8248015" cy="3475990"/>
          </a:xfrm>
          <a:prstGeom prst="rect">
            <a:avLst/>
          </a:prstGeom>
          <a:noFill/>
          <a:ln>
            <a:noFill/>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Solaris検査実行2</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kcAADnOgAAUyAAABAAAAAmAAAACAAAAP//////////"/>
              </a:ext>
            </a:extLst>
          </p:cNvSpPr>
          <p:nvPr/>
        </p:nvSpPr>
        <p:spPr>
          <a:xfrm>
            <a:off x="504190" y="464883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Excel検査結果の確認ができたら”getconfig</a:t>
            </a:r>
            <a:r>
              <a:rPr lang="en-US" dirty="0">
                <a:solidFill>
                  <a:srgbClr val="000000"/>
                </a:solidFill>
                <a:uFill>
                  <a:solidFill>
                    <a:srgbClr val="FFFFFF"/>
                  </a:solidFill>
                </a:uFill>
              </a:rPr>
              <a:t> </a:t>
            </a:r>
            <a:r>
              <a:rPr lang="en-US" dirty="0" smtClean="0">
                <a:solidFill>
                  <a:srgbClr val="000000"/>
                </a:solidFill>
                <a:uFill>
                  <a:solidFill>
                    <a:srgbClr val="FFFFFF"/>
                  </a:solidFill>
                </a:uFill>
              </a:rPr>
              <a:t>-</a:t>
            </a:r>
            <a:r>
              <a:rPr lang="en-US" dirty="0">
                <a:solidFill>
                  <a:srgbClr val="000000"/>
                </a:solidFill>
                <a:uFill>
                  <a:solidFill>
                    <a:srgbClr val="FFFFFF"/>
                  </a:solidFill>
                </a:uFill>
              </a:rPr>
              <a:t>u </a:t>
            </a:r>
            <a:r>
              <a:rPr lang="en-US" dirty="0" err="1">
                <a:solidFill>
                  <a:srgbClr val="000000"/>
                </a:solidFill>
                <a:uFill>
                  <a:solidFill>
                    <a:srgbClr val="FFFFFF"/>
                  </a:solidFill>
                </a:uFill>
              </a:rPr>
              <a:t>local”でローカルデータベースに検査結果を登録します</a:t>
            </a:r>
            <a:r>
              <a:rPr dirty="0"/>
              <a:t/>
            </a:r>
            <a:br>
              <a:rPr dirty="0"/>
            </a:br>
            <a:r>
              <a:rPr lang="en-US" dirty="0" smtClean="0"/>
              <a:t/>
            </a:r>
            <a:br>
              <a:rPr lang="en-US" dirty="0" smtClean="0"/>
            </a:br>
            <a:r>
              <a:rPr lang="en-US" dirty="0" err="1" smtClean="0">
                <a:solidFill>
                  <a:srgbClr val="000000"/>
                </a:solidFill>
                <a:uFill>
                  <a:solidFill>
                    <a:srgbClr val="FFFFFF"/>
                  </a:solidFill>
                </a:uFill>
              </a:rPr>
              <a:t>getconfig</a:t>
            </a:r>
            <a:r>
              <a:rPr lang="en-US" dirty="0" smtClean="0">
                <a:solidFill>
                  <a:srgbClr val="000000"/>
                </a:solidFill>
                <a:uFill>
                  <a:solidFill>
                    <a:srgbClr val="FFFFFF"/>
                  </a:solidFill>
                </a:uFill>
              </a:rPr>
              <a:t> </a:t>
            </a:r>
            <a:r>
              <a:rPr lang="en-US" dirty="0">
                <a:solidFill>
                  <a:srgbClr val="000000"/>
                </a:solidFill>
                <a:uFill>
                  <a:solidFill>
                    <a:srgbClr val="FFFFFF"/>
                  </a:solidFill>
                </a:uFill>
              </a:rPr>
              <a:t>-c .\</a:t>
            </a:r>
            <a:r>
              <a:rPr lang="en-US" dirty="0" smtClean="0">
                <a:solidFill>
                  <a:srgbClr val="000000"/>
                </a:solidFill>
                <a:uFill>
                  <a:solidFill>
                    <a:srgbClr val="FFFFFF"/>
                  </a:solidFill>
                </a:uFill>
              </a:rPr>
              <a:t>template\Solaris\</a:t>
            </a:r>
            <a:r>
              <a:rPr lang="en-US" dirty="0" err="1" smtClean="0">
                <a:solidFill>
                  <a:srgbClr val="000000"/>
                </a:solidFill>
                <a:uFill>
                  <a:solidFill>
                    <a:srgbClr val="FFFFFF"/>
                  </a:solidFill>
                </a:uFill>
              </a:rPr>
              <a:t>config_solaris.groovy</a:t>
            </a:r>
            <a:r>
              <a:rPr lang="en-US" dirty="0" smtClean="0">
                <a:solidFill>
                  <a:srgbClr val="000000"/>
                </a:solidFill>
                <a:uFill>
                  <a:solidFill>
                    <a:srgbClr val="FFFFFF"/>
                  </a:solidFill>
                </a:uFill>
              </a:rPr>
              <a:t> </a:t>
            </a:r>
            <a:r>
              <a:rPr lang="en-US" dirty="0">
                <a:solidFill>
                  <a:srgbClr val="000000"/>
                </a:solidFill>
                <a:uFill>
                  <a:solidFill>
                    <a:srgbClr val="FFFFFF"/>
                  </a:solidFill>
                </a:uFill>
              </a:rPr>
              <a:t>-u local</a:t>
            </a:r>
          </a:p>
        </p:txBody>
      </p:sp>
      <p:pic>
        <p:nvPicPr>
          <p:cNvPr id="4" name="図 306"/>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O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AUJQAAJzMAACssAAAQAAAAJgAAAAgAAAD//////////w=="/>
              </a:ext>
            </a:extLst>
          </p:cNvPicPr>
          <p:nvPr/>
        </p:nvPicPr>
        <p:blipFill>
          <a:blip r:embed="rId2"/>
          <a:stretch>
            <a:fillRect/>
          </a:stretch>
        </p:blipFill>
        <p:spPr>
          <a:xfrm>
            <a:off x="864235" y="6027420"/>
            <a:ext cx="7451090" cy="1152525"/>
          </a:xfrm>
          <a:prstGeom prst="rect">
            <a:avLst/>
          </a:prstGeom>
          <a:noFill/>
          <a:ln>
            <a:noFill/>
          </a:ln>
          <a:effectLst/>
        </p:spPr>
      </p:pic>
      <p:sp>
        <p:nvSpPr>
          <p:cNvPr id="5"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実行後、プロジェクトディレクトリ下のbuildの下に生成されたExcel検査結果を開いて結果を確認します</a:t>
            </a:r>
          </a:p>
        </p:txBody>
      </p:sp>
      <p:pic>
        <p:nvPicPr>
          <p:cNvPr id="6" name="図 308"/>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tDgAAEioAAHQbAAAQAAAAJgAAAAgAAAD//////////w=="/>
              </a:ext>
            </a:extLst>
          </p:cNvPicPr>
          <p:nvPr/>
        </p:nvPicPr>
        <p:blipFill>
          <a:blip r:embed="rId3"/>
          <a:stretch>
            <a:fillRect/>
          </a:stretch>
        </p:blipFill>
        <p:spPr>
          <a:xfrm>
            <a:off x="822325" y="2304415"/>
            <a:ext cx="6016625" cy="2158365"/>
          </a:xfrm>
          <a:prstGeom prst="rect">
            <a:avLst/>
          </a:prstGeom>
          <a:noFill/>
          <a:ln>
            <a:noFill/>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XSCF検査シート入力</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132524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プロジェクトディレクトリに移動し、「.\template\Solaris\XSCF</a:t>
            </a:r>
            <a:r>
              <a:rPr lang="ja-JP" sz="2000">
                <a:solidFill>
                  <a:srgbClr val="000000"/>
                </a:solidFill>
                <a:uFill>
                  <a:solidFill>
                    <a:srgbClr val="FFFFFF"/>
                  </a:solidFill>
                </a:uFill>
              </a:rPr>
              <a:t>チェックシート</a:t>
            </a:r>
            <a:r>
              <a:rPr lang="en-US" sz="2000">
                <a:solidFill>
                  <a:srgbClr val="000000"/>
                </a:solidFill>
                <a:uFill>
                  <a:solidFill>
                    <a:srgbClr val="FFFFFF"/>
                  </a:solidFill>
                </a:uFill>
              </a:rPr>
              <a:t>.xlsx」を編集します</a:t>
            </a: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シート「</a:t>
            </a:r>
            <a:r>
              <a:rPr lang="ja-JP" sz="2000">
                <a:solidFill>
                  <a:srgbClr val="000000"/>
                </a:solidFill>
                <a:uFill>
                  <a:solidFill>
                    <a:srgbClr val="FFFFFF"/>
                  </a:solidFill>
                </a:uFill>
              </a:rPr>
              <a:t>検査</a:t>
            </a:r>
            <a:r>
              <a:rPr lang="en-US" sz="2000">
                <a:solidFill>
                  <a:srgbClr val="000000"/>
                </a:solidFill>
                <a:uFill>
                  <a:solidFill>
                    <a:srgbClr val="FFFFFF"/>
                  </a:solidFill>
                </a:uFill>
              </a:rPr>
              <a:t>対象」の入力列に 検査対象のSPARC XSCF</a:t>
            </a:r>
            <a:r>
              <a:rPr lang="ja-JP" sz="2000">
                <a:solidFill>
                  <a:srgbClr val="000000"/>
                </a:solidFill>
                <a:uFill>
                  <a:solidFill>
                    <a:srgbClr val="FFFFFF"/>
                  </a:solidFill>
                </a:uFill>
              </a:rPr>
              <a:t>インターフェース</a:t>
            </a:r>
            <a:r>
              <a:rPr lang="en-US" sz="2000">
                <a:solidFill>
                  <a:srgbClr val="000000"/>
                </a:solidFill>
                <a:uFill>
                  <a:solidFill>
                    <a:srgbClr val="FFFFFF"/>
                  </a:solidFill>
                </a:uFill>
              </a:rPr>
              <a:t>の情報を</a:t>
            </a:r>
            <a:r>
              <a:rPr lang="ja-JP" sz="2000">
                <a:solidFill>
                  <a:srgbClr val="000000"/>
                </a:solidFill>
                <a:uFill>
                  <a:solidFill>
                    <a:srgbClr val="FFFFFF"/>
                  </a:solidFill>
                </a:uFill>
              </a:rPr>
              <a:t>入力</a:t>
            </a:r>
            <a:r>
              <a:rPr lang="en-US" sz="2000">
                <a:solidFill>
                  <a:srgbClr val="000000"/>
                </a:solidFill>
                <a:uFill>
                  <a:solidFill>
                    <a:srgbClr val="FFFFFF"/>
                  </a:solidFill>
                </a:uFill>
              </a:rPr>
              <a:t>します</a:t>
            </a: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はじめに「</a:t>
            </a:r>
            <a:r>
              <a:rPr lang="ja-JP" sz="2000">
                <a:solidFill>
                  <a:srgbClr val="000000"/>
                </a:solidFill>
                <a:uFill>
                  <a:solidFill>
                    <a:srgbClr val="FFFFFF"/>
                  </a:solidFill>
                </a:uFill>
              </a:rPr>
              <a:t>検査ドメイン</a:t>
            </a:r>
            <a:r>
              <a:rPr lang="en-US" sz="2000">
                <a:solidFill>
                  <a:srgbClr val="000000"/>
                </a:solidFill>
                <a:uFill>
                  <a:solidFill>
                    <a:srgbClr val="FFFFFF"/>
                  </a:solidFill>
                </a:uFill>
              </a:rPr>
              <a:t>」に”XSCF”を</a:t>
            </a:r>
            <a:r>
              <a:rPr lang="ja-JP" sz="2000">
                <a:solidFill>
                  <a:srgbClr val="000000"/>
                </a:solidFill>
                <a:uFill>
                  <a:solidFill>
                    <a:srgbClr val="FFFFFF"/>
                  </a:solidFill>
                </a:uFill>
              </a:rPr>
              <a:t>入力</a:t>
            </a:r>
            <a:r>
              <a:rPr lang="en-US" sz="2000">
                <a:solidFill>
                  <a:srgbClr val="000000"/>
                </a:solidFill>
                <a:uFill>
                  <a:solidFill>
                    <a:srgbClr val="FFFFFF"/>
                  </a:solidFill>
                </a:uFill>
              </a:rPr>
              <a:t>してください</a:t>
            </a: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各項目の入力手順はSPARC Solaris 検査と同じとなります</a:t>
            </a:r>
            <a:r>
              <a:t/>
            </a:r>
            <a:br/>
            <a:endParaRPr lang="en-US" sz="2000">
              <a:solidFill>
                <a:srgbClr val="000000"/>
              </a:solidFill>
              <a:uFill>
                <a:solidFill>
                  <a:srgbClr val="FFFFFF"/>
                </a:solidFill>
              </a:uFill>
            </a:endParaRPr>
          </a:p>
          <a:p>
            <a:pPr marL="109855">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a:t>
            </a:r>
            <a:r>
              <a:rPr lang="ja-JP" sz="2000">
                <a:solidFill>
                  <a:srgbClr val="000000"/>
                </a:solidFill>
                <a:uFill>
                  <a:solidFill>
                    <a:srgbClr val="FFFFFF"/>
                  </a:solidFill>
                </a:uFill>
              </a:rPr>
              <a:t>注意</a:t>
            </a:r>
            <a:r>
              <a:rPr lang="en-US" sz="2000">
                <a:solidFill>
                  <a:srgbClr val="000000"/>
                </a:solidFill>
                <a:uFill>
                  <a:solidFill>
                    <a:srgbClr val="FFFFFF"/>
                  </a:solidFill>
                </a:uFill>
              </a:rPr>
              <a:t>) </a:t>
            </a:r>
            <a:r>
              <a:rPr lang="ja-JP" sz="2000">
                <a:solidFill>
                  <a:srgbClr val="000000"/>
                </a:solidFill>
                <a:uFill>
                  <a:solidFill>
                    <a:srgbClr val="FFFFFF"/>
                  </a:solidFill>
                </a:uFill>
              </a:rPr>
              <a:t>「対象サーバ」の入力は、前頁の</a:t>
            </a:r>
            <a:r>
              <a:rPr lang="en-US" sz="2000">
                <a:solidFill>
                  <a:srgbClr val="000000"/>
                </a:solidFill>
                <a:uFill>
                  <a:solidFill>
                    <a:srgbClr val="FFFFFF"/>
                  </a:solidFill>
                </a:uFill>
              </a:rPr>
              <a:t>SPARC Solaris </a:t>
            </a:r>
            <a:r>
              <a:rPr lang="ja-JP" sz="2000">
                <a:solidFill>
                  <a:srgbClr val="000000"/>
                </a:solidFill>
                <a:uFill>
                  <a:solidFill>
                    <a:srgbClr val="FFFFFF"/>
                  </a:solidFill>
                </a:uFill>
              </a:rPr>
              <a:t>検査と同じホスト名を入力してください</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XSCF config.groovyの編集</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notepad++などで</a:t>
            </a:r>
            <a:r>
              <a:rPr lang="ja-JP">
                <a:solidFill>
                  <a:srgbClr val="000000"/>
                </a:solidFill>
                <a:uFill>
                  <a:solidFill>
                    <a:srgbClr val="FFFFFF"/>
                  </a:solidFill>
                </a:uFill>
              </a:rPr>
              <a:t>「</a:t>
            </a:r>
            <a:r>
              <a:rPr lang="en-US">
                <a:solidFill>
                  <a:srgbClr val="000000"/>
                </a:solidFill>
                <a:uFill>
                  <a:solidFill>
                    <a:srgbClr val="FFFFFF"/>
                  </a:solidFill>
                </a:uFill>
              </a:rPr>
              <a:t>.\template\Solaris\xscf_config.groovy</a:t>
            </a:r>
            <a:r>
              <a:rPr lang="ja-JP">
                <a:solidFill>
                  <a:srgbClr val="000000"/>
                </a:solidFill>
                <a:uFill>
                  <a:solidFill>
                    <a:srgbClr val="FFFFFF"/>
                  </a:solidFill>
                </a:uFill>
              </a:rPr>
              <a:t>」</a:t>
            </a:r>
            <a:r>
              <a:rPr lang="en-US">
                <a:solidFill>
                  <a:srgbClr val="000000"/>
                </a:solidFill>
                <a:uFill>
                  <a:solidFill>
                    <a:srgbClr val="FFFFFF"/>
                  </a:solidFill>
                </a:uFill>
              </a:rPr>
              <a:t> を開き、以下の行の接続アカウント情報を編集します</a:t>
            </a:r>
          </a:p>
        </p:txBody>
      </p:sp>
      <p:sp>
        <p:nvSpPr>
          <p:cNvPr id="4" name="CustomShape 3"/>
          <p:cNvSpPr>
            <a:extLst>
              <a:ext uri="smNativeData">
                <pr:smNativeData xmlns="" xmlns:p14="http://schemas.microsoft.com/office/powerpoint/2010/main"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INgAAXxQAABAAAAAmAAAACAAAAP//////////"/>
              </a:ext>
            </a:extLst>
          </p:cNvSpPr>
          <p:nvPr/>
        </p:nvSpPr>
        <p:spPr>
          <a:xfrm>
            <a:off x="864235" y="2338070"/>
            <a:ext cx="7919085" cy="97345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 XSCF 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account.XSCF.Test.user      = 'guest‘</a:t>
            </a: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account.XSCF.Test.password  = 'guest000'</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XSCF検査実行</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CvPAAAnA4AABAAAAAmAAAACAAAAP//////////"/>
              </a:ext>
            </a:extLst>
          </p:cNvSpPr>
          <p:nvPr/>
        </p:nvSpPr>
        <p:spPr>
          <a:xfrm>
            <a:off x="504190" y="1768475"/>
            <a:ext cx="9360535" cy="606425"/>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PowerShellを開いて、プロジェクトディレクトリに移動して、getconfig</a:t>
            </a:r>
            <a:r>
              <a:rPr lang="en-US" sz="1600" dirty="0">
                <a:solidFill>
                  <a:srgbClr val="000000"/>
                </a:solidFill>
                <a:uFill>
                  <a:solidFill>
                    <a:srgbClr val="FFFFFF"/>
                  </a:solidFill>
                </a:uFill>
              </a:rPr>
              <a:t> </a:t>
            </a:r>
            <a:r>
              <a:rPr lang="en-US" sz="1600" dirty="0" err="1">
                <a:solidFill>
                  <a:srgbClr val="000000"/>
                </a:solidFill>
                <a:uFill>
                  <a:solidFill>
                    <a:srgbClr val="FFFFFF"/>
                  </a:solidFill>
                </a:uFill>
              </a:rPr>
              <a:t>を実行します</a:t>
            </a:r>
            <a:r>
              <a:rPr dirty="0"/>
              <a:t/>
            </a:r>
            <a:br>
              <a:rPr dirty="0"/>
            </a:br>
            <a:r>
              <a:rPr lang="ja-JP" sz="1600" dirty="0">
                <a:solidFill>
                  <a:srgbClr val="000000"/>
                </a:solidFill>
                <a:uFill>
                  <a:solidFill>
                    <a:srgbClr val="FFFFFF"/>
                  </a:solidFill>
                </a:uFill>
              </a:rPr>
              <a:t> </a:t>
            </a:r>
            <a:r>
              <a:rPr lang="en-US" sz="1600" dirty="0">
                <a:solidFill>
                  <a:srgbClr val="000000"/>
                </a:solidFill>
                <a:uFill>
                  <a:solidFill>
                    <a:srgbClr val="FFFFFF"/>
                  </a:solidFill>
                </a:uFill>
              </a:rPr>
              <a:t>-c</a:t>
            </a:r>
            <a:r>
              <a:rPr lang="ja-JP" sz="1600" dirty="0">
                <a:solidFill>
                  <a:srgbClr val="000000"/>
                </a:solidFill>
                <a:uFill>
                  <a:solidFill>
                    <a:srgbClr val="FFFFFF"/>
                  </a:solidFill>
                </a:uFill>
              </a:rPr>
              <a:t> オプションで、</a:t>
            </a:r>
            <a:r>
              <a:rPr lang="en-US" sz="1600" dirty="0" err="1">
                <a:solidFill>
                  <a:srgbClr val="000000"/>
                </a:solidFill>
                <a:uFill>
                  <a:solidFill>
                    <a:srgbClr val="FFFFFF"/>
                  </a:solidFill>
                </a:uFill>
              </a:rPr>
              <a:t>config</a:t>
            </a:r>
            <a:r>
              <a:rPr lang="en-US" sz="1600" dirty="0">
                <a:solidFill>
                  <a:srgbClr val="000000"/>
                </a:solidFill>
                <a:uFill>
                  <a:solidFill>
                    <a:srgbClr val="FFFFFF"/>
                  </a:solidFill>
                </a:uFill>
              </a:rPr>
              <a:t> </a:t>
            </a:r>
            <a:r>
              <a:rPr lang="ja-JP" sz="1600" dirty="0">
                <a:solidFill>
                  <a:srgbClr val="000000"/>
                </a:solidFill>
                <a:uFill>
                  <a:solidFill>
                    <a:srgbClr val="FFFFFF"/>
                  </a:solidFill>
                </a:uFill>
              </a:rPr>
              <a:t>ファイルを指定</a:t>
            </a:r>
            <a:r>
              <a:rPr lang="ja-JP" sz="1600" dirty="0" smtClean="0">
                <a:solidFill>
                  <a:srgbClr val="000000"/>
                </a:solidFill>
                <a:uFill>
                  <a:solidFill>
                    <a:srgbClr val="FFFFFF"/>
                  </a:solidFill>
                </a:uFill>
              </a:rPr>
              <a:t>します</a:t>
            </a:r>
            <a:r>
              <a:rPr lang="ja-JP" altLang="en-US" sz="1600" dirty="0" smtClean="0">
                <a:solidFill>
                  <a:srgbClr val="000000"/>
                </a:solidFill>
                <a:uFill>
                  <a:solidFill>
                    <a:srgbClr val="FFFFFF"/>
                  </a:solidFill>
                </a:uFill>
              </a:rPr>
              <a:t>。</a:t>
            </a:r>
            <a:r>
              <a:rPr lang="en-US" altLang="ja-JP" sz="1600" dirty="0" smtClean="0">
                <a:solidFill>
                  <a:srgbClr val="000000"/>
                </a:solidFill>
                <a:uFill>
                  <a:solidFill>
                    <a:srgbClr val="FFFFFF"/>
                  </a:solidFill>
                </a:uFill>
              </a:rPr>
              <a:t>-d </a:t>
            </a:r>
            <a:r>
              <a:rPr lang="ja-JP" altLang="en-US" sz="1600" dirty="0" smtClean="0">
                <a:solidFill>
                  <a:srgbClr val="000000"/>
                </a:solidFill>
                <a:uFill>
                  <a:solidFill>
                    <a:srgbClr val="FFFFFF"/>
                  </a:solidFill>
                </a:uFill>
              </a:rPr>
              <a:t>で予行演習モードで実行します</a:t>
            </a:r>
            <a:r>
              <a:rPr dirty="0"/>
              <a:t/>
            </a:r>
            <a:br>
              <a:rPr dirty="0"/>
            </a:br>
            <a:r>
              <a:rPr dirty="0"/>
              <a:t/>
            </a:r>
            <a:br>
              <a:rPr dirty="0"/>
            </a:b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-c .\</a:t>
            </a:r>
            <a:r>
              <a:rPr lang="en-US" sz="1600" dirty="0" smtClean="0">
                <a:solidFill>
                  <a:srgbClr val="000000"/>
                </a:solidFill>
                <a:uFill>
                  <a:solidFill>
                    <a:srgbClr val="FFFFFF"/>
                  </a:solidFill>
                </a:uFill>
              </a:rPr>
              <a:t>template\Solaris\</a:t>
            </a:r>
            <a:r>
              <a:rPr lang="en-US" sz="1600" dirty="0" err="1" smtClean="0">
                <a:solidFill>
                  <a:srgbClr val="000000"/>
                </a:solidFill>
                <a:uFill>
                  <a:solidFill>
                    <a:srgbClr val="FFFFFF"/>
                  </a:solidFill>
                </a:uFill>
              </a:rPr>
              <a:t>config_xscf.groovy</a:t>
            </a:r>
            <a:r>
              <a:rPr lang="ja-JP" altLang="en-US" sz="1600" dirty="0" smtClean="0">
                <a:solidFill>
                  <a:srgbClr val="000000"/>
                </a:solidFill>
                <a:uFill>
                  <a:solidFill>
                    <a:srgbClr val="FFFFFF"/>
                  </a:solidFill>
                </a:uFill>
              </a:rPr>
              <a:t> </a:t>
            </a:r>
            <a:r>
              <a:rPr lang="en-US" altLang="ja-JP" sz="1600" dirty="0" smtClean="0">
                <a:solidFill>
                  <a:srgbClr val="000000"/>
                </a:solidFill>
                <a:uFill>
                  <a:solidFill>
                    <a:srgbClr val="FFFFFF"/>
                  </a:solidFill>
                </a:uFill>
              </a:rPr>
              <a:t>-d</a:t>
            </a:r>
            <a:endParaRPr lang="en-US" sz="1600" dirty="0">
              <a:solidFill>
                <a:srgbClr val="000000"/>
              </a:solidFill>
              <a:uFill>
                <a:solidFill>
                  <a:srgbClr val="FFFFFF"/>
                </a:solidFill>
              </a:uFill>
            </a:endParaRPr>
          </a:p>
        </p:txBody>
      </p:sp>
      <p:sp>
        <p:nvSpPr>
          <p:cNvPr id="4"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LkiAACvPAAAcyYAABAAAAAmAAAACAAAAP//////////"/>
              </a:ext>
            </a:extLst>
          </p:cNvSpPr>
          <p:nvPr/>
        </p:nvSpPr>
        <p:spPr>
          <a:xfrm>
            <a:off x="504190" y="5644515"/>
            <a:ext cx="9360535" cy="605790"/>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Excel検査結果の確認ができたら”getconfig</a:t>
            </a:r>
            <a:r>
              <a:rPr lang="en-US" sz="1600" dirty="0">
                <a:solidFill>
                  <a:srgbClr val="000000"/>
                </a:solidFill>
                <a:uFill>
                  <a:solidFill>
                    <a:srgbClr val="FFFFFF"/>
                  </a:solidFill>
                </a:uFill>
              </a:rPr>
              <a:t> -u </a:t>
            </a:r>
            <a:r>
              <a:rPr lang="en-US" sz="1600" dirty="0" err="1">
                <a:solidFill>
                  <a:srgbClr val="000000"/>
                </a:solidFill>
                <a:uFill>
                  <a:solidFill>
                    <a:srgbClr val="FFFFFF"/>
                  </a:solidFill>
                </a:uFill>
              </a:rPr>
              <a:t>local”でローカルデータベースに検査結果を登録します</a:t>
            </a:r>
            <a:r>
              <a:rPr dirty="0"/>
              <a:t/>
            </a:r>
            <a:br>
              <a:rPr dirty="0"/>
            </a:b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-c .\</a:t>
            </a:r>
            <a:r>
              <a:rPr lang="en-US" sz="1600" dirty="0" smtClean="0">
                <a:solidFill>
                  <a:srgbClr val="000000"/>
                </a:solidFill>
                <a:uFill>
                  <a:solidFill>
                    <a:srgbClr val="FFFFFF"/>
                  </a:solidFill>
                </a:uFill>
              </a:rPr>
              <a:t>template\Solaris\</a:t>
            </a:r>
            <a:r>
              <a:rPr lang="en-US" sz="1600" dirty="0" err="1" smtClean="0">
                <a:solidFill>
                  <a:srgbClr val="000000"/>
                </a:solidFill>
                <a:uFill>
                  <a:solidFill>
                    <a:srgbClr val="FFFFFF"/>
                  </a:solidFill>
                </a:uFill>
              </a:rPr>
              <a:t>config_xscf.groovy</a:t>
            </a:r>
            <a:r>
              <a:rPr lang="en-US" sz="1600" dirty="0" smtClean="0">
                <a:solidFill>
                  <a:srgbClr val="000000"/>
                </a:solidFill>
                <a:uFill>
                  <a:solidFill>
                    <a:srgbClr val="FFFFFF"/>
                  </a:solidFill>
                </a:uFill>
              </a:rPr>
              <a:t> </a:t>
            </a:r>
            <a:r>
              <a:rPr lang="en-US" sz="1600" dirty="0">
                <a:solidFill>
                  <a:srgbClr val="000000"/>
                </a:solidFill>
                <a:uFill>
                  <a:solidFill>
                    <a:srgbClr val="FFFFFF"/>
                  </a:solidFill>
                </a:uFill>
              </a:rPr>
              <a:t>-u local</a:t>
            </a:r>
          </a:p>
        </p:txBody>
      </p:sp>
      <p:pic>
        <p:nvPicPr>
          <p:cNvPr id="5" name="図 306"/>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DYJgAAnjQAAO8tAAAQAAAAJgAAAAgAAAD//////////w=="/>
              </a:ext>
            </a:extLst>
          </p:cNvPicPr>
          <p:nvPr/>
        </p:nvPicPr>
        <p:blipFill>
          <a:blip r:embed="rId2"/>
          <a:stretch>
            <a:fillRect/>
          </a:stretch>
        </p:blipFill>
        <p:spPr>
          <a:xfrm>
            <a:off x="864235" y="6314440"/>
            <a:ext cx="7689215" cy="1152525"/>
          </a:xfrm>
          <a:prstGeom prst="rect">
            <a:avLst/>
          </a:prstGeom>
          <a:noFill/>
          <a:ln>
            <a:noFill/>
          </a:ln>
          <a:effectLst/>
        </p:spPr>
      </p:pic>
      <p:sp>
        <p:nvSpPr>
          <p:cNvPr id="6"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sSAACvPAAAFhYAABAAAAAmAAAACAAAAP//////////"/>
              </a:ext>
            </a:extLst>
          </p:cNvSpPr>
          <p:nvPr/>
        </p:nvSpPr>
        <p:spPr>
          <a:xfrm>
            <a:off x="504190" y="2983865"/>
            <a:ext cx="9360535" cy="606425"/>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実行後、プロジェクトディレクトリ下のbuildの下に生成されたExcel検査結果を開いて結果を確認します</a:t>
            </a:r>
          </a:p>
        </p:txBody>
      </p:sp>
      <p:pic>
        <p:nvPicPr>
          <p:cNvPr id="7" name="図 308"/>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DVFAAAQSsAABwiAAAQAAAAJgAAAAgAAAD//////////w=="/>
              </a:ext>
            </a:extLst>
          </p:cNvPicPr>
          <p:nvPr/>
        </p:nvPicPr>
        <p:blipFill>
          <a:blip r:embed="rId3"/>
          <a:stretch>
            <a:fillRect/>
          </a:stretch>
        </p:blipFill>
        <p:spPr>
          <a:xfrm>
            <a:off x="822325" y="3386455"/>
            <a:ext cx="6209030" cy="2158365"/>
          </a:xfrm>
          <a:prstGeom prst="rect">
            <a:avLst/>
          </a:prstGeom>
          <a:noFill/>
          <a:ln>
            <a:noFill/>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VM</a:t>
            </a:r>
            <a:r>
              <a:rPr lang="ja-JP" sz="4400">
                <a:solidFill>
                  <a:srgbClr val="000000"/>
                </a:solidFill>
                <a:uFill>
                  <a:solidFill>
                    <a:srgbClr val="FFFFFF"/>
                  </a:solidFill>
                </a:uFill>
              </a:rPr>
              <a:t>サーバの</a:t>
            </a:r>
            <a:r>
              <a:rPr lang="en-US" sz="4400">
                <a:solidFill>
                  <a:srgbClr val="000000"/>
                </a:solidFill>
                <a:uFill>
                  <a:solidFill>
                    <a:srgbClr val="FFFFFF"/>
                  </a:solidFill>
                </a:uFill>
              </a:rPr>
              <a:t>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VM</a:t>
            </a:r>
            <a:r>
              <a:rPr lang="ja-JP" sz="4400">
                <a:solidFill>
                  <a:srgbClr val="000000"/>
                </a:solidFill>
                <a:uFill>
                  <a:solidFill>
                    <a:srgbClr val="FFFFFF"/>
                  </a:solidFill>
                </a:uFill>
              </a:rPr>
              <a:t>サーバの検査について</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hygAABAAAAAmAAAACAAAAP//////////"/>
              </a:ext>
            </a:extLst>
          </p:cNvSpPr>
          <p:nvPr/>
        </p:nvSpPr>
        <p:spPr>
          <a:xfrm>
            <a:off x="504190" y="1769110"/>
            <a:ext cx="9069705" cy="4819015"/>
          </a:xfrm>
          <a:prstGeom prst="rect">
            <a:avLst/>
          </a:prstGeom>
          <a:noFill/>
          <a:ln>
            <a:noFill/>
          </a:ln>
          <a:effectLst/>
        </p:spPr>
        <p:txBody>
          <a:bodyPr vert="horz" wrap="square" lIns="0" tIns="0" rIns="0" bIns="0" numCol="1" anchor="t"/>
          <a:lstStyle/>
          <a:p>
            <a:pPr marL="431800" indent="-321945">
              <a:buSzPts val="900"/>
              <a:buFont typeface="Wingdings" charset="2"/>
              <a:buChar char=""/>
              <a:defRPr lang="ja-JP">
                <a:latin typeface="Meiryo UI" pitchFamily="3" charset="-128"/>
                <a:ea typeface="Meiryo UI" pitchFamily="3" charset="-128"/>
                <a:cs typeface="Meiryo UI" pitchFamily="3" charset="-128"/>
              </a:defRPr>
            </a:pPr>
            <a:r>
              <a:rPr lang="en-US" altLang="ja-JP" dirty="0">
                <a:solidFill>
                  <a:srgbClr val="000000"/>
                </a:solidFill>
                <a:uFill>
                  <a:solidFill>
                    <a:srgbClr val="FFFFFF"/>
                  </a:solidFill>
                </a:uFill>
              </a:rPr>
              <a:t>VM</a:t>
            </a:r>
            <a:r>
              <a:rPr lang="ja-JP" altLang="en-US" dirty="0">
                <a:solidFill>
                  <a:srgbClr val="000000"/>
                </a:solidFill>
                <a:uFill>
                  <a:solidFill>
                    <a:srgbClr val="FFFFFF"/>
                  </a:solidFill>
                </a:uFill>
              </a:rPr>
              <a:t>サーバ検査は</a:t>
            </a:r>
            <a:r>
              <a:rPr lang="ja-JP" altLang="en-US" dirty="0" smtClean="0">
                <a:solidFill>
                  <a:srgbClr val="000000"/>
                </a:solidFill>
                <a:uFill>
                  <a:solidFill>
                    <a:srgbClr val="FFFFFF"/>
                  </a:solidFill>
                </a:uFill>
              </a:rPr>
              <a:t>、前述の</a:t>
            </a:r>
            <a:r>
              <a:rPr lang="en-US" altLang="ja-JP" dirty="0">
                <a:solidFill>
                  <a:srgbClr val="000000"/>
                </a:solidFill>
                <a:uFill>
                  <a:solidFill>
                    <a:srgbClr val="FFFFFF"/>
                  </a:solidFill>
                </a:uFill>
              </a:rPr>
              <a:t>Linux</a:t>
            </a:r>
            <a:r>
              <a:rPr lang="ja-JP" altLang="en-US" dirty="0" err="1">
                <a:solidFill>
                  <a:srgbClr val="000000"/>
                </a:solidFill>
                <a:uFill>
                  <a:solidFill>
                    <a:srgbClr val="FFFFFF"/>
                  </a:solidFill>
                </a:uFill>
              </a:rPr>
              <a:t>、</a:t>
            </a:r>
            <a:r>
              <a:rPr lang="en-US" altLang="ja-JP" dirty="0">
                <a:solidFill>
                  <a:srgbClr val="000000"/>
                </a:solidFill>
                <a:uFill>
                  <a:solidFill>
                    <a:srgbClr val="FFFFFF"/>
                  </a:solidFill>
                </a:uFill>
              </a:rPr>
              <a:t>Windows </a:t>
            </a:r>
            <a:r>
              <a:rPr lang="ja-JP" altLang="en-US" dirty="0">
                <a:solidFill>
                  <a:srgbClr val="000000"/>
                </a:solidFill>
                <a:uFill>
                  <a:solidFill>
                    <a:srgbClr val="FFFFFF"/>
                  </a:solidFill>
                </a:uFill>
              </a:rPr>
              <a:t>検査シナリオを使用し</a:t>
            </a:r>
            <a:r>
              <a:rPr lang="ja-JP" altLang="en-US" dirty="0" smtClean="0">
                <a:solidFill>
                  <a:srgbClr val="000000"/>
                </a:solidFill>
                <a:uFill>
                  <a:solidFill>
                    <a:srgbClr val="FFFFFF"/>
                  </a:solidFill>
                </a:uFill>
              </a:rPr>
              <a:t>、基本的な手順は同様</a:t>
            </a:r>
            <a:r>
              <a:rPr lang="ja-JP" altLang="en-US" dirty="0">
                <a:solidFill>
                  <a:srgbClr val="000000"/>
                </a:solidFill>
                <a:uFill>
                  <a:solidFill>
                    <a:srgbClr val="FFFFFF"/>
                  </a:solidFill>
                </a:uFill>
              </a:rPr>
              <a:t>と</a:t>
            </a:r>
            <a:r>
              <a:rPr lang="ja-JP" altLang="en-US" dirty="0" smtClean="0">
                <a:solidFill>
                  <a:srgbClr val="000000"/>
                </a:solidFill>
                <a:uFill>
                  <a:solidFill>
                    <a:srgbClr val="FFFFFF"/>
                  </a:solidFill>
                </a:uFill>
              </a:rPr>
              <a:t>なります</a:t>
            </a:r>
            <a:endParaRPr lang="ja-JP" altLang="en-US" dirty="0">
              <a:solidFill>
                <a:srgbClr val="000000"/>
              </a:solidFill>
              <a:uFill>
                <a:solidFill>
                  <a:srgbClr val="FFFFFF"/>
                </a:solidFill>
              </a:uFill>
            </a:endParaRPr>
          </a:p>
          <a:p>
            <a:pPr marL="431800" indent="-321945">
              <a:buSzPts val="900"/>
              <a:buFont typeface="Wingdings" charset="2"/>
              <a:buChar char=""/>
              <a:defRPr lang="ja-JP">
                <a:latin typeface="Meiryo UI" pitchFamily="3" charset="-128"/>
                <a:ea typeface="Meiryo UI" pitchFamily="3" charset="-128"/>
                <a:cs typeface="Meiryo UI" pitchFamily="3" charset="-128"/>
              </a:defRPr>
            </a:pPr>
            <a:r>
              <a:rPr lang="ja-JP" altLang="en-US" dirty="0" smtClean="0">
                <a:solidFill>
                  <a:srgbClr val="000000"/>
                </a:solidFill>
                <a:uFill>
                  <a:solidFill>
                    <a:srgbClr val="FFFFFF"/>
                  </a:solidFill>
                </a:uFill>
              </a:rPr>
              <a:t>ここでは</a:t>
            </a:r>
            <a:r>
              <a:rPr lang="ja-JP" altLang="en-US" dirty="0">
                <a:solidFill>
                  <a:srgbClr val="000000"/>
                </a:solidFill>
                <a:uFill>
                  <a:solidFill>
                    <a:srgbClr val="FFFFFF"/>
                  </a:solidFill>
                </a:uFill>
              </a:rPr>
              <a:t>、</a:t>
            </a:r>
            <a:r>
              <a:rPr lang="en-US" altLang="ja-JP" dirty="0">
                <a:solidFill>
                  <a:srgbClr val="000000"/>
                </a:solidFill>
                <a:uFill>
                  <a:solidFill>
                    <a:srgbClr val="FFFFFF"/>
                  </a:solidFill>
                </a:uFill>
              </a:rPr>
              <a:t>VM</a:t>
            </a:r>
            <a:r>
              <a:rPr lang="ja-JP" altLang="en-US" dirty="0">
                <a:solidFill>
                  <a:srgbClr val="000000"/>
                </a:solidFill>
                <a:uFill>
                  <a:solidFill>
                    <a:srgbClr val="FFFFFF"/>
                  </a:solidFill>
                </a:uFill>
              </a:rPr>
              <a:t>サーバ固有の設定を以下に</a:t>
            </a:r>
            <a:r>
              <a:rPr lang="ja-JP" altLang="en-US" dirty="0" smtClean="0">
                <a:solidFill>
                  <a:srgbClr val="000000"/>
                </a:solidFill>
                <a:uFill>
                  <a:solidFill>
                    <a:srgbClr val="FFFFFF"/>
                  </a:solidFill>
                </a:uFill>
              </a:rPr>
              <a:t>記します</a:t>
            </a:r>
            <a:endParaRPr lang="ja-JP" altLang="en-US" dirty="0">
              <a:solidFill>
                <a:srgbClr val="000000"/>
              </a:solidFill>
              <a:uFill>
                <a:solidFill>
                  <a:srgbClr val="FFFFFF"/>
                </a:solidFill>
              </a:uFill>
            </a:endParaRPr>
          </a:p>
          <a:p>
            <a:pPr marL="431800" indent="-321945">
              <a:buSzPts val="900"/>
              <a:buFont typeface="Wingdings" charset="2"/>
              <a:buChar char=""/>
              <a:defRPr lang="ja-JP">
                <a:latin typeface="Meiryo UI" pitchFamily="3" charset="-128"/>
                <a:ea typeface="Meiryo UI" pitchFamily="3" charset="-128"/>
                <a:cs typeface="Meiryo UI" pitchFamily="3" charset="-128"/>
              </a:defRPr>
            </a:pPr>
            <a:r>
              <a:rPr lang="ja-JP" altLang="en-US" dirty="0">
                <a:solidFill>
                  <a:srgbClr val="000000"/>
                </a:solidFill>
                <a:uFill>
                  <a:solidFill>
                    <a:srgbClr val="FFFFFF"/>
                  </a:solidFill>
                </a:uFill>
              </a:rPr>
              <a:t>「サーバチェックシート</a:t>
            </a:r>
            <a:r>
              <a:rPr lang="en-US" altLang="ja-JP" dirty="0">
                <a:solidFill>
                  <a:srgbClr val="000000"/>
                </a:solidFill>
                <a:uFill>
                  <a:solidFill>
                    <a:srgbClr val="FFFFFF"/>
                  </a:solidFill>
                </a:uFill>
              </a:rPr>
              <a:t>.</a:t>
            </a:r>
            <a:r>
              <a:rPr lang="en-US" altLang="ja-JP" dirty="0" err="1">
                <a:solidFill>
                  <a:srgbClr val="000000"/>
                </a:solidFill>
                <a:uFill>
                  <a:solidFill>
                    <a:srgbClr val="FFFFFF"/>
                  </a:solidFill>
                </a:uFill>
              </a:rPr>
              <a:t>xlsx</a:t>
            </a:r>
            <a:r>
              <a:rPr lang="ja-JP" altLang="en-US" dirty="0">
                <a:solidFill>
                  <a:srgbClr val="000000"/>
                </a:solidFill>
                <a:uFill>
                  <a:solidFill>
                    <a:srgbClr val="FFFFFF"/>
                  </a:solidFill>
                </a:uFill>
              </a:rPr>
              <a:t>」の「エイリアス名」</a:t>
            </a:r>
          </a:p>
          <a:p>
            <a:pPr marL="889000" lvl="1" indent="-321945">
              <a:buSzPts val="900"/>
              <a:buFont typeface="Wingdings" charset="2"/>
              <a:buChar char=""/>
              <a:defRPr lang="ja-JP">
                <a:latin typeface="Meiryo UI" pitchFamily="3" charset="-128"/>
                <a:ea typeface="Meiryo UI" pitchFamily="3" charset="-128"/>
                <a:cs typeface="Meiryo UI" pitchFamily="3" charset="-128"/>
              </a:defRPr>
            </a:pPr>
            <a:r>
              <a:rPr lang="en-US" altLang="ja-JP" dirty="0">
                <a:solidFill>
                  <a:srgbClr val="000000"/>
                </a:solidFill>
                <a:uFill>
                  <a:solidFill>
                    <a:srgbClr val="FFFFFF"/>
                  </a:solidFill>
                </a:uFill>
              </a:rPr>
              <a:t>vCenter </a:t>
            </a:r>
            <a:r>
              <a:rPr lang="ja-JP" altLang="en-US" dirty="0">
                <a:solidFill>
                  <a:srgbClr val="000000"/>
                </a:solidFill>
                <a:uFill>
                  <a:solidFill>
                    <a:srgbClr val="FFFFFF"/>
                  </a:solidFill>
                </a:uFill>
              </a:rPr>
              <a:t>で定義したマシン名を入力します</a:t>
            </a:r>
          </a:p>
          <a:p>
            <a:pPr marL="889000" lvl="1" indent="-321945">
              <a:buSzPts val="900"/>
              <a:buFont typeface="Wingdings" charset="2"/>
              <a:buChar char=""/>
              <a:defRPr lang="ja-JP">
                <a:latin typeface="Meiryo UI" pitchFamily="3" charset="-128"/>
                <a:ea typeface="Meiryo UI" pitchFamily="3" charset="-128"/>
                <a:cs typeface="Meiryo UI" pitchFamily="3" charset="-128"/>
              </a:defRPr>
            </a:pPr>
            <a:r>
              <a:rPr lang="ja-JP" altLang="en-US" dirty="0">
                <a:solidFill>
                  <a:srgbClr val="000000"/>
                </a:solidFill>
                <a:uFill>
                  <a:solidFill>
                    <a:srgbClr val="FFFFFF"/>
                  </a:solidFill>
                </a:uFill>
              </a:rPr>
              <a:t>本値が未記入の場合は、オンプレミスサーバとみなし、</a:t>
            </a:r>
            <a:r>
              <a:rPr lang="en-US" altLang="ja-JP" dirty="0">
                <a:solidFill>
                  <a:srgbClr val="000000"/>
                </a:solidFill>
                <a:uFill>
                  <a:solidFill>
                    <a:srgbClr val="FFFFFF"/>
                  </a:solidFill>
                </a:uFill>
              </a:rPr>
              <a:t>VM</a:t>
            </a:r>
            <a:r>
              <a:rPr lang="ja-JP" altLang="en-US" dirty="0">
                <a:solidFill>
                  <a:srgbClr val="000000"/>
                </a:solidFill>
                <a:uFill>
                  <a:solidFill>
                    <a:srgbClr val="FFFFFF"/>
                  </a:solidFill>
                </a:uFill>
              </a:rPr>
              <a:t>構成情報の収集は実行しません</a:t>
            </a: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endParaRPr lang="en-US" dirty="0" smtClean="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smtClean="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事前準備３</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945">
              <a:lnSpc>
                <a:spcPct val="100000"/>
              </a:lnSpc>
              <a:buClrTx/>
              <a:buSzPts val="990"/>
              <a:buFont typeface="Wingdings" charset="2"/>
              <a:buChar char=""/>
              <a:defRPr lang="ja-JP"/>
            </a:pPr>
            <a:r>
              <a:rPr lang="en-US" sz="2200">
                <a:solidFill>
                  <a:srgbClr val="000000"/>
                </a:solidFill>
                <a:uFill>
                  <a:solidFill>
                    <a:srgbClr val="FFFFFF"/>
                  </a:solidFill>
                </a:uFill>
                <a:latin typeface="Meiryo UI" pitchFamily="3" charset="-128"/>
                <a:ea typeface="Meiryo UI" pitchFamily="3" charset="-128"/>
                <a:cs typeface="DejaVu Sans" pitchFamily="2" charset="0"/>
              </a:rPr>
              <a:t>PowerShell実行権限の変更</a:t>
            </a:r>
            <a:endParaRPr lang="en-US">
              <a:solidFill>
                <a:srgbClr val="000000"/>
              </a:solidFill>
              <a:uFill>
                <a:solidFill>
                  <a:srgbClr val="FFFFFF"/>
                </a:solidFill>
              </a:uFill>
            </a:endParaRPr>
          </a:p>
          <a:p>
            <a:pPr marL="864235" lvl="1" indent="-321945">
              <a:lnSpc>
                <a:spcPct val="100000"/>
              </a:lnSpc>
              <a:buClrTx/>
              <a:buSzPts val="1500"/>
              <a:buFont typeface="Symbol" pitchFamily="1"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PowerShell スクリプトの実行許可設定をします</a:t>
            </a:r>
            <a:endParaRPr lang="en-US">
              <a:solidFill>
                <a:srgbClr val="000000"/>
              </a:solidFill>
              <a:uFill>
                <a:solidFill>
                  <a:srgbClr val="FFFFFF"/>
                </a:solidFill>
              </a:uFill>
            </a:endParaRPr>
          </a:p>
          <a:p>
            <a:pPr marL="864235" lvl="1" indent="-321945">
              <a:lnSpc>
                <a:spcPct val="100000"/>
              </a:lnSpc>
              <a:buClrTx/>
              <a:buSzPts val="1500"/>
              <a:buFont typeface="Symbol" pitchFamily="1"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管理者ユーザでPowerShellを起動し、以下コマンドを実行して、現在の設定を確認します</a:t>
            </a:r>
            <a:endParaRPr lang="en-US">
              <a:solidFill>
                <a:srgbClr val="000000"/>
              </a:solidFill>
              <a:uFill>
                <a:solidFill>
                  <a:srgbClr val="FFFFFF"/>
                </a:solidFill>
              </a:uFill>
            </a:endParaRPr>
          </a:p>
          <a:p>
            <a:pPr marL="1296035" lvl="2" indent="-286385">
              <a:lnSpc>
                <a:spcPct val="100000"/>
              </a:lnSpc>
              <a:buClrTx/>
              <a:buSzPts val="720"/>
              <a:buFont typeface="Wingdings" charset="2"/>
              <a:buChar char=""/>
              <a:defRPr lang="ja-JP"/>
            </a:pPr>
            <a:r>
              <a:rPr lang="en-US" sz="1600" u="sng">
                <a:solidFill>
                  <a:srgbClr val="000000"/>
                </a:solidFill>
                <a:uFill>
                  <a:solidFill>
                    <a:srgbClr val="FFFFFF"/>
                  </a:solidFill>
                </a:uFill>
                <a:latin typeface="Meiryo UI" pitchFamily="3" charset="-128"/>
                <a:ea typeface="Meiryo UI" pitchFamily="3" charset="-128"/>
                <a:cs typeface="DejaVu Sans" pitchFamily="2" charset="0"/>
              </a:rPr>
              <a:t>Get-ExecutionPolicy</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pic>
        <p:nvPicPr>
          <p:cNvPr id="4" name="図 195"/>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oIAADQEwAAzjUAAAIbAAAQAAAAJgAAAAgAAAD//////////w=="/>
              </a:ext>
            </a:extLst>
          </p:cNvPicPr>
          <p:nvPr/>
        </p:nvPicPr>
        <p:blipFill>
          <a:blip r:embed="rId2"/>
          <a:stretch>
            <a:fillRect/>
          </a:stretch>
        </p:blipFill>
        <p:spPr>
          <a:xfrm>
            <a:off x="1347470" y="3220720"/>
            <a:ext cx="7399020" cy="1169670"/>
          </a:xfrm>
          <a:prstGeom prst="rect">
            <a:avLst/>
          </a:prstGeom>
          <a:noFill/>
          <a:ln>
            <a:noFill/>
          </a:ln>
          <a:effectLst/>
        </p:spPr>
      </p:pic>
      <p:sp>
        <p:nvSpPr>
          <p:cNvPr id="5"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cbAADlOgAApiEAABAAAAAmAAAACAAAAP//////////"/>
              </a:ext>
            </a:extLst>
          </p:cNvSpPr>
          <p:nvPr/>
        </p:nvSpPr>
        <p:spPr>
          <a:xfrm>
            <a:off x="504190" y="4535805"/>
            <a:ext cx="9069705" cy="934085"/>
          </a:xfrm>
          <a:prstGeom prst="rect">
            <a:avLst/>
          </a:prstGeom>
          <a:noFill/>
          <a:ln>
            <a:noFill/>
          </a:ln>
          <a:effectLst/>
        </p:spPr>
        <p:txBody>
          <a:bodyPr vert="horz" wrap="square" lIns="0" tIns="0" rIns="0" bIns="0" numCol="1" anchor="t"/>
          <a:lstStyle/>
          <a:p>
            <a:pPr marL="864235" lvl="1" indent="-321945">
              <a:lnSpc>
                <a:spcPct val="100000"/>
              </a:lnSpc>
              <a:buClrTx/>
              <a:buSzPts val="1350"/>
              <a:buFont typeface="Symbol" pitchFamily="1"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上記確認結果が、Restricted、AllSignedの場合は、以下コマンドで RemoteSigned に 設定変更してください。確認メッセージは全て既定値を指定してください</a:t>
            </a:r>
            <a:endParaRPr lang="en-US">
              <a:solidFill>
                <a:srgbClr val="000000"/>
              </a:solidFill>
              <a:uFill>
                <a:solidFill>
                  <a:srgbClr val="FFFFFF"/>
                </a:solidFill>
              </a:uFill>
            </a:endParaRPr>
          </a:p>
          <a:p>
            <a:pPr marL="1296035" lvl="2" indent="-286385">
              <a:lnSpc>
                <a:spcPct val="100000"/>
              </a:lnSpc>
              <a:buClrTx/>
              <a:buSzPts val="720"/>
              <a:buFont typeface="Wingdings" charset="2"/>
              <a:buChar char=""/>
              <a:defRPr lang="ja-JP"/>
            </a:pPr>
            <a:r>
              <a:rPr lang="en-US" sz="1600" u="sng">
                <a:solidFill>
                  <a:srgbClr val="000000"/>
                </a:solidFill>
                <a:uFill>
                  <a:solidFill>
                    <a:srgbClr val="FFFFFF"/>
                  </a:solidFill>
                </a:uFill>
                <a:latin typeface="Meiryo UI" pitchFamily="3" charset="-128"/>
                <a:ea typeface="Meiryo UI" pitchFamily="3" charset="-128"/>
                <a:cs typeface="DejaVu Sans" pitchFamily="2" charset="0"/>
              </a:rPr>
              <a:t>Set-ExecutionPolicy RemoteSigned</a:t>
            </a:r>
            <a:endParaRPr lang="en-US">
              <a:solidFill>
                <a:srgbClr val="000000"/>
              </a:solidFill>
              <a:uFill>
                <a:solidFill>
                  <a:srgbClr val="FFFFFF"/>
                </a:solidFill>
              </a:uFill>
            </a:endParaRPr>
          </a:p>
        </p:txBody>
      </p:sp>
      <p:pic>
        <p:nvPicPr>
          <p:cNvPr id="6" name="図 197"/>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UIAACpIQAABjYAANYtAAAQAAAAJgAAAAgAAAD//////////w=="/>
              </a:ext>
            </a:extLst>
          </p:cNvPicPr>
          <p:nvPr/>
        </p:nvPicPr>
        <p:blipFill>
          <a:blip r:embed="rId3"/>
          <a:stretch>
            <a:fillRect/>
          </a:stretch>
        </p:blipFill>
        <p:spPr>
          <a:xfrm>
            <a:off x="1354455" y="5471795"/>
            <a:ext cx="7427595" cy="1979295"/>
          </a:xfrm>
          <a:prstGeom prst="rect">
            <a:avLst/>
          </a:prstGeom>
          <a:noFill/>
          <a:ln>
            <a:noFill/>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VM検査エラー発生時の対処</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DQ8AABAAAAAmAAAACAAAAP//////////"/>
              </a:ext>
            </a:extLst>
          </p:cNvSpPr>
          <p:nvPr/>
        </p:nvSpPr>
        <p:spPr>
          <a:xfrm>
            <a:off x="504190" y="1768475"/>
            <a:ext cx="9070975" cy="678180"/>
          </a:xfrm>
          <a:prstGeom prst="rect">
            <a:avLst/>
          </a:prstGeom>
          <a:noFill/>
          <a:ln>
            <a:noFill/>
          </a:ln>
          <a:effectLst/>
        </p:spPr>
        <p:txBody>
          <a:bodyPr vert="horz" wrap="square" lIns="0" tIns="0" rIns="0" bIns="0" numCol="1" anchor="t"/>
          <a:lstStyle/>
          <a:p>
            <a:pPr marL="431800" indent="-32321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getconfig 実行中にエラーメッセージが発生した場合、config\config.groovy のdebugパラメータをtrueに変更して、原因調査を行います</a:t>
            </a:r>
            <a:endParaRPr lang="en-US">
              <a:solidFill>
                <a:srgbClr val="000000"/>
              </a:solidFill>
              <a:uFill>
                <a:solidFill>
                  <a:srgbClr val="FFFFFF"/>
                </a:solidFill>
              </a:uFill>
            </a:endParaRPr>
          </a:p>
        </p:txBody>
      </p:sp>
      <p:sp>
        <p:nvSpPr>
          <p:cNvPr id="4" name="CustomShape 3"/>
          <p:cNvSpPr>
            <a:extLst>
              <a:ext uri="smNativeData">
                <pr:smNativeData xmlns="" xmlns:p14="http://schemas.microsoft.com/office/powerpoint/2010/main"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LKysgA5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LKysgB/f38A7uzhA8zMzADAwP8Af39/AAAAAAAAAAAAAAAAAAAAAAAAAAAAIQAAABgAAAAUAAAA3wQAAPIPAABqJwAA7RMAABAAAAAmAAAACAAAAP//////////"/>
              </a:ext>
            </a:extLst>
          </p:cNvSpPr>
          <p:nvPr/>
        </p:nvSpPr>
        <p:spPr>
          <a:xfrm>
            <a:off x="791845" y="2592070"/>
            <a:ext cx="5615305" cy="647065"/>
          </a:xfrm>
          <a:prstGeom prst="rect">
            <a:avLst/>
          </a:prstGeom>
          <a:noFill/>
          <a:ln w="36195" cap="flat" cmpd="sng" algn="ctr">
            <a:solidFill>
              <a:srgbClr val="B2B2B2"/>
            </a:solidFill>
            <a:prstDash val="solid"/>
            <a:headEnd type="none"/>
            <a:tailEnd type="none"/>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500" dirty="0">
                <a:solidFill>
                  <a:srgbClr val="000000"/>
                </a:solidFill>
                <a:uFill>
                  <a:solidFill>
                    <a:srgbClr val="FFFFFF"/>
                  </a:solidFill>
                </a:uFill>
              </a:rPr>
              <a:t>// </a:t>
            </a:r>
            <a:r>
              <a:rPr lang="en-US" sz="1500" dirty="0" err="1">
                <a:solidFill>
                  <a:srgbClr val="000000"/>
                </a:solidFill>
                <a:uFill>
                  <a:solidFill>
                    <a:srgbClr val="FFFFFF"/>
                  </a:solidFill>
                </a:uFill>
              </a:rPr>
              <a:t>コマンド採取のデバッグモード</a:t>
            </a: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500" dirty="0" err="1" smtClean="0">
                <a:solidFill>
                  <a:srgbClr val="000000"/>
                </a:solidFill>
                <a:uFill>
                  <a:solidFill>
                    <a:srgbClr val="FFFFFF"/>
                  </a:solidFill>
                </a:uFill>
              </a:rPr>
              <a:t>test.vCenter.debug</a:t>
            </a:r>
            <a:r>
              <a:rPr lang="en-US" sz="1500" dirty="0" smtClean="0">
                <a:solidFill>
                  <a:srgbClr val="000000"/>
                </a:solidFill>
                <a:uFill>
                  <a:solidFill>
                    <a:srgbClr val="FFFFFF"/>
                  </a:solidFill>
                </a:uFill>
              </a:rPr>
              <a:t>   </a:t>
            </a:r>
            <a:r>
              <a:rPr lang="en-US" sz="1500" dirty="0">
                <a:solidFill>
                  <a:srgbClr val="000000"/>
                </a:solidFill>
                <a:uFill>
                  <a:solidFill>
                    <a:srgbClr val="FFFFFF"/>
                  </a:solidFill>
                </a:uFill>
              </a:rPr>
              <a:t>= true</a:t>
            </a:r>
            <a:endParaRPr lang="en-US" dirty="0">
              <a:solidFill>
                <a:srgbClr val="000000"/>
              </a:solidFill>
              <a:uFill>
                <a:solidFill>
                  <a:srgbClr val="FFFFFF"/>
                </a:solidFill>
              </a:uFill>
            </a:endParaRPr>
          </a:p>
        </p:txBody>
      </p:sp>
      <p:sp>
        <p:nvSpPr>
          <p:cNvPr id="5" name="CustomShape 4"/>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EUAADnOgAA/RgAABAAAAAmAAAACAAAAP//////////"/>
              </a:ext>
            </a:extLst>
          </p:cNvSpPr>
          <p:nvPr/>
        </p:nvSpPr>
        <p:spPr>
          <a:xfrm>
            <a:off x="504190" y="3383915"/>
            <a:ext cx="9070975" cy="678180"/>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変更後、再度、getconfig</a:t>
            </a:r>
            <a:r>
              <a:rPr lang="en-US" sz="1600" dirty="0">
                <a:solidFill>
                  <a:srgbClr val="000000"/>
                </a:solidFill>
                <a:uFill>
                  <a:solidFill>
                    <a:srgbClr val="FFFFFF"/>
                  </a:solidFill>
                </a:uFill>
              </a:rPr>
              <a:t> </a:t>
            </a:r>
            <a:r>
              <a:rPr lang="en-US" sz="1600" dirty="0" err="1">
                <a:solidFill>
                  <a:srgbClr val="000000"/>
                </a:solidFill>
                <a:uFill>
                  <a:solidFill>
                    <a:srgbClr val="FFFFFF"/>
                  </a:solidFill>
                </a:uFill>
              </a:rPr>
              <a:t>を実行し、実行中の以下の</a:t>
            </a:r>
            <a:r>
              <a:rPr lang="en-US" sz="1600" dirty="0">
                <a:solidFill>
                  <a:srgbClr val="000000"/>
                </a:solidFill>
                <a:uFill>
                  <a:solidFill>
                    <a:srgbClr val="FFFFFF"/>
                  </a:solidFill>
                </a:uFill>
              </a:rPr>
              <a:t>[command]</a:t>
            </a:r>
            <a:r>
              <a:rPr lang="en-US" sz="1600" dirty="0" err="1">
                <a:solidFill>
                  <a:srgbClr val="000000"/>
                </a:solidFill>
                <a:uFill>
                  <a:solidFill>
                    <a:srgbClr val="FFFFFF"/>
                  </a:solidFill>
                </a:uFill>
              </a:rPr>
              <a:t>メッセージを確認します</a:t>
            </a:r>
            <a:endParaRPr lang="en-US" dirty="0">
              <a:solidFill>
                <a:srgbClr val="000000"/>
              </a:solidFill>
              <a:uFill>
                <a:solidFill>
                  <a:srgbClr val="FFFFFF"/>
                </a:solidFill>
              </a:uFill>
            </a:endParaRPr>
          </a:p>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PowerShellから</a:t>
            </a:r>
            <a:r>
              <a:rPr lang="en-US" sz="1600" dirty="0">
                <a:solidFill>
                  <a:srgbClr val="000000"/>
                </a:solidFill>
                <a:uFill>
                  <a:solidFill>
                    <a:srgbClr val="FFFFFF"/>
                  </a:solidFill>
                </a:uFill>
              </a:rPr>
              <a:t>[command]</a:t>
            </a:r>
            <a:r>
              <a:rPr lang="en-US" sz="1600" dirty="0" err="1">
                <a:solidFill>
                  <a:srgbClr val="000000"/>
                </a:solidFill>
                <a:uFill>
                  <a:solidFill>
                    <a:srgbClr val="FFFFFF"/>
                  </a:solidFill>
                </a:uFill>
              </a:rPr>
              <a:t>下のコマンドを実行して、コマンド単体の原因調査を行います</a:t>
            </a:r>
            <a:endParaRPr lang="en-US" dirty="0">
              <a:solidFill>
                <a:srgbClr val="000000"/>
              </a:solidFill>
              <a:uFill>
                <a:solidFill>
                  <a:srgbClr val="FFFFFF"/>
                </a:solidFill>
              </a:uFill>
            </a:endParaRPr>
          </a:p>
        </p:txBody>
      </p:sp>
      <p:sp>
        <p:nvSpPr>
          <p:cNvPr id="6" name="CustomShape 5"/>
          <p:cNvSpPr>
            <a:extLst>
              <a:ext uri="smNativeData">
                <pr:smNativeData xmlns="" xmlns:p14="http://schemas.microsoft.com/office/powerpoint/2010/main"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LKysgA5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LKysgB/f38A7uzhA8zMzADAwP8Af39/AAAAAAAAAAAAAAAAAAAAAAAAAAAAIQAAABgAAAAUAAAA3wQAALAZAAAlNQAAICgAABAAAAAmAAAACAAAAP//////////"/>
              </a:ext>
            </a:extLst>
          </p:cNvSpPr>
          <p:nvPr/>
        </p:nvSpPr>
        <p:spPr>
          <a:xfrm>
            <a:off x="791845" y="4175760"/>
            <a:ext cx="7847330" cy="2346960"/>
          </a:xfrm>
          <a:prstGeom prst="rect">
            <a:avLst/>
          </a:prstGeom>
          <a:noFill/>
          <a:ln w="36195" cap="flat" cmpd="sng" algn="ctr">
            <a:solidFill>
              <a:srgbClr val="B2B2B2"/>
            </a:solidFill>
            <a:prstDash val="solid"/>
            <a:headEnd type="none"/>
            <a:tailEnd type="none"/>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[command]</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powershell -NonInteractive ./build/log/Linux/ostrich/vCenter/get_vCenter_spec.ps1</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-log_dir './build/log/Linux/ostrich/vCenter'</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-server 'ostrich' -vm 'ostrich'</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-user 'xxxxxxx' -password 'xxxxxxxx'</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-vcenter 'xxx.xxx.xxx.xxx'</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[output]</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04:58:05 ERROR j.c.t.I.a.InfraTestSpec - [PowershellTest] Powershell script faild.</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他の検査シナリオの</a:t>
            </a:r>
            <a:r>
              <a:rPr lang="ja-JP" sz="4400">
                <a:solidFill>
                  <a:srgbClr val="000000"/>
                </a:solidFill>
                <a:uFill>
                  <a:solidFill>
                    <a:srgbClr val="FFFFFF"/>
                  </a:solidFill>
                </a:uFill>
              </a:rPr>
              <a:t>実行</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他の検査シナリオの実行1</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GsfAADnOgAAJiMAABAAAAAmAAAACAAAAP//////////"/>
              </a:ext>
            </a:extLst>
          </p:cNvSpPr>
          <p:nvPr/>
        </p:nvSpPr>
        <p:spPr>
          <a:xfrm>
            <a:off x="504190" y="5107305"/>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Config</a:t>
            </a:r>
            <a:r>
              <a:rPr lang="ja-JP" dirty="0">
                <a:solidFill>
                  <a:srgbClr val="000000"/>
                </a:solidFill>
                <a:uFill>
                  <a:solidFill>
                    <a:srgbClr val="FFFFFF"/>
                  </a:solidFill>
                </a:uFill>
              </a:rPr>
              <a:t>ファイル</a:t>
            </a:r>
            <a:r>
              <a:rPr lang="en-US" dirty="0">
                <a:solidFill>
                  <a:srgbClr val="000000"/>
                </a:solidFill>
                <a:uFill>
                  <a:solidFill>
                    <a:srgbClr val="FFFFFF"/>
                  </a:solidFill>
                </a:uFill>
              </a:rPr>
              <a:t>”.\</a:t>
            </a:r>
            <a:r>
              <a:rPr lang="en-US" dirty="0" smtClean="0">
                <a:solidFill>
                  <a:srgbClr val="000000"/>
                </a:solidFill>
                <a:uFill>
                  <a:solidFill>
                    <a:srgbClr val="FFFFFF"/>
                  </a:solidFill>
                </a:uFill>
              </a:rPr>
              <a:t>template\Zabbix\</a:t>
            </a:r>
            <a:r>
              <a:rPr lang="en-US" dirty="0" err="1" smtClean="0">
                <a:solidFill>
                  <a:srgbClr val="000000"/>
                </a:solidFill>
                <a:uFill>
                  <a:solidFill>
                    <a:srgbClr val="FFFFFF"/>
                  </a:solidFill>
                </a:uFill>
              </a:rPr>
              <a:t>config_zabbix.groovy</a:t>
            </a:r>
            <a:r>
              <a:rPr lang="en-US" dirty="0" smtClean="0">
                <a:solidFill>
                  <a:srgbClr val="000000"/>
                </a:solidFill>
                <a:uFill>
                  <a:solidFill>
                    <a:srgbClr val="FFFFFF"/>
                  </a:solidFill>
                </a:uFill>
              </a:rPr>
              <a:t>” </a:t>
            </a:r>
            <a:r>
              <a:rPr lang="en-US" dirty="0" err="1" smtClean="0">
                <a:solidFill>
                  <a:srgbClr val="000000"/>
                </a:solidFill>
                <a:uFill>
                  <a:solidFill>
                    <a:srgbClr val="FFFFFF"/>
                  </a:solidFill>
                </a:uFill>
              </a:rPr>
              <a:t>を編集します</a:t>
            </a:r>
            <a:endParaRPr lang="en-US" dirty="0">
              <a:solidFill>
                <a:srgbClr val="000000"/>
              </a:solidFill>
              <a:uFill>
                <a:solidFill>
                  <a:srgbClr val="FFFFFF"/>
                </a:solidFill>
              </a:uFill>
            </a:endParaRPr>
          </a:p>
        </p:txBody>
      </p:sp>
      <p:sp>
        <p:nvSpPr>
          <p:cNvPr id="4"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BMLAAAiOwAAzQ4AABAAAAAmAAAACAAAAP//////////"/>
              </a:ext>
            </a:extLst>
          </p:cNvSpPr>
          <p:nvPr/>
        </p:nvSpPr>
        <p:spPr>
          <a:xfrm>
            <a:off x="541655"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template </a:t>
            </a:r>
            <a:r>
              <a:rPr lang="ja-JP" dirty="0">
                <a:solidFill>
                  <a:srgbClr val="000000"/>
                </a:solidFill>
                <a:uFill>
                  <a:solidFill>
                    <a:srgbClr val="FFFFFF"/>
                  </a:solidFill>
                </a:uFill>
              </a:rPr>
              <a:t>下の</a:t>
            </a:r>
            <a:r>
              <a:rPr lang="en-US" dirty="0" err="1">
                <a:solidFill>
                  <a:srgbClr val="000000"/>
                </a:solidFill>
                <a:uFill>
                  <a:solidFill>
                    <a:srgbClr val="FFFFFF"/>
                  </a:solidFill>
                </a:uFill>
              </a:rPr>
              <a:t>検査シートと設定ファイルを編集します</a:t>
            </a:r>
            <a:endParaRPr lang="en-US" dirty="0">
              <a:solidFill>
                <a:srgbClr val="000000"/>
              </a:solidFill>
              <a:uFill>
                <a:solidFill>
                  <a:srgbClr val="FFFFFF"/>
                </a:solidFill>
              </a:uFill>
            </a:endParaRPr>
          </a:p>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プロジェクトディレクトリ下に展開された検査シート</a:t>
            </a:r>
            <a:r>
              <a:rPr lang="en-US" dirty="0">
                <a:solidFill>
                  <a:srgbClr val="000000"/>
                </a:solidFill>
                <a:uFill>
                  <a:solidFill>
                    <a:srgbClr val="FFFFFF"/>
                  </a:solidFill>
                </a:uFill>
              </a:rPr>
              <a:t>(</a:t>
            </a:r>
            <a:r>
              <a:rPr lang="en-US" dirty="0" err="1">
                <a:solidFill>
                  <a:srgbClr val="000000"/>
                </a:solidFill>
                <a:uFill>
                  <a:solidFill>
                    <a:srgbClr val="FFFFFF"/>
                  </a:solidFill>
                </a:uFill>
              </a:rPr>
              <a:t>ここでは</a:t>
            </a:r>
            <a:r>
              <a:rPr lang="en-US" dirty="0">
                <a:solidFill>
                  <a:srgbClr val="000000"/>
                </a:solidFill>
                <a:uFill>
                  <a:solidFill>
                    <a:srgbClr val="FFFFFF"/>
                  </a:solidFill>
                </a:uFill>
              </a:rPr>
              <a:t>、.\</a:t>
            </a:r>
            <a:r>
              <a:rPr lang="en-US" dirty="0" smtClean="0">
                <a:solidFill>
                  <a:srgbClr val="000000"/>
                </a:solidFill>
                <a:uFill>
                  <a:solidFill>
                    <a:srgbClr val="FFFFFF"/>
                  </a:solidFill>
                </a:uFill>
              </a:rPr>
              <a:t>template\Zabbix\Zabbix</a:t>
            </a:r>
            <a:r>
              <a:rPr lang="en-US" dirty="0">
                <a:solidFill>
                  <a:srgbClr val="000000"/>
                </a:solidFill>
                <a:uFill>
                  <a:solidFill>
                    <a:srgbClr val="FFFFFF"/>
                  </a:solidFill>
                </a:uFill>
              </a:rPr>
              <a:t>監視設定チェックシート.xlsx)</a:t>
            </a:r>
            <a:r>
              <a:rPr lang="en-US" dirty="0" err="1">
                <a:solidFill>
                  <a:srgbClr val="000000"/>
                </a:solidFill>
                <a:uFill>
                  <a:solidFill>
                    <a:srgbClr val="FFFFFF"/>
                  </a:solidFill>
                </a:uFill>
              </a:rPr>
              <a:t>を開きます</a:t>
            </a:r>
            <a:endParaRPr lang="en-US" dirty="0">
              <a:solidFill>
                <a:srgbClr val="000000"/>
              </a:solidFill>
              <a:uFill>
                <a:solidFill>
                  <a:srgbClr val="FFFFFF"/>
                </a:solidFill>
              </a:uFill>
            </a:endParaRPr>
          </a:p>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編集手順については</a:t>
            </a:r>
            <a:r>
              <a:rPr lang="en-US" dirty="0" smtClean="0">
                <a:solidFill>
                  <a:srgbClr val="000000"/>
                </a:solidFill>
                <a:uFill>
                  <a:solidFill>
                    <a:srgbClr val="FFFFFF"/>
                  </a:solidFill>
                </a:uFill>
              </a:rPr>
              <a:t>、</a:t>
            </a:r>
            <a:r>
              <a:rPr lang="ja-JP" altLang="en-US" dirty="0" smtClean="0">
                <a:solidFill>
                  <a:srgbClr val="000000"/>
                </a:solidFill>
                <a:uFill>
                  <a:solidFill>
                    <a:srgbClr val="FFFFFF"/>
                  </a:solidFill>
                </a:uFill>
              </a:rPr>
              <a:t>同ディレクトリ</a:t>
            </a:r>
            <a:r>
              <a:rPr lang="en-US" dirty="0" err="1" smtClean="0">
                <a:solidFill>
                  <a:srgbClr val="000000"/>
                </a:solidFill>
                <a:uFill>
                  <a:solidFill>
                    <a:srgbClr val="FFFFFF"/>
                  </a:solidFill>
                </a:uFill>
              </a:rPr>
              <a:t>下にある各検査シナリオの</a:t>
            </a:r>
            <a:r>
              <a:rPr lang="en-US" dirty="0" err="1">
                <a:solidFill>
                  <a:srgbClr val="000000"/>
                </a:solidFill>
                <a:uFill>
                  <a:solidFill>
                    <a:srgbClr val="FFFFFF"/>
                  </a:solidFill>
                </a:uFill>
              </a:rPr>
              <a:t>Readme.mdを参照してください</a:t>
            </a:r>
            <a:endParaRPr lang="en-US" dirty="0">
              <a:solidFill>
                <a:srgbClr val="000000"/>
              </a:solidFill>
              <a:uFill>
                <a:solidFill>
                  <a:srgbClr val="FFFFFF"/>
                </a:solidFill>
              </a:uFill>
            </a:endParaRPr>
          </a:p>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p:txBody>
      </p:sp>
      <p:pic>
        <p:nvPicPr>
          <p:cNvPr id="5" name="図 1"/>
          <p:cNvPicPr>
            <a:picLocks noChangeAspect="1"/>
            <a:extLst>
              <a:ext uri="smNativeData">
                <pr:smNativeData xmlns="" xmlns:p14="http://schemas.microsoft.com/office/powerpoint/2010/main" xmlns:pr="smNativeData"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DMGAADcEgAA6ScAAPkeAAAQAAAAJgAAAAgAAAD//////////w=="/>
              </a:ext>
            </a:extLst>
          </p:cNvPicPr>
          <p:nvPr/>
        </p:nvPicPr>
        <p:blipFill>
          <a:blip r:embed="rId2"/>
          <a:stretch>
            <a:fillRect/>
          </a:stretch>
        </p:blipFill>
        <p:spPr>
          <a:xfrm>
            <a:off x="1007745" y="3065780"/>
            <a:ext cx="5480050" cy="1969135"/>
          </a:xfrm>
          <a:prstGeom prst="rect">
            <a:avLst/>
          </a:prstGeom>
          <a:noFill/>
          <a:ln>
            <a:noFill/>
          </a:ln>
          <a:effectLst/>
        </p:spPr>
      </p:pic>
      <p:sp>
        <p:nvSpPr>
          <p:cNvPr id="6" name="テキスト ボックス 2"/>
          <p:cNvSpPr>
            <a:extLst>
              <a:ext uri="smNativeData">
                <pr:smNativeData xmlns="" xmlns:p14="http://schemas.microsoft.com/office/powerpoint/2010/main" xmlns:pr="smNativeData" val="SMDATA_16_J4BCWxMAAAAlAAAAZAAAAE0AAAAAkAAAAEgAAACQAAAASAAAAAAAAAAAAAAAAAAAAAEAAABQAAAAAAAAAAAA4D8AAAAAAADgPwAAAAAAAOA/AAAAAAAA4D8AAAAAAADgPwAAAAAAAOA/AAAAAAAA4D8AAAAAAADgPwAAAAAAAOA/AAAAAAAA4D8CAAAAjAAAAAEAAAAAAAAA////CO7u7gAAAAAAAAAAAAAAAAAAAAAAAAAAAAAAAAAAAAAAZAAAAAEAAABAAAAAAAAAAJz///9aAAAAAAAAAAEAAAAjAAAA0dHRAAAAAAAAAAAAAAAAAAAAAAAAAAAAAAAAAAAAAAAAAAAAAAAAAAAAAAAAAAAAAAAAAAAAAAAAAAAAFAAAADwAAAABAAAAAAAAAAAAAAAPAAAAAQAAABQAAAAUAAAAFAAAAAEAAAAAAAAAZAAAAGQAAAAA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e7u7gDR0dEAAAAAAAAAAAAAAAAAAAAAAAAAAAAAAAAAAAAAAAAAAAAAAAACAAAAAgAAAADAwP8Af39/AAAAAAAAAAAAAAAAAAAAAAAAAAAAIQAAABgAAAAUAAAAagYAAJwkAACVOQAAeyoAABAgAAAmAAAACAAAAP//////////"/>
              </a:ext>
            </a:extLst>
          </p:cNvSpPr>
          <p:nvPr/>
        </p:nvSpPr>
        <p:spPr>
          <a:xfrm>
            <a:off x="1042670" y="5694680"/>
            <a:ext cx="8317865" cy="954405"/>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solidFill>
                  <a:srgbClr val="000000"/>
                </a:solidFill>
                <a:latin typeface="Meiryo UI" pitchFamily="3" charset="-128"/>
                <a:ea typeface="Meiryo UI" pitchFamily="3" charset="-128"/>
                <a:cs typeface="Meiryo UI" pitchFamily="3" charset="-128"/>
              </a:defRPr>
            </a:pPr>
            <a:r>
              <a:rPr lang="en-US" sz="1400" dirty="0"/>
              <a:t>// Zabbix</a:t>
            </a:r>
            <a:r>
              <a:rPr lang="ja-JP" sz="1400" dirty="0"/>
              <a:t>接続情報</a:t>
            </a:r>
          </a:p>
          <a:p>
            <a:pPr>
              <a:defRPr lang="ja-JP">
                <a:solidFill>
                  <a:srgbClr val="000000"/>
                </a:solidFill>
                <a:latin typeface="Meiryo UI" pitchFamily="3" charset="-128"/>
                <a:ea typeface="Meiryo UI" pitchFamily="3" charset="-128"/>
                <a:cs typeface="Meiryo UI" pitchFamily="3" charset="-128"/>
              </a:defRPr>
            </a:pPr>
            <a:r>
              <a:rPr lang="en-US" sz="1400" dirty="0" err="1"/>
              <a:t>account.Zabbix.Test.server</a:t>
            </a:r>
            <a:r>
              <a:rPr lang="en-US" sz="1400" dirty="0"/>
              <a:t>   = '192.168.0.20'</a:t>
            </a:r>
          </a:p>
          <a:p>
            <a:pPr>
              <a:defRPr lang="ja-JP">
                <a:solidFill>
                  <a:srgbClr val="000000"/>
                </a:solidFill>
                <a:latin typeface="Meiryo UI" pitchFamily="3" charset="-128"/>
                <a:ea typeface="Meiryo UI" pitchFamily="3" charset="-128"/>
                <a:cs typeface="Meiryo UI" pitchFamily="3" charset="-128"/>
              </a:defRPr>
            </a:pPr>
            <a:r>
              <a:rPr lang="en-US" sz="1400" dirty="0" err="1"/>
              <a:t>account.Zabbix.Test.user</a:t>
            </a:r>
            <a:r>
              <a:rPr lang="en-US" sz="1400" dirty="0"/>
              <a:t>     = 'Admin'</a:t>
            </a:r>
          </a:p>
          <a:p>
            <a:pPr>
              <a:defRPr lang="ja-JP">
                <a:solidFill>
                  <a:srgbClr val="000000"/>
                </a:solidFill>
                <a:latin typeface="Meiryo UI" pitchFamily="3" charset="-128"/>
                <a:ea typeface="Meiryo UI" pitchFamily="3" charset="-128"/>
                <a:cs typeface="Meiryo UI" pitchFamily="3" charset="-128"/>
              </a:defRPr>
            </a:pPr>
            <a:r>
              <a:rPr lang="en-US" sz="1400" dirty="0" err="1"/>
              <a:t>account.Zabbix.Test.password</a:t>
            </a:r>
            <a:r>
              <a:rPr lang="en-US" sz="1400" dirty="0"/>
              <a:t> = '</a:t>
            </a:r>
            <a:r>
              <a:rPr lang="en-US" sz="1400" dirty="0" err="1"/>
              <a:t>zabbix</a:t>
            </a:r>
            <a:r>
              <a:rPr lang="en-US" sz="1400" dirty="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他の検査シナリオの実行2</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-c </a:t>
            </a:r>
            <a:r>
              <a:rPr lang="en-US" dirty="0" err="1">
                <a:solidFill>
                  <a:srgbClr val="000000"/>
                </a:solidFill>
                <a:uFill>
                  <a:solidFill>
                    <a:srgbClr val="FFFFFF"/>
                  </a:solidFill>
                </a:uFill>
              </a:rPr>
              <a:t>オプションで設定ファイルを指定して、検査を実行します</a:t>
            </a:r>
            <a:endParaRPr lang="en-US" dirty="0">
              <a:solidFill>
                <a:srgbClr val="000000"/>
              </a:solidFill>
              <a:uFill>
                <a:solidFill>
                  <a:srgbClr val="FFFFFF"/>
                </a:solidFill>
              </a:uFill>
            </a:endParaRPr>
          </a:p>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getconfig</a:t>
            </a:r>
            <a:r>
              <a:rPr lang="en-US" dirty="0">
                <a:solidFill>
                  <a:srgbClr val="000000"/>
                </a:solidFill>
                <a:uFill>
                  <a:solidFill>
                    <a:srgbClr val="FFFFFF"/>
                  </a:solidFill>
                </a:uFill>
              </a:rPr>
              <a:t> -c .\</a:t>
            </a:r>
            <a:r>
              <a:rPr lang="en-US" dirty="0" smtClean="0">
                <a:solidFill>
                  <a:srgbClr val="000000"/>
                </a:solidFill>
                <a:uFill>
                  <a:solidFill>
                    <a:srgbClr val="FFFFFF"/>
                  </a:solidFill>
                </a:uFill>
              </a:rPr>
              <a:t>template\Zabbix\</a:t>
            </a:r>
            <a:r>
              <a:rPr lang="en-US" dirty="0" err="1" smtClean="0">
                <a:solidFill>
                  <a:srgbClr val="000000"/>
                </a:solidFill>
                <a:uFill>
                  <a:solidFill>
                    <a:srgbClr val="FFFFFF"/>
                  </a:solidFill>
                </a:uFill>
              </a:rPr>
              <a:t>config_zabbix.groovy</a:t>
            </a:r>
            <a:r>
              <a:rPr lang="en-US" dirty="0" smtClean="0">
                <a:solidFill>
                  <a:srgbClr val="000000"/>
                </a:solidFill>
                <a:uFill>
                  <a:solidFill>
                    <a:srgbClr val="FFFFFF"/>
                  </a:solidFill>
                </a:uFill>
              </a:rPr>
              <a:t> -d</a:t>
            </a:r>
            <a:endParaRPr lang="en-US" dirty="0">
              <a:solidFill>
                <a:srgbClr val="000000"/>
              </a:solidFill>
              <a:uFill>
                <a:solidFill>
                  <a:srgbClr val="FFFFFF"/>
                </a:solidFill>
              </a:uFill>
            </a:endParaRPr>
          </a:p>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実行後、プロジェクトディレクトリ下のbuildの下に生成されたExcel検査結果を開いて結果を確認します</a:t>
            </a:r>
            <a:endParaRPr lang="en-US" dirty="0">
              <a:solidFill>
                <a:srgbClr val="000000"/>
              </a:solidFill>
              <a:uFill>
                <a:solidFill>
                  <a:srgbClr val="FFFFFF"/>
                </a:solidFill>
              </a:uFill>
            </a:endParaRPr>
          </a:p>
        </p:txBody>
      </p:sp>
      <p:pic>
        <p:nvPicPr>
          <p:cNvPr id="4" name="図 1"/>
          <p:cNvPicPr>
            <a:picLocks noChangeAspect="1"/>
            <a:extLst>
              <a:ext uri="smNativeData">
                <pr:smNativeData xmlns="" xmlns:p14="http://schemas.microsoft.com/office/powerpoint/2010/main" xmlns:pr="smNativeData"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FAADwEQAAzjkAAIcoAAAQAAAAJgAAAAgAAAD//////////w=="/>
              </a:ext>
            </a:extLst>
          </p:cNvPicPr>
          <p:nvPr/>
        </p:nvPicPr>
        <p:blipFill>
          <a:blip r:embed="rId2"/>
          <a:stretch>
            <a:fillRect/>
          </a:stretch>
        </p:blipFill>
        <p:spPr>
          <a:xfrm>
            <a:off x="974725" y="2915920"/>
            <a:ext cx="8422005" cy="3672205"/>
          </a:xfrm>
          <a:prstGeom prst="rect">
            <a:avLst/>
          </a:prstGeom>
          <a:noFill/>
          <a:ln>
            <a:noFill/>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ドライラン予行演習モード</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ドライランモードについて</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SEAABAAAAAmAAAACAAAAP//////////"/>
              </a:ext>
            </a:extLst>
          </p:cNvSpPr>
          <p:nvPr/>
        </p:nvSpPr>
        <p:spPr>
          <a:xfrm>
            <a:off x="504190" y="1769110"/>
            <a:ext cx="9069705" cy="3667125"/>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getconfig実行オプションで、 “-d” オプションを追加します</a:t>
            </a:r>
          </a:p>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本モードは検査対象へのアクセスをせずに、保存済みの収集ログから再検査を行います</a:t>
            </a:r>
            <a:endParaRPr lang="en-US" sz="2000">
              <a:solidFill>
                <a:srgbClr val="000000"/>
              </a:solidFill>
              <a:uFill>
                <a:solidFill>
                  <a:srgbClr val="FFFFFF"/>
                </a:solidFill>
              </a:uFill>
            </a:endParaRPr>
          </a:p>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一部の検査対象を絞り込んで検査結果を作成したい場合などに使用します</a:t>
            </a:r>
            <a:endParaRPr lang="en-US" sz="2000">
              <a:solidFill>
                <a:srgbClr val="000000"/>
              </a:solidFill>
              <a:uFill>
                <a:solidFill>
                  <a:srgbClr val="FFFFFF"/>
                </a:solidFill>
              </a:uFill>
            </a:endParaRPr>
          </a:p>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ドライランモードの準備</a:t>
            </a:r>
            <a:endParaRPr lang="en-US">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はじめに全検査対象の検査を実行しま</a:t>
            </a:r>
            <a:r>
              <a:rPr lang="ja-JP">
                <a:solidFill>
                  <a:srgbClr val="000000"/>
                </a:solidFill>
                <a:uFill>
                  <a:solidFill>
                    <a:srgbClr val="FFFFFF"/>
                  </a:solidFill>
                </a:uFill>
              </a:rPr>
              <a:t>す</a:t>
            </a:r>
            <a:endParaRPr lang="en-US">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a:t>
            </a:r>
            <a:r>
              <a:rPr lang="en-US">
                <a:solidFill>
                  <a:srgbClr val="000000"/>
                </a:solidFill>
                <a:uFill>
                  <a:solidFill>
                    <a:srgbClr val="FFFFFF"/>
                  </a:solidFill>
                </a:uFill>
              </a:rPr>
              <a:t>getconfig –u local</a:t>
            </a:r>
            <a:r>
              <a:rPr lang="ja-JP">
                <a:solidFill>
                  <a:srgbClr val="000000"/>
                </a:solidFill>
                <a:uFill>
                  <a:solidFill>
                    <a:srgbClr val="FFFFFF"/>
                  </a:solidFill>
                </a:uFill>
              </a:rPr>
              <a:t>」コマンドで検査ログをローカルディスクに保存します</a:t>
            </a:r>
            <a:endParaRPr lang="en-US">
              <a:solidFill>
                <a:srgbClr val="000000"/>
              </a:solidFill>
              <a:uFill>
                <a:solidFill>
                  <a:srgbClr val="FFFFFF"/>
                </a:solidFill>
              </a:uFill>
            </a:endParaRPr>
          </a:p>
          <a:p>
            <a:pPr marL="567055" lvl="1">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567055" lvl="1">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以上でドライランモードでの実行が可能となります</a:t>
            </a:r>
            <a:endParaRPr lang="en-US">
              <a:solidFill>
                <a:srgbClr val="000000"/>
              </a:solidFill>
              <a:uFill>
                <a:solidFill>
                  <a:srgbClr val="FFFFFF"/>
                </a:solidFill>
              </a:uFill>
            </a:endParaRPr>
          </a:p>
          <a:p>
            <a:pPr marL="567055" lvl="1">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endParaRPr lang="en-US" sz="200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ドライランモードの実行</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BMLAAAiOwAAzQ4AABAAAAAmAAAACAAAAP//////////"/>
              </a:ext>
            </a:extLst>
          </p:cNvSpPr>
          <p:nvPr/>
        </p:nvSpPr>
        <p:spPr>
          <a:xfrm>
            <a:off x="541655"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getconfig で検査を実行したら getconfig -u local でローカルディレクトリに検査結果をコピーします</a:t>
            </a:r>
          </a:p>
        </p:txBody>
      </p:sp>
      <p:sp>
        <p:nvSpPr>
          <p:cNvPr id="4" name="CustomShape 3"/>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FwYAAAiOwAAFxwAABAAAAAmAAAACAAAAP//////////"/>
              </a:ext>
            </a:extLst>
          </p:cNvSpPr>
          <p:nvPr/>
        </p:nvSpPr>
        <p:spPr>
          <a:xfrm>
            <a:off x="541655" y="3959860"/>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getconfig -d オプションで、予行演習モードで実行します</a:t>
            </a:r>
          </a:p>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検査対象へのアクセスをせずに再検査を行います</a:t>
            </a:r>
          </a:p>
        </p:txBody>
      </p:sp>
      <p:pic>
        <p:nvPicPr>
          <p:cNvPr id="5" name="図 332"/>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IFAAAXDwAAhzIAALMVAAAQAAAAJgAAAAgAAAD//////////w=="/>
              </a:ext>
            </a:extLst>
          </p:cNvPicPr>
          <p:nvPr/>
        </p:nvPicPr>
        <p:blipFill>
          <a:blip r:embed="rId2"/>
          <a:stretch>
            <a:fillRect/>
          </a:stretch>
        </p:blipFill>
        <p:spPr>
          <a:xfrm>
            <a:off x="935990" y="2453005"/>
            <a:ext cx="7277735" cy="1074420"/>
          </a:xfrm>
          <a:prstGeom prst="rect">
            <a:avLst/>
          </a:prstGeom>
          <a:noFill/>
          <a:ln>
            <a:noFill/>
          </a:ln>
          <a:effectLst/>
        </p:spPr>
      </p:pic>
      <p:pic>
        <p:nvPicPr>
          <p:cNvPr id="6" name="図 336"/>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P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cFAAB0HQAAtzAAAPorAAAQAAAAJgAAAAgAAAD//////////w=="/>
              </a:ext>
            </a:extLst>
          </p:cNvPicPr>
          <p:nvPr/>
        </p:nvPicPr>
        <p:blipFill>
          <a:blip r:embed="rId3"/>
          <a:stretch>
            <a:fillRect/>
          </a:stretch>
        </p:blipFill>
        <p:spPr>
          <a:xfrm>
            <a:off x="939165" y="4787900"/>
            <a:ext cx="6979920" cy="236093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事前準備4</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パブリックからプライベートネットワークの切り替え</a:t>
            </a:r>
            <a:endParaRPr lang="en-US">
              <a:solidFill>
                <a:srgbClr val="000000"/>
              </a:solidFill>
              <a:uFill>
                <a:solidFill>
                  <a:srgbClr val="FFFFFF"/>
                </a:solidFill>
              </a:uFill>
            </a:endParaRPr>
          </a:p>
          <a:p>
            <a:pPr marL="431800" lvl="1" indent="-215900">
              <a:lnSpc>
                <a:spcPct val="100000"/>
              </a:lnSpc>
              <a:buClrTx/>
              <a:buSzPts val="900"/>
              <a:buFont typeface="Wingdings"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次頁のリモートアクセス設定の事前準備でネットワークをプライベートネットワークに変更します。 管理者ユーザで PowerShell を起動し、以下コマンドを実行ます</a:t>
            </a:r>
            <a:r>
              <a:t/>
            </a:r>
            <a:br/>
            <a:r>
              <a:rPr lang="en-US" sz="2000">
                <a:solidFill>
                  <a:srgbClr val="000000"/>
                </a:solidFill>
                <a:uFill>
                  <a:solidFill>
                    <a:srgbClr val="FFFFFF"/>
                  </a:solidFill>
                </a:uFill>
                <a:latin typeface="Meiryo UI" pitchFamily="3" charset="-128"/>
                <a:ea typeface="Meiryo UI" pitchFamily="3" charset="-128"/>
                <a:cs typeface="DejaVu Sans" pitchFamily="2" charset="0"/>
              </a:rPr>
              <a:t>(</a:t>
            </a:r>
            <a:r>
              <a:rPr lang="ja-JP" sz="2000">
                <a:solidFill>
                  <a:srgbClr val="000000"/>
                </a:solidFill>
                <a:uFill>
                  <a:solidFill>
                    <a:srgbClr val="FFFFFF"/>
                  </a:solidFill>
                </a:uFill>
                <a:latin typeface="Meiryo UI" pitchFamily="3" charset="-128"/>
                <a:ea typeface="Meiryo UI" pitchFamily="3" charset="-128"/>
                <a:cs typeface="DejaVu Sans" pitchFamily="2" charset="0"/>
              </a:rPr>
              <a:t>注意</a:t>
            </a:r>
            <a:r>
              <a:rPr lang="en-US" sz="2000">
                <a:solidFill>
                  <a:srgbClr val="000000"/>
                </a:solidFill>
                <a:uFill>
                  <a:solidFill>
                    <a:srgbClr val="FFFFFF"/>
                  </a:solidFill>
                </a:uFill>
                <a:latin typeface="Meiryo UI" pitchFamily="3" charset="-128"/>
                <a:ea typeface="Meiryo UI" pitchFamily="3" charset="-128"/>
                <a:cs typeface="DejaVu Sans" pitchFamily="2" charset="0"/>
              </a:rPr>
              <a:t>)</a:t>
            </a:r>
            <a:r>
              <a:rPr lang="ja-JP" sz="2000">
                <a:solidFill>
                  <a:srgbClr val="000000"/>
                </a:solidFill>
                <a:uFill>
                  <a:solidFill>
                    <a:srgbClr val="FFFFFF"/>
                  </a:solidFill>
                </a:uFill>
                <a:latin typeface="Meiryo UI" pitchFamily="3" charset="-128"/>
                <a:ea typeface="Meiryo UI" pitchFamily="3" charset="-128"/>
                <a:cs typeface="DejaVu Sans" pitchFamily="2" charset="0"/>
              </a:rPr>
              <a:t>以下コマンドは</a:t>
            </a:r>
            <a:r>
              <a:rPr lang="en-US" sz="2000">
                <a:solidFill>
                  <a:srgbClr val="000000"/>
                </a:solidFill>
                <a:uFill>
                  <a:solidFill>
                    <a:srgbClr val="FFFFFF"/>
                  </a:solidFill>
                </a:uFill>
                <a:latin typeface="Meiryo UI" pitchFamily="3" charset="-128"/>
                <a:ea typeface="Meiryo UI" pitchFamily="3" charset="-128"/>
                <a:cs typeface="DejaVu Sans" pitchFamily="2" charset="0"/>
              </a:rPr>
              <a:t>Windows server </a:t>
            </a:r>
            <a:r>
              <a:rPr lang="ja-JP" sz="2000">
                <a:solidFill>
                  <a:srgbClr val="000000"/>
                </a:solidFill>
                <a:uFill>
                  <a:solidFill>
                    <a:srgbClr val="FFFFFF"/>
                  </a:solidFill>
                </a:uFill>
                <a:latin typeface="Meiryo UI" pitchFamily="3" charset="-128"/>
                <a:ea typeface="Meiryo UI" pitchFamily="3" charset="-128"/>
                <a:cs typeface="DejaVu Sans" pitchFamily="2" charset="0"/>
              </a:rPr>
              <a:t>用となります。</a:t>
            </a:r>
            <a:r>
              <a:rPr lang="en-US" sz="2000">
                <a:solidFill>
                  <a:srgbClr val="000000"/>
                </a:solidFill>
                <a:uFill>
                  <a:solidFill>
                    <a:srgbClr val="FFFFFF"/>
                  </a:solidFill>
                </a:uFill>
                <a:latin typeface="Meiryo UI" pitchFamily="3" charset="-128"/>
                <a:ea typeface="Meiryo UI" pitchFamily="3" charset="-128"/>
                <a:cs typeface="DejaVu Sans" pitchFamily="2" charset="0"/>
              </a:rPr>
              <a:t>Windows7</a:t>
            </a:r>
            <a:r>
              <a:rPr lang="ja-JP" sz="2000">
                <a:solidFill>
                  <a:srgbClr val="000000"/>
                </a:solidFill>
                <a:uFill>
                  <a:solidFill>
                    <a:srgbClr val="FFFFFF"/>
                  </a:solidFill>
                </a:uFill>
                <a:latin typeface="Meiryo UI" pitchFamily="3" charset="-128"/>
                <a:ea typeface="Meiryo UI" pitchFamily="3" charset="-128"/>
                <a:cs typeface="DejaVu Sans" pitchFamily="2" charset="0"/>
              </a:rPr>
              <a:t>などの</a:t>
            </a:r>
            <a:r>
              <a:rPr lang="en-US" sz="2000">
                <a:solidFill>
                  <a:srgbClr val="000000"/>
                </a:solidFill>
                <a:uFill>
                  <a:solidFill>
                    <a:srgbClr val="FFFFFF"/>
                  </a:solidFill>
                </a:uFill>
                <a:latin typeface="Meiryo UI" pitchFamily="3" charset="-128"/>
                <a:ea typeface="Meiryo UI" pitchFamily="3" charset="-128"/>
                <a:cs typeface="DejaVu Sans" pitchFamily="2" charset="0"/>
              </a:rPr>
              <a:t>PC</a:t>
            </a:r>
            <a:r>
              <a:rPr lang="ja-JP" sz="2000">
                <a:solidFill>
                  <a:srgbClr val="000000"/>
                </a:solidFill>
                <a:uFill>
                  <a:solidFill>
                    <a:srgbClr val="FFFFFF"/>
                  </a:solidFill>
                </a:uFill>
                <a:latin typeface="Meiryo UI" pitchFamily="3" charset="-128"/>
                <a:ea typeface="Meiryo UI" pitchFamily="3" charset="-128"/>
                <a:cs typeface="DejaVu Sans" pitchFamily="2" charset="0"/>
              </a:rPr>
              <a:t>端末の場合は、「コントロールパネル」、「ネットワークと共有センター」画面から確認してください</a:t>
            </a:r>
            <a:endParaRPr lang="en-US" sz="2000">
              <a:solidFill>
                <a:srgbClr val="000000"/>
              </a:solidFill>
              <a:uFill>
                <a:solidFill>
                  <a:srgbClr val="FFFFFF"/>
                </a:solidFill>
              </a:uFill>
              <a:latin typeface="Meiryo UI" pitchFamily="3" charset="-128"/>
              <a:ea typeface="Meiryo UI" pitchFamily="3" charset="-128"/>
              <a:cs typeface="DejaVu Sans" pitchFamily="2" charset="0"/>
            </a:endParaRPr>
          </a:p>
          <a:p>
            <a:pPr marL="431800" lvl="1" indent="-215900">
              <a:lnSpc>
                <a:spcPct val="100000"/>
              </a:lnSpc>
              <a:buClrTx/>
              <a:buSzPts val="810"/>
              <a:buFont typeface="Wingdings" charset="2"/>
              <a:buChar char=""/>
              <a:defRPr lang="ja-JP"/>
            </a:pPr>
            <a:endParaRPr lang="en-US">
              <a:solidFill>
                <a:srgbClr val="000000"/>
              </a:solidFill>
              <a:uFill>
                <a:solidFill>
                  <a:srgbClr val="FFFFFF"/>
                </a:solidFill>
              </a:uFill>
            </a:endParaRPr>
          </a:p>
          <a:p>
            <a:pPr marL="647700" lvl="2" indent="-215900">
              <a:lnSpc>
                <a:spcPct val="100000"/>
              </a:lnSpc>
              <a:buClrTx/>
              <a:buSzPts val="900"/>
              <a:buFont typeface="Wingdings"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Get-NetConnectionProfile -IPv4Connectivity Internet</a:t>
            </a:r>
            <a:endParaRPr lang="en-US">
              <a:solidFill>
                <a:srgbClr val="000000"/>
              </a:solidFill>
              <a:uFill>
                <a:solidFill>
                  <a:srgbClr val="FFFFFF"/>
                </a:solidFill>
              </a:uFill>
            </a:endParaRPr>
          </a:p>
          <a:p>
            <a:pPr marL="432435" lvl="2">
              <a:lnSpc>
                <a:spcPct val="100000"/>
              </a:lnSpc>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 </a:t>
            </a:r>
            <a:endParaRPr lang="en-US">
              <a:solidFill>
                <a:srgbClr val="000000"/>
              </a:solidFill>
              <a:uFill>
                <a:solidFill>
                  <a:srgbClr val="FFFFFF"/>
                </a:solidFill>
              </a:uFill>
            </a:endParaRPr>
          </a:p>
          <a:p>
            <a:pPr marL="432435" lvl="2">
              <a:lnSpc>
                <a:spcPct val="100000"/>
              </a:lnSpc>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 </a:t>
            </a:r>
            <a:endParaRPr lang="en-US">
              <a:solidFill>
                <a:srgbClr val="000000"/>
              </a:solidFill>
              <a:uFill>
                <a:solidFill>
                  <a:srgbClr val="FFFFFF"/>
                </a:solidFill>
              </a:uFill>
            </a:endParaRPr>
          </a:p>
          <a:p>
            <a:pPr marL="432435" lvl="2">
              <a:lnSpc>
                <a:spcPct val="100000"/>
              </a:lnSpc>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 </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marL="431800" lvl="1" indent="-215900">
              <a:lnSpc>
                <a:spcPct val="100000"/>
              </a:lnSpc>
              <a:buClrTx/>
              <a:buSzPts val="900"/>
              <a:buFont typeface="Wingdings"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上記結果の NetworkCategory がPublic</a:t>
            </a:r>
            <a:r>
              <a:rPr lang="ja-JP" sz="2000">
                <a:solidFill>
                  <a:srgbClr val="000000"/>
                </a:solidFill>
                <a:uFill>
                  <a:solidFill>
                    <a:srgbClr val="FFFFFF"/>
                  </a:solidFill>
                </a:uFill>
                <a:latin typeface="Meiryo UI" pitchFamily="3" charset="-128"/>
                <a:ea typeface="Meiryo UI" pitchFamily="3" charset="-128"/>
                <a:cs typeface="DejaVu Sans" pitchFamily="2" charset="0"/>
              </a:rPr>
              <a:t> </a:t>
            </a:r>
            <a:r>
              <a:rPr lang="en-US" sz="2000">
                <a:solidFill>
                  <a:srgbClr val="000000"/>
                </a:solidFill>
                <a:uFill>
                  <a:solidFill>
                    <a:srgbClr val="FFFFFF"/>
                  </a:solidFill>
                </a:uFill>
                <a:latin typeface="Meiryo UI" pitchFamily="3" charset="-128"/>
                <a:ea typeface="Meiryo UI" pitchFamily="3" charset="-128"/>
                <a:cs typeface="DejaVu Sans" pitchFamily="2" charset="0"/>
              </a:rPr>
              <a:t>の場合は以下コマンドを実行し</a:t>
            </a:r>
            <a:r>
              <a:rPr lang="ja-JP" sz="2000">
                <a:solidFill>
                  <a:srgbClr val="000000"/>
                </a:solidFill>
                <a:uFill>
                  <a:solidFill>
                    <a:srgbClr val="FFFFFF"/>
                  </a:solidFill>
                </a:uFill>
                <a:latin typeface="Meiryo UI" pitchFamily="3" charset="-128"/>
                <a:ea typeface="Meiryo UI" pitchFamily="3" charset="-128"/>
                <a:cs typeface="DejaVu Sans" pitchFamily="2" charset="0"/>
              </a:rPr>
              <a:t>て、プライベートに変更します</a:t>
            </a:r>
            <a:endParaRPr lang="en-US">
              <a:solidFill>
                <a:srgbClr val="000000"/>
              </a:solidFill>
              <a:uFill>
                <a:solidFill>
                  <a:srgbClr val="FFFFFF"/>
                </a:solidFill>
              </a:uFill>
            </a:endParaRPr>
          </a:p>
          <a:p>
            <a:pPr marL="431800" lvl="1" indent="-215900">
              <a:lnSpc>
                <a:spcPct val="100000"/>
              </a:lnSpc>
              <a:buClrTx/>
              <a:buSzPts val="900"/>
              <a:buFont typeface="Wingdings"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 Private または Domain の場合は実行不要です</a:t>
            </a:r>
            <a:endParaRPr lang="en-US">
              <a:solidFill>
                <a:srgbClr val="000000"/>
              </a:solidFill>
              <a:uFill>
                <a:solidFill>
                  <a:srgbClr val="FFFFFF"/>
                </a:solidFill>
              </a:uFill>
            </a:endParaRPr>
          </a:p>
          <a:p>
            <a:pPr marL="647700" lvl="2" indent="-215900">
              <a:lnSpc>
                <a:spcPct val="100000"/>
              </a:lnSpc>
              <a:buClrTx/>
              <a:buSzPts val="900"/>
              <a:buFont typeface="Wingdings"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Set-NetConnectionProfile -InterfaceAlias (Get-NetConnectionProfile -IPv4Connectivity Internet).InterfaceAlias -NetworkCategory Private</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pic>
        <p:nvPicPr>
          <p:cNvPr id="4" name="図 203"/>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C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YHAADPFgAAYjMAACwgAAAQAAAAJgAAAAgAAAD//////////w=="/>
              </a:ext>
            </a:extLst>
          </p:cNvPicPr>
          <p:nvPr/>
        </p:nvPicPr>
        <p:blipFill>
          <a:blip r:embed="rId2"/>
          <a:stretch>
            <a:fillRect/>
          </a:stretch>
        </p:blipFill>
        <p:spPr>
          <a:xfrm>
            <a:off x="1151890" y="3707765"/>
            <a:ext cx="7200900" cy="1522095"/>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事前準備5</a:t>
            </a:r>
            <a:endParaRPr lang="en-US">
              <a:solidFill>
                <a:srgbClr val="000000"/>
              </a:solidFill>
              <a:uFill>
                <a:solidFill>
                  <a:srgbClr val="FFFFFF"/>
                </a:solidFill>
              </a:uFill>
            </a:endParaRPr>
          </a:p>
        </p:txBody>
      </p:sp>
      <p:sp>
        <p:nvSpPr>
          <p:cNvPr id="3" name="CustomShape 2"/>
          <p:cNvSpPr>
            <a:extLst>
              <a:ext uri="smNativeData">
                <pr:smNativeData xmlns="" xmlns:p14="http://schemas.microsoft.com/office/powerpoint/2010/main"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945">
              <a:lnSpc>
                <a:spcPct val="100000"/>
              </a:lnSpc>
              <a:buClrTx/>
              <a:buSzPts val="990"/>
              <a:buFont typeface="Wingdings" charset="2"/>
              <a:buChar char=""/>
              <a:defRPr lang="ja-JP"/>
            </a:pPr>
            <a:r>
              <a:rPr lang="en-US" sz="2200">
                <a:solidFill>
                  <a:srgbClr val="000000"/>
                </a:solidFill>
                <a:uFill>
                  <a:solidFill>
                    <a:srgbClr val="FFFFFF"/>
                  </a:solidFill>
                </a:uFill>
                <a:latin typeface="Meiryo UI" pitchFamily="3" charset="-128"/>
                <a:ea typeface="Meiryo UI" pitchFamily="3" charset="-128"/>
                <a:cs typeface="DejaVu Sans" pitchFamily="2" charset="0"/>
              </a:rPr>
              <a:t>PowerShell のリモートアクセス設定</a:t>
            </a:r>
            <a:endParaRPr lang="en-US">
              <a:solidFill>
                <a:srgbClr val="000000"/>
              </a:solidFill>
              <a:uFill>
                <a:solidFill>
                  <a:srgbClr val="FFFFFF"/>
                </a:solidFill>
              </a:uFill>
            </a:endParaRPr>
          </a:p>
          <a:p>
            <a:pPr marL="864235" lvl="1" indent="-321945">
              <a:lnSpc>
                <a:spcPct val="100000"/>
              </a:lnSpc>
              <a:buClrTx/>
              <a:buSzPts val="1500"/>
              <a:buFont typeface="Symbol" pitchFamily="1"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PowerShell でリモートアクセスをできるようにします。 管理者ユーザで PowerShell を起動し、以下コマンドを実行して、「信頼されたホストの一覧」 に追加します</a:t>
            </a:r>
            <a:endParaRPr lang="en-US">
              <a:solidFill>
                <a:srgbClr val="000000"/>
              </a:solidFill>
              <a:uFill>
                <a:solidFill>
                  <a:srgbClr val="FFFFFF"/>
                </a:solidFill>
              </a:uFill>
            </a:endParaRPr>
          </a:p>
          <a:p>
            <a:pPr marL="1296035" lvl="2" indent="-286385">
              <a:lnSpc>
                <a:spcPct val="100000"/>
              </a:lnSpc>
              <a:buClrTx/>
              <a:buSzPts val="720"/>
              <a:buFont typeface="Wingdings" charset="2"/>
              <a:buChar char=""/>
              <a:defRPr lang="ja-JP"/>
            </a:pPr>
            <a:r>
              <a:rPr lang="en-US" sz="1600" u="sng">
                <a:solidFill>
                  <a:srgbClr val="000000"/>
                </a:solidFill>
                <a:uFill>
                  <a:solidFill>
                    <a:srgbClr val="FFFFFF"/>
                  </a:solidFill>
                </a:uFill>
                <a:latin typeface="Meiryo UI" pitchFamily="3" charset="-128"/>
                <a:ea typeface="Meiryo UI" pitchFamily="3" charset="-128"/>
                <a:cs typeface="DejaVu Sans" pitchFamily="2" charset="0"/>
              </a:rPr>
              <a:t>Set-Item wsman:\localhost\Client\TrustedHosts -Value * -Force</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pic>
        <p:nvPicPr>
          <p:cNvPr id="4" name="図 200"/>
          <p:cNvPicPr>
            <a:extLst>
              <a:ext uri="smNativeData">
                <pr:smNativeData xmlns="" xmlns:p14="http://schemas.microsoft.com/office/powerpoint/2010/main"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cIAAB9EwAA+TUAAHQZAAAQAAAAJgAAAAgAAAD//////////w=="/>
              </a:ext>
            </a:extLst>
          </p:cNvPicPr>
          <p:nvPr/>
        </p:nvPicPr>
        <p:blipFill>
          <a:blip r:embed="rId2"/>
          <a:stretch>
            <a:fillRect/>
          </a:stretch>
        </p:blipFill>
        <p:spPr>
          <a:xfrm>
            <a:off x="1355725" y="3168015"/>
            <a:ext cx="7418070" cy="969645"/>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mbria"/>
        <a:ea typeface=""/>
        <a:cs typeface=""/>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mbria"/>
        <a:ea typeface=""/>
        <a:cs typeface=""/>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mbria"/>
        <a:ea typeface=""/>
        <a:cs typeface=""/>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mbria"/>
        <a:ea typeface=""/>
        <a:cs typeface=""/>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mbria"/>
        <a:ea typeface=""/>
        <a:cs typeface=""/>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115</TotalTime>
  <Words>2244</Words>
  <Application>Microsoft Office PowerPoint</Application>
  <PresentationFormat>ユーザー設定</PresentationFormat>
  <Paragraphs>461</Paragraphs>
  <Slides>76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5</vt:i4>
      </vt:variant>
      <vt:variant>
        <vt:lpstr>スライド タイトル</vt:lpstr>
      </vt:variant>
      <vt:variant>
        <vt:i4>76</vt:i4>
      </vt:variant>
    </vt:vector>
  </HeadingPairs>
  <TitlesOfParts>
    <vt:vector size="88" baseType="lpstr">
      <vt:lpstr>DejaVu Sans</vt:lpstr>
      <vt:lpstr>Meiryo UI</vt:lpstr>
      <vt:lpstr>ＭＳ Ｐゴシック</vt:lpstr>
      <vt:lpstr>Arial</vt:lpstr>
      <vt:lpstr>Cambria</vt:lpstr>
      <vt:lpstr>Symbol</vt:lpstr>
      <vt:lpstr>Wingdings</vt:lpstr>
      <vt:lpstr>Presentation</vt:lpstr>
      <vt:lpstr>Presentation</vt:lpstr>
      <vt:lpstr>Presentation</vt:lpstr>
      <vt:lpstr>Presentation</vt:lpstr>
      <vt:lpstr>Presentation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OS検査結果とHW検査結果のマージについて</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furusawa minoru(古澤 実 ＴＤＳＬ （ＩＮジ）［東Ｇ技］（東技１）)</dc:creator>
  <cp:keywords/>
  <dc:description/>
  <cp:lastModifiedBy>furusawa minoru(古澤 実 ＴＤＳＬ （ＩＮジ）［東Ｇ技］（東技１）)</cp:lastModifiedBy>
  <cp:revision>14</cp:revision>
  <cp:lastPrinted>2018-07-09T01:15:17Z</cp:lastPrinted>
  <dcterms:created xsi:type="dcterms:W3CDTF">2017-03-25T05:34:09Z</dcterms:created>
  <dcterms:modified xsi:type="dcterms:W3CDTF">2018-07-09T01:55:54Z</dcterms:modified>
</cp:coreProperties>
</file>