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320"/>
            <a:ext cx="5494320" cy="4383720"/>
          </a:xfrm>
          <a:prstGeom prst="rect">
            <a:avLst/>
          </a:prstGeom>
          <a:ln>
            <a:noFill/>
          </a:ln>
        </p:spPr>
      </p:pic>
      <p:pic>
        <p:nvPicPr>
          <p:cNvPr id="35" name="" descr=""/>
          <p:cNvPicPr/>
          <p:nvPr/>
        </p:nvPicPr>
        <p:blipFill>
          <a:blip r:embed="rId3"/>
          <a:stretch/>
        </p:blipFill>
        <p:spPr>
          <a:xfrm>
            <a:off x="2292480" y="176832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320"/>
            <a:ext cx="5494320" cy="4383720"/>
          </a:xfrm>
          <a:prstGeom prst="rect">
            <a:avLst/>
          </a:prstGeom>
          <a:ln>
            <a:noFill/>
          </a:ln>
        </p:spPr>
      </p:pic>
      <p:pic>
        <p:nvPicPr>
          <p:cNvPr id="71" name="" descr=""/>
          <p:cNvPicPr/>
          <p:nvPr/>
        </p:nvPicPr>
        <p:blipFill>
          <a:blip r:embed="rId3"/>
          <a:stretch/>
        </p:blipFill>
        <p:spPr>
          <a:xfrm>
            <a:off x="2292480" y="1768320"/>
            <a:ext cx="549432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7" name="" descr=""/>
          <p:cNvPicPr/>
          <p:nvPr/>
        </p:nvPicPr>
        <p:blipFill>
          <a:blip r:embed="rId2"/>
          <a:stretch/>
        </p:blipFill>
        <p:spPr>
          <a:xfrm>
            <a:off x="2292480" y="1768320"/>
            <a:ext cx="5494320" cy="4383720"/>
          </a:xfrm>
          <a:prstGeom prst="rect">
            <a:avLst/>
          </a:prstGeom>
          <a:ln>
            <a:noFill/>
          </a:ln>
        </p:spPr>
      </p:pic>
      <p:pic>
        <p:nvPicPr>
          <p:cNvPr id="108" name="" descr=""/>
          <p:cNvPicPr/>
          <p:nvPr/>
        </p:nvPicPr>
        <p:blipFill>
          <a:blip r:embed="rId3"/>
          <a:stretch/>
        </p:blipFill>
        <p:spPr>
          <a:xfrm>
            <a:off x="2292480" y="1768320"/>
            <a:ext cx="5494320" cy="4383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3" name="" descr=""/>
          <p:cNvPicPr/>
          <p:nvPr/>
        </p:nvPicPr>
        <p:blipFill>
          <a:blip r:embed="rId2"/>
          <a:stretch/>
        </p:blipFill>
        <p:spPr>
          <a:xfrm>
            <a:off x="2292480" y="1768320"/>
            <a:ext cx="5494320" cy="4383720"/>
          </a:xfrm>
          <a:prstGeom prst="rect">
            <a:avLst/>
          </a:prstGeom>
          <a:ln>
            <a:noFill/>
          </a:ln>
        </p:spPr>
      </p:pic>
      <p:pic>
        <p:nvPicPr>
          <p:cNvPr id="144" name="" descr=""/>
          <p:cNvPicPr/>
          <p:nvPr/>
        </p:nvPicPr>
        <p:blipFill>
          <a:blip r:embed="rId3"/>
          <a:stretch/>
        </p:blipFill>
        <p:spPr>
          <a:xfrm>
            <a:off x="2292480" y="1768320"/>
            <a:ext cx="5494320" cy="43837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9" name="" descr=""/>
          <p:cNvPicPr/>
          <p:nvPr/>
        </p:nvPicPr>
        <p:blipFill>
          <a:blip r:embed="rId2"/>
          <a:stretch/>
        </p:blipFill>
        <p:spPr>
          <a:xfrm>
            <a:off x="2292480" y="1768320"/>
            <a:ext cx="5494320" cy="4383720"/>
          </a:xfrm>
          <a:prstGeom prst="rect">
            <a:avLst/>
          </a:prstGeom>
          <a:ln>
            <a:noFill/>
          </a:ln>
        </p:spPr>
      </p:pic>
      <p:pic>
        <p:nvPicPr>
          <p:cNvPr id="180" name="" descr=""/>
          <p:cNvPicPr/>
          <p:nvPr/>
        </p:nvPicPr>
        <p:blipFill>
          <a:blip r:embed="rId3"/>
          <a:stretch/>
        </p:blipFill>
        <p:spPr>
          <a:xfrm>
            <a:off x="2292480" y="1768320"/>
            <a:ext cx="5494320" cy="43837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アウトラインテキストの書式を編集するにはクリックします。</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3</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4</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5</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6</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7</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5152680" y="1768680"/>
            <a:ext cx="442656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アウトラインテキストの書式を編集するにはクリックします。</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3</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4</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5</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6</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7</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504000" y="1768680"/>
            <a:ext cx="907164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アウトラインテキストの書式を編集するにはクリックします。</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3</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4</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5</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6</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7</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vmware.com/support/developer/PowerCLI/" TargetMode="External"/><Relationship Id="rId2"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4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49.xml"/>
</Relationships>
</file>

<file path=ppt/slides/_rels/slide4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hyperlink" Target="http://www.microsoft.com/en-us/download/details.aspx?id=30653" TargetMode="External"/><Relationship Id="rId2" Type="http://schemas.openxmlformats.org/officeDocument/2006/relationships/hyperlink" Target="https://www.microsoft.com/en-us/download/details.aspx?id=50395"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301320"/>
            <a:ext cx="9070560" cy="585072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Meiryo UI"/>
                <a:ea typeface="DejaVu Sans"/>
              </a:rPr>
              <a:t>Getconfig </a:t>
            </a:r>
            <a:r>
              <a:rPr b="0" lang="en-US" sz="4000" spc="-1" strike="noStrike">
                <a:solidFill>
                  <a:srgbClr val="000000"/>
                </a:solidFill>
                <a:uFill>
                  <a:solidFill>
                    <a:srgbClr val="ffffff"/>
                  </a:solidFill>
                </a:uFill>
                <a:latin typeface="Meiryo UI"/>
                <a:ea typeface="DejaVu Sans"/>
              </a:rPr>
              <a:t>チュートリアル</a:t>
            </a:r>
            <a:endParaRPr b="0" lang="en-US" sz="1800" spc="-1" strike="noStrike">
              <a:solidFill>
                <a:srgbClr val="000000"/>
              </a:solidFill>
              <a:uFill>
                <a:solidFill>
                  <a:srgbClr val="ffffff"/>
                </a:solidFill>
              </a:uFill>
              <a:latin typeface="Arial"/>
            </a:endParaRPr>
          </a:p>
          <a:p>
            <a:pPr algn="ctr">
              <a:lnSpc>
                <a:spcPct val="100000"/>
              </a:lnSpc>
            </a:pPr>
            <a:r>
              <a:rPr b="0" lang="en-US" sz="4000" spc="-1" strike="noStrike">
                <a:solidFill>
                  <a:srgbClr val="000000"/>
                </a:solidFill>
                <a:uFill>
                  <a:solidFill>
                    <a:srgbClr val="ffffff"/>
                  </a:solidFill>
                </a:uFill>
                <a:latin typeface="Meiryo UI"/>
                <a:ea typeface="DejaVu Sans"/>
              </a:rPr>
              <a:t>検査</a:t>
            </a:r>
            <a:r>
              <a:rPr b="0" lang="en-US" sz="4000" spc="-1" strike="noStrike">
                <a:solidFill>
                  <a:srgbClr val="000000"/>
                </a:solidFill>
                <a:uFill>
                  <a:solidFill>
                    <a:srgbClr val="ffffff"/>
                  </a:solidFill>
                </a:uFill>
                <a:latin typeface="Meiryo UI"/>
                <a:ea typeface="DejaVu Sans"/>
              </a:rPr>
              <a:t>PC</a:t>
            </a:r>
            <a:r>
              <a:rPr b="0" lang="en-US" sz="4000" spc="-1" strike="noStrike">
                <a:solidFill>
                  <a:srgbClr val="000000"/>
                </a:solidFill>
                <a:uFill>
                  <a:solidFill>
                    <a:srgbClr val="ffffff"/>
                  </a:solidFill>
                </a:uFill>
                <a:latin typeface="Meiryo UI"/>
                <a:ea typeface="DejaVu Sans"/>
              </a:rPr>
              <a:t>編</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パッケージのインストール</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212" name="CustomShape 2"/>
          <p:cNvSpPr/>
          <p:nvPr/>
        </p:nvSpPr>
        <p:spPr>
          <a:xfrm>
            <a:off x="504000" y="1625040"/>
            <a:ext cx="9070560" cy="821880"/>
          </a:xfrm>
          <a:prstGeom prst="rect">
            <a:avLst/>
          </a:prstGeom>
          <a:noFill/>
          <a:ln>
            <a:noFill/>
          </a:ln>
        </p:spPr>
        <p:style>
          <a:lnRef idx="0"/>
          <a:fillRef idx="0"/>
          <a:effectRef idx="0"/>
          <a:fontRef idx="minor"/>
        </p:style>
        <p:txBody>
          <a:bodyPr lIns="0" rIns="0" tIns="0" bIns="0"/>
          <a:p>
            <a:r>
              <a:rPr b="0" lang="en-US" sz="2000" spc="-1" strike="noStrike">
                <a:solidFill>
                  <a:srgbClr val="000000"/>
                </a:solidFill>
                <a:uFill>
                  <a:solidFill>
                    <a:srgbClr val="ffffff"/>
                  </a:solidFill>
                </a:uFill>
                <a:latin typeface="Meiryo UI"/>
                <a:ea typeface="DejaVu Sans"/>
              </a:rPr>
              <a:t>Office </a:t>
            </a:r>
            <a:r>
              <a:rPr b="0" lang="en-US" sz="2000" spc="-1" strike="noStrike">
                <a:solidFill>
                  <a:srgbClr val="000000"/>
                </a:solidFill>
                <a:uFill>
                  <a:solidFill>
                    <a:srgbClr val="ffffff"/>
                  </a:solidFill>
                </a:uFill>
                <a:latin typeface="Meiryo UI"/>
                <a:ea typeface="DejaVu Sans"/>
              </a:rPr>
              <a:t>製品がない場合は、以下コマンドで、</a:t>
            </a:r>
            <a:r>
              <a:rPr b="0" lang="en-US" sz="2000" spc="-1" strike="noStrike">
                <a:solidFill>
                  <a:srgbClr val="000000"/>
                </a:solidFill>
                <a:uFill>
                  <a:solidFill>
                    <a:srgbClr val="ffffff"/>
                  </a:solidFill>
                </a:uFill>
                <a:latin typeface="Meiryo UI"/>
                <a:ea typeface="DejaVu Sans"/>
              </a:rPr>
              <a:t>Libre Office </a:t>
            </a:r>
            <a:r>
              <a:rPr b="0" lang="en-US" sz="2000" spc="-1" strike="noStrike">
                <a:solidFill>
                  <a:srgbClr val="000000"/>
                </a:solidFill>
                <a:uFill>
                  <a:solidFill>
                    <a:srgbClr val="ffffff"/>
                  </a:solidFill>
                </a:uFill>
                <a:latin typeface="Meiryo UI"/>
                <a:ea typeface="DejaVu Sans"/>
              </a:rPr>
              <a:t>をインストールします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u="sng">
                <a:solidFill>
                  <a:srgbClr val="000000"/>
                </a:solidFill>
                <a:uFill>
                  <a:solidFill>
                    <a:srgbClr val="ffffff"/>
                  </a:solidFill>
                </a:uFill>
                <a:latin typeface="Meiryo UI"/>
                <a:ea typeface="DejaVu Sans"/>
              </a:rPr>
              <a:t>choco install -y libreoffice-oldstable</a:t>
            </a:r>
            <a:endParaRPr b="0" lang="en-US" sz="1800" spc="-1" strike="noStrike">
              <a:solidFill>
                <a:srgbClr val="000000"/>
              </a:solidFill>
              <a:uFill>
                <a:solidFill>
                  <a:srgbClr val="ffffff"/>
                </a:solidFill>
              </a:uFill>
              <a:latin typeface="Arial"/>
            </a:endParaRPr>
          </a:p>
        </p:txBody>
      </p:sp>
      <p:pic>
        <p:nvPicPr>
          <p:cNvPr id="213" name="" descr=""/>
          <p:cNvPicPr/>
          <p:nvPr/>
        </p:nvPicPr>
        <p:blipFill>
          <a:blip r:embed="rId1"/>
          <a:stretch/>
        </p:blipFill>
        <p:spPr>
          <a:xfrm>
            <a:off x="317520" y="2535840"/>
            <a:ext cx="9495000" cy="1351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PowerCLI</a:t>
            </a:r>
            <a:r>
              <a:rPr b="0" lang="en-US" sz="4400" spc="-1" strike="noStrike">
                <a:solidFill>
                  <a:srgbClr val="000000"/>
                </a:solidFill>
                <a:uFill>
                  <a:solidFill>
                    <a:srgbClr val="ffffff"/>
                  </a:solidFill>
                </a:uFill>
                <a:latin typeface="Meiryo UI"/>
                <a:ea typeface="DejaVu Sans"/>
              </a:rPr>
              <a:t>インストール</a:t>
            </a:r>
            <a:endParaRPr b="0" lang="en-US" sz="1800" spc="-1" strike="noStrike">
              <a:solidFill>
                <a:srgbClr val="000000"/>
              </a:solidFill>
              <a:uFill>
                <a:solidFill>
                  <a:srgbClr val="ffffff"/>
                </a:solidFill>
              </a:uFill>
              <a:latin typeface="Arial"/>
            </a:endParaRPr>
          </a:p>
        </p:txBody>
      </p:sp>
      <p:sp>
        <p:nvSpPr>
          <p:cNvPr id="215" name="CustomShape 2"/>
          <p:cNvSpPr/>
          <p:nvPr/>
        </p:nvSpPr>
        <p:spPr>
          <a:xfrm>
            <a:off x="504000" y="1656000"/>
            <a:ext cx="8998920" cy="3742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VMWare</a:t>
            </a:r>
            <a:r>
              <a:rPr b="0" lang="en-US" sz="2400" spc="-1" strike="noStrike">
                <a:solidFill>
                  <a:srgbClr val="000000"/>
                </a:solidFill>
                <a:uFill>
                  <a:solidFill>
                    <a:srgbClr val="ffffff"/>
                  </a:solidFill>
                </a:uFill>
                <a:latin typeface="Meiryo UI"/>
                <a:ea typeface="DejaVu Sans"/>
              </a:rPr>
              <a:t>サイトから </a:t>
            </a:r>
            <a:r>
              <a:rPr b="0" lang="en-US" sz="2400" spc="-1" strike="noStrike">
                <a:solidFill>
                  <a:srgbClr val="000000"/>
                </a:solidFill>
                <a:uFill>
                  <a:solidFill>
                    <a:srgbClr val="ffffff"/>
                  </a:solidFill>
                </a:uFill>
                <a:latin typeface="Meiryo UI"/>
                <a:ea typeface="DejaVu Sans"/>
              </a:rPr>
              <a:t>PowerCLI </a:t>
            </a:r>
            <a:r>
              <a:rPr b="0" lang="en-US" sz="2400" spc="-1" strike="noStrike">
                <a:solidFill>
                  <a:srgbClr val="000000"/>
                </a:solidFill>
                <a:uFill>
                  <a:solidFill>
                    <a:srgbClr val="ffffff"/>
                  </a:solidFill>
                </a:uFill>
                <a:latin typeface="Meiryo UI"/>
                <a:ea typeface="DejaVu Sans"/>
              </a:rPr>
              <a:t>モジュールをダウンロードしてインストールします </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バージョンは </a:t>
            </a:r>
            <a:r>
              <a:rPr b="0" lang="en-US" sz="2200" spc="-1" strike="noStrike">
                <a:solidFill>
                  <a:srgbClr val="000000"/>
                </a:solidFill>
                <a:uFill>
                  <a:solidFill>
                    <a:srgbClr val="ffffff"/>
                  </a:solidFill>
                </a:uFill>
                <a:latin typeface="Meiryo UI"/>
                <a:ea typeface="DejaVu Sans"/>
              </a:rPr>
              <a:t>PowerCLI 6.x </a:t>
            </a:r>
            <a:r>
              <a:rPr b="0" lang="en-US" sz="2200" spc="-1" strike="noStrike">
                <a:solidFill>
                  <a:srgbClr val="000000"/>
                </a:solidFill>
                <a:uFill>
                  <a:solidFill>
                    <a:srgbClr val="ffffff"/>
                  </a:solidFill>
                </a:uFill>
                <a:latin typeface="Meiryo UI"/>
                <a:ea typeface="DejaVu Sans"/>
              </a:rPr>
              <a:t>を選びます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u="sng">
                <a:solidFill>
                  <a:srgbClr val="0000ff"/>
                </a:solidFill>
                <a:uFill>
                  <a:solidFill>
                    <a:srgbClr val="ffffff"/>
                  </a:solidFill>
                </a:uFill>
                <a:latin typeface="Meiryo UI"/>
                <a:ea typeface="DejaVu Sans"/>
                <a:hlinkClick r:id="rId1"/>
              </a:rPr>
              <a:t>https://www.vmware.com/support/developer/PowerCLI/</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VMWare </a:t>
            </a:r>
            <a:r>
              <a:rPr b="0" lang="en-US" sz="2200" spc="-1" strike="noStrike">
                <a:solidFill>
                  <a:srgbClr val="000000"/>
                </a:solidFill>
                <a:uFill>
                  <a:solidFill>
                    <a:srgbClr val="ffffff"/>
                  </a:solidFill>
                </a:uFill>
                <a:latin typeface="Meiryo UI"/>
                <a:ea typeface="DejaVu Sans"/>
              </a:rPr>
              <a:t>アカウントが必要となり、未登録の場合はサインアップしてください</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ダウンロードした </a:t>
            </a:r>
            <a:r>
              <a:rPr b="0" lang="en-US" sz="2200" spc="-1" strike="noStrike">
                <a:solidFill>
                  <a:srgbClr val="000000"/>
                </a:solidFill>
                <a:uFill>
                  <a:solidFill>
                    <a:srgbClr val="ffffff"/>
                  </a:solidFill>
                </a:uFill>
                <a:latin typeface="Meiryo UI"/>
                <a:ea typeface="DejaVu Sans"/>
              </a:rPr>
              <a:t>VMWare-PowerCLI-*.exe </a:t>
            </a:r>
            <a:r>
              <a:rPr b="0" lang="en-US" sz="2200" spc="-1" strike="noStrike">
                <a:solidFill>
                  <a:srgbClr val="000000"/>
                </a:solidFill>
                <a:uFill>
                  <a:solidFill>
                    <a:srgbClr val="ffffff"/>
                  </a:solidFill>
                </a:uFill>
                <a:latin typeface="Meiryo UI"/>
                <a:ea typeface="DejaVu Sans"/>
              </a:rPr>
              <a:t>を起動して、既定の設定でインストールします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OS</a:t>
            </a:r>
            <a:r>
              <a:rPr b="0" lang="en-US" sz="2400" spc="-1" strike="noStrike">
                <a:solidFill>
                  <a:srgbClr val="000000"/>
                </a:solidFill>
                <a:uFill>
                  <a:solidFill>
                    <a:srgbClr val="ffffff"/>
                  </a:solidFill>
                </a:uFill>
                <a:latin typeface="Meiryo UI"/>
                <a:ea typeface="DejaVu Sans"/>
              </a:rPr>
              <a:t>の再起動</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一旦、ここで</a:t>
            </a:r>
            <a:r>
              <a:rPr b="0" lang="en-US" sz="2200" spc="-1" strike="noStrike">
                <a:solidFill>
                  <a:srgbClr val="000000"/>
                </a:solidFill>
                <a:uFill>
                  <a:solidFill>
                    <a:srgbClr val="ffffff"/>
                  </a:solidFill>
                </a:uFill>
                <a:latin typeface="Meiryo UI"/>
                <a:ea typeface="DejaVu Sans"/>
              </a:rPr>
              <a:t>OS</a:t>
            </a:r>
            <a:r>
              <a:rPr b="0" lang="en-US" sz="2200" spc="-1" strike="noStrike">
                <a:solidFill>
                  <a:srgbClr val="000000"/>
                </a:solidFill>
                <a:uFill>
                  <a:solidFill>
                    <a:srgbClr val="ffffff"/>
                  </a:solidFill>
                </a:uFill>
                <a:latin typeface="Meiryo UI"/>
                <a:ea typeface="DejaVu Sans"/>
              </a:rPr>
              <a:t>を再起動します</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17" name="CustomShape 2"/>
          <p:cNvSpPr/>
          <p:nvPr/>
        </p:nvSpPr>
        <p:spPr>
          <a:xfrm>
            <a:off x="504000" y="1625040"/>
            <a:ext cx="9070560" cy="677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ダウンロードサイトからバイナリモジュール </a:t>
            </a:r>
            <a:r>
              <a:rPr b="0" lang="en-US" sz="2200" spc="-1" strike="noStrike">
                <a:solidFill>
                  <a:srgbClr val="000000"/>
                </a:solidFill>
                <a:uFill>
                  <a:solidFill>
                    <a:srgbClr val="ffffff"/>
                  </a:solidFill>
                </a:uFill>
                <a:latin typeface="Meiryo UI"/>
                <a:ea typeface="DejaVu Sans"/>
              </a:rPr>
              <a:t>gradle-server-acceptance-0.1.x.zip </a:t>
            </a:r>
            <a:r>
              <a:rPr b="0" lang="en-US" sz="2200" spc="-1" strike="noStrike">
                <a:solidFill>
                  <a:srgbClr val="000000"/>
                </a:solidFill>
                <a:uFill>
                  <a:solidFill>
                    <a:srgbClr val="ffffff"/>
                  </a:solidFill>
                </a:uFill>
                <a:latin typeface="Meiryo UI"/>
                <a:ea typeface="DejaVu Sans"/>
              </a:rPr>
              <a:t>をダウンロードして、</a:t>
            </a:r>
            <a:r>
              <a:rPr b="0" lang="en-US" sz="2200" spc="-1" strike="noStrike">
                <a:solidFill>
                  <a:srgbClr val="000000"/>
                </a:solidFill>
                <a:uFill>
                  <a:solidFill>
                    <a:srgbClr val="ffffff"/>
                  </a:solidFill>
                </a:uFill>
                <a:latin typeface="Meiryo UI"/>
                <a:ea typeface="DejaVu Sans"/>
              </a:rPr>
              <a:t>c:\ </a:t>
            </a:r>
            <a:r>
              <a:rPr b="0" lang="en-US" sz="2200" spc="-1" strike="noStrike">
                <a:solidFill>
                  <a:srgbClr val="000000"/>
                </a:solidFill>
                <a:uFill>
                  <a:solidFill>
                    <a:srgbClr val="ffffff"/>
                  </a:solidFill>
                </a:uFill>
                <a:latin typeface="Meiryo UI"/>
                <a:ea typeface="DejaVu Sans"/>
              </a:rPr>
              <a:t>の直下にコピーします</a:t>
            </a:r>
            <a:endParaRPr b="0" lang="en-US" sz="1800" spc="-1" strike="noStrike">
              <a:solidFill>
                <a:srgbClr val="000000"/>
              </a:solidFill>
              <a:uFill>
                <a:solidFill>
                  <a:srgbClr val="ffffff"/>
                </a:solidFill>
              </a:uFill>
              <a:latin typeface="Arial"/>
            </a:endParaRPr>
          </a:p>
        </p:txBody>
      </p:sp>
      <p:pic>
        <p:nvPicPr>
          <p:cNvPr id="218" name="" descr=""/>
          <p:cNvPicPr/>
          <p:nvPr/>
        </p:nvPicPr>
        <p:blipFill>
          <a:blip r:embed="rId1"/>
          <a:stretch/>
        </p:blipFill>
        <p:spPr>
          <a:xfrm>
            <a:off x="860400" y="2419560"/>
            <a:ext cx="5167440" cy="1690200"/>
          </a:xfrm>
          <a:prstGeom prst="rect">
            <a:avLst/>
          </a:prstGeom>
          <a:ln>
            <a:noFill/>
          </a:ln>
        </p:spPr>
      </p:pic>
      <p:pic>
        <p:nvPicPr>
          <p:cNvPr id="219" name="" descr=""/>
          <p:cNvPicPr/>
          <p:nvPr/>
        </p:nvPicPr>
        <p:blipFill>
          <a:blip r:embed="rId2"/>
          <a:stretch/>
        </p:blipFill>
        <p:spPr>
          <a:xfrm>
            <a:off x="874800" y="5184000"/>
            <a:ext cx="4709160" cy="1162440"/>
          </a:xfrm>
          <a:prstGeom prst="rect">
            <a:avLst/>
          </a:prstGeom>
          <a:ln>
            <a:noFill/>
          </a:ln>
        </p:spPr>
      </p:pic>
      <p:sp>
        <p:nvSpPr>
          <p:cNvPr id="220" name="CustomShape 3"/>
          <p:cNvSpPr/>
          <p:nvPr/>
        </p:nvSpPr>
        <p:spPr>
          <a:xfrm>
            <a:off x="504000" y="4320000"/>
            <a:ext cx="9070560" cy="1181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エクスプローラを起動して、ダウンロードしたファイルを選択し、 右クリックで </a:t>
            </a:r>
            <a:r>
              <a:rPr b="0" lang="en-US" sz="2200" spc="-1" strike="noStrike">
                <a:solidFill>
                  <a:srgbClr val="000000"/>
                </a:solidFill>
                <a:uFill>
                  <a:solidFill>
                    <a:srgbClr val="ffffff"/>
                  </a:solidFill>
                </a:uFill>
                <a:latin typeface="Meiryo UI"/>
                <a:ea typeface="DejaVu Sans"/>
              </a:rPr>
              <a:t>7-zip </a:t>
            </a:r>
            <a:r>
              <a:rPr b="0" lang="en-US" sz="2200" spc="-1" strike="noStrike">
                <a:solidFill>
                  <a:srgbClr val="000000"/>
                </a:solidFill>
                <a:uFill>
                  <a:solidFill>
                    <a:srgbClr val="ffffff"/>
                  </a:solidFill>
                </a:uFill>
                <a:latin typeface="Meiryo UI"/>
                <a:ea typeface="DejaVu Sans"/>
              </a:rPr>
              <a:t>メニューを開いて「展開」を選択します。</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22" name="CustomShape 2"/>
          <p:cNvSpPr/>
          <p:nvPr/>
        </p:nvSpPr>
        <p:spPr>
          <a:xfrm>
            <a:off x="504000" y="1368000"/>
            <a:ext cx="9070560" cy="1181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c:\</a:t>
            </a:r>
            <a:r>
              <a:rPr b="0" lang="en-US" sz="2400" spc="-1" strike="noStrike">
                <a:solidFill>
                  <a:srgbClr val="000000"/>
                </a:solidFill>
                <a:uFill>
                  <a:solidFill>
                    <a:srgbClr val="ffffff"/>
                  </a:solidFill>
                </a:uFill>
                <a:latin typeface="Meiryo UI"/>
                <a:ea typeface="DejaVu Sans"/>
              </a:rPr>
              <a:t>を展開先に指定して、解凍します。</a:t>
            </a:r>
            <a:endParaRPr b="0" lang="en-US" sz="1800" spc="-1" strike="noStrike">
              <a:solidFill>
                <a:srgbClr val="000000"/>
              </a:solidFill>
              <a:uFill>
                <a:solidFill>
                  <a:srgbClr val="ffffff"/>
                </a:solidFill>
              </a:uFill>
              <a:latin typeface="Arial"/>
            </a:endParaRPr>
          </a:p>
        </p:txBody>
      </p:sp>
      <p:sp>
        <p:nvSpPr>
          <p:cNvPr id="223" name="CustomShape 3"/>
          <p:cNvSpPr/>
          <p:nvPr/>
        </p:nvSpPr>
        <p:spPr>
          <a:xfrm>
            <a:off x="504000" y="4536720"/>
            <a:ext cx="9070560" cy="358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c:\server-acceptance </a:t>
            </a:r>
            <a:r>
              <a:rPr b="0" lang="en-US" sz="2400" spc="-1" strike="noStrike">
                <a:solidFill>
                  <a:srgbClr val="000000"/>
                </a:solidFill>
                <a:uFill>
                  <a:solidFill>
                    <a:srgbClr val="ffffff"/>
                  </a:solidFill>
                </a:uFill>
                <a:latin typeface="Meiryo UI"/>
                <a:ea typeface="DejaVu Sans"/>
              </a:rPr>
              <a:t>ディレクトリが作成されます。</a:t>
            </a:r>
            <a:endParaRPr b="0" lang="en-US" sz="1800" spc="-1" strike="noStrike">
              <a:solidFill>
                <a:srgbClr val="000000"/>
              </a:solidFill>
              <a:uFill>
                <a:solidFill>
                  <a:srgbClr val="ffffff"/>
                </a:solidFill>
              </a:uFill>
              <a:latin typeface="Arial"/>
            </a:endParaRPr>
          </a:p>
        </p:txBody>
      </p:sp>
      <p:pic>
        <p:nvPicPr>
          <p:cNvPr id="224" name="" descr=""/>
          <p:cNvPicPr/>
          <p:nvPr/>
        </p:nvPicPr>
        <p:blipFill>
          <a:blip r:embed="rId1"/>
          <a:stretch/>
        </p:blipFill>
        <p:spPr>
          <a:xfrm>
            <a:off x="910080" y="1860840"/>
            <a:ext cx="4442400" cy="2403720"/>
          </a:xfrm>
          <a:prstGeom prst="rect">
            <a:avLst/>
          </a:prstGeom>
          <a:ln w="36000">
            <a:noFill/>
          </a:ln>
        </p:spPr>
      </p:pic>
      <p:sp>
        <p:nvSpPr>
          <p:cNvPr id="225" name="CustomShape 4"/>
          <p:cNvSpPr/>
          <p:nvPr/>
        </p:nvSpPr>
        <p:spPr>
          <a:xfrm>
            <a:off x="1008720" y="2190960"/>
            <a:ext cx="2878920" cy="358920"/>
          </a:xfrm>
          <a:prstGeom prst="rect">
            <a:avLst/>
          </a:prstGeom>
          <a:noFill/>
          <a:ln>
            <a:solidFill>
              <a:srgbClr val="ff3333"/>
            </a:solid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インストール２</a:t>
            </a:r>
            <a:endParaRPr b="0" lang="en-US" sz="1800" spc="-1" strike="noStrike">
              <a:solidFill>
                <a:srgbClr val="000000"/>
              </a:solidFill>
              <a:uFill>
                <a:solidFill>
                  <a:srgbClr val="ffffff"/>
                </a:solidFill>
              </a:uFill>
              <a:latin typeface="Arial"/>
            </a:endParaRPr>
          </a:p>
        </p:txBody>
      </p:sp>
      <p:sp>
        <p:nvSpPr>
          <p:cNvPr id="227" name="CustomShape 2"/>
          <p:cNvSpPr/>
          <p:nvPr/>
        </p:nvSpPr>
        <p:spPr>
          <a:xfrm>
            <a:off x="504000" y="1625040"/>
            <a:ext cx="9070560" cy="1613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実行パス環境変数に本ディレクトリを追加します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コントロールパネルを開いて、「システム」、「システムの詳細設定」を選択します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 </a:t>
            </a:r>
            <a:r>
              <a:rPr b="0" lang="en-US" sz="2000" spc="-1" strike="noStrike">
                <a:solidFill>
                  <a:srgbClr val="000000"/>
                </a:solidFill>
                <a:uFill>
                  <a:solidFill>
                    <a:srgbClr val="ffffff"/>
                  </a:solidFill>
                </a:uFill>
                <a:latin typeface="Meiryo UI"/>
                <a:ea typeface="DejaVu Sans"/>
              </a:rPr>
              <a:t>「環境変数」をクリックします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システムの環境変数のリストから、</a:t>
            </a:r>
            <a:r>
              <a:rPr b="0" lang="en-US" sz="2000" spc="-1" strike="noStrike">
                <a:solidFill>
                  <a:srgbClr val="000000"/>
                </a:solidFill>
                <a:uFill>
                  <a:solidFill>
                    <a:srgbClr val="ffffff"/>
                  </a:solidFill>
                </a:uFill>
                <a:latin typeface="Meiryo UI"/>
                <a:ea typeface="DejaVu Sans"/>
              </a:rPr>
              <a:t>Path </a:t>
            </a:r>
            <a:r>
              <a:rPr b="0" lang="en-US" sz="2000" spc="-1" strike="noStrike">
                <a:solidFill>
                  <a:srgbClr val="000000"/>
                </a:solidFill>
                <a:uFill>
                  <a:solidFill>
                    <a:srgbClr val="ffffff"/>
                  </a:solidFill>
                </a:uFill>
                <a:latin typeface="Meiryo UI"/>
                <a:ea typeface="DejaVu Sans"/>
              </a:rPr>
              <a:t>を選択して、「編集」をクリックします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値の先頭に </a:t>
            </a:r>
            <a:r>
              <a:rPr b="0" lang="en-US" sz="2000" spc="-1" strike="noStrike">
                <a:solidFill>
                  <a:srgbClr val="000000"/>
                </a:solidFill>
                <a:uFill>
                  <a:solidFill>
                    <a:srgbClr val="ffffff"/>
                  </a:solidFill>
                </a:uFill>
                <a:latin typeface="Meiryo UI"/>
                <a:ea typeface="DejaVu Sans"/>
              </a:rPr>
              <a:t>c:server-acceptance; </a:t>
            </a:r>
            <a:r>
              <a:rPr b="0" lang="en-US" sz="2000" spc="-1" strike="noStrike">
                <a:solidFill>
                  <a:srgbClr val="000000"/>
                </a:solidFill>
                <a:uFill>
                  <a:solidFill>
                    <a:srgbClr val="ffffff"/>
                  </a:solidFill>
                </a:uFill>
                <a:latin typeface="Meiryo UI"/>
                <a:ea typeface="DejaVu Sans"/>
              </a:rPr>
              <a:t>を追加して、パスを追加します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28" name="" descr=""/>
          <p:cNvPicPr/>
          <p:nvPr/>
        </p:nvPicPr>
        <p:blipFill>
          <a:blip r:embed="rId1"/>
          <a:stretch/>
        </p:blipFill>
        <p:spPr>
          <a:xfrm>
            <a:off x="500040" y="3413520"/>
            <a:ext cx="3698640" cy="4073400"/>
          </a:xfrm>
          <a:prstGeom prst="rect">
            <a:avLst/>
          </a:prstGeom>
          <a:ln>
            <a:noFill/>
          </a:ln>
        </p:spPr>
      </p:pic>
      <p:pic>
        <p:nvPicPr>
          <p:cNvPr id="229" name="" descr=""/>
          <p:cNvPicPr/>
          <p:nvPr/>
        </p:nvPicPr>
        <p:blipFill>
          <a:blip r:embed="rId2"/>
          <a:stretch/>
        </p:blipFill>
        <p:spPr>
          <a:xfrm>
            <a:off x="4500000" y="3418920"/>
            <a:ext cx="3922920" cy="1656000"/>
          </a:xfrm>
          <a:prstGeom prst="rect">
            <a:avLst/>
          </a:prstGeom>
          <a:ln>
            <a:noFill/>
          </a:ln>
        </p:spPr>
      </p:pic>
      <p:sp>
        <p:nvSpPr>
          <p:cNvPr id="230" name="CustomShape 3"/>
          <p:cNvSpPr/>
          <p:nvPr/>
        </p:nvSpPr>
        <p:spPr>
          <a:xfrm>
            <a:off x="5688000" y="4176000"/>
            <a:ext cx="1438920" cy="358920"/>
          </a:xfrm>
          <a:prstGeom prst="rect">
            <a:avLst/>
          </a:prstGeom>
          <a:noFill/>
          <a:ln>
            <a:solidFill>
              <a:srgbClr val="ff3333"/>
            </a:solid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インストール３</a:t>
            </a:r>
            <a:endParaRPr b="0" lang="en-US" sz="1800" spc="-1" strike="noStrike">
              <a:solidFill>
                <a:srgbClr val="000000"/>
              </a:solidFill>
              <a:uFill>
                <a:solidFill>
                  <a:srgbClr val="ffffff"/>
                </a:solidFill>
              </a:uFill>
              <a:latin typeface="Arial"/>
            </a:endParaRPr>
          </a:p>
        </p:txBody>
      </p:sp>
      <p:sp>
        <p:nvSpPr>
          <p:cNvPr id="232" name="CustomShape 2"/>
          <p:cNvSpPr/>
          <p:nvPr/>
        </p:nvSpPr>
        <p:spPr>
          <a:xfrm>
            <a:off x="504000" y="1625040"/>
            <a:ext cx="9070560" cy="821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PowerShell</a:t>
            </a:r>
            <a:r>
              <a:rPr b="0" lang="en-US" sz="2400" spc="-1" strike="noStrike">
                <a:solidFill>
                  <a:srgbClr val="000000"/>
                </a:solidFill>
                <a:uFill>
                  <a:solidFill>
                    <a:srgbClr val="ffffff"/>
                  </a:solidFill>
                </a:uFill>
                <a:latin typeface="Meiryo UI"/>
                <a:ea typeface="DejaVu Sans"/>
              </a:rPr>
              <a:t>を管理者ユーザで開き、”</a:t>
            </a:r>
            <a:r>
              <a:rPr b="0" lang="en-US" sz="2400" spc="-1" strike="noStrike">
                <a:solidFill>
                  <a:srgbClr val="000000"/>
                </a:solidFill>
                <a:uFill>
                  <a:solidFill>
                    <a:srgbClr val="ffffff"/>
                  </a:solidFill>
                </a:uFill>
                <a:latin typeface="Meiryo UI"/>
                <a:ea typeface="DejaVu Sans"/>
              </a:rPr>
              <a:t>getconfig -h”</a:t>
            </a:r>
            <a:r>
              <a:rPr b="0" lang="en-US" sz="2400" spc="-1" strike="noStrike">
                <a:solidFill>
                  <a:srgbClr val="000000"/>
                </a:solidFill>
                <a:uFill>
                  <a:solidFill>
                    <a:srgbClr val="ffffff"/>
                  </a:solidFill>
                </a:uFill>
                <a:latin typeface="Meiryo UI"/>
                <a:ea typeface="DejaVu Sans"/>
              </a:rPr>
              <a:t>を実行して以下のヘルプメッセージがでることを確認します</a:t>
            </a:r>
            <a:endParaRPr b="0" lang="en-US" sz="1800" spc="-1" strike="noStrike">
              <a:solidFill>
                <a:srgbClr val="000000"/>
              </a:solidFill>
              <a:uFill>
                <a:solidFill>
                  <a:srgbClr val="ffffff"/>
                </a:solidFill>
              </a:uFill>
              <a:latin typeface="Arial"/>
            </a:endParaRPr>
          </a:p>
        </p:txBody>
      </p:sp>
      <p:pic>
        <p:nvPicPr>
          <p:cNvPr id="233" name="" descr=""/>
          <p:cNvPicPr/>
          <p:nvPr/>
        </p:nvPicPr>
        <p:blipFill>
          <a:blip r:embed="rId1"/>
          <a:stretch/>
        </p:blipFill>
        <p:spPr>
          <a:xfrm>
            <a:off x="785520" y="2549880"/>
            <a:ext cx="8785440" cy="44650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各プラットフォームの検査</a:t>
            </a:r>
            <a:endParaRPr b="0" lang="en-US" sz="1800" spc="-1" strike="noStrike">
              <a:solidFill>
                <a:srgbClr val="000000"/>
              </a:solidFill>
              <a:uFill>
                <a:solidFill>
                  <a:srgbClr val="ffffff"/>
                </a:solidFill>
              </a:uFill>
              <a:latin typeface="Arial"/>
            </a:endParaRPr>
          </a:p>
        </p:txBody>
      </p:sp>
      <p:sp>
        <p:nvSpPr>
          <p:cNvPr id="23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Meiryo UI"/>
                <a:ea typeface="DejaVu Sans"/>
              </a:rPr>
              <a:t>以下プラットフォームの構成情報の収集／検査を行います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Linux</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Windows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ESXi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プロジェクトの作成</a:t>
            </a:r>
            <a:endParaRPr b="0" lang="en-US" sz="1800" spc="-1" strike="noStrike">
              <a:solidFill>
                <a:srgbClr val="000000"/>
              </a:solidFill>
              <a:uFill>
                <a:solidFill>
                  <a:srgbClr val="ffffff"/>
                </a:solidFill>
              </a:uFill>
              <a:latin typeface="Arial"/>
            </a:endParaRPr>
          </a:p>
        </p:txBody>
      </p:sp>
      <p:sp>
        <p:nvSpPr>
          <p:cNvPr id="237" name="CustomShape 2"/>
          <p:cNvSpPr/>
          <p:nvPr/>
        </p:nvSpPr>
        <p:spPr>
          <a:xfrm>
            <a:off x="504000" y="1769040"/>
            <a:ext cx="9070560" cy="1613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はじめに検査用プロジェクトを作成します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PowerShell</a:t>
            </a:r>
            <a:r>
              <a:rPr b="0" lang="en-US" sz="1600" spc="-1" strike="noStrike">
                <a:solidFill>
                  <a:srgbClr val="000000"/>
                </a:solidFill>
                <a:uFill>
                  <a:solidFill>
                    <a:srgbClr val="ffffff"/>
                  </a:solidFill>
                </a:uFill>
                <a:latin typeface="Meiryo UI"/>
                <a:ea typeface="DejaVu Sans"/>
              </a:rPr>
              <a:t>を開き、 「</a:t>
            </a:r>
            <a:r>
              <a:rPr b="0" lang="en-US" sz="1600" spc="-1" strike="noStrike">
                <a:solidFill>
                  <a:srgbClr val="000000"/>
                </a:solidFill>
                <a:uFill>
                  <a:solidFill>
                    <a:srgbClr val="ffffff"/>
                  </a:solidFill>
                </a:uFill>
                <a:latin typeface="Meiryo UI"/>
                <a:ea typeface="DejaVu Sans"/>
              </a:rPr>
              <a:t>getconfig -g &lt;</a:t>
            </a:r>
            <a:r>
              <a:rPr b="0" lang="en-US" sz="1600" spc="-1" strike="noStrike">
                <a:solidFill>
                  <a:srgbClr val="000000"/>
                </a:solidFill>
                <a:uFill>
                  <a:solidFill>
                    <a:srgbClr val="ffffff"/>
                  </a:solidFill>
                </a:uFill>
                <a:latin typeface="Meiryo UI"/>
                <a:ea typeface="DejaVu Sans"/>
              </a:rPr>
              <a:t>プロジェクトホーム</a:t>
            </a:r>
            <a:r>
              <a:rPr b="0" lang="en-US" sz="1600" spc="-1" strike="noStrike">
                <a:solidFill>
                  <a:srgbClr val="000000"/>
                </a:solidFill>
                <a:uFill>
                  <a:solidFill>
                    <a:srgbClr val="ffffff"/>
                  </a:solidFill>
                </a:uFill>
                <a:latin typeface="Meiryo UI"/>
                <a:ea typeface="DejaVu Sans"/>
              </a:rPr>
              <a:t>&gt;</a:t>
            </a:r>
            <a:r>
              <a:rPr b="0" lang="en-US" sz="1600" spc="-1" strike="noStrike">
                <a:solidFill>
                  <a:srgbClr val="000000"/>
                </a:solidFill>
                <a:uFill>
                  <a:solidFill>
                    <a:srgbClr val="ffffff"/>
                  </a:solidFill>
                </a:uFill>
                <a:latin typeface="Meiryo UI"/>
                <a:ea typeface="DejaVu Sans"/>
              </a:rPr>
              <a:t>」で指定したディレクトリにプロジェクトを作成します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a:t>
            </a:r>
            <a:r>
              <a:rPr b="0" lang="en-US" sz="1600" spc="-1" strike="noStrike">
                <a:solidFill>
                  <a:srgbClr val="000000"/>
                </a:solidFill>
                <a:uFill>
                  <a:solidFill>
                    <a:srgbClr val="ffffff"/>
                  </a:solidFill>
                </a:uFill>
                <a:latin typeface="Meiryo UI"/>
                <a:ea typeface="DejaVu Sans"/>
              </a:rPr>
              <a:t>c:\users\administrator\</a:t>
            </a:r>
            <a:r>
              <a:rPr b="0" lang="en-US" sz="1600" spc="-1" strike="noStrike">
                <a:solidFill>
                  <a:srgbClr val="000000"/>
                </a:solidFill>
                <a:uFill>
                  <a:solidFill>
                    <a:srgbClr val="ffffff"/>
                  </a:solidFill>
                </a:uFill>
                <a:latin typeface="Meiryo UI"/>
                <a:ea typeface="DejaVu Sans"/>
              </a:rPr>
              <a:t>の下に </a:t>
            </a:r>
            <a:r>
              <a:rPr b="0" lang="en-US" sz="1600" spc="-1" strike="noStrike">
                <a:solidFill>
                  <a:srgbClr val="000000"/>
                </a:solidFill>
                <a:uFill>
                  <a:solidFill>
                    <a:srgbClr val="ffffff"/>
                  </a:solidFill>
                </a:uFill>
                <a:latin typeface="Meiryo UI"/>
                <a:ea typeface="DejaVu Sans"/>
              </a:rPr>
              <a:t>test1</a:t>
            </a:r>
            <a:r>
              <a:rPr b="0" lang="en-US" sz="1600" spc="-1" strike="noStrike">
                <a:solidFill>
                  <a:srgbClr val="000000"/>
                </a:solidFill>
                <a:uFill>
                  <a:solidFill>
                    <a:srgbClr val="ffffff"/>
                  </a:solidFill>
                </a:uFill>
                <a:latin typeface="Meiryo UI"/>
                <a:ea typeface="DejaVu Sans"/>
              </a:rPr>
              <a:t>というプロジェクトを作成します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cd c:\users\administrator</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getconfig -g test1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38" name="" descr=""/>
          <p:cNvPicPr/>
          <p:nvPr/>
        </p:nvPicPr>
        <p:blipFill>
          <a:blip r:embed="rId1"/>
          <a:stretch/>
        </p:blipFill>
        <p:spPr>
          <a:xfrm>
            <a:off x="784440" y="3488400"/>
            <a:ext cx="8078040" cy="38458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301320"/>
            <a:ext cx="907056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Linux</a:t>
            </a:r>
            <a:r>
              <a:rPr b="0" lang="en-US" sz="4400" spc="-1" strike="noStrike">
                <a:solidFill>
                  <a:srgbClr val="000000"/>
                </a:solidFill>
                <a:uFill>
                  <a:solidFill>
                    <a:srgbClr val="ffffff"/>
                  </a:solidFill>
                </a:uFill>
                <a:latin typeface="Arial"/>
                <a:ea typeface="DejaVu Sans"/>
              </a:rPr>
              <a:t>検査</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検査シート入力</a:t>
            </a:r>
            <a:endParaRPr b="0" lang="en-US" sz="1800" spc="-1" strike="noStrike">
              <a:solidFill>
                <a:srgbClr val="000000"/>
              </a:solidFill>
              <a:uFill>
                <a:solidFill>
                  <a:srgbClr val="ffffff"/>
                </a:solidFill>
              </a:uFill>
              <a:latin typeface="Arial"/>
            </a:endParaRPr>
          </a:p>
        </p:txBody>
      </p:sp>
      <p:sp>
        <p:nvSpPr>
          <p:cNvPr id="241" name="CustomShape 2"/>
          <p:cNvSpPr/>
          <p:nvPr/>
        </p:nvSpPr>
        <p:spPr>
          <a:xfrm>
            <a:off x="504000" y="176904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Linux </a:t>
            </a:r>
            <a:r>
              <a:rPr b="0" lang="en-US" sz="2000" spc="-1" strike="noStrike">
                <a:solidFill>
                  <a:srgbClr val="000000"/>
                </a:solidFill>
                <a:uFill>
                  <a:solidFill>
                    <a:srgbClr val="ffffff"/>
                  </a:solidFill>
                </a:uFill>
                <a:latin typeface="Meiryo UI"/>
                <a:ea typeface="DejaVu Sans"/>
              </a:rPr>
              <a:t>サーバの情報を設定します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」に仮想化</a:t>
            </a:r>
            <a:r>
              <a:rPr b="0" lang="en-US" sz="2000" spc="-1" strike="noStrike">
                <a:solidFill>
                  <a:srgbClr val="000000"/>
                </a:solidFill>
                <a:uFill>
                  <a:solidFill>
                    <a:srgbClr val="ffffff"/>
                  </a:solidFill>
                </a:uFill>
                <a:latin typeface="Meiryo UI"/>
                <a:ea typeface="DejaVu Sans"/>
              </a:rPr>
              <a:t>OS</a:t>
            </a:r>
            <a:r>
              <a:rPr b="0" lang="en-US" sz="2000" spc="-1" strike="noStrike">
                <a:solidFill>
                  <a:srgbClr val="000000"/>
                </a:solidFill>
                <a:uFill>
                  <a:solidFill>
                    <a:srgbClr val="ffffff"/>
                  </a:solidFill>
                </a:uFill>
                <a:latin typeface="Meiryo UI"/>
                <a:ea typeface="DejaVu Sans"/>
              </a:rPr>
              <a:t>の場合は、”</a:t>
            </a:r>
            <a:r>
              <a:rPr b="0" lang="en-US" sz="2000" spc="-1" strike="noStrike">
                <a:solidFill>
                  <a:srgbClr val="000000"/>
                </a:solidFill>
                <a:uFill>
                  <a:solidFill>
                    <a:srgbClr val="ffffff"/>
                  </a:solidFill>
                </a:uFill>
                <a:latin typeface="Meiryo UI"/>
                <a:ea typeface="DejaVu Sans"/>
              </a:rPr>
              <a:t>VM”</a:t>
            </a:r>
            <a:r>
              <a:rPr b="0" lang="en-US" sz="2000" spc="-1" strike="noStrike">
                <a:solidFill>
                  <a:srgbClr val="000000"/>
                </a:solidFill>
                <a:uFill>
                  <a:solidFill>
                    <a:srgbClr val="ffffff"/>
                  </a:solidFill>
                </a:uFill>
                <a:latin typeface="Meiryo UI"/>
                <a:ea typeface="DejaVu Sans"/>
              </a:rPr>
              <a:t>、オンプレサーバの場合は”オンプレ”を選択してください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2" name="" descr=""/>
          <p:cNvPicPr/>
          <p:nvPr/>
        </p:nvPicPr>
        <p:blipFill>
          <a:blip r:embed="rId1"/>
          <a:stretch/>
        </p:blipFill>
        <p:spPr>
          <a:xfrm>
            <a:off x="1008000" y="3456000"/>
            <a:ext cx="6143040" cy="3037680"/>
          </a:xfrm>
          <a:prstGeom prst="rect">
            <a:avLst/>
          </a:prstGeom>
          <a:ln w="3600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目次</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DejaVu Sans"/>
              </a:rPr>
              <a:t>検査用</a:t>
            </a:r>
            <a:r>
              <a:rPr b="0" lang="en-US" sz="3200" spc="-1" strike="noStrike">
                <a:solidFill>
                  <a:srgbClr val="000000"/>
                </a:solidFill>
                <a:uFill>
                  <a:solidFill>
                    <a:srgbClr val="ffffff"/>
                  </a:solidFill>
                </a:uFill>
                <a:latin typeface="Meiryo UI"/>
                <a:ea typeface="DejaVu Sans"/>
              </a:rPr>
              <a:t>PC</a:t>
            </a:r>
            <a:r>
              <a:rPr b="0" lang="en-US" sz="3200" spc="-1" strike="noStrike">
                <a:solidFill>
                  <a:srgbClr val="000000"/>
                </a:solidFill>
                <a:uFill>
                  <a:solidFill>
                    <a:srgbClr val="ffffff"/>
                  </a:solidFill>
                </a:uFill>
                <a:latin typeface="Meiryo UI"/>
                <a:ea typeface="DejaVu Sans"/>
              </a:rPr>
              <a:t>のセットアップ</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DejaVu Sans"/>
              </a:rPr>
              <a:t>各プラットフォームの検査</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Linux</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Windows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ESXi</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Meiryo UI"/>
                <a:ea typeface="DejaVu Sans"/>
              </a:rPr>
              <a:t>その他</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他のシナリオのインポート</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ドライランモードについて</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Linux</a:t>
            </a:r>
            <a:r>
              <a:rPr b="0" lang="en-US" sz="4400" spc="-1" strike="noStrike">
                <a:solidFill>
                  <a:srgbClr val="000000"/>
                </a:solidFill>
                <a:uFill>
                  <a:solidFill>
                    <a:srgbClr val="ffffff"/>
                  </a:solidFill>
                </a:uFill>
                <a:latin typeface="Meiryo UI"/>
              </a:rPr>
              <a:t>検査シート入力</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244" name="CustomShape 2"/>
          <p:cNvSpPr/>
          <p:nvPr/>
        </p:nvSpPr>
        <p:spPr>
          <a:xfrm>
            <a:off x="504000" y="1768680"/>
            <a:ext cx="9071640" cy="5430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rPr>
              <a:t>「</a:t>
            </a:r>
            <a:r>
              <a:rPr b="0" lang="en-US" sz="2200" spc="-1" strike="noStrike">
                <a:solidFill>
                  <a:srgbClr val="000000"/>
                </a:solidFill>
                <a:uFill>
                  <a:solidFill>
                    <a:srgbClr val="ffffff"/>
                  </a:solidFill>
                </a:uFill>
                <a:latin typeface="Meiryo UI"/>
              </a:rPr>
              <a:t>platform</a:t>
            </a:r>
            <a:r>
              <a:rPr b="0" lang="en-US" sz="2200" spc="-1" strike="noStrike">
                <a:solidFill>
                  <a:srgbClr val="000000"/>
                </a:solidFill>
                <a:uFill>
                  <a:solidFill>
                    <a:srgbClr val="ffffff"/>
                  </a:solidFill>
                </a:uFill>
                <a:latin typeface="Meiryo UI"/>
              </a:rPr>
              <a:t>」</a:t>
            </a:r>
            <a:r>
              <a:rPr b="0" lang="en-US" sz="2200" spc="-1" strike="noStrike">
                <a:solidFill>
                  <a:srgbClr val="000000"/>
                </a:solidFill>
                <a:uFill>
                  <a:solidFill>
                    <a:srgbClr val="ffffff"/>
                  </a:solidFill>
                </a:uFill>
                <a:latin typeface="Meiryo UI"/>
              </a:rPr>
              <a:t>,</a:t>
            </a:r>
            <a:r>
              <a:rPr b="0" lang="en-US" sz="2200" spc="-1" strike="noStrike">
                <a:solidFill>
                  <a:srgbClr val="000000"/>
                </a:solidFill>
                <a:uFill>
                  <a:solidFill>
                    <a:srgbClr val="ffffff"/>
                  </a:solidFill>
                </a:uFill>
                <a:latin typeface="Meiryo UI"/>
              </a:rPr>
              <a:t>「</a:t>
            </a:r>
            <a:r>
              <a:rPr b="0" lang="en-US" sz="2200" spc="-1" strike="noStrike">
                <a:solidFill>
                  <a:srgbClr val="000000"/>
                </a:solidFill>
                <a:uFill>
                  <a:solidFill>
                    <a:srgbClr val="ffffff"/>
                  </a:solidFill>
                </a:uFill>
                <a:latin typeface="Meiryo UI"/>
              </a:rPr>
              <a:t>virtualization</a:t>
            </a:r>
            <a:r>
              <a:rPr b="0" lang="en-US" sz="2200" spc="-1" strike="noStrike">
                <a:solidFill>
                  <a:srgbClr val="000000"/>
                </a:solidFill>
                <a:uFill>
                  <a:solidFill>
                    <a:srgbClr val="ffffff"/>
                  </a:solidFill>
                </a:uFill>
                <a:latin typeface="Meiryo UI"/>
              </a:rPr>
              <a:t>」項目選択後に、「～を入力して下さい」と表示されたセルの値を入します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server_name : </a:t>
            </a:r>
            <a:r>
              <a:rPr b="0" lang="en-US" sz="1800" spc="-1" strike="noStrike">
                <a:solidFill>
                  <a:srgbClr val="000000"/>
                </a:solidFill>
                <a:uFill>
                  <a:solidFill>
                    <a:srgbClr val="ffffff"/>
                  </a:solidFill>
                </a:uFill>
                <a:latin typeface="Meiryo UI"/>
              </a:rPr>
              <a:t>サーバ名を入力</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Ip : IP</a:t>
            </a:r>
            <a:r>
              <a:rPr b="0" lang="en-US" sz="1800" spc="-1" strike="noStrike">
                <a:solidFill>
                  <a:srgbClr val="000000"/>
                </a:solidFill>
                <a:uFill>
                  <a:solidFill>
                    <a:srgbClr val="ffffff"/>
                  </a:solidFill>
                </a:uFill>
                <a:latin typeface="Meiryo UI"/>
              </a:rPr>
              <a:t>アドレスを入力</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os_account_id : “Test” </a:t>
            </a:r>
            <a:r>
              <a:rPr b="0" lang="en-US" sz="1800" spc="-1" strike="noStrike">
                <a:solidFill>
                  <a:srgbClr val="000000"/>
                </a:solidFill>
                <a:uFill>
                  <a:solidFill>
                    <a:srgbClr val="ffffff"/>
                  </a:solidFill>
                </a:uFill>
                <a:latin typeface="Meiryo UI"/>
              </a:rPr>
              <a:t>を入力</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のアカウント</a:t>
            </a:r>
            <a:r>
              <a:rPr b="0" lang="en-US" sz="1800" spc="-1" strike="noStrike">
                <a:solidFill>
                  <a:srgbClr val="000000"/>
                </a:solidFill>
                <a:uFill>
                  <a:solidFill>
                    <a:srgbClr val="ffffff"/>
                  </a:solidFill>
                </a:uFill>
                <a:latin typeface="Meiryo UI"/>
              </a:rPr>
              <a:t>ID</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config\config.groovy </a:t>
            </a:r>
            <a:r>
              <a:rPr b="0" lang="en-US" sz="1800" spc="-1" strike="noStrike">
                <a:solidFill>
                  <a:srgbClr val="000000"/>
                </a:solidFill>
                <a:uFill>
                  <a:solidFill>
                    <a:srgbClr val="ffffff"/>
                  </a:solidFill>
                </a:uFill>
                <a:latin typeface="Meiryo UI"/>
              </a:rPr>
              <a:t>に記述</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remote_account_id : “Test” </a:t>
            </a:r>
            <a:r>
              <a:rPr b="0" lang="en-US" sz="1800" spc="-1" strike="noStrike">
                <a:solidFill>
                  <a:srgbClr val="000000"/>
                </a:solidFill>
                <a:uFill>
                  <a:solidFill>
                    <a:srgbClr val="ffffff"/>
                  </a:solidFill>
                </a:uFill>
                <a:latin typeface="Meiryo UI"/>
              </a:rPr>
              <a:t>を入力</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vCenter </a:t>
            </a:r>
            <a:r>
              <a:rPr b="0" lang="en-US" sz="1800" spc="-1" strike="noStrike">
                <a:solidFill>
                  <a:srgbClr val="000000"/>
                </a:solidFill>
                <a:uFill>
                  <a:solidFill>
                    <a:srgbClr val="ffffff"/>
                  </a:solidFill>
                </a:uFill>
                <a:latin typeface="Meiryo UI"/>
              </a:rPr>
              <a:t>サーバもしくは、 </a:t>
            </a:r>
            <a:r>
              <a:rPr b="0" lang="en-US" sz="1800" spc="-1" strike="noStrike">
                <a:solidFill>
                  <a:srgbClr val="000000"/>
                </a:solidFill>
                <a:uFill>
                  <a:solidFill>
                    <a:srgbClr val="ffffff"/>
                  </a:solidFill>
                </a:uFill>
                <a:latin typeface="Meiryo UI"/>
              </a:rPr>
              <a:t>ESXi </a:t>
            </a:r>
            <a:r>
              <a:rPr b="0" lang="en-US" sz="1800" spc="-1" strike="noStrike">
                <a:solidFill>
                  <a:srgbClr val="000000"/>
                </a:solidFill>
                <a:uFill>
                  <a:solidFill>
                    <a:srgbClr val="ffffff"/>
                  </a:solidFill>
                </a:uFill>
                <a:latin typeface="Meiryo UI"/>
              </a:rPr>
              <a:t>ホストのアカウント</a:t>
            </a:r>
            <a:r>
              <a:rPr b="0" lang="en-US" sz="1800" spc="-1" strike="noStrike">
                <a:solidFill>
                  <a:srgbClr val="000000"/>
                </a:solidFill>
                <a:uFill>
                  <a:solidFill>
                    <a:srgbClr val="ffffff"/>
                  </a:solidFill>
                </a:uFill>
                <a:latin typeface="Meiryo UI"/>
              </a:rPr>
              <a:t>ID</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config\config.groovy </a:t>
            </a:r>
            <a:r>
              <a:rPr b="0" lang="en-US" sz="1800" spc="-1" strike="noStrike">
                <a:solidFill>
                  <a:srgbClr val="000000"/>
                </a:solidFill>
                <a:uFill>
                  <a:solidFill>
                    <a:srgbClr val="ffffff"/>
                  </a:solidFill>
                </a:uFill>
                <a:latin typeface="Meiryo UI"/>
              </a:rPr>
              <a:t>に記述</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remote_alias : vCenter </a:t>
            </a:r>
            <a:r>
              <a:rPr b="0" lang="en-US" sz="1800" spc="-1" strike="noStrike">
                <a:solidFill>
                  <a:srgbClr val="000000"/>
                </a:solidFill>
                <a:uFill>
                  <a:solidFill>
                    <a:srgbClr val="ffffff"/>
                  </a:solidFill>
                </a:uFill>
                <a:latin typeface="Meiryo UI"/>
              </a:rPr>
              <a:t>側で管理している</a:t>
            </a:r>
            <a:r>
              <a:rPr b="0" lang="en-US" sz="1800" spc="-1" strike="noStrike">
                <a:solidFill>
                  <a:srgbClr val="000000"/>
                </a:solidFill>
                <a:uFill>
                  <a:solidFill>
                    <a:srgbClr val="ffffff"/>
                  </a:solidFill>
                </a:uFill>
                <a:latin typeface="Meiryo UI"/>
              </a:rPr>
              <a:t>VM</a:t>
            </a:r>
            <a:r>
              <a:rPr b="0" lang="en-US" sz="1800" spc="-1" strike="noStrike">
                <a:solidFill>
                  <a:srgbClr val="000000"/>
                </a:solidFill>
                <a:uFill>
                  <a:solidFill>
                    <a:srgbClr val="ffffff"/>
                  </a:solidFill>
                </a:uFill>
                <a:latin typeface="Meiryo UI"/>
              </a:rPr>
              <a:t>のエイリアス名。</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vSphere Client </a:t>
            </a:r>
            <a:r>
              <a:rPr b="0" lang="en-US" sz="1800" spc="-1" strike="noStrike">
                <a:solidFill>
                  <a:srgbClr val="000000"/>
                </a:solidFill>
                <a:uFill>
                  <a:solidFill>
                    <a:srgbClr val="ffffff"/>
                  </a:solidFill>
                </a:uFill>
                <a:latin typeface="Meiryo UI"/>
              </a:rPr>
              <a:t>管理コンソールからメニュー、ホーム、インベントリを選択し、 画面左側のツリーリストに表示される</a:t>
            </a:r>
            <a:r>
              <a:rPr b="0" lang="en-US" sz="1800" spc="-1" strike="noStrike">
                <a:solidFill>
                  <a:srgbClr val="000000"/>
                </a:solidFill>
                <a:uFill>
                  <a:solidFill>
                    <a:srgbClr val="ffffff"/>
                  </a:solidFill>
                </a:uFill>
                <a:latin typeface="Meiryo UI"/>
              </a:rPr>
              <a:t>VM</a:t>
            </a:r>
            <a:r>
              <a:rPr b="0" lang="en-US" sz="1800" spc="-1" strike="noStrike">
                <a:solidFill>
                  <a:srgbClr val="000000"/>
                </a:solidFill>
                <a:uFill>
                  <a:solidFill>
                    <a:srgbClr val="ffffff"/>
                  </a:solidFill>
                </a:uFill>
                <a:latin typeface="Meiryo UI"/>
              </a:rPr>
              <a:t>名を入力</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Linux</a:t>
            </a:r>
            <a:r>
              <a:rPr b="0" lang="en-US" sz="4400" spc="-1" strike="noStrike">
                <a:solidFill>
                  <a:srgbClr val="000000"/>
                </a:solidFill>
                <a:uFill>
                  <a:solidFill>
                    <a:srgbClr val="ffffff"/>
                  </a:solidFill>
                </a:uFill>
                <a:latin typeface="Meiryo UI"/>
              </a:rPr>
              <a:t>検査シート入力</a:t>
            </a:r>
            <a:r>
              <a:rPr b="0" lang="en-US" sz="4400" spc="-1" strike="noStrike">
                <a:solidFill>
                  <a:srgbClr val="000000"/>
                </a:solidFill>
                <a:uFill>
                  <a:solidFill>
                    <a:srgbClr val="ffffff"/>
                  </a:solidFill>
                </a:uFill>
                <a:latin typeface="Meiryo UI"/>
              </a:rPr>
              <a:t>3</a:t>
            </a:r>
            <a:endParaRPr b="0" lang="en-US" sz="1800" spc="-1" strike="noStrike">
              <a:solidFill>
                <a:srgbClr val="000000"/>
              </a:solidFill>
              <a:uFill>
                <a:solidFill>
                  <a:srgbClr val="ffffff"/>
                </a:solidFill>
              </a:uFill>
              <a:latin typeface="Arial"/>
            </a:endParaRPr>
          </a:p>
        </p:txBody>
      </p:sp>
      <p:sp>
        <p:nvSpPr>
          <p:cNvPr id="246" name="CustomShape 2"/>
          <p:cNvSpPr/>
          <p:nvPr/>
        </p:nvSpPr>
        <p:spPr>
          <a:xfrm>
            <a:off x="504000" y="1768680"/>
            <a:ext cx="9071640" cy="5070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VMWare</a:t>
            </a:r>
            <a:r>
              <a:rPr b="0" lang="en-US" sz="1800" spc="-1" strike="noStrike">
                <a:solidFill>
                  <a:srgbClr val="000000"/>
                </a:solidFill>
                <a:uFill>
                  <a:solidFill>
                    <a:srgbClr val="ffffff"/>
                  </a:solidFill>
                </a:uFill>
                <a:latin typeface="Meiryo UI"/>
              </a:rPr>
              <a:t>リソース割り当てのチェックルールを実行する場合、以下を入力します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verify_id : RuleAP </a:t>
            </a:r>
            <a:r>
              <a:rPr b="0" lang="en-US" sz="1800" spc="-1" strike="noStrike">
                <a:solidFill>
                  <a:srgbClr val="000000"/>
                </a:solidFill>
                <a:uFill>
                  <a:solidFill>
                    <a:srgbClr val="ffffff"/>
                  </a:solidFill>
                </a:uFill>
                <a:latin typeface="Meiryo UI"/>
              </a:rPr>
              <a:t>または、 </a:t>
            </a:r>
            <a:r>
              <a:rPr b="0" lang="en-US" sz="1800" spc="-1" strike="noStrike">
                <a:solidFill>
                  <a:srgbClr val="000000"/>
                </a:solidFill>
                <a:uFill>
                  <a:solidFill>
                    <a:srgbClr val="ffffff"/>
                  </a:solidFill>
                </a:uFill>
                <a:latin typeface="Meiryo UI"/>
              </a:rPr>
              <a:t>RuleDB</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シート「検査ルール」に記述したルール</a:t>
            </a:r>
            <a:r>
              <a:rPr b="0" lang="en-US" sz="1800" spc="-1" strike="noStrike">
                <a:solidFill>
                  <a:srgbClr val="000000"/>
                </a:solidFill>
                <a:uFill>
                  <a:solidFill>
                    <a:srgbClr val="ffffff"/>
                  </a:solidFill>
                </a:uFill>
                <a:latin typeface="Meiryo UI"/>
              </a:rPr>
              <a:t>ID</a:t>
            </a:r>
            <a:r>
              <a:rPr b="0" lang="en-US" sz="1800" spc="-1" strike="noStrike">
                <a:solidFill>
                  <a:srgbClr val="000000"/>
                </a:solidFill>
                <a:uFill>
                  <a:solidFill>
                    <a:srgbClr val="ffffff"/>
                  </a:solidFill>
                </a:uFill>
                <a:latin typeface="Meiryo UI"/>
              </a:rPr>
              <a:t>を入力</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RuleAP</a:t>
            </a:r>
            <a:r>
              <a:rPr b="0" lang="en-US" sz="1800" spc="-1" strike="noStrike">
                <a:solidFill>
                  <a:srgbClr val="000000"/>
                </a:solidFill>
                <a:uFill>
                  <a:solidFill>
                    <a:srgbClr val="ffffff"/>
                  </a:solidFill>
                </a:uFill>
                <a:latin typeface="Meiryo UI"/>
              </a:rPr>
              <a:t>」または、「</a:t>
            </a:r>
            <a:r>
              <a:rPr b="0" lang="en-US" sz="1800" spc="-1" strike="noStrike">
                <a:solidFill>
                  <a:srgbClr val="000000"/>
                </a:solidFill>
                <a:uFill>
                  <a:solidFill>
                    <a:srgbClr val="ffffff"/>
                  </a:solidFill>
                </a:uFill>
                <a:latin typeface="Meiryo UI"/>
              </a:rPr>
              <a:t>RuleDB</a:t>
            </a:r>
            <a:r>
              <a:rPr b="0" lang="en-US" sz="1800" spc="-1" strike="noStrike">
                <a:solidFill>
                  <a:srgbClr val="000000"/>
                </a:solidFill>
                <a:uFill>
                  <a:solidFill>
                    <a:srgbClr val="ffffff"/>
                  </a:solidFill>
                </a:uFill>
                <a:latin typeface="Meiryo UI"/>
              </a:rPr>
              <a:t>」を入力します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NumCpu : 1</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N</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CPU</a:t>
            </a:r>
            <a:r>
              <a:rPr b="0" lang="en-US" sz="1800" spc="-1" strike="noStrike">
                <a:solidFill>
                  <a:srgbClr val="000000"/>
                </a:solidFill>
                <a:uFill>
                  <a:solidFill>
                    <a:srgbClr val="ffffff"/>
                  </a:solidFill>
                </a:uFill>
                <a:latin typeface="Meiryo UI"/>
              </a:rPr>
              <a:t>割り当て数を入力します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MemoryGB : 1</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N</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メモリ割り当て量</a:t>
            </a:r>
            <a:r>
              <a:rPr b="0" lang="en-US" sz="1800" spc="-1" strike="noStrike">
                <a:solidFill>
                  <a:srgbClr val="000000"/>
                </a:solidFill>
                <a:uFill>
                  <a:solidFill>
                    <a:srgbClr val="ffffff"/>
                  </a:solidFill>
                </a:uFill>
                <a:latin typeface="Meiryo UI"/>
              </a:rPr>
              <a:t>[GB]</a:t>
            </a:r>
            <a:r>
              <a:rPr b="0" lang="en-US" sz="1800" spc="-1" strike="noStrike">
                <a:solidFill>
                  <a:srgbClr val="000000"/>
                </a:solidFill>
                <a:uFill>
                  <a:solidFill>
                    <a:srgbClr val="ffffff"/>
                  </a:solidFill>
                </a:uFill>
                <a:latin typeface="Meiryo UI"/>
              </a:rPr>
              <a:t>を入力します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ESXiHost : ESXi</a:t>
            </a:r>
            <a:r>
              <a:rPr b="0" lang="en-US" sz="1800" spc="-1" strike="noStrike">
                <a:solidFill>
                  <a:srgbClr val="000000"/>
                </a:solidFill>
                <a:uFill>
                  <a:solidFill>
                    <a:srgbClr val="ffffff"/>
                  </a:solidFill>
                </a:uFill>
                <a:latin typeface="Meiryo UI"/>
              </a:rPr>
              <a:t>ホスト名</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リソース割り当てをする</a:t>
            </a:r>
            <a:r>
              <a:rPr b="0" lang="en-US" sz="1800" spc="-1" strike="noStrike">
                <a:solidFill>
                  <a:srgbClr val="000000"/>
                </a:solidFill>
                <a:uFill>
                  <a:solidFill>
                    <a:srgbClr val="ffffff"/>
                  </a:solidFill>
                </a:uFill>
                <a:latin typeface="Meiryo UI"/>
              </a:rPr>
              <a:t>ESXi</a:t>
            </a:r>
            <a:r>
              <a:rPr b="0" lang="en-US" sz="1800" spc="-1" strike="noStrike">
                <a:solidFill>
                  <a:srgbClr val="000000"/>
                </a:solidFill>
                <a:uFill>
                  <a:solidFill>
                    <a:srgbClr val="ffffff"/>
                  </a:solidFill>
                </a:uFill>
                <a:latin typeface="Meiryo UI"/>
              </a:rPr>
              <a:t>ホスト名を入力します。中間一致で名前を検索します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HDDType</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[Thin:40]”</a:t>
            </a:r>
            <a:r>
              <a:rPr b="0" lang="en-US" sz="1800" spc="-1" strike="noStrike">
                <a:solidFill>
                  <a:srgbClr val="000000"/>
                </a:solidFill>
                <a:uFill>
                  <a:solidFill>
                    <a:srgbClr val="ffffff"/>
                  </a:solidFill>
                </a:uFill>
                <a:latin typeface="Meiryo UI"/>
              </a:rPr>
              <a:t>など</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ストレージタイプ</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容量</a:t>
            </a:r>
            <a:r>
              <a:rPr b="0" lang="en-US" sz="1800" spc="-1" strike="noStrike">
                <a:solidFill>
                  <a:srgbClr val="000000"/>
                </a:solidFill>
                <a:uFill>
                  <a:solidFill>
                    <a:srgbClr val="ffffff"/>
                  </a:solidFill>
                </a:uFill>
                <a:latin typeface="Meiryo UI"/>
              </a:rPr>
              <a:t>GB}] </a:t>
            </a:r>
            <a:r>
              <a:rPr b="0" lang="en-US" sz="1800" spc="-1" strike="noStrike">
                <a:solidFill>
                  <a:srgbClr val="000000"/>
                </a:solidFill>
                <a:uFill>
                  <a:solidFill>
                    <a:srgbClr val="ffffff"/>
                  </a:solidFill>
                </a:uFill>
                <a:latin typeface="Meiryo UI"/>
              </a:rPr>
              <a:t>の形式でストレージ構成を記述します</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ストレージタイプは 「</a:t>
            </a:r>
            <a:r>
              <a:rPr b="0" lang="en-US" sz="1800" spc="-1" strike="noStrike">
                <a:solidFill>
                  <a:srgbClr val="000000"/>
                </a:solidFill>
                <a:uFill>
                  <a:solidFill>
                    <a:srgbClr val="ffffff"/>
                  </a:solidFill>
                </a:uFill>
                <a:latin typeface="Meiryo UI"/>
              </a:rPr>
              <a:t>Thin</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(Thin provisioning)</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Thick</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(Thick provisioning)</a:t>
            </a:r>
            <a:r>
              <a:rPr b="0" lang="en-US" sz="1800" spc="-1" strike="noStrike">
                <a:solidFill>
                  <a:srgbClr val="000000"/>
                </a:solidFill>
                <a:uFill>
                  <a:solidFill>
                    <a:srgbClr val="ffffff"/>
                  </a:solidFill>
                </a:uFill>
                <a:latin typeface="Meiryo UI"/>
              </a:rPr>
              <a:t>を入力します</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複数のストレージ構成の場合、以下のように、配列形式で記述します</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eiryo UI"/>
              </a:rPr>
              <a:t>	</a:t>
            </a:r>
            <a:r>
              <a:rPr b="0" lang="en-US" sz="1800" spc="-1" strike="noStrike">
                <a:solidFill>
                  <a:srgbClr val="000000"/>
                </a:solidFill>
                <a:uFill>
                  <a:solidFill>
                    <a:srgbClr val="ffffff"/>
                  </a:solidFill>
                </a:uFill>
                <a:latin typeface="Meiryo UI"/>
              </a:rPr>
              <a:t>	</a:t>
            </a:r>
            <a:r>
              <a:rPr b="0" lang="en-US" sz="1800" spc="-1" strike="noStrike">
                <a:solidFill>
                  <a:srgbClr val="000000"/>
                </a:solidFill>
                <a:uFill>
                  <a:solidFill>
                    <a:srgbClr val="ffffff"/>
                  </a:solidFill>
                </a:uFill>
                <a:latin typeface="Meiryo UI"/>
              </a:rPr>
              <a:t>	</a:t>
            </a:r>
            <a:r>
              <a:rPr b="0" lang="en-US" sz="1800" spc="-1" strike="noStrike">
                <a:solidFill>
                  <a:srgbClr val="000000"/>
                </a:solidFill>
                <a:uFill>
                  <a:solidFill>
                    <a:srgbClr val="ffffff"/>
                  </a:solidFill>
                </a:uFill>
                <a:latin typeface="Meiryo UI"/>
              </a:rPr>
              <a:t>[Thin:30, Thin:40]</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Linux</a:t>
            </a:r>
            <a:r>
              <a:rPr b="0" lang="en-US" sz="4400" spc="-1" strike="noStrike">
                <a:solidFill>
                  <a:srgbClr val="000000"/>
                </a:solidFill>
                <a:uFill>
                  <a:solidFill>
                    <a:srgbClr val="ffffff"/>
                  </a:solidFill>
                </a:uFill>
                <a:latin typeface="Meiryo UI"/>
              </a:rPr>
              <a:t>検査シート入力</a:t>
            </a:r>
            <a:r>
              <a:rPr b="0" lang="en-US" sz="4400" spc="-1" strike="noStrike">
                <a:solidFill>
                  <a:srgbClr val="000000"/>
                </a:solidFill>
                <a:uFill>
                  <a:solidFill>
                    <a:srgbClr val="ffffff"/>
                  </a:solidFill>
                </a:uFill>
                <a:latin typeface="Meiryo UI"/>
              </a:rPr>
              <a:t>4</a:t>
            </a:r>
            <a:endParaRPr b="0" lang="en-US" sz="1800" spc="-1" strike="noStrike">
              <a:solidFill>
                <a:srgbClr val="000000"/>
              </a:solidFill>
              <a:uFill>
                <a:solidFill>
                  <a:srgbClr val="ffffff"/>
                </a:solidFill>
              </a:uFill>
              <a:latin typeface="Arial"/>
            </a:endParaRPr>
          </a:p>
        </p:txBody>
      </p:sp>
      <p:sp>
        <p:nvSpPr>
          <p:cNvPr id="248" name="CustomShape 2"/>
          <p:cNvSpPr/>
          <p:nvPr/>
        </p:nvSpPr>
        <p:spPr>
          <a:xfrm>
            <a:off x="504000" y="1768680"/>
            <a:ext cx="9071640" cy="5070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他の</a:t>
            </a:r>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検査結果との比較をする場合、項目 「</a:t>
            </a:r>
            <a:r>
              <a:rPr b="0" lang="en-US" sz="1800" spc="-1" strike="noStrike">
                <a:solidFill>
                  <a:srgbClr val="000000"/>
                </a:solidFill>
                <a:uFill>
                  <a:solidFill>
                    <a:srgbClr val="ffffff"/>
                  </a:solidFill>
                </a:uFill>
                <a:latin typeface="Meiryo UI"/>
              </a:rPr>
              <a:t>compare_server</a:t>
            </a:r>
            <a:r>
              <a:rPr b="0" lang="en-US" sz="1800" spc="-1" strike="noStrike">
                <a:solidFill>
                  <a:srgbClr val="000000"/>
                </a:solidFill>
                <a:uFill>
                  <a:solidFill>
                    <a:srgbClr val="ffffff"/>
                  </a:solidFill>
                </a:uFill>
                <a:latin typeface="Meiryo UI"/>
              </a:rPr>
              <a:t>」 に比較対象サーバ名を入力します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ローカルデータベースに保存した過去の検査結果との比較をします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類似の設定を複数のサーバがあり、</a:t>
            </a:r>
            <a:r>
              <a:rPr b="0" lang="en-US" sz="1800" spc="-1" strike="noStrike">
                <a:solidFill>
                  <a:srgbClr val="000000"/>
                </a:solidFill>
                <a:uFill>
                  <a:solidFill>
                    <a:srgbClr val="ffffff"/>
                  </a:solidFill>
                </a:uFill>
                <a:latin typeface="Meiryo UI"/>
              </a:rPr>
              <a:t>1</a:t>
            </a:r>
            <a:r>
              <a:rPr b="0" lang="en-US" sz="1800" spc="-1" strike="noStrike">
                <a:solidFill>
                  <a:srgbClr val="000000"/>
                </a:solidFill>
                <a:uFill>
                  <a:solidFill>
                    <a:srgbClr val="ffffff"/>
                  </a:solidFill>
                </a:uFill>
                <a:latin typeface="Meiryo UI"/>
              </a:rPr>
              <a:t>台を代表サーバとして各サーバの実行結果との比較をする場合に使用します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シート「検査対象」または、シート「検査ルール」に比較する元のサーバ名を記入します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シート「検査対象」を未記入にすると </a:t>
            </a:r>
            <a:r>
              <a:rPr b="0" lang="en-US" sz="1800" spc="-1" strike="noStrike">
                <a:solidFill>
                  <a:srgbClr val="000000"/>
                </a:solidFill>
                <a:uFill>
                  <a:solidFill>
                    <a:srgbClr val="ffffff"/>
                  </a:solidFill>
                </a:uFill>
                <a:latin typeface="Meiryo UI"/>
              </a:rPr>
              <a:t>verify_id </a:t>
            </a:r>
            <a:r>
              <a:rPr b="0" lang="en-US" sz="1800" spc="-1" strike="noStrike">
                <a:solidFill>
                  <a:srgbClr val="000000"/>
                </a:solidFill>
                <a:uFill>
                  <a:solidFill>
                    <a:srgbClr val="ffffff"/>
                  </a:solidFill>
                </a:uFill>
                <a:latin typeface="Meiryo UI"/>
              </a:rPr>
              <a:t>で指定したシート「検査ルール」の比較対象サーバ設定が既定値となります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シート「検査ルール」の</a:t>
            </a:r>
            <a:r>
              <a:rPr b="0" lang="en-US" sz="1800" spc="-1" strike="noStrike">
                <a:solidFill>
                  <a:srgbClr val="000000"/>
                </a:solidFill>
                <a:uFill>
                  <a:solidFill>
                    <a:srgbClr val="ffffff"/>
                  </a:solidFill>
                </a:uFill>
                <a:latin typeface="Meiryo UI"/>
              </a:rPr>
              <a:t>compare_source</a:t>
            </a:r>
            <a:r>
              <a:rPr b="0" lang="en-US" sz="1800" spc="-1" strike="noStrike">
                <a:solidFill>
                  <a:srgbClr val="000000"/>
                </a:solidFill>
                <a:uFill>
                  <a:solidFill>
                    <a:srgbClr val="ffffff"/>
                  </a:solidFill>
                </a:uFill>
                <a:latin typeface="Meiryo UI"/>
              </a:rPr>
              <a:t>項目は以下の何れかを入力して下さい</a:t>
            </a:r>
            <a:endParaRPr b="0" lang="en-US" sz="1800" spc="-1" strike="noStrike">
              <a:solidFill>
                <a:srgbClr val="000000"/>
              </a:solidFill>
              <a:uFill>
                <a:solidFill>
                  <a:srgbClr val="ffffff"/>
                </a:solidFill>
              </a:uFill>
              <a:latin typeface="Arial"/>
            </a:endParaRPr>
          </a:p>
          <a:p>
            <a:pPr lvl="4" marL="108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actual : </a:t>
            </a:r>
            <a:r>
              <a:rPr b="0" lang="en-US" sz="1800" spc="-1" strike="noStrike">
                <a:solidFill>
                  <a:srgbClr val="000000"/>
                </a:solidFill>
                <a:uFill>
                  <a:solidFill>
                    <a:srgbClr val="ffffff"/>
                  </a:solidFill>
                </a:uFill>
                <a:latin typeface="Meiryo UI"/>
              </a:rPr>
              <a:t>検査実行時の結果から比較</a:t>
            </a:r>
            <a:endParaRPr b="0" lang="en-US" sz="1800" spc="-1" strike="noStrike">
              <a:solidFill>
                <a:srgbClr val="000000"/>
              </a:solidFill>
              <a:uFill>
                <a:solidFill>
                  <a:srgbClr val="ffffff"/>
                </a:solidFill>
              </a:uFill>
              <a:latin typeface="Arial"/>
            </a:endParaRPr>
          </a:p>
          <a:p>
            <a:pPr lvl="4" marL="108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local : getconfig -u local</a:t>
            </a:r>
            <a:r>
              <a:rPr b="0" lang="en-US" sz="1800" spc="-1" strike="noStrike">
                <a:solidFill>
                  <a:srgbClr val="000000"/>
                </a:solidFill>
                <a:uFill>
                  <a:solidFill>
                    <a:srgbClr val="ffffff"/>
                  </a:solidFill>
                </a:uFill>
                <a:latin typeface="Meiryo UI"/>
              </a:rPr>
              <a:t>で保存した過去の実行結果から比較</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9" name="" descr=""/>
          <p:cNvPicPr/>
          <p:nvPr/>
        </p:nvPicPr>
        <p:blipFill>
          <a:blip r:embed="rId1"/>
          <a:stretch/>
        </p:blipFill>
        <p:spPr>
          <a:xfrm>
            <a:off x="1584000" y="4896720"/>
            <a:ext cx="6609960" cy="19429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config\config.groovy</a:t>
            </a:r>
            <a:r>
              <a:rPr b="0" lang="en-US" sz="4400" spc="-1" strike="noStrike">
                <a:solidFill>
                  <a:srgbClr val="000000"/>
                </a:solidFill>
                <a:uFill>
                  <a:solidFill>
                    <a:srgbClr val="ffffff"/>
                  </a:solidFill>
                </a:uFill>
                <a:latin typeface="Meiryo UI"/>
              </a:rPr>
              <a:t>の編集</a:t>
            </a:r>
            <a:endParaRPr b="0" lang="en-US" sz="1800" spc="-1" strike="noStrike">
              <a:solidFill>
                <a:srgbClr val="000000"/>
              </a:solidFill>
              <a:uFill>
                <a:solidFill>
                  <a:srgbClr val="ffffff"/>
                </a:solidFill>
              </a:uFill>
              <a:latin typeface="Arial"/>
            </a:endParaRPr>
          </a:p>
        </p:txBody>
      </p:sp>
      <p:sp>
        <p:nvSpPr>
          <p:cNvPr id="251" name="CustomShape 2"/>
          <p:cNvSpPr/>
          <p:nvPr/>
        </p:nvSpPr>
        <p:spPr>
          <a:xfrm>
            <a:off x="504000" y="176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notepad++</a:t>
            </a:r>
            <a:r>
              <a:rPr b="0" lang="en-US" sz="1800" spc="-1" strike="noStrike">
                <a:solidFill>
                  <a:srgbClr val="000000"/>
                </a:solidFill>
                <a:uFill>
                  <a:solidFill>
                    <a:srgbClr val="ffffff"/>
                  </a:solidFill>
                </a:uFill>
                <a:latin typeface="Meiryo UI"/>
              </a:rPr>
              <a:t>など、</a:t>
            </a:r>
            <a:r>
              <a:rPr b="0" lang="en-US" sz="1800" spc="-1" strike="noStrike">
                <a:solidFill>
                  <a:srgbClr val="000000"/>
                </a:solidFill>
                <a:uFill>
                  <a:solidFill>
                    <a:srgbClr val="ffffff"/>
                  </a:solidFill>
                </a:uFill>
                <a:latin typeface="Meiryo UI"/>
              </a:rPr>
              <a:t>UTF-8</a:t>
            </a:r>
            <a:r>
              <a:rPr b="0" lang="en-US" sz="1800" spc="-1" strike="noStrike">
                <a:solidFill>
                  <a:srgbClr val="000000"/>
                </a:solidFill>
                <a:uFill>
                  <a:solidFill>
                    <a:srgbClr val="ffffff"/>
                  </a:solidFill>
                </a:uFill>
                <a:latin typeface="Meiryo UI"/>
              </a:rPr>
              <a:t>に対応したエディタでプロジェクトホーム</a:t>
            </a:r>
            <a:r>
              <a:rPr b="0" lang="en-US" sz="1800" spc="-1" strike="noStrike">
                <a:solidFill>
                  <a:srgbClr val="000000"/>
                </a:solidFill>
                <a:uFill>
                  <a:solidFill>
                    <a:srgbClr val="ffffff"/>
                  </a:solidFill>
                </a:uFill>
                <a:latin typeface="Meiryo UI"/>
              </a:rPr>
              <a:t>\config</a:t>
            </a:r>
            <a:r>
              <a:rPr b="0" lang="en-US" sz="1800" spc="-1" strike="noStrike">
                <a:solidFill>
                  <a:srgbClr val="000000"/>
                </a:solidFill>
                <a:uFill>
                  <a:solidFill>
                    <a:srgbClr val="ffffff"/>
                  </a:solidFill>
                </a:uFill>
                <a:latin typeface="Meiryo UI"/>
              </a:rPr>
              <a:t>の下にある設定ファイル </a:t>
            </a:r>
            <a:r>
              <a:rPr b="0" lang="en-US" sz="1800" spc="-1" strike="noStrike">
                <a:solidFill>
                  <a:srgbClr val="000000"/>
                </a:solidFill>
                <a:uFill>
                  <a:solidFill>
                    <a:srgbClr val="ffffff"/>
                  </a:solidFill>
                </a:uFill>
                <a:latin typeface="Meiryo UI"/>
              </a:rPr>
              <a:t>config.groovy </a:t>
            </a:r>
            <a:r>
              <a:rPr b="0" lang="en-US" sz="1800" spc="-1" strike="noStrike">
                <a:solidFill>
                  <a:srgbClr val="000000"/>
                </a:solidFill>
                <a:uFill>
                  <a:solidFill>
                    <a:srgbClr val="ffffff"/>
                  </a:solidFill>
                </a:uFill>
                <a:latin typeface="Meiryo UI"/>
              </a:rPr>
              <a:t>を開いてください</a:t>
            </a:r>
            <a:endParaRPr b="0" lang="en-US" sz="1800" spc="-1" strike="noStrike">
              <a:solidFill>
                <a:srgbClr val="000000"/>
              </a:solidFill>
              <a:uFill>
                <a:solidFill>
                  <a:srgbClr val="ffffff"/>
                </a:solidFill>
              </a:uFill>
              <a:latin typeface="Arial"/>
            </a:endParaRPr>
          </a:p>
        </p:txBody>
      </p:sp>
      <p:pic>
        <p:nvPicPr>
          <p:cNvPr id="252" name="" descr=""/>
          <p:cNvPicPr/>
          <p:nvPr/>
        </p:nvPicPr>
        <p:blipFill>
          <a:blip r:embed="rId1"/>
          <a:stretch/>
        </p:blipFill>
        <p:spPr>
          <a:xfrm>
            <a:off x="1036080" y="2592000"/>
            <a:ext cx="4686480" cy="1511640"/>
          </a:xfrm>
          <a:prstGeom prst="rect">
            <a:avLst/>
          </a:prstGeom>
          <a:ln w="36000">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config\config.groovy</a:t>
            </a:r>
            <a:r>
              <a:rPr b="0" lang="en-US" sz="4400" spc="-1" strike="noStrike">
                <a:solidFill>
                  <a:srgbClr val="000000"/>
                </a:solidFill>
                <a:uFill>
                  <a:solidFill>
                    <a:srgbClr val="ffffff"/>
                  </a:solidFill>
                </a:uFill>
                <a:latin typeface="Meiryo UI"/>
              </a:rPr>
              <a:t>の編集</a:t>
            </a:r>
            <a:endParaRPr b="0" lang="en-US" sz="1800" spc="-1" strike="noStrike">
              <a:solidFill>
                <a:srgbClr val="000000"/>
              </a:solidFill>
              <a:uFill>
                <a:solidFill>
                  <a:srgbClr val="ffffff"/>
                </a:solidFill>
              </a:uFill>
              <a:latin typeface="Arial"/>
            </a:endParaRPr>
          </a:p>
        </p:txBody>
      </p:sp>
      <p:sp>
        <p:nvSpPr>
          <p:cNvPr id="254" name="CustomShape 2"/>
          <p:cNvSpPr/>
          <p:nvPr/>
        </p:nvSpPr>
        <p:spPr>
          <a:xfrm>
            <a:off x="504000" y="1683000"/>
            <a:ext cx="9071640" cy="3596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255" name="CustomShape 3"/>
          <p:cNvSpPr/>
          <p:nvPr/>
        </p:nvSpPr>
        <p:spPr>
          <a:xfrm>
            <a:off x="864000" y="2115000"/>
            <a:ext cx="6986520" cy="2564640"/>
          </a:xfrm>
          <a:prstGeom prst="rect">
            <a:avLst/>
          </a:prstGeom>
          <a:noFill/>
          <a:ln w="36000">
            <a:noFill/>
          </a:ln>
        </p:spPr>
        <p:style>
          <a:lnRef idx="0"/>
          <a:fillRef idx="0"/>
          <a:effectRef idx="0"/>
          <a:fontRef idx="minor"/>
        </p:style>
        <p:txBody>
          <a:bodyPr lIns="90000" rIns="90000" tIns="45000" bIns="45000"/>
          <a:p>
            <a:r>
              <a:rPr b="0" lang="en-US" sz="1300" spc="-1" strike="noStrike">
                <a:solidFill>
                  <a:srgbClr val="000000"/>
                </a:solidFill>
                <a:uFill>
                  <a:solidFill>
                    <a:srgbClr val="ffffff"/>
                  </a:solidFill>
                </a:uFill>
                <a:latin typeface="ＭＳ ゴシック"/>
              </a:rPr>
              <a:t>// vCenter</a:t>
            </a:r>
            <a:r>
              <a:rPr b="0" lang="en-US" sz="1300" spc="-1" strike="noStrike">
                <a:solidFill>
                  <a:srgbClr val="000000"/>
                </a:solidFill>
                <a:uFill>
                  <a:solidFill>
                    <a:srgbClr val="ffffff"/>
                  </a:solidFill>
                </a:uFill>
                <a:latin typeface="ＭＳ ゴシック"/>
              </a:rPr>
              <a:t>接続情報</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account.Remote.Test.server   = '192.168.10.100'</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account.Remote.Test.user     = 'test_user'</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account.Remote.Test.password = 'P@ssword'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 Linux </a:t>
            </a:r>
            <a:r>
              <a:rPr b="0" lang="en-US" sz="1300" spc="-1" strike="noStrike">
                <a:solidFill>
                  <a:srgbClr val="000000"/>
                </a:solidFill>
                <a:uFill>
                  <a:solidFill>
                    <a:srgbClr val="ffffff"/>
                  </a:solidFill>
                </a:uFill>
                <a:latin typeface="ＭＳ ゴシック"/>
                <a:ea typeface="ＭＳ ゴシック"/>
              </a:rPr>
              <a:t>接続情報</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account.Linux.Test.user      = 'someuser'</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account.Linux.Test.password  = 'P@ssword'</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account.Linux.Test.work_dir  = '/tmp/gradle_test'</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 account.Linux.Test.logon_test = [['user':'test1' , 'password':'test1'],</a:t>
            </a:r>
            <a:endParaRPr b="0" lang="en-US" sz="18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ＭＳ ゴシック"/>
                <a:ea typeface="ＭＳ ゴシック"/>
              </a:rPr>
              <a:t>//                                  ['user':'root'  , 'password':'P@ssw0rd']]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256" name="CustomShape 4"/>
          <p:cNvSpPr/>
          <p:nvPr/>
        </p:nvSpPr>
        <p:spPr>
          <a:xfrm>
            <a:off x="6984000" y="2423160"/>
            <a:ext cx="2447640" cy="672480"/>
          </a:xfrm>
          <a:prstGeom prst="rect">
            <a:avLst/>
          </a:prstGeom>
          <a:noFill/>
          <a:ln w="360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Meiryo UI"/>
              </a:rPr>
              <a:t>VM</a:t>
            </a:r>
            <a:r>
              <a:rPr b="0" lang="en-US" sz="1800" spc="-1" strike="noStrike">
                <a:solidFill>
                  <a:srgbClr val="000000"/>
                </a:solidFill>
                <a:uFill>
                  <a:solidFill>
                    <a:srgbClr val="ffffff"/>
                  </a:solidFill>
                </a:uFill>
                <a:latin typeface="Meiryo UI"/>
              </a:rPr>
              <a:t>の場合、</a:t>
            </a:r>
            <a:r>
              <a:rPr b="0" lang="en-US" sz="1800" spc="-1" strike="noStrike">
                <a:solidFill>
                  <a:srgbClr val="000000"/>
                </a:solidFill>
                <a:uFill>
                  <a:solidFill>
                    <a:srgbClr val="ffffff"/>
                  </a:solidFill>
                </a:uFill>
                <a:latin typeface="Meiryo UI"/>
              </a:rPr>
              <a:t>vCenter</a:t>
            </a:r>
            <a:r>
              <a:rPr b="0" lang="en-US" sz="1800" spc="-1" strike="noStrike">
                <a:solidFill>
                  <a:srgbClr val="000000"/>
                </a:solidFill>
                <a:uFill>
                  <a:solidFill>
                    <a:srgbClr val="ffffff"/>
                  </a:solidFill>
                </a:uFill>
                <a:latin typeface="Meiryo UI"/>
              </a:rPr>
              <a:t>接続アカウントを入力します</a:t>
            </a:r>
            <a:endParaRPr b="0" lang="en-US" sz="1800" spc="-1" strike="noStrike">
              <a:solidFill>
                <a:srgbClr val="000000"/>
              </a:solidFill>
              <a:uFill>
                <a:solidFill>
                  <a:srgbClr val="ffffff"/>
                </a:solidFill>
              </a:uFill>
              <a:latin typeface="Arial"/>
            </a:endParaRPr>
          </a:p>
        </p:txBody>
      </p:sp>
      <p:sp>
        <p:nvSpPr>
          <p:cNvPr id="257" name="CustomShape 5"/>
          <p:cNvSpPr/>
          <p:nvPr/>
        </p:nvSpPr>
        <p:spPr>
          <a:xfrm>
            <a:off x="6984000" y="3359160"/>
            <a:ext cx="2447640" cy="672480"/>
          </a:xfrm>
          <a:prstGeom prst="rect">
            <a:avLst/>
          </a:prstGeom>
          <a:noFill/>
          <a:ln w="360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接続アカウントを入力します</a:t>
            </a:r>
            <a:endParaRPr b="0" lang="en-US" sz="1800" spc="-1" strike="noStrike">
              <a:solidFill>
                <a:srgbClr val="000000"/>
              </a:solidFill>
              <a:uFill>
                <a:solidFill>
                  <a:srgbClr val="ffffff"/>
                </a:solidFill>
              </a:uFill>
              <a:latin typeface="Arial"/>
            </a:endParaRPr>
          </a:p>
        </p:txBody>
      </p:sp>
      <p:sp>
        <p:nvSpPr>
          <p:cNvPr id="258" name="CustomShape 6"/>
          <p:cNvSpPr/>
          <p:nvPr/>
        </p:nvSpPr>
        <p:spPr>
          <a:xfrm>
            <a:off x="504000" y="4896000"/>
            <a:ext cx="9071640" cy="24476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アカウント</a:t>
            </a:r>
            <a:r>
              <a:rPr b="0" lang="en-US" sz="1800" spc="-1" strike="noStrike">
                <a:solidFill>
                  <a:srgbClr val="000000"/>
                </a:solidFill>
                <a:uFill>
                  <a:solidFill>
                    <a:srgbClr val="ffffff"/>
                  </a:solidFill>
                </a:uFill>
                <a:latin typeface="Meiryo UI"/>
              </a:rPr>
              <a:t>ID</a:t>
            </a:r>
            <a:r>
              <a:rPr b="0" lang="en-US" sz="1800" spc="-1" strike="noStrike">
                <a:solidFill>
                  <a:srgbClr val="000000"/>
                </a:solidFill>
                <a:uFill>
                  <a:solidFill>
                    <a:srgbClr val="ffffff"/>
                  </a:solidFill>
                </a:uFill>
                <a:latin typeface="Meiryo UI"/>
              </a:rPr>
              <a:t>について</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各サーバで接続アカウント情報が異なる場合は、アカウント</a:t>
            </a:r>
            <a:r>
              <a:rPr b="0" lang="en-US" sz="1800" spc="-1" strike="noStrike">
                <a:solidFill>
                  <a:srgbClr val="000000"/>
                </a:solidFill>
                <a:uFill>
                  <a:solidFill>
                    <a:srgbClr val="ffffff"/>
                  </a:solidFill>
                </a:uFill>
                <a:latin typeface="Meiryo UI"/>
              </a:rPr>
              <a:t>ID</a:t>
            </a:r>
            <a:r>
              <a:rPr b="0" lang="en-US" sz="1800" spc="-1" strike="noStrike">
                <a:solidFill>
                  <a:srgbClr val="000000"/>
                </a:solidFill>
                <a:uFill>
                  <a:solidFill>
                    <a:srgbClr val="ffffff"/>
                  </a:solidFill>
                </a:uFill>
                <a:latin typeface="Meiryo UI"/>
              </a:rPr>
              <a:t>を変えて複数アカウント情報を設定してください。シート「検査対象」の”</a:t>
            </a:r>
            <a:r>
              <a:rPr b="0" lang="en-US" sz="1800" spc="-1" strike="noStrike">
                <a:solidFill>
                  <a:srgbClr val="000000"/>
                </a:solidFill>
                <a:uFill>
                  <a:solidFill>
                    <a:srgbClr val="ffffff"/>
                  </a:solidFill>
                </a:uFill>
                <a:latin typeface="Meiryo UI"/>
              </a:rPr>
              <a:t>os_account_id”</a:t>
            </a:r>
            <a:r>
              <a:rPr b="0" lang="en-US" sz="1800" spc="-1" strike="noStrike">
                <a:solidFill>
                  <a:srgbClr val="000000"/>
                </a:solidFill>
                <a:uFill>
                  <a:solidFill>
                    <a:srgbClr val="ffffff"/>
                  </a:solidFill>
                </a:uFill>
                <a:latin typeface="Meiryo UI"/>
              </a:rPr>
              <a:t>で指定します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account.Remote.</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account.Linux.</a:t>
            </a:r>
            <a:r>
              <a:rPr b="0" lang="en-US" sz="1800" spc="-1" strike="noStrike">
                <a:solidFill>
                  <a:srgbClr val="000000"/>
                </a:solidFill>
                <a:uFill>
                  <a:solidFill>
                    <a:srgbClr val="ffffff"/>
                  </a:solidFill>
                </a:uFill>
                <a:latin typeface="Meiryo UI"/>
              </a:rPr>
              <a:t>の後の文字列がアカウント</a:t>
            </a:r>
            <a:r>
              <a:rPr b="0" lang="en-US" sz="1800" spc="-1" strike="noStrike">
                <a:solidFill>
                  <a:srgbClr val="000000"/>
                </a:solidFill>
                <a:uFill>
                  <a:solidFill>
                    <a:srgbClr val="ffffff"/>
                  </a:solidFill>
                </a:uFill>
                <a:latin typeface="Meiryo UI"/>
              </a:rPr>
              <a:t>ID</a:t>
            </a:r>
            <a:r>
              <a:rPr b="0" lang="en-US" sz="1800" spc="-1" strike="noStrike">
                <a:solidFill>
                  <a:srgbClr val="000000"/>
                </a:solidFill>
                <a:uFill>
                  <a:solidFill>
                    <a:srgbClr val="ffffff"/>
                  </a:solidFill>
                </a:uFill>
                <a:latin typeface="Meiryo UI"/>
              </a:rPr>
              <a:t>となります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ログオンテストについて</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最終行の”</a:t>
            </a:r>
            <a:r>
              <a:rPr b="0" lang="en-US" sz="1800" spc="-1" strike="noStrike">
                <a:solidFill>
                  <a:srgbClr val="000000"/>
                </a:solidFill>
                <a:uFill>
                  <a:solidFill>
                    <a:srgbClr val="ffffff"/>
                  </a:solidFill>
                </a:uFill>
                <a:latin typeface="Meiryo UI"/>
              </a:rPr>
              <a:t>account.Linux.Test.logon_test”</a:t>
            </a:r>
            <a:r>
              <a:rPr b="0" lang="en-US" sz="1800" spc="-1" strike="noStrike">
                <a:solidFill>
                  <a:srgbClr val="000000"/>
                </a:solidFill>
                <a:uFill>
                  <a:solidFill>
                    <a:srgbClr val="ffffff"/>
                  </a:solidFill>
                </a:uFill>
                <a:latin typeface="Meiryo UI"/>
              </a:rPr>
              <a:t>に接続テスト用アカウントを指定します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テストを行う場合はコメントアウトを外して設定してください</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Linux</a:t>
            </a:r>
            <a:r>
              <a:rPr b="0" lang="en-US" sz="4400" spc="-1" strike="noStrike">
                <a:solidFill>
                  <a:srgbClr val="000000"/>
                </a:solidFill>
                <a:uFill>
                  <a:solidFill>
                    <a:srgbClr val="ffffff"/>
                  </a:solidFill>
                </a:uFill>
                <a:latin typeface="Meiryo UI"/>
              </a:rPr>
              <a:t>検査実行</a:t>
            </a:r>
            <a:r>
              <a:rPr b="0" lang="en-US" sz="4400" spc="-1" strike="noStrike">
                <a:solidFill>
                  <a:srgbClr val="000000"/>
                </a:solidFill>
                <a:uFill>
                  <a:solidFill>
                    <a:srgbClr val="ffffff"/>
                  </a:solidFill>
                </a:uFill>
                <a:latin typeface="Meiryo UI"/>
              </a:rPr>
              <a:t>1</a:t>
            </a:r>
            <a:endParaRPr b="0" lang="en-US" sz="1800" spc="-1" strike="noStrike">
              <a:solidFill>
                <a:srgbClr val="000000"/>
              </a:solidFill>
              <a:uFill>
                <a:solidFill>
                  <a:srgbClr val="ffffff"/>
                </a:solidFill>
              </a:uFill>
              <a:latin typeface="Arial"/>
            </a:endParaRPr>
          </a:p>
        </p:txBody>
      </p:sp>
      <p:sp>
        <p:nvSpPr>
          <p:cNvPr id="260" name="CustomShape 2"/>
          <p:cNvSpPr/>
          <p:nvPr/>
        </p:nvSpPr>
        <p:spPr>
          <a:xfrm>
            <a:off x="504000" y="176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PowerShell</a:t>
            </a:r>
            <a:r>
              <a:rPr b="0" lang="en-US" sz="1800" spc="-1" strike="noStrike">
                <a:solidFill>
                  <a:srgbClr val="000000"/>
                </a:solidFill>
                <a:uFill>
                  <a:solidFill>
                    <a:srgbClr val="ffffff"/>
                  </a:solidFill>
                </a:uFill>
                <a:latin typeface="Meiryo UI"/>
              </a:rPr>
              <a:t>を開いて、プロジェクトディレクトリに移動して、</a:t>
            </a:r>
            <a:r>
              <a:rPr b="0" lang="en-US" sz="1800" spc="-1" strike="noStrike">
                <a:solidFill>
                  <a:srgbClr val="000000"/>
                </a:solidFill>
                <a:uFill>
                  <a:solidFill>
                    <a:srgbClr val="ffffff"/>
                  </a:solidFill>
                </a:uFill>
                <a:latin typeface="Meiryo UI"/>
              </a:rPr>
              <a:t>getconfig </a:t>
            </a:r>
            <a:r>
              <a:rPr b="0" lang="en-US" sz="1800" spc="-1" strike="noStrike">
                <a:solidFill>
                  <a:srgbClr val="000000"/>
                </a:solidFill>
                <a:uFill>
                  <a:solidFill>
                    <a:srgbClr val="ffffff"/>
                  </a:solidFill>
                </a:uFill>
                <a:latin typeface="Meiryo UI"/>
              </a:rPr>
              <a:t>を実行します</a:t>
            </a:r>
            <a:endParaRPr b="0" lang="en-US" sz="1800" spc="-1" strike="noStrike">
              <a:solidFill>
                <a:srgbClr val="000000"/>
              </a:solidFill>
              <a:uFill>
                <a:solidFill>
                  <a:srgbClr val="ffffff"/>
                </a:solidFill>
              </a:uFill>
              <a:latin typeface="Arial"/>
            </a:endParaRPr>
          </a:p>
        </p:txBody>
      </p:sp>
      <p:pic>
        <p:nvPicPr>
          <p:cNvPr id="261" name="" descr=""/>
          <p:cNvPicPr/>
          <p:nvPr/>
        </p:nvPicPr>
        <p:blipFill>
          <a:blip r:embed="rId1"/>
          <a:stretch/>
        </p:blipFill>
        <p:spPr>
          <a:xfrm>
            <a:off x="864000" y="2160000"/>
            <a:ext cx="8144640" cy="4930560"/>
          </a:xfrm>
          <a:prstGeom prst="rect">
            <a:avLst/>
          </a:prstGeom>
          <a:ln w="3600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Linux</a:t>
            </a:r>
            <a:r>
              <a:rPr b="0" lang="en-US" sz="4400" spc="-1" strike="noStrike">
                <a:solidFill>
                  <a:srgbClr val="000000"/>
                </a:solidFill>
                <a:uFill>
                  <a:solidFill>
                    <a:srgbClr val="ffffff"/>
                  </a:solidFill>
                </a:uFill>
                <a:latin typeface="Meiryo UI"/>
              </a:rPr>
              <a:t>検査実行</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263" name="CustomShape 2"/>
          <p:cNvSpPr/>
          <p:nvPr/>
        </p:nvSpPr>
        <p:spPr>
          <a:xfrm>
            <a:off x="504000" y="4824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検査結果の確認ができたら”</a:t>
            </a:r>
            <a:r>
              <a:rPr b="0" lang="en-US" sz="1800" spc="-1" strike="noStrike">
                <a:solidFill>
                  <a:srgbClr val="000000"/>
                </a:solidFill>
                <a:uFill>
                  <a:solidFill>
                    <a:srgbClr val="ffffff"/>
                  </a:solidFill>
                </a:uFill>
                <a:latin typeface="Meiryo UI"/>
              </a:rPr>
              <a:t>getconfig -u local”</a:t>
            </a:r>
            <a:r>
              <a:rPr b="0" lang="en-US" sz="1800" spc="-1" strike="noStrike">
                <a:solidFill>
                  <a:srgbClr val="000000"/>
                </a:solidFill>
                <a:uFill>
                  <a:solidFill>
                    <a:srgbClr val="ffffff"/>
                  </a:solidFill>
                </a:uFill>
                <a:latin typeface="Meiryo UI"/>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264" name="" descr=""/>
          <p:cNvPicPr/>
          <p:nvPr/>
        </p:nvPicPr>
        <p:blipFill>
          <a:blip r:embed="rId1"/>
          <a:stretch/>
        </p:blipFill>
        <p:spPr>
          <a:xfrm>
            <a:off x="864000" y="5501880"/>
            <a:ext cx="7452000" cy="1153080"/>
          </a:xfrm>
          <a:prstGeom prst="rect">
            <a:avLst/>
          </a:prstGeom>
          <a:ln w="36000">
            <a:noFill/>
          </a:ln>
        </p:spPr>
      </p:pic>
      <p:sp>
        <p:nvSpPr>
          <p:cNvPr id="265" name="CustomShape 3"/>
          <p:cNvSpPr/>
          <p:nvPr/>
        </p:nvSpPr>
        <p:spPr>
          <a:xfrm>
            <a:off x="504000" y="1800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実行後、プロジェクトディレクトリ下の</a:t>
            </a:r>
            <a:r>
              <a:rPr b="0" lang="en-US" sz="1800" spc="-1" strike="noStrike">
                <a:solidFill>
                  <a:srgbClr val="000000"/>
                </a:solidFill>
                <a:uFill>
                  <a:solidFill>
                    <a:srgbClr val="ffffff"/>
                  </a:solidFill>
                </a:uFill>
                <a:latin typeface="Meiryo UI"/>
              </a:rPr>
              <a:t>build</a:t>
            </a:r>
            <a:r>
              <a:rPr b="0" lang="en-US" sz="1800" spc="-1" strike="noStrike">
                <a:solidFill>
                  <a:srgbClr val="000000"/>
                </a:solidFill>
                <a:uFill>
                  <a:solidFill>
                    <a:srgbClr val="ffffff"/>
                  </a:solidFill>
                </a:uFill>
                <a:latin typeface="Meiryo UI"/>
              </a:rPr>
              <a:t>の下に生成された</a:t>
            </a: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266" name="" descr=""/>
          <p:cNvPicPr/>
          <p:nvPr/>
        </p:nvPicPr>
        <p:blipFill>
          <a:blip r:embed="rId2"/>
          <a:stretch/>
        </p:blipFill>
        <p:spPr>
          <a:xfrm>
            <a:off x="822600" y="2448720"/>
            <a:ext cx="6017040" cy="2158920"/>
          </a:xfrm>
          <a:prstGeom prst="rect">
            <a:avLst/>
          </a:prstGeom>
          <a:ln w="3600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VM</a:t>
            </a:r>
            <a:r>
              <a:rPr b="0" lang="en-US" sz="4400" spc="-1" strike="noStrike">
                <a:solidFill>
                  <a:srgbClr val="000000"/>
                </a:solidFill>
                <a:uFill>
                  <a:solidFill>
                    <a:srgbClr val="ffffff"/>
                  </a:solidFill>
                </a:uFill>
                <a:latin typeface="Meiryo UI"/>
              </a:rPr>
              <a:t>検査エラー発生時の対処</a:t>
            </a:r>
            <a:endParaRPr b="0" lang="en-US" sz="1800" spc="-1" strike="noStrike">
              <a:solidFill>
                <a:srgbClr val="000000"/>
              </a:solidFill>
              <a:uFill>
                <a:solidFill>
                  <a:srgbClr val="ffffff"/>
                </a:solidFill>
              </a:uFill>
              <a:latin typeface="Arial"/>
            </a:endParaRPr>
          </a:p>
        </p:txBody>
      </p:sp>
      <p:sp>
        <p:nvSpPr>
          <p:cNvPr id="268" name="CustomShape 2"/>
          <p:cNvSpPr/>
          <p:nvPr/>
        </p:nvSpPr>
        <p:spPr>
          <a:xfrm>
            <a:off x="504000" y="1768680"/>
            <a:ext cx="9071640" cy="678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rPr>
              <a:t>getconfig </a:t>
            </a:r>
            <a:r>
              <a:rPr b="0" lang="en-US" sz="2000" spc="-1" strike="noStrike">
                <a:solidFill>
                  <a:srgbClr val="000000"/>
                </a:solidFill>
                <a:uFill>
                  <a:solidFill>
                    <a:srgbClr val="ffffff"/>
                  </a:solidFill>
                </a:uFill>
                <a:latin typeface="Meiryo UI"/>
              </a:rPr>
              <a:t>実行中にエラーメッセージが発生した場合、</a:t>
            </a:r>
            <a:r>
              <a:rPr b="0" lang="en-US" sz="2000" spc="-1" strike="noStrike">
                <a:solidFill>
                  <a:srgbClr val="000000"/>
                </a:solidFill>
                <a:uFill>
                  <a:solidFill>
                    <a:srgbClr val="ffffff"/>
                  </a:solidFill>
                </a:uFill>
                <a:latin typeface="Meiryo UI"/>
              </a:rPr>
              <a:t>config\config.groovy </a:t>
            </a:r>
            <a:r>
              <a:rPr b="0" lang="en-US" sz="2000" spc="-1" strike="noStrike">
                <a:solidFill>
                  <a:srgbClr val="000000"/>
                </a:solidFill>
                <a:uFill>
                  <a:solidFill>
                    <a:srgbClr val="ffffff"/>
                  </a:solidFill>
                </a:uFill>
                <a:latin typeface="Meiryo UI"/>
              </a:rPr>
              <a:t>の</a:t>
            </a:r>
            <a:r>
              <a:rPr b="0" lang="en-US" sz="2000" spc="-1" strike="noStrike">
                <a:solidFill>
                  <a:srgbClr val="000000"/>
                </a:solidFill>
                <a:uFill>
                  <a:solidFill>
                    <a:srgbClr val="ffffff"/>
                  </a:solidFill>
                </a:uFill>
                <a:latin typeface="Meiryo UI"/>
              </a:rPr>
              <a:t>debug</a:t>
            </a:r>
            <a:r>
              <a:rPr b="0" lang="en-US" sz="2000" spc="-1" strike="noStrike">
                <a:solidFill>
                  <a:srgbClr val="000000"/>
                </a:solidFill>
                <a:uFill>
                  <a:solidFill>
                    <a:srgbClr val="ffffff"/>
                  </a:solidFill>
                </a:uFill>
                <a:latin typeface="Meiryo UI"/>
              </a:rPr>
              <a:t>パラメータを</a:t>
            </a:r>
            <a:r>
              <a:rPr b="0" lang="en-US" sz="2000" spc="-1" strike="noStrike">
                <a:solidFill>
                  <a:srgbClr val="000000"/>
                </a:solidFill>
                <a:uFill>
                  <a:solidFill>
                    <a:srgbClr val="ffffff"/>
                  </a:solidFill>
                </a:uFill>
                <a:latin typeface="Meiryo UI"/>
              </a:rPr>
              <a:t>true</a:t>
            </a:r>
            <a:r>
              <a:rPr b="0" lang="en-US" sz="2000" spc="-1" strike="noStrike">
                <a:solidFill>
                  <a:srgbClr val="000000"/>
                </a:solidFill>
                <a:uFill>
                  <a:solidFill>
                    <a:srgbClr val="ffffff"/>
                  </a:solidFill>
                </a:uFill>
                <a:latin typeface="Meiryo UI"/>
              </a:rPr>
              <a:t>に変更して、原因調査を行います</a:t>
            </a:r>
            <a:endParaRPr b="0" lang="en-US" sz="1800" spc="-1" strike="noStrike">
              <a:solidFill>
                <a:srgbClr val="000000"/>
              </a:solidFill>
              <a:uFill>
                <a:solidFill>
                  <a:srgbClr val="ffffff"/>
                </a:solidFill>
              </a:uFill>
              <a:latin typeface="Arial"/>
            </a:endParaRPr>
          </a:p>
        </p:txBody>
      </p:sp>
      <p:sp>
        <p:nvSpPr>
          <p:cNvPr id="269" name="CustomShape 3"/>
          <p:cNvSpPr/>
          <p:nvPr/>
        </p:nvSpPr>
        <p:spPr>
          <a:xfrm>
            <a:off x="792000" y="2592000"/>
            <a:ext cx="5615640" cy="647640"/>
          </a:xfrm>
          <a:prstGeom prst="rect">
            <a:avLst/>
          </a:prstGeom>
          <a:noFill/>
          <a:ln w="36000">
            <a:solidFill>
              <a:srgbClr val="b2b2b2"/>
            </a:solidFill>
            <a:round/>
          </a:ln>
        </p:spPr>
        <p:style>
          <a:lnRef idx="0"/>
          <a:fillRef idx="0"/>
          <a:effectRef idx="0"/>
          <a:fontRef idx="minor"/>
        </p:style>
        <p:txBody>
          <a:bodyPr lIns="90000" rIns="90000" tIns="45000" bIns="45000"/>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コマンド採取のデバッグモード</a:t>
            </a:r>
            <a:endParaRPr b="0" lang="en-US" sz="18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test.Linux.debug   = true</a:t>
            </a:r>
            <a:endParaRPr b="0" lang="en-US" sz="1800" spc="-1" strike="noStrike">
              <a:solidFill>
                <a:srgbClr val="000000"/>
              </a:solidFill>
              <a:uFill>
                <a:solidFill>
                  <a:srgbClr val="ffffff"/>
                </a:solidFill>
              </a:uFill>
              <a:latin typeface="Arial"/>
            </a:endParaRPr>
          </a:p>
        </p:txBody>
      </p:sp>
      <p:sp>
        <p:nvSpPr>
          <p:cNvPr id="270" name="CustomShape 4"/>
          <p:cNvSpPr/>
          <p:nvPr/>
        </p:nvSpPr>
        <p:spPr>
          <a:xfrm>
            <a:off x="504000" y="3384000"/>
            <a:ext cx="9071640" cy="678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rPr>
              <a:t>変更後、再度、</a:t>
            </a:r>
            <a:r>
              <a:rPr b="0" lang="en-US" sz="1600" spc="-1" strike="noStrike">
                <a:solidFill>
                  <a:srgbClr val="000000"/>
                </a:solidFill>
                <a:uFill>
                  <a:solidFill>
                    <a:srgbClr val="ffffff"/>
                  </a:solidFill>
                </a:uFill>
                <a:latin typeface="Meiryo UI"/>
              </a:rPr>
              <a:t>getconfig </a:t>
            </a:r>
            <a:r>
              <a:rPr b="0" lang="en-US" sz="1600" spc="-1" strike="noStrike">
                <a:solidFill>
                  <a:srgbClr val="000000"/>
                </a:solidFill>
                <a:uFill>
                  <a:solidFill>
                    <a:srgbClr val="ffffff"/>
                  </a:solidFill>
                </a:uFill>
                <a:latin typeface="Meiryo UI"/>
              </a:rPr>
              <a:t>を実行し、実行中の以下の</a:t>
            </a:r>
            <a:r>
              <a:rPr b="0" lang="en-US" sz="1600" spc="-1" strike="noStrike">
                <a:solidFill>
                  <a:srgbClr val="000000"/>
                </a:solidFill>
                <a:uFill>
                  <a:solidFill>
                    <a:srgbClr val="ffffff"/>
                  </a:solidFill>
                </a:uFill>
                <a:latin typeface="Meiryo UI"/>
              </a:rPr>
              <a:t>[command]</a:t>
            </a:r>
            <a:r>
              <a:rPr b="0" lang="en-US" sz="1600" spc="-1" strike="noStrike">
                <a:solidFill>
                  <a:srgbClr val="000000"/>
                </a:solidFill>
                <a:uFill>
                  <a:solidFill>
                    <a:srgbClr val="ffffff"/>
                  </a:solidFill>
                </a:uFill>
                <a:latin typeface="Meiryo UI"/>
              </a:rPr>
              <a:t>メッセージを確認します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rPr>
              <a:t>PowerShell</a:t>
            </a:r>
            <a:r>
              <a:rPr b="0" lang="en-US" sz="1600" spc="-1" strike="noStrike">
                <a:solidFill>
                  <a:srgbClr val="000000"/>
                </a:solidFill>
                <a:uFill>
                  <a:solidFill>
                    <a:srgbClr val="ffffff"/>
                  </a:solidFill>
                </a:uFill>
                <a:latin typeface="Meiryo UI"/>
              </a:rPr>
              <a:t>から</a:t>
            </a:r>
            <a:r>
              <a:rPr b="0" lang="en-US" sz="1600" spc="-1" strike="noStrike">
                <a:solidFill>
                  <a:srgbClr val="000000"/>
                </a:solidFill>
                <a:uFill>
                  <a:solidFill>
                    <a:srgbClr val="ffffff"/>
                  </a:solidFill>
                </a:uFill>
                <a:latin typeface="Meiryo UI"/>
              </a:rPr>
              <a:t>[command]</a:t>
            </a:r>
            <a:r>
              <a:rPr b="0" lang="en-US" sz="1600" spc="-1" strike="noStrike">
                <a:solidFill>
                  <a:srgbClr val="000000"/>
                </a:solidFill>
                <a:uFill>
                  <a:solidFill>
                    <a:srgbClr val="ffffff"/>
                  </a:solidFill>
                </a:uFill>
                <a:latin typeface="Meiryo UI"/>
              </a:rPr>
              <a:t>下のコマンドを実行して、コマンド単体の原因調査を行います</a:t>
            </a:r>
            <a:endParaRPr b="0" lang="en-US" sz="1800" spc="-1" strike="noStrike">
              <a:solidFill>
                <a:srgbClr val="000000"/>
              </a:solidFill>
              <a:uFill>
                <a:solidFill>
                  <a:srgbClr val="ffffff"/>
                </a:solidFill>
              </a:uFill>
              <a:latin typeface="Arial"/>
            </a:endParaRPr>
          </a:p>
        </p:txBody>
      </p:sp>
      <p:sp>
        <p:nvSpPr>
          <p:cNvPr id="271" name="CustomShape 5"/>
          <p:cNvSpPr/>
          <p:nvPr/>
        </p:nvSpPr>
        <p:spPr>
          <a:xfrm>
            <a:off x="792000" y="4176000"/>
            <a:ext cx="7847640" cy="2347200"/>
          </a:xfrm>
          <a:prstGeom prst="rect">
            <a:avLst/>
          </a:prstGeom>
          <a:noFill/>
          <a:ln w="36000">
            <a:solidFill>
              <a:srgbClr val="b2b2b2"/>
            </a:solidFill>
            <a:round/>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[command]</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powershell -NonInteractive ./build/log/Linux/ostrich/vCenter/get_vCenter_spec.ps1</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-log_dir './build/log/Linux/ostrich/vCenter'</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-server 'ostrich' -vm 'ostrich'</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-user 'xxxxxxx' -password 'xxxxxxxx'</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-vcenter 'xxx.xxx.xxx.xxx'</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[output]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04:58:05 ERROR j.c.t.I.a.InfraTestSpec - [PowershellTest] Powershell script faild.</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301320"/>
            <a:ext cx="907056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Windows</a:t>
            </a:r>
            <a:r>
              <a:rPr b="0" lang="en-US" sz="4400" spc="-1" strike="noStrike">
                <a:solidFill>
                  <a:srgbClr val="000000"/>
                </a:solidFill>
                <a:uFill>
                  <a:solidFill>
                    <a:srgbClr val="ffffff"/>
                  </a:solidFill>
                </a:uFill>
                <a:latin typeface="Arial"/>
                <a:ea typeface="DejaVu Sans"/>
              </a:rPr>
              <a:t>検査</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検査対象</a:t>
            </a:r>
            <a:r>
              <a:rPr b="0" lang="en-US" sz="4400" spc="-1" strike="noStrike">
                <a:solidFill>
                  <a:srgbClr val="000000"/>
                </a:solidFill>
                <a:uFill>
                  <a:solidFill>
                    <a:srgbClr val="ffffff"/>
                  </a:solidFill>
                </a:uFill>
                <a:latin typeface="Meiryo UI"/>
              </a:rPr>
              <a:t>Windows</a:t>
            </a:r>
            <a:r>
              <a:rPr b="0" lang="en-US" sz="4400" spc="-1" strike="noStrike">
                <a:solidFill>
                  <a:srgbClr val="000000"/>
                </a:solidFill>
                <a:uFill>
                  <a:solidFill>
                    <a:srgbClr val="ffffff"/>
                  </a:solidFill>
                </a:uFill>
                <a:latin typeface="Meiryo UI"/>
              </a:rPr>
              <a:t>サーバ側の準備</a:t>
            </a:r>
            <a:endParaRPr b="0" lang="en-US" sz="1800" spc="-1" strike="noStrike">
              <a:solidFill>
                <a:srgbClr val="000000"/>
              </a:solidFill>
              <a:uFill>
                <a:solidFill>
                  <a:srgbClr val="ffffff"/>
                </a:solidFill>
              </a:uFill>
              <a:latin typeface="Arial"/>
            </a:endParaRPr>
          </a:p>
        </p:txBody>
      </p:sp>
      <p:sp>
        <p:nvSpPr>
          <p:cNvPr id="274" name="CustomShape 2"/>
          <p:cNvSpPr/>
          <p:nvPr/>
        </p:nvSpPr>
        <p:spPr>
          <a:xfrm>
            <a:off x="504000" y="1768680"/>
            <a:ext cx="9071640" cy="32709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rPr>
              <a:t>ファイヤーウォール許可設定</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rPr>
              <a:t>PowerShell </a:t>
            </a:r>
            <a:r>
              <a:rPr b="0" lang="en-US" sz="2200" spc="-1" strike="noStrike">
                <a:solidFill>
                  <a:srgbClr val="000000"/>
                </a:solidFill>
                <a:uFill>
                  <a:solidFill>
                    <a:srgbClr val="ffffff"/>
                  </a:solidFill>
                </a:uFill>
                <a:latin typeface="Meiryo UI"/>
              </a:rPr>
              <a:t>から以下のコマンドでファイヤーウォールの無効化設定をします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ファイアウォール無効化</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Get-NetFirewallProfile | Set-NetFirewallProfile -Enabled false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rPr>
              <a:t>検査終了後、基に戻す場合は以下コマンドで有効化設定をします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rPr>
              <a:t>ファイアウォール有効化</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Get-NetFirewallProfile | Set-NetFirewallProfile -Enabled true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rPr>
              <a:t>許可設定をしないと、</a:t>
            </a:r>
            <a:r>
              <a:rPr b="0" lang="en-US" sz="2400" spc="-1" strike="noStrike">
                <a:solidFill>
                  <a:srgbClr val="000000"/>
                </a:solidFill>
                <a:uFill>
                  <a:solidFill>
                    <a:srgbClr val="ffffff"/>
                  </a:solidFill>
                </a:uFill>
                <a:latin typeface="Meiryo UI"/>
              </a:rPr>
              <a:t>getconfig </a:t>
            </a:r>
            <a:r>
              <a:rPr b="0" lang="en-US" sz="2400" spc="-1" strike="noStrike">
                <a:solidFill>
                  <a:srgbClr val="000000"/>
                </a:solidFill>
                <a:uFill>
                  <a:solidFill>
                    <a:srgbClr val="ffffff"/>
                  </a:solidFill>
                </a:uFill>
                <a:latin typeface="Meiryo UI"/>
              </a:rPr>
              <a:t>実行時に、”</a:t>
            </a:r>
            <a:r>
              <a:rPr b="0" lang="en-US" sz="2400" spc="-1" strike="noStrike">
                <a:solidFill>
                  <a:srgbClr val="000000"/>
                </a:solidFill>
                <a:uFill>
                  <a:solidFill>
                    <a:srgbClr val="ffffff"/>
                  </a:solidFill>
                </a:uFill>
                <a:latin typeface="Meiryo UI"/>
              </a:rPr>
              <a:t>Get-WmiObject : RPC </a:t>
            </a:r>
            <a:r>
              <a:rPr b="0" lang="en-US" sz="2400" spc="-1" strike="noStrike">
                <a:solidFill>
                  <a:srgbClr val="000000"/>
                </a:solidFill>
                <a:uFill>
                  <a:solidFill>
                    <a:srgbClr val="ffffff"/>
                  </a:solidFill>
                </a:uFill>
                <a:latin typeface="Meiryo UI"/>
              </a:rPr>
              <a:t>サーバーを利用できません” というエラーが発生します</a:t>
            </a:r>
            <a:endParaRPr b="0" lang="en-US" sz="1800" spc="-1" strike="noStrike">
              <a:solidFill>
                <a:srgbClr val="000000"/>
              </a:solidFill>
              <a:uFill>
                <a:solidFill>
                  <a:srgbClr val="ffffff"/>
                </a:solidFill>
              </a:uFill>
              <a:latin typeface="Arial"/>
            </a:endParaRPr>
          </a:p>
        </p:txBody>
      </p:sp>
      <p:sp>
        <p:nvSpPr>
          <p:cNvPr id="275" name="CustomShape 3"/>
          <p:cNvSpPr/>
          <p:nvPr/>
        </p:nvSpPr>
        <p:spPr>
          <a:xfrm>
            <a:off x="360000" y="1656000"/>
            <a:ext cx="5748840" cy="373320"/>
          </a:xfrm>
          <a:prstGeom prst="rect">
            <a:avLst/>
          </a:prstGeom>
          <a:noFill/>
          <a:ln w="36000">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rPr>
              <a:t>検査対象の </a:t>
            </a:r>
            <a:r>
              <a:rPr b="0" lang="en-US" sz="2000" spc="-1" strike="noStrike">
                <a:solidFill>
                  <a:srgbClr val="000000"/>
                </a:solidFill>
                <a:uFill>
                  <a:solidFill>
                    <a:srgbClr val="ffffff"/>
                  </a:solidFill>
                </a:uFill>
                <a:latin typeface="Arial"/>
              </a:rPr>
              <a:t>Windows </a:t>
            </a:r>
            <a:r>
              <a:rPr b="0" lang="en-US" sz="2000" spc="-1" strike="noStrike">
                <a:solidFill>
                  <a:srgbClr val="000000"/>
                </a:solidFill>
                <a:uFill>
                  <a:solidFill>
                    <a:srgbClr val="ffffff"/>
                  </a:solidFill>
                </a:uFill>
                <a:latin typeface="Arial"/>
              </a:rPr>
              <a:t>環境で以下の設定をします</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検査用</a:t>
            </a:r>
            <a:r>
              <a:rPr b="0" lang="en-US" sz="4400" spc="-1" strike="noStrike">
                <a:solidFill>
                  <a:srgbClr val="000000"/>
                </a:solidFill>
                <a:uFill>
                  <a:solidFill>
                    <a:srgbClr val="ffffff"/>
                  </a:solidFill>
                </a:uFill>
                <a:latin typeface="Meiryo UI"/>
                <a:ea typeface="DejaVu Sans"/>
              </a:rPr>
              <a:t>PC</a:t>
            </a:r>
            <a:r>
              <a:rPr b="0" lang="en-US" sz="4400" spc="-1" strike="noStrike">
                <a:solidFill>
                  <a:srgbClr val="000000"/>
                </a:solidFill>
                <a:uFill>
                  <a:solidFill>
                    <a:srgbClr val="ffffff"/>
                  </a:solidFill>
                </a:uFill>
                <a:latin typeface="Meiryo UI"/>
                <a:ea typeface="DejaVu Sans"/>
              </a:rPr>
              <a:t>のセットアップ</a:t>
            </a: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DejaVu Sans"/>
              </a:rPr>
              <a:t>システム要件</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DejaVu Sans"/>
              </a:rPr>
              <a:t>Windows 7 64bit</a:t>
            </a:r>
            <a:r>
              <a:rPr b="0" lang="en-US" sz="2800" spc="-1" strike="noStrike">
                <a:solidFill>
                  <a:srgbClr val="000000"/>
                </a:solidFill>
                <a:uFill>
                  <a:solidFill>
                    <a:srgbClr val="ffffff"/>
                  </a:solidFill>
                </a:uFill>
                <a:latin typeface="Meiryo UI"/>
                <a:ea typeface="DejaVu Sans"/>
              </a:rPr>
              <a:t>、</a:t>
            </a:r>
            <a:r>
              <a:rPr b="0" lang="en-US" sz="2800" spc="-1" strike="noStrike">
                <a:solidFill>
                  <a:srgbClr val="000000"/>
                </a:solidFill>
                <a:uFill>
                  <a:solidFill>
                    <a:srgbClr val="ffffff"/>
                  </a:solidFill>
                </a:uFill>
                <a:latin typeface="Meiryo UI"/>
                <a:ea typeface="DejaVu Sans"/>
              </a:rPr>
              <a:t>Windows Server 2012 R2</a:t>
            </a:r>
            <a:r>
              <a:rPr b="0" lang="en-US" sz="2800" spc="-1" strike="noStrike">
                <a:solidFill>
                  <a:srgbClr val="000000"/>
                </a:solidFill>
                <a:uFill>
                  <a:solidFill>
                    <a:srgbClr val="ffffff"/>
                  </a:solidFill>
                </a:uFill>
                <a:latin typeface="Meiryo UI"/>
                <a:ea typeface="DejaVu Sans"/>
              </a:rPr>
              <a:t>以上の</a:t>
            </a:r>
            <a:r>
              <a:rPr b="0" lang="en-US" sz="2800" spc="-1" strike="noStrike">
                <a:solidFill>
                  <a:srgbClr val="000000"/>
                </a:solidFill>
                <a:uFill>
                  <a:solidFill>
                    <a:srgbClr val="ffffff"/>
                  </a:solidFill>
                </a:uFill>
                <a:latin typeface="Meiryo UI"/>
                <a:ea typeface="DejaVu Sans"/>
              </a:rPr>
              <a:t>PC</a:t>
            </a:r>
            <a:r>
              <a:rPr b="0" lang="en-US" sz="2800" spc="-1" strike="noStrike">
                <a:solidFill>
                  <a:srgbClr val="000000"/>
                </a:solidFill>
                <a:uFill>
                  <a:solidFill>
                    <a:srgbClr val="ffffff"/>
                  </a:solidFill>
                </a:uFill>
                <a:latin typeface="Meiryo UI"/>
                <a:ea typeface="DejaVu Sans"/>
              </a:rPr>
              <a:t>が必要です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CPU 1 Core</a:t>
            </a:r>
            <a:r>
              <a:rPr b="0" lang="en-US" sz="2400" spc="-1" strike="noStrike">
                <a:solidFill>
                  <a:srgbClr val="000000"/>
                </a:solidFill>
                <a:uFill>
                  <a:solidFill>
                    <a:srgbClr val="ffffff"/>
                  </a:solidFill>
                </a:uFill>
                <a:latin typeface="Meiryo UI"/>
                <a:ea typeface="DejaVu Sans"/>
              </a:rPr>
              <a:t>以上</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Memory 4 GB</a:t>
            </a:r>
            <a:r>
              <a:rPr b="0" lang="en-US" sz="2400" spc="-1" strike="noStrike">
                <a:solidFill>
                  <a:srgbClr val="000000"/>
                </a:solidFill>
                <a:uFill>
                  <a:solidFill>
                    <a:srgbClr val="ffffff"/>
                  </a:solidFill>
                </a:uFill>
                <a:latin typeface="Meiryo UI"/>
                <a:ea typeface="DejaVu Sans"/>
              </a:rPr>
              <a:t>以上</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Disk 100 GB</a:t>
            </a:r>
            <a:r>
              <a:rPr b="0" lang="en-US" sz="2400" spc="-1" strike="noStrike">
                <a:solidFill>
                  <a:srgbClr val="000000"/>
                </a:solidFill>
                <a:uFill>
                  <a:solidFill>
                    <a:srgbClr val="ffffff"/>
                  </a:solidFill>
                </a:uFill>
                <a:latin typeface="Meiryo UI"/>
                <a:ea typeface="DejaVu Sans"/>
              </a:rPr>
              <a:t>以上</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検査対象</a:t>
            </a:r>
            <a:r>
              <a:rPr b="0" lang="en-US" sz="4400" spc="-1" strike="noStrike">
                <a:solidFill>
                  <a:srgbClr val="000000"/>
                </a:solidFill>
                <a:uFill>
                  <a:solidFill>
                    <a:srgbClr val="ffffff"/>
                  </a:solidFill>
                </a:uFill>
                <a:latin typeface="Meiryo UI"/>
              </a:rPr>
              <a:t>Windows</a:t>
            </a:r>
            <a:r>
              <a:rPr b="0" lang="en-US" sz="4400" spc="-1" strike="noStrike">
                <a:solidFill>
                  <a:srgbClr val="000000"/>
                </a:solidFill>
                <a:uFill>
                  <a:solidFill>
                    <a:srgbClr val="ffffff"/>
                  </a:solidFill>
                </a:uFill>
                <a:latin typeface="Meiryo UI"/>
              </a:rPr>
              <a:t>サーバ側の準備</a:t>
            </a:r>
            <a:endParaRPr b="0" lang="en-US" sz="1800" spc="-1" strike="noStrike">
              <a:solidFill>
                <a:srgbClr val="000000"/>
              </a:solidFill>
              <a:uFill>
                <a:solidFill>
                  <a:srgbClr val="ffffff"/>
                </a:solidFill>
              </a:uFill>
              <a:latin typeface="Arial"/>
            </a:endParaRPr>
          </a:p>
        </p:txBody>
      </p:sp>
      <p:sp>
        <p:nvSpPr>
          <p:cNvPr id="277" name="CustomShape 2"/>
          <p:cNvSpPr/>
          <p:nvPr/>
        </p:nvSpPr>
        <p:spPr>
          <a:xfrm>
            <a:off x="504000" y="1768680"/>
            <a:ext cx="9071640" cy="32709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rPr>
              <a:t>PowerShell </a:t>
            </a:r>
            <a:r>
              <a:rPr b="0" lang="en-US" sz="2200" spc="-1" strike="noStrike">
                <a:solidFill>
                  <a:srgbClr val="000000"/>
                </a:solidFill>
                <a:uFill>
                  <a:solidFill>
                    <a:srgbClr val="ffffff"/>
                  </a:solidFill>
                </a:uFill>
                <a:latin typeface="Meiryo UI"/>
              </a:rPr>
              <a:t>リモートアクセス許可の有効化</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Windows Server 2012 </a:t>
            </a:r>
            <a:r>
              <a:rPr b="0" lang="en-US" sz="2000" spc="-1" strike="noStrike">
                <a:solidFill>
                  <a:srgbClr val="000000"/>
                </a:solidFill>
                <a:uFill>
                  <a:solidFill>
                    <a:srgbClr val="ffffff"/>
                  </a:solidFill>
                </a:uFill>
                <a:latin typeface="Meiryo UI"/>
              </a:rPr>
              <a:t>より前の</a:t>
            </a:r>
            <a:r>
              <a:rPr b="0" lang="en-US" sz="2000" spc="-1" strike="noStrike">
                <a:solidFill>
                  <a:srgbClr val="000000"/>
                </a:solidFill>
                <a:uFill>
                  <a:solidFill>
                    <a:srgbClr val="ffffff"/>
                  </a:solidFill>
                </a:uFill>
                <a:latin typeface="Meiryo UI"/>
              </a:rPr>
              <a:t>OS</a:t>
            </a:r>
            <a:r>
              <a:rPr b="0" lang="en-US" sz="2000" spc="-1" strike="noStrike">
                <a:solidFill>
                  <a:srgbClr val="000000"/>
                </a:solidFill>
                <a:uFill>
                  <a:solidFill>
                    <a:srgbClr val="ffffff"/>
                  </a:solidFill>
                </a:uFill>
                <a:latin typeface="Meiryo UI"/>
              </a:rPr>
              <a:t>では、</a:t>
            </a:r>
            <a:r>
              <a:rPr b="0" lang="en-US" sz="2000" spc="-1" strike="noStrike">
                <a:solidFill>
                  <a:srgbClr val="000000"/>
                </a:solidFill>
                <a:uFill>
                  <a:solidFill>
                    <a:srgbClr val="ffffff"/>
                  </a:solidFill>
                </a:uFill>
                <a:latin typeface="Meiryo UI"/>
              </a:rPr>
              <a:t>PowerShell </a:t>
            </a:r>
            <a:r>
              <a:rPr b="0" lang="en-US" sz="2000" spc="-1" strike="noStrike">
                <a:solidFill>
                  <a:srgbClr val="000000"/>
                </a:solidFill>
                <a:uFill>
                  <a:solidFill>
                    <a:srgbClr val="ffffff"/>
                  </a:solidFill>
                </a:uFill>
                <a:latin typeface="Meiryo UI"/>
              </a:rPr>
              <a:t>のリモートアクセス許可が無効化されている場合があります</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rPr>
              <a:t>Windows Server 2012 R2 </a:t>
            </a:r>
            <a:r>
              <a:rPr b="0" lang="en-US" sz="1600" spc="-1" strike="noStrike">
                <a:solidFill>
                  <a:srgbClr val="000000"/>
                </a:solidFill>
                <a:uFill>
                  <a:solidFill>
                    <a:srgbClr val="ffffff"/>
                  </a:solidFill>
                </a:uFill>
                <a:latin typeface="Meiryo UI"/>
              </a:rPr>
              <a:t>以上の場合、リモートアクセス許可の既定値は有効化です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その場合、</a:t>
            </a:r>
            <a:r>
              <a:rPr b="0" lang="en-US" sz="2000" spc="-1" strike="noStrike">
                <a:solidFill>
                  <a:srgbClr val="000000"/>
                </a:solidFill>
                <a:uFill>
                  <a:solidFill>
                    <a:srgbClr val="ffffff"/>
                  </a:solidFill>
                </a:uFill>
                <a:latin typeface="Meiryo UI"/>
              </a:rPr>
              <a:t>PowerShell</a:t>
            </a:r>
            <a:r>
              <a:rPr b="0" lang="en-US" sz="2000" spc="-1" strike="noStrike">
                <a:solidFill>
                  <a:srgbClr val="000000"/>
                </a:solidFill>
                <a:uFill>
                  <a:solidFill>
                    <a:srgbClr val="ffffff"/>
                  </a:solidFill>
                </a:uFill>
                <a:latin typeface="Meiryo UI"/>
              </a:rPr>
              <a:t>を管理者権限で実行して、</a:t>
            </a:r>
            <a:r>
              <a:rPr b="0" lang="en-US" sz="2000" spc="-1" strike="noStrike">
                <a:solidFill>
                  <a:srgbClr val="000000"/>
                </a:solidFill>
                <a:uFill>
                  <a:solidFill>
                    <a:srgbClr val="ffffff"/>
                  </a:solidFill>
                </a:uFill>
                <a:latin typeface="Meiryo UI"/>
              </a:rPr>
              <a:t>PowerShell </a:t>
            </a:r>
            <a:r>
              <a:rPr b="0" lang="en-US" sz="2000" spc="-1" strike="noStrike">
                <a:solidFill>
                  <a:srgbClr val="000000"/>
                </a:solidFill>
                <a:uFill>
                  <a:solidFill>
                    <a:srgbClr val="ffffff"/>
                  </a:solidFill>
                </a:uFill>
                <a:latin typeface="Meiryo UI"/>
              </a:rPr>
              <a:t>コンソールから以下のコマンドで有効化します</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Enable-PSRemoting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また、「認識されないネットワーク」があり、</a:t>
            </a:r>
            <a:r>
              <a:rPr b="0" lang="en-US" sz="2000" spc="-1" strike="noStrike">
                <a:solidFill>
                  <a:srgbClr val="000000"/>
                </a:solidFill>
                <a:uFill>
                  <a:solidFill>
                    <a:srgbClr val="ffffff"/>
                  </a:solidFill>
                </a:uFill>
                <a:latin typeface="Meiryo UI"/>
              </a:rPr>
              <a:t>Public</a:t>
            </a:r>
            <a:r>
              <a:rPr b="0" lang="en-US" sz="2000" spc="-1" strike="noStrike">
                <a:solidFill>
                  <a:srgbClr val="000000"/>
                </a:solidFill>
                <a:uFill>
                  <a:solidFill>
                    <a:srgbClr val="ffffff"/>
                  </a:solidFill>
                </a:uFill>
                <a:latin typeface="Meiryo UI"/>
              </a:rPr>
              <a:t>として設定されている場合、以下のオプションを 追加して有効化を試してください</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Enable-PSRemoting -SkipNetworkProfileCheck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rPr>
              <a:t>オプションを指定しない場合、「</a:t>
            </a:r>
            <a:r>
              <a:rPr b="0" lang="en-US" sz="2000" spc="-1" strike="noStrike">
                <a:solidFill>
                  <a:srgbClr val="000000"/>
                </a:solidFill>
                <a:uFill>
                  <a:solidFill>
                    <a:srgbClr val="ffffff"/>
                  </a:solidFill>
                </a:uFill>
                <a:latin typeface="Meiryo UI"/>
              </a:rPr>
              <a:t>Public </a:t>
            </a:r>
            <a:r>
              <a:rPr b="0" lang="en-US" sz="2000" spc="-1" strike="noStrike">
                <a:solidFill>
                  <a:srgbClr val="000000"/>
                </a:solidFill>
                <a:uFill>
                  <a:solidFill>
                    <a:srgbClr val="ffffff"/>
                  </a:solidFill>
                </a:uFill>
                <a:latin typeface="Meiryo UI"/>
              </a:rPr>
              <a:t>に設定されているため、</a:t>
            </a:r>
            <a:r>
              <a:rPr b="0" lang="en-US" sz="2000" spc="-1" strike="noStrike">
                <a:solidFill>
                  <a:srgbClr val="000000"/>
                </a:solidFill>
                <a:uFill>
                  <a:solidFill>
                    <a:srgbClr val="ffffff"/>
                  </a:solidFill>
                </a:uFill>
                <a:latin typeface="Meiryo UI"/>
              </a:rPr>
              <a:t>WinRM </a:t>
            </a:r>
            <a:r>
              <a:rPr b="0" lang="en-US" sz="2000" spc="-1" strike="noStrike">
                <a:solidFill>
                  <a:srgbClr val="000000"/>
                </a:solidFill>
                <a:uFill>
                  <a:solidFill>
                    <a:srgbClr val="ffffff"/>
                  </a:solidFill>
                </a:uFill>
                <a:latin typeface="Meiryo UI"/>
              </a:rPr>
              <a:t>ファイアウォール例外は機能しません。 ネットワーク接続の種類を </a:t>
            </a:r>
            <a:r>
              <a:rPr b="0" lang="en-US" sz="2000" spc="-1" strike="noStrike">
                <a:solidFill>
                  <a:srgbClr val="000000"/>
                </a:solidFill>
                <a:uFill>
                  <a:solidFill>
                    <a:srgbClr val="ffffff"/>
                  </a:solidFill>
                </a:uFill>
                <a:latin typeface="Meiryo UI"/>
              </a:rPr>
              <a:t>Domain </a:t>
            </a:r>
            <a:r>
              <a:rPr b="0" lang="en-US" sz="2000" spc="-1" strike="noStrike">
                <a:solidFill>
                  <a:srgbClr val="000000"/>
                </a:solidFill>
                <a:uFill>
                  <a:solidFill>
                    <a:srgbClr val="ffffff"/>
                  </a:solidFill>
                </a:uFill>
                <a:latin typeface="Meiryo UI"/>
              </a:rPr>
              <a:t>または </a:t>
            </a:r>
            <a:r>
              <a:rPr b="0" lang="en-US" sz="2000" spc="-1" strike="noStrike">
                <a:solidFill>
                  <a:srgbClr val="000000"/>
                </a:solidFill>
                <a:uFill>
                  <a:solidFill>
                    <a:srgbClr val="ffffff"/>
                  </a:solidFill>
                </a:uFill>
                <a:latin typeface="Meiryo UI"/>
              </a:rPr>
              <a:t>Private </a:t>
            </a:r>
            <a:r>
              <a:rPr b="0" lang="en-US" sz="2000" spc="-1" strike="noStrike">
                <a:solidFill>
                  <a:srgbClr val="000000"/>
                </a:solidFill>
                <a:uFill>
                  <a:solidFill>
                    <a:srgbClr val="ffffff"/>
                  </a:solidFill>
                </a:uFill>
                <a:latin typeface="Meiryo UI"/>
              </a:rPr>
              <a:t>に変更して、やり直してください。 」 というエラーが発生する場合があります</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検査シート入力</a:t>
            </a:r>
            <a:endParaRPr b="0" lang="en-US" sz="1800" spc="-1" strike="noStrike">
              <a:solidFill>
                <a:srgbClr val="000000"/>
              </a:solidFill>
              <a:uFill>
                <a:solidFill>
                  <a:srgbClr val="ffffff"/>
                </a:solidFill>
              </a:uFill>
              <a:latin typeface="Arial"/>
            </a:endParaRPr>
          </a:p>
        </p:txBody>
      </p:sp>
      <p:sp>
        <p:nvSpPr>
          <p:cNvPr id="279" name="CustomShape 2"/>
          <p:cNvSpPr/>
          <p:nvPr/>
        </p:nvSpPr>
        <p:spPr>
          <a:xfrm>
            <a:off x="504000" y="176904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Windows </a:t>
            </a:r>
            <a:r>
              <a:rPr b="0" lang="en-US" sz="2000" spc="-1" strike="noStrike">
                <a:solidFill>
                  <a:srgbClr val="000000"/>
                </a:solidFill>
                <a:uFill>
                  <a:solidFill>
                    <a:srgbClr val="ffffff"/>
                  </a:solidFill>
                </a:uFill>
                <a:latin typeface="Meiryo UI"/>
                <a:ea typeface="DejaVu Sans"/>
              </a:rPr>
              <a:t>サーバの情報を設定します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Windows”</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」に仮想化</a:t>
            </a:r>
            <a:r>
              <a:rPr b="0" lang="en-US" sz="2000" spc="-1" strike="noStrike">
                <a:solidFill>
                  <a:srgbClr val="000000"/>
                </a:solidFill>
                <a:uFill>
                  <a:solidFill>
                    <a:srgbClr val="ffffff"/>
                  </a:solidFill>
                </a:uFill>
                <a:latin typeface="Meiryo UI"/>
                <a:ea typeface="DejaVu Sans"/>
              </a:rPr>
              <a:t>OS</a:t>
            </a:r>
            <a:r>
              <a:rPr b="0" lang="en-US" sz="2000" spc="-1" strike="noStrike">
                <a:solidFill>
                  <a:srgbClr val="000000"/>
                </a:solidFill>
                <a:uFill>
                  <a:solidFill>
                    <a:srgbClr val="ffffff"/>
                  </a:solidFill>
                </a:uFill>
                <a:latin typeface="Meiryo UI"/>
                <a:ea typeface="DejaVu Sans"/>
              </a:rPr>
              <a:t>の場合は、”</a:t>
            </a:r>
            <a:r>
              <a:rPr b="0" lang="en-US" sz="2000" spc="-1" strike="noStrike">
                <a:solidFill>
                  <a:srgbClr val="000000"/>
                </a:solidFill>
                <a:uFill>
                  <a:solidFill>
                    <a:srgbClr val="ffffff"/>
                  </a:solidFill>
                </a:uFill>
                <a:latin typeface="Meiryo UI"/>
                <a:ea typeface="DejaVu Sans"/>
              </a:rPr>
              <a:t>VM”</a:t>
            </a:r>
            <a:r>
              <a:rPr b="0" lang="en-US" sz="2000" spc="-1" strike="noStrike">
                <a:solidFill>
                  <a:srgbClr val="000000"/>
                </a:solidFill>
                <a:uFill>
                  <a:solidFill>
                    <a:srgbClr val="ffffff"/>
                  </a:solidFill>
                </a:uFill>
                <a:latin typeface="Meiryo UI"/>
                <a:ea typeface="DejaVu Sans"/>
              </a:rPr>
              <a:t>、オンプレサーバの場合は”オンプレ”を選択してください</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各項目の入力手順は</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検査と同じとなります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80" name="" descr=""/>
          <p:cNvPicPr/>
          <p:nvPr/>
        </p:nvPicPr>
        <p:blipFill>
          <a:blip r:embed="rId1"/>
          <a:stretch/>
        </p:blipFill>
        <p:spPr>
          <a:xfrm>
            <a:off x="1008000" y="3729960"/>
            <a:ext cx="6143040" cy="3037680"/>
          </a:xfrm>
          <a:prstGeom prst="rect">
            <a:avLst/>
          </a:prstGeom>
          <a:ln w="36000">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config\config.groovy</a:t>
            </a:r>
            <a:r>
              <a:rPr b="0" lang="en-US" sz="4400" spc="-1" strike="noStrike">
                <a:solidFill>
                  <a:srgbClr val="000000"/>
                </a:solidFill>
                <a:uFill>
                  <a:solidFill>
                    <a:srgbClr val="ffffff"/>
                  </a:solidFill>
                </a:uFill>
                <a:latin typeface="Meiryo UI"/>
              </a:rPr>
              <a:t>の編集</a:t>
            </a:r>
            <a:endParaRPr b="0" lang="en-US" sz="1800" spc="-1" strike="noStrike">
              <a:solidFill>
                <a:srgbClr val="000000"/>
              </a:solidFill>
              <a:uFill>
                <a:solidFill>
                  <a:srgbClr val="ffffff"/>
                </a:solidFill>
              </a:uFill>
              <a:latin typeface="Arial"/>
            </a:endParaRPr>
          </a:p>
        </p:txBody>
      </p:sp>
      <p:sp>
        <p:nvSpPr>
          <p:cNvPr id="282" name="CustomShape 2"/>
          <p:cNvSpPr/>
          <p:nvPr/>
        </p:nvSpPr>
        <p:spPr>
          <a:xfrm>
            <a:off x="504000" y="1683000"/>
            <a:ext cx="9071640" cy="3596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notepad++</a:t>
            </a:r>
            <a:r>
              <a:rPr b="0" lang="en-US" sz="1800" spc="-1" strike="noStrike">
                <a:solidFill>
                  <a:srgbClr val="000000"/>
                </a:solidFill>
                <a:uFill>
                  <a:solidFill>
                    <a:srgbClr val="ffffff"/>
                  </a:solidFill>
                </a:uFill>
                <a:latin typeface="Meiryo UI"/>
              </a:rPr>
              <a:t>などで</a:t>
            </a:r>
            <a:r>
              <a:rPr b="0" lang="en-US" sz="1800" spc="-1" strike="noStrike">
                <a:solidFill>
                  <a:srgbClr val="000000"/>
                </a:solidFill>
                <a:uFill>
                  <a:solidFill>
                    <a:srgbClr val="ffffff"/>
                  </a:solidFill>
                </a:uFill>
                <a:latin typeface="Meiryo UI"/>
              </a:rPr>
              <a:t>config\config.groovy </a:t>
            </a:r>
            <a:r>
              <a:rPr b="0" lang="en-US" sz="1800" spc="-1" strike="noStrike">
                <a:solidFill>
                  <a:srgbClr val="000000"/>
                </a:solidFill>
                <a:uFill>
                  <a:solidFill>
                    <a:srgbClr val="ffffff"/>
                  </a:solidFill>
                </a:uFill>
                <a:latin typeface="Meiryo UI"/>
              </a:rPr>
              <a:t>を開き、以下の行の接続アカウント情報を編集します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283" name="CustomShape 3"/>
          <p:cNvSpPr/>
          <p:nvPr/>
        </p:nvSpPr>
        <p:spPr>
          <a:xfrm>
            <a:off x="864000" y="2115000"/>
            <a:ext cx="6898320" cy="2387880"/>
          </a:xfrm>
          <a:prstGeom prst="rect">
            <a:avLst/>
          </a:prstGeom>
          <a:noFill/>
          <a:ln w="36000">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ＭＳ ゴシック"/>
              </a:rPr>
              <a:t>// vCenter</a:t>
            </a:r>
            <a:r>
              <a:rPr b="0" lang="en-US" sz="1400" spc="-1" strike="noStrike">
                <a:solidFill>
                  <a:srgbClr val="000000"/>
                </a:solidFill>
                <a:uFill>
                  <a:solidFill>
                    <a:srgbClr val="ffffff"/>
                  </a:solidFill>
                </a:uFill>
                <a:latin typeface="ＭＳ ゴシック"/>
              </a:rPr>
              <a:t>接続情報</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account.Remote.Test.server   = '192.168.10.100'</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account.Remote.Test.user     = 'test_user'</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account.Remote.Test.password = 'P@ssword'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 Windows </a:t>
            </a:r>
            <a:r>
              <a:rPr b="0" lang="en-US" sz="1400" spc="-1" strike="noStrike">
                <a:solidFill>
                  <a:srgbClr val="000000"/>
                </a:solidFill>
                <a:uFill>
                  <a:solidFill>
                    <a:srgbClr val="ffffff"/>
                  </a:solidFill>
                </a:uFill>
                <a:latin typeface="ＭＳ ゴシック"/>
                <a:ea typeface="ＭＳ ゴシック"/>
              </a:rPr>
              <a:t>接続情報</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account.Windows.Test.user     = 'administrator'</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account.Windows.Test.password = 'P@ssword'</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 account.Windows.Test.logon_test = [['user':'test1' , 'password':'test1'],</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                                    ['user':'test2' , 'password':'test2']]</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284" name="CustomShape 4"/>
          <p:cNvSpPr/>
          <p:nvPr/>
        </p:nvSpPr>
        <p:spPr>
          <a:xfrm>
            <a:off x="6984000" y="2423160"/>
            <a:ext cx="2447640" cy="672480"/>
          </a:xfrm>
          <a:prstGeom prst="rect">
            <a:avLst/>
          </a:prstGeom>
          <a:noFill/>
          <a:ln w="360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Meiryo UI"/>
              </a:rPr>
              <a:t>VM</a:t>
            </a:r>
            <a:r>
              <a:rPr b="0" lang="en-US" sz="1800" spc="-1" strike="noStrike">
                <a:solidFill>
                  <a:srgbClr val="000000"/>
                </a:solidFill>
                <a:uFill>
                  <a:solidFill>
                    <a:srgbClr val="ffffff"/>
                  </a:solidFill>
                </a:uFill>
                <a:latin typeface="Meiryo UI"/>
              </a:rPr>
              <a:t>の場合、</a:t>
            </a:r>
            <a:r>
              <a:rPr b="0" lang="en-US" sz="1800" spc="-1" strike="noStrike">
                <a:solidFill>
                  <a:srgbClr val="000000"/>
                </a:solidFill>
                <a:uFill>
                  <a:solidFill>
                    <a:srgbClr val="ffffff"/>
                  </a:solidFill>
                </a:uFill>
                <a:latin typeface="Meiryo UI"/>
              </a:rPr>
              <a:t>vCenter</a:t>
            </a:r>
            <a:r>
              <a:rPr b="0" lang="en-US" sz="1800" spc="-1" strike="noStrike">
                <a:solidFill>
                  <a:srgbClr val="000000"/>
                </a:solidFill>
                <a:uFill>
                  <a:solidFill>
                    <a:srgbClr val="ffffff"/>
                  </a:solidFill>
                </a:uFill>
                <a:latin typeface="Meiryo UI"/>
              </a:rPr>
              <a:t>接続アカウントを入力します</a:t>
            </a:r>
            <a:endParaRPr b="0" lang="en-US" sz="1800" spc="-1" strike="noStrike">
              <a:solidFill>
                <a:srgbClr val="000000"/>
              </a:solidFill>
              <a:uFill>
                <a:solidFill>
                  <a:srgbClr val="ffffff"/>
                </a:solidFill>
              </a:uFill>
              <a:latin typeface="Arial"/>
            </a:endParaRPr>
          </a:p>
        </p:txBody>
      </p:sp>
      <p:sp>
        <p:nvSpPr>
          <p:cNvPr id="285" name="CustomShape 5"/>
          <p:cNvSpPr/>
          <p:nvPr/>
        </p:nvSpPr>
        <p:spPr>
          <a:xfrm>
            <a:off x="6984000" y="3215160"/>
            <a:ext cx="2447640" cy="672480"/>
          </a:xfrm>
          <a:prstGeom prst="rect">
            <a:avLst/>
          </a:prstGeom>
          <a:noFill/>
          <a:ln w="360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Meiryo UI"/>
              </a:rPr>
              <a:t>Windows</a:t>
            </a:r>
            <a:r>
              <a:rPr b="0" lang="en-US" sz="1800" spc="-1" strike="noStrike">
                <a:solidFill>
                  <a:srgbClr val="000000"/>
                </a:solidFill>
                <a:uFill>
                  <a:solidFill>
                    <a:srgbClr val="ffffff"/>
                  </a:solidFill>
                </a:uFill>
                <a:latin typeface="Meiryo UI"/>
              </a:rPr>
              <a:t>接続アカウントを入力します</a:t>
            </a:r>
            <a:endParaRPr b="0" lang="en-US" sz="1800" spc="-1" strike="noStrike">
              <a:solidFill>
                <a:srgbClr val="000000"/>
              </a:solidFill>
              <a:uFill>
                <a:solidFill>
                  <a:srgbClr val="ffffff"/>
                </a:solidFill>
              </a:uFill>
              <a:latin typeface="Arial"/>
            </a:endParaRPr>
          </a:p>
        </p:txBody>
      </p:sp>
      <p:sp>
        <p:nvSpPr>
          <p:cNvPr id="286" name="CustomShape 6"/>
          <p:cNvSpPr/>
          <p:nvPr/>
        </p:nvSpPr>
        <p:spPr>
          <a:xfrm>
            <a:off x="504000" y="5472000"/>
            <a:ext cx="9071640" cy="18716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アカウント</a:t>
            </a:r>
            <a:r>
              <a:rPr b="0" lang="en-US" sz="1800" spc="-1" strike="noStrike">
                <a:solidFill>
                  <a:srgbClr val="000000"/>
                </a:solidFill>
                <a:uFill>
                  <a:solidFill>
                    <a:srgbClr val="ffffff"/>
                  </a:solidFill>
                </a:uFill>
                <a:latin typeface="Meiryo UI"/>
              </a:rPr>
              <a:t>ID,Windows</a:t>
            </a:r>
            <a:r>
              <a:rPr b="0" lang="en-US" sz="1800" spc="-1" strike="noStrike">
                <a:solidFill>
                  <a:srgbClr val="000000"/>
                </a:solidFill>
                <a:uFill>
                  <a:solidFill>
                    <a:srgbClr val="ffffff"/>
                  </a:solidFill>
                </a:uFill>
                <a:latin typeface="Meiryo UI"/>
              </a:rPr>
              <a:t>ログオンテストの入力手順は、</a:t>
            </a:r>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と同様です</a:t>
            </a: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Windows</a:t>
            </a:r>
            <a:r>
              <a:rPr b="0" lang="en-US" sz="4400" spc="-1" strike="noStrike">
                <a:solidFill>
                  <a:srgbClr val="000000"/>
                </a:solidFill>
                <a:uFill>
                  <a:solidFill>
                    <a:srgbClr val="ffffff"/>
                  </a:solidFill>
                </a:uFill>
                <a:latin typeface="Meiryo UI"/>
              </a:rPr>
              <a:t>検査実行</a:t>
            </a:r>
            <a:r>
              <a:rPr b="0" lang="en-US" sz="4400" spc="-1" strike="noStrike">
                <a:solidFill>
                  <a:srgbClr val="000000"/>
                </a:solidFill>
                <a:uFill>
                  <a:solidFill>
                    <a:srgbClr val="ffffff"/>
                  </a:solidFill>
                </a:uFill>
                <a:latin typeface="Meiryo UI"/>
              </a:rPr>
              <a:t>1</a:t>
            </a:r>
            <a:endParaRPr b="0" lang="en-US" sz="1800" spc="-1" strike="noStrike">
              <a:solidFill>
                <a:srgbClr val="000000"/>
              </a:solidFill>
              <a:uFill>
                <a:solidFill>
                  <a:srgbClr val="ffffff"/>
                </a:solidFill>
              </a:uFill>
              <a:latin typeface="Arial"/>
            </a:endParaRPr>
          </a:p>
        </p:txBody>
      </p:sp>
      <p:sp>
        <p:nvSpPr>
          <p:cNvPr id="288" name="CustomShape 2"/>
          <p:cNvSpPr/>
          <p:nvPr/>
        </p:nvSpPr>
        <p:spPr>
          <a:xfrm>
            <a:off x="504000" y="176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PowerShell</a:t>
            </a:r>
            <a:r>
              <a:rPr b="0" lang="en-US" sz="1800" spc="-1" strike="noStrike">
                <a:solidFill>
                  <a:srgbClr val="000000"/>
                </a:solidFill>
                <a:uFill>
                  <a:solidFill>
                    <a:srgbClr val="ffffff"/>
                  </a:solidFill>
                </a:uFill>
                <a:latin typeface="Meiryo UI"/>
              </a:rPr>
              <a:t>を開いて、プロジェクトディレクトリに移動して、</a:t>
            </a:r>
            <a:r>
              <a:rPr b="0" lang="en-US" sz="1800" spc="-1" strike="noStrike">
                <a:solidFill>
                  <a:srgbClr val="000000"/>
                </a:solidFill>
                <a:uFill>
                  <a:solidFill>
                    <a:srgbClr val="ffffff"/>
                  </a:solidFill>
                </a:uFill>
                <a:latin typeface="Meiryo UI"/>
              </a:rPr>
              <a:t>getconfig </a:t>
            </a:r>
            <a:r>
              <a:rPr b="0" lang="en-US" sz="1800" spc="-1" strike="noStrike">
                <a:solidFill>
                  <a:srgbClr val="000000"/>
                </a:solidFill>
                <a:uFill>
                  <a:solidFill>
                    <a:srgbClr val="ffffff"/>
                  </a:solidFill>
                </a:uFill>
                <a:latin typeface="Meiryo UI"/>
              </a:rPr>
              <a:t>を実行します</a:t>
            </a:r>
            <a:endParaRPr b="0" lang="en-US" sz="1800" spc="-1" strike="noStrike">
              <a:solidFill>
                <a:srgbClr val="000000"/>
              </a:solidFill>
              <a:uFill>
                <a:solidFill>
                  <a:srgbClr val="ffffff"/>
                </a:solidFill>
              </a:uFill>
              <a:latin typeface="Arial"/>
            </a:endParaRPr>
          </a:p>
        </p:txBody>
      </p:sp>
      <p:pic>
        <p:nvPicPr>
          <p:cNvPr id="289" name="" descr=""/>
          <p:cNvPicPr/>
          <p:nvPr/>
        </p:nvPicPr>
        <p:blipFill>
          <a:blip r:embed="rId1"/>
          <a:stretch/>
        </p:blipFill>
        <p:spPr>
          <a:xfrm>
            <a:off x="864000" y="2160000"/>
            <a:ext cx="8575560" cy="4838400"/>
          </a:xfrm>
          <a:prstGeom prst="rect">
            <a:avLst/>
          </a:prstGeom>
          <a:ln w="3600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Windows</a:t>
            </a:r>
            <a:r>
              <a:rPr b="0" lang="en-US" sz="4400" spc="-1" strike="noStrike">
                <a:solidFill>
                  <a:srgbClr val="000000"/>
                </a:solidFill>
                <a:uFill>
                  <a:solidFill>
                    <a:srgbClr val="ffffff"/>
                  </a:solidFill>
                </a:uFill>
                <a:latin typeface="Meiryo UI"/>
              </a:rPr>
              <a:t>検査実行</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291" name="CustomShape 2"/>
          <p:cNvSpPr/>
          <p:nvPr/>
        </p:nvSpPr>
        <p:spPr>
          <a:xfrm>
            <a:off x="504000" y="464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検査結果の確認ができたら”</a:t>
            </a:r>
            <a:r>
              <a:rPr b="0" lang="en-US" sz="1800" spc="-1" strike="noStrike">
                <a:solidFill>
                  <a:srgbClr val="000000"/>
                </a:solidFill>
                <a:uFill>
                  <a:solidFill>
                    <a:srgbClr val="ffffff"/>
                  </a:solidFill>
                </a:uFill>
                <a:latin typeface="Meiryo UI"/>
              </a:rPr>
              <a:t>getconfig -u local”</a:t>
            </a:r>
            <a:r>
              <a:rPr b="0" lang="en-US" sz="1800" spc="-1" strike="noStrike">
                <a:solidFill>
                  <a:srgbClr val="000000"/>
                </a:solidFill>
                <a:uFill>
                  <a:solidFill>
                    <a:srgbClr val="ffffff"/>
                  </a:solidFill>
                </a:uFill>
                <a:latin typeface="Meiryo UI"/>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292" name="" descr=""/>
          <p:cNvPicPr/>
          <p:nvPr/>
        </p:nvPicPr>
        <p:blipFill>
          <a:blip r:embed="rId1"/>
          <a:stretch/>
        </p:blipFill>
        <p:spPr>
          <a:xfrm>
            <a:off x="864000" y="5326560"/>
            <a:ext cx="7452000" cy="1153080"/>
          </a:xfrm>
          <a:prstGeom prst="rect">
            <a:avLst/>
          </a:prstGeom>
          <a:ln w="36000">
            <a:noFill/>
          </a:ln>
        </p:spPr>
      </p:pic>
      <p:sp>
        <p:nvSpPr>
          <p:cNvPr id="293" name="CustomShape 3"/>
          <p:cNvSpPr/>
          <p:nvPr/>
        </p:nvSpPr>
        <p:spPr>
          <a:xfrm>
            <a:off x="504000" y="1656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実行後、プロジェクトディレクトリ下の</a:t>
            </a:r>
            <a:r>
              <a:rPr b="0" lang="en-US" sz="1800" spc="-1" strike="noStrike">
                <a:solidFill>
                  <a:srgbClr val="000000"/>
                </a:solidFill>
                <a:uFill>
                  <a:solidFill>
                    <a:srgbClr val="ffffff"/>
                  </a:solidFill>
                </a:uFill>
                <a:latin typeface="Meiryo UI"/>
              </a:rPr>
              <a:t>build</a:t>
            </a:r>
            <a:r>
              <a:rPr b="0" lang="en-US" sz="1800" spc="-1" strike="noStrike">
                <a:solidFill>
                  <a:srgbClr val="000000"/>
                </a:solidFill>
                <a:uFill>
                  <a:solidFill>
                    <a:srgbClr val="ffffff"/>
                  </a:solidFill>
                </a:uFill>
                <a:latin typeface="Meiryo UI"/>
              </a:rPr>
              <a:t>の下に生成された</a:t>
            </a: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294" name="" descr=""/>
          <p:cNvPicPr/>
          <p:nvPr/>
        </p:nvPicPr>
        <p:blipFill>
          <a:blip r:embed="rId2"/>
          <a:stretch/>
        </p:blipFill>
        <p:spPr>
          <a:xfrm>
            <a:off x="822600" y="2304720"/>
            <a:ext cx="6017040" cy="2158920"/>
          </a:xfrm>
          <a:prstGeom prst="rect">
            <a:avLst/>
          </a:prstGeom>
          <a:ln w="36000">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504000" y="301320"/>
            <a:ext cx="907056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ESXi</a:t>
            </a:r>
            <a:r>
              <a:rPr b="0" lang="en-US" sz="4400" spc="-1" strike="noStrike">
                <a:solidFill>
                  <a:srgbClr val="000000"/>
                </a:solidFill>
                <a:uFill>
                  <a:solidFill>
                    <a:srgbClr val="ffffff"/>
                  </a:solidFill>
                </a:uFill>
                <a:latin typeface="Arial"/>
                <a:ea typeface="DejaVu Sans"/>
              </a:rPr>
              <a:t>ホストの検査</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ESXi</a:t>
            </a:r>
            <a:r>
              <a:rPr b="0" lang="en-US" sz="4400" spc="-1" strike="noStrike">
                <a:solidFill>
                  <a:srgbClr val="000000"/>
                </a:solidFill>
                <a:uFill>
                  <a:solidFill>
                    <a:srgbClr val="ffffff"/>
                  </a:solidFill>
                </a:uFill>
                <a:latin typeface="Meiryo UI"/>
                <a:ea typeface="DejaVu Sans"/>
              </a:rPr>
              <a:t>ホスト検査シート入力</a:t>
            </a:r>
            <a:endParaRPr b="0" lang="en-US" sz="1800" spc="-1" strike="noStrike">
              <a:solidFill>
                <a:srgbClr val="000000"/>
              </a:solidFill>
              <a:uFill>
                <a:solidFill>
                  <a:srgbClr val="ffffff"/>
                </a:solidFill>
              </a:uFill>
              <a:latin typeface="Arial"/>
            </a:endParaRPr>
          </a:p>
        </p:txBody>
      </p:sp>
      <p:sp>
        <p:nvSpPr>
          <p:cNvPr id="297" name="CustomShape 2"/>
          <p:cNvSpPr/>
          <p:nvPr/>
        </p:nvSpPr>
        <p:spPr>
          <a:xfrm>
            <a:off x="504000" y="176904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ESXi </a:t>
            </a:r>
            <a:r>
              <a:rPr b="0" lang="en-US" sz="2000" spc="-1" strike="noStrike">
                <a:solidFill>
                  <a:srgbClr val="000000"/>
                </a:solidFill>
                <a:uFill>
                  <a:solidFill>
                    <a:srgbClr val="ffffff"/>
                  </a:solidFill>
                </a:uFill>
                <a:latin typeface="Meiryo UI"/>
                <a:ea typeface="DejaVu Sans"/>
              </a:rPr>
              <a:t>ホストの情報を設定します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VMHost”</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」は未記入のままにしてください</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各項目の入力手順は</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検査と同じとなります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98" name="" descr=""/>
          <p:cNvPicPr/>
          <p:nvPr/>
        </p:nvPicPr>
        <p:blipFill>
          <a:blip r:embed="rId1"/>
          <a:stretch/>
        </p:blipFill>
        <p:spPr>
          <a:xfrm>
            <a:off x="1005840" y="3398400"/>
            <a:ext cx="4609800" cy="3729240"/>
          </a:xfrm>
          <a:prstGeom prst="rect">
            <a:avLst/>
          </a:prstGeom>
          <a:ln w="36000">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config\config.groovy</a:t>
            </a:r>
            <a:r>
              <a:rPr b="0" lang="en-US" sz="4400" spc="-1" strike="noStrike">
                <a:solidFill>
                  <a:srgbClr val="000000"/>
                </a:solidFill>
                <a:uFill>
                  <a:solidFill>
                    <a:srgbClr val="ffffff"/>
                  </a:solidFill>
                </a:uFill>
                <a:latin typeface="Meiryo UI"/>
              </a:rPr>
              <a:t>の編集</a:t>
            </a:r>
            <a:endParaRPr b="0" lang="en-US" sz="1800" spc="-1" strike="noStrike">
              <a:solidFill>
                <a:srgbClr val="000000"/>
              </a:solidFill>
              <a:uFill>
                <a:solidFill>
                  <a:srgbClr val="ffffff"/>
                </a:solidFill>
              </a:uFill>
              <a:latin typeface="Arial"/>
            </a:endParaRPr>
          </a:p>
        </p:txBody>
      </p:sp>
      <p:sp>
        <p:nvSpPr>
          <p:cNvPr id="300" name="CustomShape 2"/>
          <p:cNvSpPr/>
          <p:nvPr/>
        </p:nvSpPr>
        <p:spPr>
          <a:xfrm>
            <a:off x="504000" y="1683000"/>
            <a:ext cx="9071640" cy="3596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notepad++</a:t>
            </a:r>
            <a:r>
              <a:rPr b="0" lang="en-US" sz="1800" spc="-1" strike="noStrike">
                <a:solidFill>
                  <a:srgbClr val="000000"/>
                </a:solidFill>
                <a:uFill>
                  <a:solidFill>
                    <a:srgbClr val="ffffff"/>
                  </a:solidFill>
                </a:uFill>
                <a:latin typeface="Meiryo UI"/>
              </a:rPr>
              <a:t>などで</a:t>
            </a:r>
            <a:r>
              <a:rPr b="0" lang="en-US" sz="1800" spc="-1" strike="noStrike">
                <a:solidFill>
                  <a:srgbClr val="000000"/>
                </a:solidFill>
                <a:uFill>
                  <a:solidFill>
                    <a:srgbClr val="ffffff"/>
                  </a:solidFill>
                </a:uFill>
                <a:latin typeface="Meiryo UI"/>
              </a:rPr>
              <a:t>config\config.groovy </a:t>
            </a:r>
            <a:r>
              <a:rPr b="0" lang="en-US" sz="1800" spc="-1" strike="noStrike">
                <a:solidFill>
                  <a:srgbClr val="000000"/>
                </a:solidFill>
                <a:uFill>
                  <a:solidFill>
                    <a:srgbClr val="ffffff"/>
                  </a:solidFill>
                </a:uFill>
                <a:latin typeface="Meiryo UI"/>
              </a:rPr>
              <a:t>を開き、以下の行の接続アカウント情報を編集します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301" name="CustomShape 3"/>
          <p:cNvSpPr/>
          <p:nvPr/>
        </p:nvSpPr>
        <p:spPr>
          <a:xfrm>
            <a:off x="864000" y="2338200"/>
            <a:ext cx="7920000" cy="973800"/>
          </a:xfrm>
          <a:prstGeom prst="rect">
            <a:avLst/>
          </a:prstGeom>
          <a:noFill/>
          <a:ln w="36000">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ＭＳ ゴシック"/>
              </a:rPr>
              <a:t>// VMHost </a:t>
            </a:r>
            <a:r>
              <a:rPr b="0" lang="en-US" sz="1400" spc="-1" strike="noStrike">
                <a:solidFill>
                  <a:srgbClr val="000000"/>
                </a:solidFill>
                <a:uFill>
                  <a:solidFill>
                    <a:srgbClr val="ffffff"/>
                  </a:solidFill>
                </a:uFill>
                <a:latin typeface="ＭＳ ゴシック"/>
              </a:rPr>
              <a:t>接続情報</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account.VMHost.Test.user      = 'root'</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ＭＳ ゴシック"/>
                <a:ea typeface="ＭＳ ゴシック"/>
              </a:rPr>
              <a:t>account.VMHost.Test.password  = 'P@ssword'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ESXi</a:t>
            </a:r>
            <a:r>
              <a:rPr b="0" lang="en-US" sz="4400" spc="-1" strike="noStrike">
                <a:solidFill>
                  <a:srgbClr val="000000"/>
                </a:solidFill>
                <a:uFill>
                  <a:solidFill>
                    <a:srgbClr val="ffffff"/>
                  </a:solidFill>
                </a:uFill>
                <a:latin typeface="Meiryo UI"/>
              </a:rPr>
              <a:t>ホスト検査実行</a:t>
            </a:r>
            <a:r>
              <a:rPr b="0" lang="en-US" sz="4400" spc="-1" strike="noStrike">
                <a:solidFill>
                  <a:srgbClr val="000000"/>
                </a:solidFill>
                <a:uFill>
                  <a:solidFill>
                    <a:srgbClr val="ffffff"/>
                  </a:solidFill>
                </a:uFill>
                <a:latin typeface="Meiryo UI"/>
              </a:rPr>
              <a:t>1</a:t>
            </a:r>
            <a:endParaRPr b="0" lang="en-US" sz="1800" spc="-1" strike="noStrike">
              <a:solidFill>
                <a:srgbClr val="000000"/>
              </a:solidFill>
              <a:uFill>
                <a:solidFill>
                  <a:srgbClr val="ffffff"/>
                </a:solidFill>
              </a:uFill>
              <a:latin typeface="Arial"/>
            </a:endParaRPr>
          </a:p>
        </p:txBody>
      </p:sp>
      <p:sp>
        <p:nvSpPr>
          <p:cNvPr id="303" name="CustomShape 2"/>
          <p:cNvSpPr/>
          <p:nvPr/>
        </p:nvSpPr>
        <p:spPr>
          <a:xfrm>
            <a:off x="504000" y="176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PowerShell</a:t>
            </a:r>
            <a:r>
              <a:rPr b="0" lang="en-US" sz="1800" spc="-1" strike="noStrike">
                <a:solidFill>
                  <a:srgbClr val="000000"/>
                </a:solidFill>
                <a:uFill>
                  <a:solidFill>
                    <a:srgbClr val="ffffff"/>
                  </a:solidFill>
                </a:uFill>
                <a:latin typeface="Meiryo UI"/>
              </a:rPr>
              <a:t>を開いて、プロジェクトディレクトリに移動して、</a:t>
            </a:r>
            <a:r>
              <a:rPr b="0" lang="en-US" sz="1800" spc="-1" strike="noStrike">
                <a:solidFill>
                  <a:srgbClr val="000000"/>
                </a:solidFill>
                <a:uFill>
                  <a:solidFill>
                    <a:srgbClr val="ffffff"/>
                  </a:solidFill>
                </a:uFill>
                <a:latin typeface="Meiryo UI"/>
              </a:rPr>
              <a:t>getconfig </a:t>
            </a:r>
            <a:r>
              <a:rPr b="0" lang="en-US" sz="1800" spc="-1" strike="noStrike">
                <a:solidFill>
                  <a:srgbClr val="000000"/>
                </a:solidFill>
                <a:uFill>
                  <a:solidFill>
                    <a:srgbClr val="ffffff"/>
                  </a:solidFill>
                </a:uFill>
                <a:latin typeface="Meiryo UI"/>
              </a:rPr>
              <a:t>を実行します</a:t>
            </a:r>
            <a:endParaRPr b="0" lang="en-US" sz="1800" spc="-1" strike="noStrike">
              <a:solidFill>
                <a:srgbClr val="000000"/>
              </a:solidFill>
              <a:uFill>
                <a:solidFill>
                  <a:srgbClr val="ffffff"/>
                </a:solidFill>
              </a:uFill>
              <a:latin typeface="Arial"/>
            </a:endParaRPr>
          </a:p>
        </p:txBody>
      </p:sp>
      <p:pic>
        <p:nvPicPr>
          <p:cNvPr id="304" name="" descr=""/>
          <p:cNvPicPr/>
          <p:nvPr/>
        </p:nvPicPr>
        <p:blipFill>
          <a:blip r:embed="rId1"/>
          <a:stretch/>
        </p:blipFill>
        <p:spPr>
          <a:xfrm>
            <a:off x="936000" y="2232000"/>
            <a:ext cx="8334000" cy="3965760"/>
          </a:xfrm>
          <a:prstGeom prst="rect">
            <a:avLst/>
          </a:prstGeom>
          <a:ln w="36000">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ESXi</a:t>
            </a:r>
            <a:r>
              <a:rPr b="0" lang="en-US" sz="4400" spc="-1" strike="noStrike">
                <a:solidFill>
                  <a:srgbClr val="000000"/>
                </a:solidFill>
                <a:uFill>
                  <a:solidFill>
                    <a:srgbClr val="ffffff"/>
                  </a:solidFill>
                </a:uFill>
                <a:latin typeface="Meiryo UI"/>
              </a:rPr>
              <a:t>ホスト検査実行</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306" name="CustomShape 2"/>
          <p:cNvSpPr/>
          <p:nvPr/>
        </p:nvSpPr>
        <p:spPr>
          <a:xfrm>
            <a:off x="504000" y="464868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検査結果の確認ができたら”</a:t>
            </a:r>
            <a:r>
              <a:rPr b="0" lang="en-US" sz="1800" spc="-1" strike="noStrike">
                <a:solidFill>
                  <a:srgbClr val="000000"/>
                </a:solidFill>
                <a:uFill>
                  <a:solidFill>
                    <a:srgbClr val="ffffff"/>
                  </a:solidFill>
                </a:uFill>
                <a:latin typeface="Meiryo UI"/>
              </a:rPr>
              <a:t>getconfig -u local”</a:t>
            </a:r>
            <a:r>
              <a:rPr b="0" lang="en-US" sz="1800" spc="-1" strike="noStrike">
                <a:solidFill>
                  <a:srgbClr val="000000"/>
                </a:solidFill>
                <a:uFill>
                  <a:solidFill>
                    <a:srgbClr val="ffffff"/>
                  </a:solidFill>
                </a:uFill>
                <a:latin typeface="Meiryo UI"/>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307" name="" descr=""/>
          <p:cNvPicPr/>
          <p:nvPr/>
        </p:nvPicPr>
        <p:blipFill>
          <a:blip r:embed="rId1"/>
          <a:stretch/>
        </p:blipFill>
        <p:spPr>
          <a:xfrm>
            <a:off x="864000" y="5326560"/>
            <a:ext cx="7452000" cy="1153080"/>
          </a:xfrm>
          <a:prstGeom prst="rect">
            <a:avLst/>
          </a:prstGeom>
          <a:ln w="36000">
            <a:noFill/>
          </a:ln>
        </p:spPr>
      </p:pic>
      <p:sp>
        <p:nvSpPr>
          <p:cNvPr id="308" name="CustomShape 3"/>
          <p:cNvSpPr/>
          <p:nvPr/>
        </p:nvSpPr>
        <p:spPr>
          <a:xfrm>
            <a:off x="504000" y="1656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実行後、プロジェクトディレクトリ下の</a:t>
            </a:r>
            <a:r>
              <a:rPr b="0" lang="en-US" sz="1800" spc="-1" strike="noStrike">
                <a:solidFill>
                  <a:srgbClr val="000000"/>
                </a:solidFill>
                <a:uFill>
                  <a:solidFill>
                    <a:srgbClr val="ffffff"/>
                  </a:solidFill>
                </a:uFill>
                <a:latin typeface="Meiryo UI"/>
              </a:rPr>
              <a:t>build</a:t>
            </a:r>
            <a:r>
              <a:rPr b="0" lang="en-US" sz="1800" spc="-1" strike="noStrike">
                <a:solidFill>
                  <a:srgbClr val="000000"/>
                </a:solidFill>
                <a:uFill>
                  <a:solidFill>
                    <a:srgbClr val="ffffff"/>
                  </a:solidFill>
                </a:uFill>
                <a:latin typeface="Meiryo UI"/>
              </a:rPr>
              <a:t>の下に生成された</a:t>
            </a: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309" name="" descr=""/>
          <p:cNvPicPr/>
          <p:nvPr/>
        </p:nvPicPr>
        <p:blipFill>
          <a:blip r:embed="rId2"/>
          <a:stretch/>
        </p:blipFill>
        <p:spPr>
          <a:xfrm>
            <a:off x="822600" y="2304720"/>
            <a:ext cx="6017040" cy="2158920"/>
          </a:xfrm>
          <a:prstGeom prst="rect">
            <a:avLst/>
          </a:prstGeom>
          <a:ln w="36000">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事前準備１</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504000" y="1373040"/>
            <a:ext cx="9070560" cy="2045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ネットワークプロキシーの設定</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InternetExploler </a:t>
            </a:r>
            <a:r>
              <a:rPr b="0" lang="en-US" sz="1800" spc="-1" strike="noStrike">
                <a:solidFill>
                  <a:srgbClr val="000000"/>
                </a:solidFill>
                <a:uFill>
                  <a:solidFill>
                    <a:srgbClr val="ffffff"/>
                  </a:solidFill>
                </a:uFill>
                <a:latin typeface="Meiryo UI"/>
                <a:ea typeface="DejaVu Sans"/>
              </a:rPr>
              <a:t>を開いて、「インターネットオプション設定」を選択。 「接続」、「</a:t>
            </a:r>
            <a:r>
              <a:rPr b="0" lang="en-US" sz="1800" spc="-1" strike="noStrike">
                <a:solidFill>
                  <a:srgbClr val="000000"/>
                </a:solidFill>
                <a:uFill>
                  <a:solidFill>
                    <a:srgbClr val="ffffff"/>
                  </a:solidFill>
                </a:uFill>
                <a:latin typeface="Meiryo UI"/>
                <a:ea typeface="DejaVu Sans"/>
              </a:rPr>
              <a:t>LAN</a:t>
            </a:r>
            <a:r>
              <a:rPr b="0" lang="en-US" sz="1800" spc="-1" strike="noStrike">
                <a:solidFill>
                  <a:srgbClr val="000000"/>
                </a:solidFill>
                <a:uFill>
                  <a:solidFill>
                    <a:srgbClr val="ffffff"/>
                  </a:solidFill>
                </a:uFill>
                <a:latin typeface="Meiryo UI"/>
                <a:ea typeface="DejaVu Sans"/>
              </a:rPr>
              <a:t>設定」を選択し、プロキシーサーバの欄にプロキシーのアドレス、ポート番号を入力</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検査対象の </a:t>
            </a:r>
            <a:r>
              <a:rPr b="0" lang="en-US" sz="2000" spc="-1" strike="noStrike">
                <a:solidFill>
                  <a:srgbClr val="000000"/>
                </a:solidFill>
                <a:uFill>
                  <a:solidFill>
                    <a:srgbClr val="ffffff"/>
                  </a:solidFill>
                </a:uFill>
                <a:latin typeface="Meiryo UI"/>
                <a:ea typeface="DejaVu Sans"/>
              </a:rPr>
              <a:t>vCenter </a:t>
            </a:r>
            <a:r>
              <a:rPr b="0" lang="en-US" sz="2000" spc="-1" strike="noStrike">
                <a:solidFill>
                  <a:srgbClr val="000000"/>
                </a:solidFill>
                <a:uFill>
                  <a:solidFill>
                    <a:srgbClr val="ffffff"/>
                  </a:solidFill>
                </a:uFill>
                <a:latin typeface="Meiryo UI"/>
                <a:ea typeface="DejaVu Sans"/>
              </a:rPr>
              <a:t>アドレスのプロキシー除外設定</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「詳細設定」を選択し、「プロキシーの設定除外」の欄に、検査対象の </a:t>
            </a:r>
            <a:r>
              <a:rPr b="0" lang="en-US" sz="1800" spc="-1" strike="noStrike">
                <a:solidFill>
                  <a:srgbClr val="000000"/>
                </a:solidFill>
                <a:uFill>
                  <a:solidFill>
                    <a:srgbClr val="ffffff"/>
                  </a:solidFill>
                </a:uFill>
                <a:latin typeface="Meiryo UI"/>
                <a:ea typeface="DejaVu Sans"/>
              </a:rPr>
              <a:t>vCenter </a:t>
            </a:r>
            <a:r>
              <a:rPr b="0" lang="en-US" sz="1800" spc="-1" strike="noStrike">
                <a:solidFill>
                  <a:srgbClr val="000000"/>
                </a:solidFill>
                <a:uFill>
                  <a:solidFill>
                    <a:srgbClr val="ffffff"/>
                  </a:solidFill>
                </a:uFill>
                <a:latin typeface="Meiryo UI"/>
                <a:ea typeface="DejaVu Sans"/>
              </a:rPr>
              <a:t>のアドレスを追加</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88" name="" descr=""/>
          <p:cNvPicPr/>
          <p:nvPr/>
        </p:nvPicPr>
        <p:blipFill>
          <a:blip r:embed="rId1"/>
          <a:stretch/>
        </p:blipFill>
        <p:spPr>
          <a:xfrm>
            <a:off x="1008000" y="3667680"/>
            <a:ext cx="4218120" cy="3675240"/>
          </a:xfrm>
          <a:prstGeom prst="rect">
            <a:avLst/>
          </a:prstGeom>
          <a:ln>
            <a:noFill/>
          </a:ln>
        </p:spPr>
      </p:pic>
      <p:pic>
        <p:nvPicPr>
          <p:cNvPr id="189" name="" descr=""/>
          <p:cNvPicPr/>
          <p:nvPr/>
        </p:nvPicPr>
        <p:blipFill>
          <a:blip r:embed="rId2"/>
          <a:stretch/>
        </p:blipFill>
        <p:spPr>
          <a:xfrm>
            <a:off x="5472000" y="3673440"/>
            <a:ext cx="3417120" cy="3669480"/>
          </a:xfrm>
          <a:prstGeom prst="rect">
            <a:avLst/>
          </a:prstGeom>
          <a:ln>
            <a:noFill/>
          </a:ln>
        </p:spPr>
      </p:pic>
      <p:sp>
        <p:nvSpPr>
          <p:cNvPr id="190" name="CustomShape 3"/>
          <p:cNvSpPr/>
          <p:nvPr/>
        </p:nvSpPr>
        <p:spPr>
          <a:xfrm>
            <a:off x="1368000" y="6120000"/>
            <a:ext cx="2878920" cy="358920"/>
          </a:xfrm>
          <a:prstGeom prst="rect">
            <a:avLst/>
          </a:prstGeom>
          <a:noFill/>
          <a:ln>
            <a:solidFill>
              <a:srgbClr val="ff3333"/>
            </a:solidFill>
          </a:ln>
        </p:spPr>
        <p:style>
          <a:lnRef idx="0"/>
          <a:fillRef idx="0"/>
          <a:effectRef idx="0"/>
          <a:fontRef idx="minor"/>
        </p:style>
      </p:sp>
      <p:sp>
        <p:nvSpPr>
          <p:cNvPr id="191" name="CustomShape 4"/>
          <p:cNvSpPr/>
          <p:nvPr/>
        </p:nvSpPr>
        <p:spPr>
          <a:xfrm>
            <a:off x="5904000" y="6264000"/>
            <a:ext cx="2878920" cy="430920"/>
          </a:xfrm>
          <a:prstGeom prst="rect">
            <a:avLst/>
          </a:prstGeom>
          <a:noFill/>
          <a:ln>
            <a:solidFill>
              <a:srgbClr val="ff3333"/>
            </a:solid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056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他の検査シナリオのインポート</a:t>
            </a:r>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他の検査シナリオの展開</a:t>
            </a:r>
            <a:endParaRPr b="0" lang="en-US" sz="1800" spc="-1" strike="noStrike">
              <a:solidFill>
                <a:srgbClr val="000000"/>
              </a:solidFill>
              <a:uFill>
                <a:solidFill>
                  <a:srgbClr val="ffffff"/>
                </a:solidFill>
              </a:uFill>
              <a:latin typeface="Arial"/>
            </a:endParaRPr>
          </a:p>
        </p:txBody>
      </p:sp>
      <p:sp>
        <p:nvSpPr>
          <p:cNvPr id="312" name="CustomShape 2"/>
          <p:cNvSpPr/>
          <p:nvPr/>
        </p:nvSpPr>
        <p:spPr>
          <a:xfrm>
            <a:off x="504000" y="176904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検査シナリオの</a:t>
            </a: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アーカイブファイルをダウンロードします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ここでは例として以下の</a:t>
            </a:r>
            <a:r>
              <a:rPr b="0" lang="en-US" sz="1600" spc="-1" strike="noStrike">
                <a:solidFill>
                  <a:srgbClr val="000000"/>
                </a:solidFill>
                <a:uFill>
                  <a:solidFill>
                    <a:srgbClr val="ffffff"/>
                  </a:solidFill>
                </a:uFill>
                <a:latin typeface="Meiryo UI"/>
                <a:ea typeface="DejaVu Sans"/>
              </a:rPr>
              <a:t>Zabbix</a:t>
            </a:r>
            <a:r>
              <a:rPr b="0" lang="en-US" sz="1600" spc="-1" strike="noStrike">
                <a:solidFill>
                  <a:srgbClr val="000000"/>
                </a:solidFill>
                <a:uFill>
                  <a:solidFill>
                    <a:srgbClr val="ffffff"/>
                  </a:solidFill>
                </a:uFill>
                <a:latin typeface="Meiryo UI"/>
                <a:ea typeface="DejaVu Sans"/>
              </a:rPr>
              <a:t>監視設定検査シナリオをダウンロードします</a:t>
            </a:r>
            <a:endParaRPr b="0" lang="en-US"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server-acceptance-zabbix.zip</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エクスプローラからダウンロードした</a:t>
            </a: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の保存フォルダーを開きます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ファイルを選択して、右クリック</a:t>
            </a:r>
            <a:r>
              <a:rPr b="0" lang="en-US" sz="1600" spc="-1" strike="noStrike">
                <a:solidFill>
                  <a:srgbClr val="000000"/>
                </a:solidFill>
                <a:uFill>
                  <a:solidFill>
                    <a:srgbClr val="ffffff"/>
                  </a:solidFill>
                </a:uFill>
                <a:latin typeface="Meiryo UI"/>
                <a:ea typeface="DejaVu Sans"/>
              </a:rPr>
              <a:t>-&gt;7-Zip-&gt;</a:t>
            </a:r>
            <a:r>
              <a:rPr b="0" lang="en-US" sz="1600" spc="-1" strike="noStrike">
                <a:solidFill>
                  <a:srgbClr val="000000"/>
                </a:solidFill>
                <a:uFill>
                  <a:solidFill>
                    <a:srgbClr val="ffffff"/>
                  </a:solidFill>
                </a:uFill>
                <a:latin typeface="Meiryo UI"/>
                <a:ea typeface="DejaVu Sans"/>
              </a:rPr>
              <a:t>展開を選択します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13" name="" descr=""/>
          <p:cNvPicPr/>
          <p:nvPr/>
        </p:nvPicPr>
        <p:blipFill>
          <a:blip r:embed="rId1"/>
          <a:stretch/>
        </p:blipFill>
        <p:spPr>
          <a:xfrm>
            <a:off x="936000" y="5184000"/>
            <a:ext cx="4015440" cy="2155320"/>
          </a:xfrm>
          <a:prstGeom prst="rect">
            <a:avLst/>
          </a:prstGeom>
          <a:ln>
            <a:noFill/>
          </a:ln>
        </p:spPr>
      </p:pic>
      <p:pic>
        <p:nvPicPr>
          <p:cNvPr id="314" name="" descr=""/>
          <p:cNvPicPr/>
          <p:nvPr/>
        </p:nvPicPr>
        <p:blipFill>
          <a:blip r:embed="rId2"/>
          <a:stretch/>
        </p:blipFill>
        <p:spPr>
          <a:xfrm>
            <a:off x="936000" y="3092400"/>
            <a:ext cx="4612680" cy="1083600"/>
          </a:xfrm>
          <a:prstGeom prst="rect">
            <a:avLst/>
          </a:prstGeom>
          <a:ln>
            <a:noFill/>
          </a:ln>
        </p:spPr>
      </p:pic>
      <p:sp>
        <p:nvSpPr>
          <p:cNvPr id="315" name="CustomShape 3"/>
          <p:cNvSpPr/>
          <p:nvPr/>
        </p:nvSpPr>
        <p:spPr>
          <a:xfrm>
            <a:off x="504000" y="432000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展開先にプロジェクトディレクトリを入力します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展開先入力フィールドの下のチェックボックスを外します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a:t>
            </a:r>
            <a:r>
              <a:rPr b="0" lang="en-US" sz="1600" spc="-1" strike="noStrike">
                <a:solidFill>
                  <a:srgbClr val="000000"/>
                </a:solidFill>
                <a:uFill>
                  <a:solidFill>
                    <a:srgbClr val="ffffff"/>
                  </a:solidFill>
                </a:uFill>
                <a:latin typeface="Meiryo UI"/>
                <a:ea typeface="DejaVu Sans"/>
              </a:rPr>
              <a:t>OK</a:t>
            </a:r>
            <a:r>
              <a:rPr b="0" lang="en-US" sz="1600" spc="-1" strike="noStrike">
                <a:solidFill>
                  <a:srgbClr val="000000"/>
                </a:solidFill>
                <a:uFill>
                  <a:solidFill>
                    <a:srgbClr val="ffffff"/>
                  </a:solidFill>
                </a:uFill>
                <a:latin typeface="Meiryo UI"/>
                <a:ea typeface="DejaVu Sans"/>
              </a:rPr>
              <a:t>」をクリックして解凍します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Font typeface="Wingdings" charset="2"/>
              <a:buChar char=""/>
            </a:pPr>
            <a:endParaRPr b="0" lang="en-US" sz="1800" spc="-1" strike="noStrike">
              <a:solidFill>
                <a:srgbClr val="000000"/>
              </a:solidFill>
              <a:uFill>
                <a:solidFill>
                  <a:srgbClr val="ffffff"/>
                </a:solidFill>
              </a:uFill>
              <a:latin typeface="Arial"/>
            </a:endParaRPr>
          </a:p>
        </p:txBody>
      </p:sp>
      <p:sp>
        <p:nvSpPr>
          <p:cNvPr id="316" name="CustomShape 4"/>
          <p:cNvSpPr/>
          <p:nvPr/>
        </p:nvSpPr>
        <p:spPr>
          <a:xfrm>
            <a:off x="1008000" y="5544000"/>
            <a:ext cx="2664000" cy="216000"/>
          </a:xfrm>
          <a:prstGeom prst="rect">
            <a:avLst/>
          </a:prstGeom>
          <a:noFill/>
          <a:ln>
            <a:solidFill>
              <a:srgbClr val="ff3333"/>
            </a:solidFill>
          </a:ln>
        </p:spPr>
        <p:style>
          <a:lnRef idx="0"/>
          <a:fillRef idx="0"/>
          <a:effectRef idx="0"/>
          <a:fontRef idx="minor"/>
        </p:style>
      </p:sp>
      <p:sp>
        <p:nvSpPr>
          <p:cNvPr id="317" name="CustomShape 5"/>
          <p:cNvSpPr/>
          <p:nvPr/>
        </p:nvSpPr>
        <p:spPr>
          <a:xfrm>
            <a:off x="1008000" y="5832000"/>
            <a:ext cx="360000" cy="216000"/>
          </a:xfrm>
          <a:prstGeom prst="rect">
            <a:avLst/>
          </a:prstGeom>
          <a:noFill/>
          <a:ln>
            <a:solidFill>
              <a:srgbClr val="ff3333"/>
            </a:solidFill>
          </a:ln>
        </p:spPr>
        <p:style>
          <a:lnRef idx="0"/>
          <a:fillRef idx="0"/>
          <a:effectRef idx="0"/>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他の検査シナリオの実行</a:t>
            </a:r>
            <a:r>
              <a:rPr b="0" lang="en-US" sz="4400" spc="-1" strike="noStrike">
                <a:solidFill>
                  <a:srgbClr val="000000"/>
                </a:solidFill>
                <a:uFill>
                  <a:solidFill>
                    <a:srgbClr val="ffffff"/>
                  </a:solidFill>
                </a:uFill>
                <a:latin typeface="Meiryo UI"/>
              </a:rPr>
              <a:t>1</a:t>
            </a:r>
            <a:endParaRPr b="0" lang="en-US" sz="1800" spc="-1" strike="noStrike">
              <a:solidFill>
                <a:srgbClr val="000000"/>
              </a:solidFill>
              <a:uFill>
                <a:solidFill>
                  <a:srgbClr val="ffffff"/>
                </a:solidFill>
              </a:uFill>
              <a:latin typeface="Arial"/>
            </a:endParaRPr>
          </a:p>
        </p:txBody>
      </p:sp>
      <p:pic>
        <p:nvPicPr>
          <p:cNvPr id="319" name="" descr=""/>
          <p:cNvPicPr/>
          <p:nvPr/>
        </p:nvPicPr>
        <p:blipFill>
          <a:blip r:embed="rId1"/>
          <a:stretch/>
        </p:blipFill>
        <p:spPr>
          <a:xfrm>
            <a:off x="1440000" y="3057120"/>
            <a:ext cx="3307320" cy="1910880"/>
          </a:xfrm>
          <a:prstGeom prst="rect">
            <a:avLst/>
          </a:prstGeom>
          <a:ln>
            <a:noFill/>
          </a:ln>
        </p:spPr>
      </p:pic>
      <p:pic>
        <p:nvPicPr>
          <p:cNvPr id="320" name="" descr=""/>
          <p:cNvPicPr/>
          <p:nvPr/>
        </p:nvPicPr>
        <p:blipFill>
          <a:blip r:embed="rId2"/>
          <a:stretch/>
        </p:blipFill>
        <p:spPr>
          <a:xfrm>
            <a:off x="1360440" y="5786280"/>
            <a:ext cx="4415040" cy="1557720"/>
          </a:xfrm>
          <a:prstGeom prst="rect">
            <a:avLst/>
          </a:prstGeom>
          <a:ln>
            <a:noFill/>
          </a:ln>
        </p:spPr>
      </p:pic>
      <p:sp>
        <p:nvSpPr>
          <p:cNvPr id="321" name="CustomShape 2"/>
          <p:cNvSpPr/>
          <p:nvPr/>
        </p:nvSpPr>
        <p:spPr>
          <a:xfrm>
            <a:off x="504000" y="510732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config</a:t>
            </a:r>
            <a:r>
              <a:rPr b="0" lang="en-US" sz="1800" spc="-1" strike="noStrike">
                <a:solidFill>
                  <a:srgbClr val="000000"/>
                </a:solidFill>
                <a:uFill>
                  <a:solidFill>
                    <a:srgbClr val="ffffff"/>
                  </a:solidFill>
                </a:uFill>
                <a:latin typeface="Meiryo UI"/>
              </a:rPr>
              <a:t>ディレクトリに移動して、”</a:t>
            </a:r>
            <a:r>
              <a:rPr b="0" lang="en-US" sz="1800" spc="-1" strike="noStrike">
                <a:solidFill>
                  <a:srgbClr val="000000"/>
                </a:solidFill>
                <a:uFill>
                  <a:solidFill>
                    <a:srgbClr val="ffffff"/>
                  </a:solidFill>
                </a:uFill>
                <a:latin typeface="Meiryo UI"/>
              </a:rPr>
              <a:t>config_{</a:t>
            </a:r>
            <a:r>
              <a:rPr b="0" lang="en-US" sz="1800" spc="-1" strike="noStrike">
                <a:solidFill>
                  <a:srgbClr val="000000"/>
                </a:solidFill>
                <a:uFill>
                  <a:solidFill>
                    <a:srgbClr val="ffffff"/>
                  </a:solidFill>
                </a:uFill>
                <a:latin typeface="Meiryo UI"/>
              </a:rPr>
              <a:t>シナリオ</a:t>
            </a:r>
            <a:r>
              <a:rPr b="0" lang="en-US" sz="1800" spc="-1" strike="noStrike">
                <a:solidFill>
                  <a:srgbClr val="000000"/>
                </a:solidFill>
                <a:uFill>
                  <a:solidFill>
                    <a:srgbClr val="ffffff"/>
                  </a:solidFill>
                </a:uFill>
                <a:latin typeface="Meiryo UI"/>
              </a:rPr>
              <a:t>}.groovy”(</a:t>
            </a:r>
            <a:r>
              <a:rPr b="0" lang="en-US" sz="1800" spc="-1" strike="noStrike">
                <a:solidFill>
                  <a:srgbClr val="000000"/>
                </a:solidFill>
                <a:uFill>
                  <a:solidFill>
                    <a:srgbClr val="ffffff"/>
                  </a:solidFill>
                </a:uFill>
                <a:latin typeface="Meiryo UI"/>
              </a:rPr>
              <a:t>ここでは、</a:t>
            </a:r>
            <a:r>
              <a:rPr b="0" lang="en-US" sz="1800" spc="-1" strike="noStrike">
                <a:solidFill>
                  <a:srgbClr val="000000"/>
                </a:solidFill>
                <a:uFill>
                  <a:solidFill>
                    <a:srgbClr val="ffffff"/>
                  </a:solidFill>
                </a:uFill>
                <a:latin typeface="Meiryo UI"/>
              </a:rPr>
              <a:t>zabbix</a:t>
            </a:r>
            <a:r>
              <a:rPr b="0" lang="en-US" sz="1800" spc="-1" strike="noStrike">
                <a:solidFill>
                  <a:srgbClr val="000000"/>
                </a:solidFill>
                <a:uFill>
                  <a:solidFill>
                    <a:srgbClr val="ffffff"/>
                  </a:solidFill>
                </a:uFill>
                <a:latin typeface="Meiryo UI"/>
              </a:rPr>
              <a:t>検査シナリオの</a:t>
            </a:r>
            <a:r>
              <a:rPr b="0" lang="en-US" sz="1800" spc="-1" strike="noStrike">
                <a:solidFill>
                  <a:srgbClr val="000000"/>
                </a:solidFill>
                <a:uFill>
                  <a:solidFill>
                    <a:srgbClr val="ffffff"/>
                  </a:solidFill>
                </a:uFill>
                <a:latin typeface="Meiryo UI"/>
              </a:rPr>
              <a:t>config_zabbix.groovy)</a:t>
            </a:r>
            <a:r>
              <a:rPr b="0" lang="en-US" sz="1800" spc="-1" strike="noStrike">
                <a:solidFill>
                  <a:srgbClr val="000000"/>
                </a:solidFill>
                <a:uFill>
                  <a:solidFill>
                    <a:srgbClr val="ffffff"/>
                  </a:solidFill>
                </a:uFill>
                <a:latin typeface="Meiryo UI"/>
              </a:rPr>
              <a:t>を編集します</a:t>
            </a:r>
            <a:endParaRPr b="0" lang="en-US" sz="1800" spc="-1" strike="noStrike">
              <a:solidFill>
                <a:srgbClr val="000000"/>
              </a:solidFill>
              <a:uFill>
                <a:solidFill>
                  <a:srgbClr val="ffffff"/>
                </a:solidFill>
              </a:uFill>
              <a:latin typeface="Arial"/>
            </a:endParaRPr>
          </a:p>
        </p:txBody>
      </p:sp>
      <p:sp>
        <p:nvSpPr>
          <p:cNvPr id="322" name="CustomShape 3"/>
          <p:cNvSpPr/>
          <p:nvPr/>
        </p:nvSpPr>
        <p:spPr>
          <a:xfrm>
            <a:off x="541800" y="1800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展開して生成された検査シートと設定ファイルを編集します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プロジェクトディレクトリ下に展開された検査シート</a:t>
            </a:r>
            <a:r>
              <a:rPr b="0" lang="en-US" sz="1800" spc="-1" strike="noStrike">
                <a:solidFill>
                  <a:srgbClr val="000000"/>
                </a:solidFill>
                <a:uFill>
                  <a:solidFill>
                    <a:srgbClr val="ffffff"/>
                  </a:solidFill>
                </a:uFill>
                <a:latin typeface="Meiryo UI"/>
              </a:rPr>
              <a:t>(</a:t>
            </a:r>
            <a:r>
              <a:rPr b="0" lang="en-US" sz="1800" spc="-1" strike="noStrike">
                <a:solidFill>
                  <a:srgbClr val="000000"/>
                </a:solidFill>
                <a:uFill>
                  <a:solidFill>
                    <a:srgbClr val="ffffff"/>
                  </a:solidFill>
                </a:uFill>
                <a:latin typeface="Meiryo UI"/>
              </a:rPr>
              <a:t>ここでは、監視設定チェックシート</a:t>
            </a:r>
            <a:r>
              <a:rPr b="0" lang="en-US" sz="1800" spc="-1" strike="noStrike">
                <a:solidFill>
                  <a:srgbClr val="000000"/>
                </a:solidFill>
                <a:uFill>
                  <a:solidFill>
                    <a:srgbClr val="ffffff"/>
                  </a:solidFill>
                </a:uFill>
                <a:latin typeface="Meiryo UI"/>
              </a:rPr>
              <a:t>_Zabbix.xlsx)</a:t>
            </a:r>
            <a:r>
              <a:rPr b="0" lang="en-US" sz="1800" spc="-1" strike="noStrike">
                <a:solidFill>
                  <a:srgbClr val="000000"/>
                </a:solidFill>
                <a:uFill>
                  <a:solidFill>
                    <a:srgbClr val="ffffff"/>
                  </a:solidFill>
                </a:uFill>
                <a:latin typeface="Meiryo UI"/>
              </a:rPr>
              <a:t>を開きます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編集手順については、</a:t>
            </a:r>
            <a:r>
              <a:rPr b="0" lang="en-US" sz="1800" spc="-1" strike="noStrike">
                <a:solidFill>
                  <a:srgbClr val="000000"/>
                </a:solidFill>
                <a:uFill>
                  <a:solidFill>
                    <a:srgbClr val="ffffff"/>
                  </a:solidFill>
                </a:uFill>
                <a:latin typeface="Meiryo UI"/>
              </a:rPr>
              <a:t>docs</a:t>
            </a:r>
            <a:r>
              <a:rPr b="0" lang="en-US" sz="1800" spc="-1" strike="noStrike">
                <a:solidFill>
                  <a:srgbClr val="000000"/>
                </a:solidFill>
                <a:uFill>
                  <a:solidFill>
                    <a:srgbClr val="ffffff"/>
                  </a:solidFill>
                </a:uFill>
                <a:latin typeface="Meiryo UI"/>
              </a:rPr>
              <a:t>の下にある各検査シナリオの</a:t>
            </a:r>
            <a:r>
              <a:rPr b="0" lang="en-US" sz="1800" spc="-1" strike="noStrike">
                <a:solidFill>
                  <a:srgbClr val="000000"/>
                </a:solidFill>
                <a:uFill>
                  <a:solidFill>
                    <a:srgbClr val="ffffff"/>
                  </a:solidFill>
                </a:uFill>
                <a:latin typeface="Meiryo UI"/>
              </a:rPr>
              <a:t>Readme.md</a:t>
            </a:r>
            <a:r>
              <a:rPr b="0" lang="en-US" sz="1800" spc="-1" strike="noStrike">
                <a:solidFill>
                  <a:srgbClr val="000000"/>
                </a:solidFill>
                <a:uFill>
                  <a:solidFill>
                    <a:srgbClr val="ffffff"/>
                  </a:solidFill>
                </a:uFill>
                <a:latin typeface="Meiryo UI"/>
              </a:rPr>
              <a:t>を参照してください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他の検査シナリオの実行</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324" name="CustomShape 2"/>
          <p:cNvSpPr/>
          <p:nvPr/>
        </p:nvSpPr>
        <p:spPr>
          <a:xfrm>
            <a:off x="504000" y="1656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-c </a:t>
            </a:r>
            <a:r>
              <a:rPr b="0" lang="en-US" sz="1800" spc="-1" strike="noStrike">
                <a:solidFill>
                  <a:srgbClr val="000000"/>
                </a:solidFill>
                <a:uFill>
                  <a:solidFill>
                    <a:srgbClr val="ffffff"/>
                  </a:solidFill>
                </a:uFill>
                <a:latin typeface="Meiryo UI"/>
              </a:rPr>
              <a:t>オプションで設定ファイルを指定して、検査を実行します</a:t>
            </a:r>
            <a:r>
              <a:rPr b="0" lang="en-US" sz="1800" spc="-1" strike="noStrike">
                <a:solidFill>
                  <a:srgbClr val="000000"/>
                </a:solidFill>
                <a:uFill>
                  <a:solidFill>
                    <a:srgbClr val="ffffff"/>
                  </a:solidFill>
                </a:uFill>
                <a:latin typeface="Meiryo UI"/>
              </a:rPr>
              <a:t>
</a:t>
            </a:r>
            <a:r>
              <a:rPr b="0" lang="en-US" sz="1800" spc="-1" strike="noStrike">
                <a:solidFill>
                  <a:srgbClr val="000000"/>
                </a:solidFill>
                <a:uFill>
                  <a:solidFill>
                    <a:srgbClr val="ffffff"/>
                  </a:solidFill>
                </a:uFill>
                <a:latin typeface="Meiryo UI"/>
              </a:rPr>
              <a:t>getconfig -c .\config\config_zabbix.groovy</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実行後、プロジェクトディレクトリ下の</a:t>
            </a:r>
            <a:r>
              <a:rPr b="0" lang="en-US" sz="1800" spc="-1" strike="noStrike">
                <a:solidFill>
                  <a:srgbClr val="000000"/>
                </a:solidFill>
                <a:uFill>
                  <a:solidFill>
                    <a:srgbClr val="ffffff"/>
                  </a:solidFill>
                </a:uFill>
                <a:latin typeface="Meiryo UI"/>
              </a:rPr>
              <a:t>build</a:t>
            </a:r>
            <a:r>
              <a:rPr b="0" lang="en-US" sz="1800" spc="-1" strike="noStrike">
                <a:solidFill>
                  <a:srgbClr val="000000"/>
                </a:solidFill>
                <a:uFill>
                  <a:solidFill>
                    <a:srgbClr val="ffffff"/>
                  </a:solidFill>
                </a:uFill>
                <a:latin typeface="Meiryo UI"/>
              </a:rPr>
              <a:t>の下に生成された</a:t>
            </a:r>
            <a:r>
              <a:rPr b="0" lang="en-US" sz="1800" spc="-1" strike="noStrike">
                <a:solidFill>
                  <a:srgbClr val="000000"/>
                </a:solidFill>
                <a:uFill>
                  <a:solidFill>
                    <a:srgbClr val="ffffff"/>
                  </a:solidFill>
                </a:uFill>
                <a:latin typeface="Meiryo UI"/>
              </a:rPr>
              <a:t>Excel</a:t>
            </a:r>
            <a:r>
              <a:rPr b="0" lang="en-US" sz="1800" spc="-1" strike="noStrike">
                <a:solidFill>
                  <a:srgbClr val="000000"/>
                </a:solidFill>
                <a:uFill>
                  <a:solidFill>
                    <a:srgbClr val="ffffff"/>
                  </a:solidFill>
                </a:uFill>
                <a:latin typeface="Meiryo UI"/>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325" name="" descr=""/>
          <p:cNvPicPr/>
          <p:nvPr/>
        </p:nvPicPr>
        <p:blipFill>
          <a:blip r:embed="rId1"/>
          <a:stretch/>
        </p:blipFill>
        <p:spPr>
          <a:xfrm>
            <a:off x="942120" y="2921040"/>
            <a:ext cx="7002720" cy="327240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504000" y="301320"/>
            <a:ext cx="9070560" cy="584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ドライランモード</a:t>
            </a:r>
            <a:endParaRPr b="0" lang="en-US"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ドライランモードについて</a:t>
            </a:r>
            <a:endParaRPr b="0" lang="en-US" sz="1800" spc="-1" strike="noStrike">
              <a:solidFill>
                <a:srgbClr val="000000"/>
              </a:solidFill>
              <a:uFill>
                <a:solidFill>
                  <a:srgbClr val="ffffff"/>
                </a:solidFill>
              </a:uFill>
              <a:latin typeface="Arial"/>
            </a:endParaRPr>
          </a:p>
        </p:txBody>
      </p:sp>
      <p:sp>
        <p:nvSpPr>
          <p:cNvPr id="328" name="CustomShape 2"/>
          <p:cNvSpPr/>
          <p:nvPr/>
        </p:nvSpPr>
        <p:spPr>
          <a:xfrm>
            <a:off x="504000" y="1769040"/>
            <a:ext cx="9070560" cy="132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getconfig</a:t>
            </a:r>
            <a:r>
              <a:rPr b="0" lang="en-US" sz="1600" spc="-1" strike="noStrike">
                <a:solidFill>
                  <a:srgbClr val="000000"/>
                </a:solidFill>
                <a:uFill>
                  <a:solidFill>
                    <a:srgbClr val="ffffff"/>
                  </a:solidFill>
                </a:uFill>
                <a:latin typeface="Meiryo UI"/>
                <a:ea typeface="DejaVu Sans"/>
              </a:rPr>
              <a:t>実行オプションで、 “</a:t>
            </a:r>
            <a:r>
              <a:rPr b="0" lang="en-US" sz="1600" spc="-1" strike="noStrike">
                <a:solidFill>
                  <a:srgbClr val="000000"/>
                </a:solidFill>
                <a:uFill>
                  <a:solidFill>
                    <a:srgbClr val="ffffff"/>
                  </a:solidFill>
                </a:uFill>
                <a:latin typeface="Meiryo UI"/>
                <a:ea typeface="DejaVu Sans"/>
              </a:rPr>
              <a:t>-d” </a:t>
            </a:r>
            <a:r>
              <a:rPr b="0" lang="en-US" sz="1600" spc="-1" strike="noStrike">
                <a:solidFill>
                  <a:srgbClr val="000000"/>
                </a:solidFill>
                <a:uFill>
                  <a:solidFill>
                    <a:srgbClr val="ffffff"/>
                  </a:solidFill>
                </a:uFill>
                <a:latin typeface="Meiryo UI"/>
                <a:ea typeface="DejaVu Sans"/>
              </a:rPr>
              <a:t>オプションを追加すると予行演習</a:t>
            </a:r>
            <a:r>
              <a:rPr b="0" lang="en-US" sz="1600" spc="-1" strike="noStrike">
                <a:solidFill>
                  <a:srgbClr val="000000"/>
                </a:solidFill>
                <a:uFill>
                  <a:solidFill>
                    <a:srgbClr val="ffffff"/>
                  </a:solidFill>
                </a:uFill>
                <a:latin typeface="Meiryo UI"/>
                <a:ea typeface="DejaVu Sans"/>
              </a:rPr>
              <a:t>(DryRun)</a:t>
            </a:r>
            <a:r>
              <a:rPr b="0" lang="en-US" sz="1600" spc="-1" strike="noStrike">
                <a:solidFill>
                  <a:srgbClr val="000000"/>
                </a:solidFill>
                <a:uFill>
                  <a:solidFill>
                    <a:srgbClr val="ffffff"/>
                  </a:solidFill>
                </a:uFill>
                <a:latin typeface="Meiryo UI"/>
                <a:ea typeface="DejaVu Sans"/>
              </a:rPr>
              <a:t>モードを実行します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一部の検査対象を絞り込んで検査結果を作成したい場合などに使用します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はじめに全検査対象の検査を実行します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ここでは、例として、</a:t>
            </a:r>
            <a:r>
              <a:rPr b="0" lang="en-US" sz="1600" spc="-1" strike="noStrike">
                <a:solidFill>
                  <a:srgbClr val="000000"/>
                </a:solidFill>
                <a:uFill>
                  <a:solidFill>
                    <a:srgbClr val="ffffff"/>
                  </a:solidFill>
                </a:uFill>
                <a:latin typeface="Meiryo UI"/>
                <a:ea typeface="DejaVu Sans"/>
              </a:rPr>
              <a:t>Linux,Windows,ESXi</a:t>
            </a:r>
            <a:r>
              <a:rPr b="0" lang="en-US" sz="1600" spc="-1" strike="noStrike">
                <a:solidFill>
                  <a:srgbClr val="000000"/>
                </a:solidFill>
                <a:uFill>
                  <a:solidFill>
                    <a:srgbClr val="ffffff"/>
                  </a:solidFill>
                </a:uFill>
                <a:latin typeface="Meiryo UI"/>
                <a:ea typeface="DejaVu Sans"/>
              </a:rPr>
              <a:t>ホストの計</a:t>
            </a:r>
            <a:r>
              <a:rPr b="0" lang="en-US" sz="1600" spc="-1" strike="noStrike">
                <a:solidFill>
                  <a:srgbClr val="000000"/>
                </a:solidFill>
                <a:uFill>
                  <a:solidFill>
                    <a:srgbClr val="ffffff"/>
                  </a:solidFill>
                </a:uFill>
                <a:latin typeface="Meiryo UI"/>
                <a:ea typeface="DejaVu Sans"/>
              </a:rPr>
              <a:t>3</a:t>
            </a:r>
            <a:r>
              <a:rPr b="0" lang="en-US" sz="1600" spc="-1" strike="noStrike">
                <a:solidFill>
                  <a:srgbClr val="000000"/>
                </a:solidFill>
                <a:uFill>
                  <a:solidFill>
                    <a:srgbClr val="ffffff"/>
                  </a:solidFill>
                </a:uFill>
                <a:latin typeface="Meiryo UI"/>
                <a:ea typeface="DejaVu Sans"/>
              </a:rPr>
              <a:t>台の検査を行います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29" name="" descr=""/>
          <p:cNvPicPr/>
          <p:nvPr/>
        </p:nvPicPr>
        <p:blipFill>
          <a:blip r:embed="rId1"/>
          <a:stretch/>
        </p:blipFill>
        <p:spPr>
          <a:xfrm>
            <a:off x="1008000" y="3146760"/>
            <a:ext cx="6387840" cy="347724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ドライランモードの実行</a:t>
            </a:r>
            <a:r>
              <a:rPr b="0" lang="en-US" sz="4400" spc="-1" strike="noStrike">
                <a:solidFill>
                  <a:srgbClr val="000000"/>
                </a:solidFill>
                <a:uFill>
                  <a:solidFill>
                    <a:srgbClr val="ffffff"/>
                  </a:solidFill>
                </a:uFill>
                <a:latin typeface="Meiryo UI"/>
              </a:rPr>
              <a:t>1</a:t>
            </a:r>
            <a:endParaRPr b="0" lang="en-US" sz="1800" spc="-1" strike="noStrike">
              <a:solidFill>
                <a:srgbClr val="000000"/>
              </a:solidFill>
              <a:uFill>
                <a:solidFill>
                  <a:srgbClr val="ffffff"/>
                </a:solidFill>
              </a:uFill>
              <a:latin typeface="Arial"/>
            </a:endParaRPr>
          </a:p>
        </p:txBody>
      </p:sp>
      <p:sp>
        <p:nvSpPr>
          <p:cNvPr id="331" name="CustomShape 2"/>
          <p:cNvSpPr/>
          <p:nvPr/>
        </p:nvSpPr>
        <p:spPr>
          <a:xfrm>
            <a:off x="541800" y="1800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getconfig </a:t>
            </a:r>
            <a:r>
              <a:rPr b="0" lang="en-US" sz="1800" spc="-1" strike="noStrike">
                <a:solidFill>
                  <a:srgbClr val="000000"/>
                </a:solidFill>
                <a:uFill>
                  <a:solidFill>
                    <a:srgbClr val="ffffff"/>
                  </a:solidFill>
                </a:uFill>
                <a:latin typeface="Meiryo UI"/>
              </a:rPr>
              <a:t>で検査を実行したら </a:t>
            </a:r>
            <a:r>
              <a:rPr b="0" lang="en-US" sz="1800" spc="-1" strike="noStrike">
                <a:solidFill>
                  <a:srgbClr val="000000"/>
                </a:solidFill>
                <a:uFill>
                  <a:solidFill>
                    <a:srgbClr val="ffffff"/>
                  </a:solidFill>
                </a:uFill>
                <a:latin typeface="Meiryo UI"/>
              </a:rPr>
              <a:t>getconfig -u local </a:t>
            </a:r>
            <a:r>
              <a:rPr b="0" lang="en-US" sz="1800" spc="-1" strike="noStrike">
                <a:solidFill>
                  <a:srgbClr val="000000"/>
                </a:solidFill>
                <a:uFill>
                  <a:solidFill>
                    <a:srgbClr val="ffffff"/>
                  </a:solidFill>
                </a:uFill>
                <a:latin typeface="Meiryo UI"/>
              </a:rPr>
              <a:t>でローカルディレクトリに検査結果をコピーします</a:t>
            </a:r>
            <a:endParaRPr b="0" lang="en-US" sz="1800" spc="-1" strike="noStrike">
              <a:solidFill>
                <a:srgbClr val="000000"/>
              </a:solidFill>
              <a:uFill>
                <a:solidFill>
                  <a:srgbClr val="ffffff"/>
                </a:solidFill>
              </a:uFill>
              <a:latin typeface="Arial"/>
            </a:endParaRPr>
          </a:p>
        </p:txBody>
      </p:sp>
      <p:sp>
        <p:nvSpPr>
          <p:cNvPr id="332" name="CustomShape 3"/>
          <p:cNvSpPr/>
          <p:nvPr/>
        </p:nvSpPr>
        <p:spPr>
          <a:xfrm>
            <a:off x="541800" y="3960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再び検査シートのシート「検査対象」を開いて、検査結果の再作成が必要なサーバのみを絞り込みます。ここでは、</a:t>
            </a:r>
            <a:r>
              <a:rPr b="0" lang="en-US" sz="1800" spc="-1" strike="noStrike">
                <a:solidFill>
                  <a:srgbClr val="000000"/>
                </a:solidFill>
                <a:uFill>
                  <a:solidFill>
                    <a:srgbClr val="ffffff"/>
                  </a:solidFill>
                </a:uFill>
                <a:latin typeface="Meiryo UI"/>
              </a:rPr>
              <a:t>Linux</a:t>
            </a:r>
            <a:r>
              <a:rPr b="0" lang="en-US" sz="1800" spc="-1" strike="noStrike">
                <a:solidFill>
                  <a:srgbClr val="000000"/>
                </a:solidFill>
                <a:uFill>
                  <a:solidFill>
                    <a:srgbClr val="ffffff"/>
                  </a:solidFill>
                </a:uFill>
                <a:latin typeface="Meiryo UI"/>
              </a:rPr>
              <a:t>の列のみに絞り込みます</a:t>
            </a:r>
            <a:endParaRPr b="0" lang="en-US" sz="1800" spc="-1" strike="noStrike">
              <a:solidFill>
                <a:srgbClr val="000000"/>
              </a:solidFill>
              <a:uFill>
                <a:solidFill>
                  <a:srgbClr val="ffffff"/>
                </a:solidFill>
              </a:uFill>
              <a:latin typeface="Arial"/>
            </a:endParaRPr>
          </a:p>
        </p:txBody>
      </p:sp>
      <p:pic>
        <p:nvPicPr>
          <p:cNvPr id="333" name="" descr=""/>
          <p:cNvPicPr/>
          <p:nvPr/>
        </p:nvPicPr>
        <p:blipFill>
          <a:blip r:embed="rId1"/>
          <a:stretch/>
        </p:blipFill>
        <p:spPr>
          <a:xfrm>
            <a:off x="936000" y="2453040"/>
            <a:ext cx="7278480" cy="1074960"/>
          </a:xfrm>
          <a:prstGeom prst="rect">
            <a:avLst/>
          </a:prstGeom>
          <a:ln>
            <a:noFill/>
          </a:ln>
        </p:spPr>
      </p:pic>
      <p:pic>
        <p:nvPicPr>
          <p:cNvPr id="334" name="" descr=""/>
          <p:cNvPicPr/>
          <p:nvPr/>
        </p:nvPicPr>
        <p:blipFill>
          <a:blip r:embed="rId2"/>
          <a:stretch/>
        </p:blipFill>
        <p:spPr>
          <a:xfrm>
            <a:off x="936000" y="4670280"/>
            <a:ext cx="4708080" cy="202572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rPr>
              <a:t>ドライランモードの実行</a:t>
            </a:r>
            <a:r>
              <a:rPr b="0" lang="en-US" sz="4400" spc="-1" strike="noStrike">
                <a:solidFill>
                  <a:srgbClr val="000000"/>
                </a:solidFill>
                <a:uFill>
                  <a:solidFill>
                    <a:srgbClr val="ffffff"/>
                  </a:solidFill>
                </a:uFill>
                <a:latin typeface="Meiryo UI"/>
              </a:rPr>
              <a:t>2</a:t>
            </a:r>
            <a:endParaRPr b="0" lang="en-US" sz="1800" spc="-1" strike="noStrike">
              <a:solidFill>
                <a:srgbClr val="000000"/>
              </a:solidFill>
              <a:uFill>
                <a:solidFill>
                  <a:srgbClr val="ffffff"/>
                </a:solidFill>
              </a:uFill>
              <a:latin typeface="Arial"/>
            </a:endParaRPr>
          </a:p>
        </p:txBody>
      </p:sp>
      <p:sp>
        <p:nvSpPr>
          <p:cNvPr id="336" name="CustomShape 2"/>
          <p:cNvSpPr/>
          <p:nvPr/>
        </p:nvSpPr>
        <p:spPr>
          <a:xfrm>
            <a:off x="541800" y="1872000"/>
            <a:ext cx="9071640" cy="6069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getconfig -d </a:t>
            </a:r>
            <a:r>
              <a:rPr b="0" lang="en-US" sz="1800" spc="-1" strike="noStrike">
                <a:solidFill>
                  <a:srgbClr val="000000"/>
                </a:solidFill>
                <a:uFill>
                  <a:solidFill>
                    <a:srgbClr val="ffffff"/>
                  </a:solidFill>
                </a:uFill>
                <a:latin typeface="Meiryo UI"/>
              </a:rPr>
              <a:t>オプションで、予行演習モードで実行します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検査対象へのアクセスをせずに再検査を行います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rPr>
              <a:t>実行後、生成された検査結果シートは絞り込んだ対象サーバのみになります</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endParaRPr b="0" lang="en-US" sz="1800" spc="-1" strike="noStrike">
              <a:solidFill>
                <a:srgbClr val="000000"/>
              </a:solidFill>
              <a:uFill>
                <a:solidFill>
                  <a:srgbClr val="ffffff"/>
                </a:solidFill>
              </a:uFill>
              <a:latin typeface="Arial"/>
            </a:endParaRPr>
          </a:p>
        </p:txBody>
      </p:sp>
      <p:pic>
        <p:nvPicPr>
          <p:cNvPr id="337" name="" descr=""/>
          <p:cNvPicPr/>
          <p:nvPr/>
        </p:nvPicPr>
        <p:blipFill>
          <a:blip r:embed="rId1"/>
          <a:stretch/>
        </p:blipFill>
        <p:spPr>
          <a:xfrm>
            <a:off x="938880" y="3168000"/>
            <a:ext cx="6981120" cy="236160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事前準備２</a:t>
            </a:r>
            <a:endParaRPr b="0" lang="en-US" sz="1800" spc="-1" strike="noStrike">
              <a:solidFill>
                <a:srgbClr val="000000"/>
              </a:solidFill>
              <a:uFill>
                <a:solidFill>
                  <a:srgbClr val="ffffff"/>
                </a:solidFill>
              </a:uFill>
              <a:latin typeface="Arial"/>
            </a:endParaRPr>
          </a:p>
        </p:txBody>
      </p:sp>
      <p:sp>
        <p:nvSpPr>
          <p:cNvPr id="193" name="CustomShape 2"/>
          <p:cNvSpPr/>
          <p:nvPr/>
        </p:nvSpPr>
        <p:spPr>
          <a:xfrm>
            <a:off x="504000" y="1625040"/>
            <a:ext cx="9070560" cy="4421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SSL</a:t>
            </a:r>
            <a:r>
              <a:rPr b="0" lang="en-US" sz="2400" spc="-1" strike="noStrike">
                <a:solidFill>
                  <a:srgbClr val="000000"/>
                </a:solidFill>
                <a:uFill>
                  <a:solidFill>
                    <a:srgbClr val="ffffff"/>
                  </a:solidFill>
                </a:uFill>
                <a:latin typeface="Meiryo UI"/>
                <a:ea typeface="DejaVu Sans"/>
              </a:rPr>
              <a:t>証明書のインストール</a:t>
            </a:r>
            <a:r>
              <a:rPr b="0" lang="en-US" sz="2400" spc="-1" strike="noStrike">
                <a:solidFill>
                  <a:srgbClr val="000000"/>
                </a:solidFill>
                <a:uFill>
                  <a:solidFill>
                    <a:srgbClr val="ffffff"/>
                  </a:solidFill>
                </a:uFill>
                <a:latin typeface="Meiryo UI"/>
                <a:ea typeface="DejaVu Sans"/>
              </a:rPr>
              <a:t>(</a:t>
            </a:r>
            <a:r>
              <a:rPr b="0" lang="en-US" sz="2400" spc="-1" strike="noStrike">
                <a:solidFill>
                  <a:srgbClr val="000000"/>
                </a:solidFill>
                <a:uFill>
                  <a:solidFill>
                    <a:srgbClr val="ffffff"/>
                  </a:solidFill>
                </a:uFill>
                <a:latin typeface="Meiryo UI"/>
                <a:ea typeface="DejaVu Sans"/>
              </a:rPr>
              <a:t>社外 </a:t>
            </a:r>
            <a:r>
              <a:rPr b="0" lang="en-US" sz="2400" spc="-1" strike="noStrike">
                <a:solidFill>
                  <a:srgbClr val="000000"/>
                </a:solidFill>
                <a:uFill>
                  <a:solidFill>
                    <a:srgbClr val="ffffff"/>
                  </a:solidFill>
                </a:uFill>
                <a:latin typeface="Meiryo UI"/>
                <a:ea typeface="DejaVu Sans"/>
              </a:rPr>
              <a:t>SSL Web</a:t>
            </a:r>
            <a:r>
              <a:rPr b="0" lang="en-US" sz="2400" spc="-1" strike="noStrike">
                <a:solidFill>
                  <a:srgbClr val="000000"/>
                </a:solidFill>
                <a:uFill>
                  <a:solidFill>
                    <a:srgbClr val="ffffff"/>
                  </a:solidFill>
                </a:uFill>
                <a:latin typeface="Meiryo UI"/>
                <a:ea typeface="DejaVu Sans"/>
              </a:rPr>
              <a:t>アクセスの制限がある場合</a:t>
            </a:r>
            <a:r>
              <a:rPr b="0" lang="en-US" sz="24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 </a:t>
            </a:r>
            <a:r>
              <a:rPr b="0" lang="en-US" sz="2200" spc="-1" strike="noStrike">
                <a:solidFill>
                  <a:srgbClr val="000000"/>
                </a:solidFill>
                <a:uFill>
                  <a:solidFill>
                    <a:srgbClr val="ffffff"/>
                  </a:solidFill>
                </a:uFill>
                <a:latin typeface="Meiryo UI"/>
                <a:ea typeface="DejaVu Sans"/>
              </a:rPr>
              <a:t>(</a:t>
            </a:r>
            <a:r>
              <a:rPr b="0" lang="en-US" sz="2200" spc="-1" strike="noStrike">
                <a:solidFill>
                  <a:srgbClr val="000000"/>
                </a:solidFill>
                <a:uFill>
                  <a:solidFill>
                    <a:srgbClr val="ffffff"/>
                  </a:solidFill>
                </a:uFill>
                <a:latin typeface="Meiryo UI"/>
                <a:ea typeface="DejaVu Sans"/>
              </a:rPr>
              <a:t>社なり利用規定を参照</a:t>
            </a:r>
            <a:r>
              <a:rPr b="0" lang="en-US" sz="22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PowerShell</a:t>
            </a:r>
            <a:r>
              <a:rPr b="0" lang="en-US" sz="2400" spc="-1" strike="noStrike">
                <a:solidFill>
                  <a:srgbClr val="000000"/>
                </a:solidFill>
                <a:uFill>
                  <a:solidFill>
                    <a:srgbClr val="ffffff"/>
                  </a:solidFill>
                </a:uFill>
                <a:latin typeface="Meiryo UI"/>
                <a:ea typeface="DejaVu Sans"/>
              </a:rPr>
              <a:t>のインストール</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OS</a:t>
            </a:r>
            <a:r>
              <a:rPr b="0" lang="en-US" sz="2200" spc="-1" strike="noStrike">
                <a:solidFill>
                  <a:srgbClr val="000000"/>
                </a:solidFill>
                <a:uFill>
                  <a:solidFill>
                    <a:srgbClr val="ffffff"/>
                  </a:solidFill>
                </a:uFill>
                <a:latin typeface="Meiryo UI"/>
                <a:ea typeface="DejaVu Sans"/>
              </a:rPr>
              <a:t>が以下のバージョンの場合、</a:t>
            </a:r>
            <a:r>
              <a:rPr b="0" lang="en-US" sz="2200" spc="-1" strike="noStrike">
                <a:solidFill>
                  <a:srgbClr val="000000"/>
                </a:solidFill>
                <a:uFill>
                  <a:solidFill>
                    <a:srgbClr val="ffffff"/>
                  </a:solidFill>
                </a:uFill>
                <a:latin typeface="Meiryo UI"/>
                <a:ea typeface="DejaVu Sans"/>
              </a:rPr>
              <a:t>PowerShell</a:t>
            </a:r>
            <a:r>
              <a:rPr b="0" lang="en-US" sz="2200" spc="-1" strike="noStrike">
                <a:solidFill>
                  <a:srgbClr val="000000"/>
                </a:solidFill>
                <a:uFill>
                  <a:solidFill>
                    <a:srgbClr val="ffffff"/>
                  </a:solidFill>
                </a:uFill>
                <a:latin typeface="Meiryo UI"/>
                <a:ea typeface="DejaVu Sans"/>
              </a:rPr>
              <a:t>の追加インストールが必要となります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Windows 7</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Windows Server 2008 R2</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Windows Server 2012</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以下サイトからインストールしてください</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Microsoft .NET Framework 4.5</a:t>
            </a:r>
            <a:r>
              <a:rPr b="0" lang="en-US" sz="1800" spc="-1" strike="noStrike">
                <a:solidFill>
                  <a:srgbClr val="000000"/>
                </a:solidFill>
                <a:uFill>
                  <a:solidFill>
                    <a:srgbClr val="ffffff"/>
                  </a:solidFill>
                </a:uFill>
                <a:latin typeface="Meiryo UI"/>
                <a:ea typeface="DejaVu Sans"/>
              </a:rPr>
              <a:t>のインストール</a:t>
            </a:r>
            <a:endParaRPr b="0" lang="en-US" sz="1800" spc="-1" strike="noStrike">
              <a:solidFill>
                <a:srgbClr val="000000"/>
              </a:solidFill>
              <a:uFill>
                <a:solidFill>
                  <a:srgbClr val="ffffff"/>
                </a:solidFill>
              </a:uFill>
              <a:latin typeface="Arial"/>
            </a:endParaRPr>
          </a:p>
          <a:p>
            <a:pPr lvl="3" marL="1728000" indent="-214920">
              <a:lnSpc>
                <a:spcPct val="100000"/>
              </a:lnSpc>
              <a:buClr>
                <a:srgbClr val="000000"/>
              </a:buClr>
              <a:buSzPct val="75000"/>
              <a:buFont typeface="Symbol"/>
              <a:buChar char=""/>
            </a:pPr>
            <a:r>
              <a:rPr b="0" lang="en-US" sz="1500" spc="-1" strike="noStrike" u="sng">
                <a:solidFill>
                  <a:srgbClr val="0000ff"/>
                </a:solidFill>
                <a:uFill>
                  <a:solidFill>
                    <a:srgbClr val="ffffff"/>
                  </a:solidFill>
                </a:uFill>
                <a:latin typeface="Meiryo UI"/>
                <a:ea typeface="DejaVu Sans"/>
                <a:hlinkClick r:id="rId1"/>
              </a:rPr>
              <a:t>http://www.microsoft.com/en-us/download/details.aspx?id=30653</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Windows Management Framework 5.0 (WFM 5.0) </a:t>
            </a:r>
            <a:r>
              <a:rPr b="0" lang="en-US" sz="1800" spc="-1" strike="noStrike">
                <a:solidFill>
                  <a:srgbClr val="000000"/>
                </a:solidFill>
                <a:uFill>
                  <a:solidFill>
                    <a:srgbClr val="ffffff"/>
                  </a:solidFill>
                </a:uFill>
                <a:latin typeface="Meiryo UI"/>
                <a:ea typeface="DejaVu Sans"/>
              </a:rPr>
              <a:t>のインストール</a:t>
            </a:r>
            <a:endParaRPr b="0" lang="en-US" sz="1800" spc="-1" strike="noStrike">
              <a:solidFill>
                <a:srgbClr val="000000"/>
              </a:solidFill>
              <a:uFill>
                <a:solidFill>
                  <a:srgbClr val="ffffff"/>
                </a:solidFill>
              </a:uFill>
              <a:latin typeface="Arial"/>
            </a:endParaRPr>
          </a:p>
          <a:p>
            <a:pPr lvl="3" marL="1728000" indent="-214920">
              <a:lnSpc>
                <a:spcPct val="100000"/>
              </a:lnSpc>
              <a:buClr>
                <a:srgbClr val="000000"/>
              </a:buClr>
              <a:buSzPct val="75000"/>
              <a:buFont typeface="Symbol"/>
              <a:buChar char=""/>
            </a:pPr>
            <a:r>
              <a:rPr b="0" lang="en-US" sz="1500" spc="-1" strike="noStrike" u="sng">
                <a:solidFill>
                  <a:srgbClr val="0000ff"/>
                </a:solidFill>
                <a:uFill>
                  <a:solidFill>
                    <a:srgbClr val="ffffff"/>
                  </a:solidFill>
                </a:uFill>
                <a:latin typeface="Meiryo UI"/>
                <a:ea typeface="DejaVu Sans"/>
                <a:hlinkClick r:id="rId2"/>
              </a:rPr>
              <a:t>https://www.microsoft.com/en-us/download/details.aspx?id=50395</a:t>
            </a:r>
            <a:endParaRPr b="0" lang="en-US" sz="1800" spc="-1" strike="noStrike">
              <a:solidFill>
                <a:srgbClr val="000000"/>
              </a:solidFill>
              <a:uFill>
                <a:solidFill>
                  <a:srgbClr val="ffffff"/>
                </a:solidFill>
              </a:uFill>
              <a:latin typeface="Arial"/>
            </a:endParaRPr>
          </a:p>
          <a:p>
            <a:pPr lvl="3" marL="1728000" indent="-214920">
              <a:lnSpc>
                <a:spcPct val="100000"/>
              </a:lnSpc>
              <a:buClr>
                <a:srgbClr val="000000"/>
              </a:buClr>
              <a:buSzPct val="75000"/>
              <a:buFont typeface="Symbol"/>
              <a:buChar char=""/>
            </a:pPr>
            <a:r>
              <a:rPr b="0" lang="en-US" sz="1500" spc="-1" strike="noStrike">
                <a:solidFill>
                  <a:srgbClr val="000000"/>
                </a:solidFill>
                <a:uFill>
                  <a:solidFill>
                    <a:srgbClr val="ffffff"/>
                  </a:solidFill>
                </a:uFill>
                <a:latin typeface="Meiryo U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事前準備３</a:t>
            </a: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504000" y="1625040"/>
            <a:ext cx="9070560" cy="1469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PowerShell</a:t>
            </a:r>
            <a:r>
              <a:rPr b="0" lang="en-US" sz="2200" spc="-1" strike="noStrike">
                <a:solidFill>
                  <a:srgbClr val="000000"/>
                </a:solidFill>
                <a:uFill>
                  <a:solidFill>
                    <a:srgbClr val="ffffff"/>
                  </a:solidFill>
                </a:uFill>
                <a:latin typeface="Meiryo UI"/>
                <a:ea typeface="DejaVu Sans"/>
              </a:rPr>
              <a:t>実行権限の変更</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PowerShell </a:t>
            </a:r>
            <a:r>
              <a:rPr b="0" lang="en-US" sz="2000" spc="-1" strike="noStrike">
                <a:solidFill>
                  <a:srgbClr val="000000"/>
                </a:solidFill>
                <a:uFill>
                  <a:solidFill>
                    <a:srgbClr val="ffffff"/>
                  </a:solidFill>
                </a:uFill>
                <a:latin typeface="Meiryo UI"/>
                <a:ea typeface="DejaVu Sans"/>
              </a:rPr>
              <a:t>スクリプトの実行許可設定をします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管理者ユーザで</a:t>
            </a:r>
            <a:r>
              <a:rPr b="0" lang="en-US" sz="2000" spc="-1" strike="noStrike">
                <a:solidFill>
                  <a:srgbClr val="000000"/>
                </a:solidFill>
                <a:uFill>
                  <a:solidFill>
                    <a:srgbClr val="ffffff"/>
                  </a:solidFill>
                </a:uFill>
                <a:latin typeface="Meiryo UI"/>
                <a:ea typeface="DejaVu Sans"/>
              </a:rPr>
              <a:t>PowerShell</a:t>
            </a:r>
            <a:r>
              <a:rPr b="0" lang="en-US" sz="2000" spc="-1" strike="noStrike">
                <a:solidFill>
                  <a:srgbClr val="000000"/>
                </a:solidFill>
                <a:uFill>
                  <a:solidFill>
                    <a:srgbClr val="ffffff"/>
                  </a:solidFill>
                </a:uFill>
                <a:latin typeface="Meiryo UI"/>
                <a:ea typeface="DejaVu Sans"/>
              </a:rPr>
              <a:t>を起動し、以下コマンドを実行して、現在の設定を確認します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Get-ExecutionPolicy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96" name="" descr=""/>
          <p:cNvPicPr/>
          <p:nvPr/>
        </p:nvPicPr>
        <p:blipFill>
          <a:blip r:embed="rId1"/>
          <a:stretch/>
        </p:blipFill>
        <p:spPr>
          <a:xfrm>
            <a:off x="1347480" y="3220920"/>
            <a:ext cx="7399440" cy="1170000"/>
          </a:xfrm>
          <a:prstGeom prst="rect">
            <a:avLst/>
          </a:prstGeom>
          <a:ln>
            <a:noFill/>
          </a:ln>
        </p:spPr>
      </p:pic>
      <p:sp>
        <p:nvSpPr>
          <p:cNvPr id="197" name="CustomShape 3"/>
          <p:cNvSpPr/>
          <p:nvPr/>
        </p:nvSpPr>
        <p:spPr>
          <a:xfrm>
            <a:off x="504000" y="4536000"/>
            <a:ext cx="9070560" cy="934920"/>
          </a:xfrm>
          <a:prstGeom prst="rect">
            <a:avLst/>
          </a:prstGeom>
          <a:noFill/>
          <a:ln>
            <a:noFill/>
          </a:ln>
        </p:spPr>
        <p:style>
          <a:lnRef idx="0"/>
          <a:fillRef idx="0"/>
          <a:effectRef idx="0"/>
          <a:fontRef idx="minor"/>
        </p:style>
        <p:txBody>
          <a:bodyPr lIns="0" rIns="0" tIns="0" bIns="0"/>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上記確認結果が、</a:t>
            </a:r>
            <a:r>
              <a:rPr b="0" lang="en-US" sz="1800" spc="-1" strike="noStrike">
                <a:solidFill>
                  <a:srgbClr val="000000"/>
                </a:solidFill>
                <a:uFill>
                  <a:solidFill>
                    <a:srgbClr val="ffffff"/>
                  </a:solidFill>
                </a:uFill>
                <a:latin typeface="Meiryo UI"/>
                <a:ea typeface="DejaVu Sans"/>
              </a:rPr>
              <a:t>Restricted</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AllSigned</a:t>
            </a:r>
            <a:r>
              <a:rPr b="0" lang="en-US" sz="1800" spc="-1" strike="noStrike">
                <a:solidFill>
                  <a:srgbClr val="000000"/>
                </a:solidFill>
                <a:uFill>
                  <a:solidFill>
                    <a:srgbClr val="ffffff"/>
                  </a:solidFill>
                </a:uFill>
                <a:latin typeface="Meiryo UI"/>
                <a:ea typeface="DejaVu Sans"/>
              </a:rPr>
              <a:t>の場合は、以下コマンドで </a:t>
            </a:r>
            <a:r>
              <a:rPr b="0" lang="en-US" sz="1800" spc="-1" strike="noStrike">
                <a:solidFill>
                  <a:srgbClr val="000000"/>
                </a:solidFill>
                <a:uFill>
                  <a:solidFill>
                    <a:srgbClr val="ffffff"/>
                  </a:solidFill>
                </a:uFill>
                <a:latin typeface="Meiryo UI"/>
                <a:ea typeface="DejaVu Sans"/>
              </a:rPr>
              <a:t>RemoteSigned </a:t>
            </a:r>
            <a:r>
              <a:rPr b="0" lang="en-US" sz="1800" spc="-1" strike="noStrike">
                <a:solidFill>
                  <a:srgbClr val="000000"/>
                </a:solidFill>
                <a:uFill>
                  <a:solidFill>
                    <a:srgbClr val="ffffff"/>
                  </a:solidFill>
                </a:uFill>
                <a:latin typeface="Meiryo UI"/>
                <a:ea typeface="DejaVu Sans"/>
              </a:rPr>
              <a:t>に 設定変更してください。確認メッセージは全て既定値を指定してください</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500" spc="-1" strike="noStrike" u="sng">
                <a:solidFill>
                  <a:srgbClr val="000000"/>
                </a:solidFill>
                <a:uFill>
                  <a:solidFill>
                    <a:srgbClr val="ffffff"/>
                  </a:solidFill>
                </a:uFill>
                <a:latin typeface="Meiryo UI"/>
                <a:ea typeface="DejaVu Sans"/>
              </a:rPr>
              <a:t>Set-ExecutionPolicy RemoteSigned</a:t>
            </a:r>
            <a:endParaRPr b="0" lang="en-US" sz="1800" spc="-1" strike="noStrike">
              <a:solidFill>
                <a:srgbClr val="000000"/>
              </a:solidFill>
              <a:uFill>
                <a:solidFill>
                  <a:srgbClr val="ffffff"/>
                </a:solidFill>
              </a:uFill>
              <a:latin typeface="Arial"/>
            </a:endParaRPr>
          </a:p>
        </p:txBody>
      </p:sp>
      <p:pic>
        <p:nvPicPr>
          <p:cNvPr id="198" name="" descr=""/>
          <p:cNvPicPr/>
          <p:nvPr/>
        </p:nvPicPr>
        <p:blipFill>
          <a:blip r:embed="rId2"/>
          <a:stretch/>
        </p:blipFill>
        <p:spPr>
          <a:xfrm>
            <a:off x="1354680" y="5472000"/>
            <a:ext cx="7428240" cy="1979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事前準備４</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504000" y="1625040"/>
            <a:ext cx="9070560" cy="14698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PowerShell </a:t>
            </a:r>
            <a:r>
              <a:rPr b="0" lang="en-US" sz="2200" spc="-1" strike="noStrike">
                <a:solidFill>
                  <a:srgbClr val="000000"/>
                </a:solidFill>
                <a:uFill>
                  <a:solidFill>
                    <a:srgbClr val="ffffff"/>
                  </a:solidFill>
                </a:uFill>
                <a:latin typeface="Meiryo UI"/>
                <a:ea typeface="DejaVu Sans"/>
              </a:rPr>
              <a:t>のリモートアクセス設定</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PowerShell </a:t>
            </a:r>
            <a:r>
              <a:rPr b="0" lang="en-US" sz="2000" spc="-1" strike="noStrike">
                <a:solidFill>
                  <a:srgbClr val="000000"/>
                </a:solidFill>
                <a:uFill>
                  <a:solidFill>
                    <a:srgbClr val="ffffff"/>
                  </a:solidFill>
                </a:uFill>
                <a:latin typeface="Meiryo UI"/>
                <a:ea typeface="DejaVu Sans"/>
              </a:rPr>
              <a:t>でリモートアクセスをできるようにします。 管理者ユーザで </a:t>
            </a:r>
            <a:r>
              <a:rPr b="0" lang="en-US" sz="2000" spc="-1" strike="noStrike">
                <a:solidFill>
                  <a:srgbClr val="000000"/>
                </a:solidFill>
                <a:uFill>
                  <a:solidFill>
                    <a:srgbClr val="ffffff"/>
                  </a:solidFill>
                </a:uFill>
                <a:latin typeface="Meiryo UI"/>
                <a:ea typeface="DejaVu Sans"/>
              </a:rPr>
              <a:t>PowerShell </a:t>
            </a:r>
            <a:r>
              <a:rPr b="0" lang="en-US" sz="2000" spc="-1" strike="noStrike">
                <a:solidFill>
                  <a:srgbClr val="000000"/>
                </a:solidFill>
                <a:uFill>
                  <a:solidFill>
                    <a:srgbClr val="ffffff"/>
                  </a:solidFill>
                </a:uFill>
                <a:latin typeface="Meiryo UI"/>
                <a:ea typeface="DejaVu Sans"/>
              </a:rPr>
              <a:t>を起動し、以下コマンドを実行して、「信頼されたホストの一覧」 に追加します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Set-Item wsman:\localhost\Client\TrustedHosts -Value * -Force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1" name="" descr=""/>
          <p:cNvPicPr/>
          <p:nvPr/>
        </p:nvPicPr>
        <p:blipFill>
          <a:blip r:embed="rId1"/>
          <a:stretch/>
        </p:blipFill>
        <p:spPr>
          <a:xfrm>
            <a:off x="1355760" y="3168000"/>
            <a:ext cx="7418520" cy="970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パッケージインストール</a:t>
            </a:r>
            <a:endParaRPr b="0" lang="en-US" sz="1800" spc="-1" strike="noStrike">
              <a:solidFill>
                <a:srgbClr val="000000"/>
              </a:solidFill>
              <a:uFill>
                <a:solidFill>
                  <a:srgbClr val="ffffff"/>
                </a:solidFill>
              </a:uFill>
              <a:latin typeface="Arial"/>
            </a:endParaRPr>
          </a:p>
        </p:txBody>
      </p:sp>
      <p:sp>
        <p:nvSpPr>
          <p:cNvPr id="203" name="CustomShape 2"/>
          <p:cNvSpPr/>
          <p:nvPr/>
        </p:nvSpPr>
        <p:spPr>
          <a:xfrm>
            <a:off x="504000" y="2455560"/>
            <a:ext cx="4425840" cy="4383360"/>
          </a:xfrm>
          <a:prstGeom prst="rect">
            <a:avLst/>
          </a:prstGeom>
          <a:noFill/>
          <a:ln>
            <a:noFill/>
          </a:ln>
        </p:spPr>
        <p:style>
          <a:lnRef idx="0"/>
          <a:fillRef idx="0"/>
          <a:effectRef idx="0"/>
          <a:fontRef idx="minor"/>
        </p:style>
        <p:txBody>
          <a:bodyPr lIns="0" rIns="0" tIns="0" bIns="0"/>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Java</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JDK1.8 (64bit)</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Gradle(</a:t>
            </a:r>
            <a:r>
              <a:rPr b="0" lang="en-US" sz="2000" spc="-1" strike="noStrike">
                <a:solidFill>
                  <a:srgbClr val="000000"/>
                </a:solidFill>
                <a:uFill>
                  <a:solidFill>
                    <a:srgbClr val="ffffff"/>
                  </a:solidFill>
                </a:uFill>
                <a:latin typeface="Meiryo UI"/>
                <a:ea typeface="DejaVu Sans"/>
              </a:rPr>
              <a:t>ビルドツール</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Git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git.install(Git)</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TortoiseGit(Git GUI</a:t>
            </a:r>
            <a:r>
              <a:rPr b="0" lang="en-US" sz="2000" spc="-1" strike="noStrike">
                <a:solidFill>
                  <a:srgbClr val="000000"/>
                </a:solidFill>
                <a:uFill>
                  <a:solidFill>
                    <a:srgbClr val="ffffff"/>
                  </a:solidFill>
                </a:uFill>
                <a:latin typeface="Meiryo UI"/>
                <a:ea typeface="DejaVu Sans"/>
              </a:rPr>
              <a:t>クライアント</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WinSCP(SCP</a:t>
            </a:r>
            <a:r>
              <a:rPr b="0" lang="en-US" sz="2000" spc="-1" strike="noStrike">
                <a:solidFill>
                  <a:srgbClr val="000000"/>
                </a:solidFill>
                <a:uFill>
                  <a:solidFill>
                    <a:srgbClr val="ffffff"/>
                  </a:solidFill>
                </a:uFill>
                <a:latin typeface="Meiryo UI"/>
                <a:ea typeface="DejaVu Sans"/>
              </a:rPr>
              <a:t>クライアント</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UTF-8</a:t>
            </a:r>
            <a:r>
              <a:rPr b="0" lang="en-US" sz="2400" spc="-1" strike="noStrike">
                <a:solidFill>
                  <a:srgbClr val="000000"/>
                </a:solidFill>
                <a:uFill>
                  <a:solidFill>
                    <a:srgbClr val="ffffff"/>
                  </a:solidFill>
                </a:uFill>
                <a:latin typeface="Meiryo UI"/>
                <a:ea typeface="DejaVu Sans"/>
              </a:rPr>
              <a:t>対応したユーティリティ</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notepad++(</a:t>
            </a:r>
            <a:r>
              <a:rPr b="0" lang="en-US" sz="2000" spc="-1" strike="noStrike">
                <a:solidFill>
                  <a:srgbClr val="000000"/>
                </a:solidFill>
                <a:uFill>
                  <a:solidFill>
                    <a:srgbClr val="ffffff"/>
                  </a:solidFill>
                </a:uFill>
                <a:latin typeface="Meiryo UI"/>
                <a:ea typeface="DejaVu Sans"/>
              </a:rPr>
              <a:t>テキストエディタ</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7-zip(zip</a:t>
            </a:r>
            <a:r>
              <a:rPr b="0" lang="en-US" sz="2000" spc="-1" strike="noStrike">
                <a:solidFill>
                  <a:srgbClr val="000000"/>
                </a:solidFill>
                <a:uFill>
                  <a:solidFill>
                    <a:srgbClr val="ffffff"/>
                  </a:solidFill>
                </a:uFill>
                <a:latin typeface="Meiryo UI"/>
                <a:ea typeface="DejaVu Sans"/>
              </a:rPr>
              <a:t>アーカイバ</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p:txBody>
      </p:sp>
      <p:sp>
        <p:nvSpPr>
          <p:cNvPr id="204" name="CustomShape 3"/>
          <p:cNvSpPr/>
          <p:nvPr/>
        </p:nvSpPr>
        <p:spPr>
          <a:xfrm>
            <a:off x="5152680" y="2455560"/>
            <a:ext cx="4425840" cy="3053880"/>
          </a:xfrm>
          <a:prstGeom prst="rect">
            <a:avLst/>
          </a:prstGeom>
          <a:noFill/>
          <a:ln>
            <a:noFill/>
          </a:ln>
        </p:spPr>
        <p:style>
          <a:lnRef idx="0"/>
          <a:fillRef idx="0"/>
          <a:effectRef idx="0"/>
          <a:fontRef idx="minor"/>
        </p:style>
        <p:txBody>
          <a:bodyPr lIns="0" rIns="0" tIns="0" bIns="0"/>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Unix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UnxUtils(Unix </a:t>
            </a:r>
            <a:r>
              <a:rPr b="0" lang="en-US" sz="2000" spc="-1" strike="noStrike">
                <a:solidFill>
                  <a:srgbClr val="000000"/>
                </a:solidFill>
                <a:uFill>
                  <a:solidFill>
                    <a:srgbClr val="ffffff"/>
                  </a:solidFill>
                </a:uFill>
                <a:latin typeface="Meiryo UI"/>
                <a:ea typeface="DejaVu Sans"/>
              </a:rPr>
              <a:t>コマンドユーティリティ</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VMware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VMware vSphere Client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その他</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Google Chrome(Web</a:t>
            </a:r>
            <a:r>
              <a:rPr b="0" lang="en-US" sz="2000" spc="-1" strike="noStrike">
                <a:solidFill>
                  <a:srgbClr val="000000"/>
                </a:solidFill>
                <a:uFill>
                  <a:solidFill>
                    <a:srgbClr val="ffffff"/>
                  </a:solidFill>
                </a:uFill>
                <a:latin typeface="Meiryo UI"/>
                <a:ea typeface="DejaVu Sans"/>
              </a:rPr>
              <a:t>ブラウザ確認用</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p:txBody>
      </p:sp>
      <p:sp>
        <p:nvSpPr>
          <p:cNvPr id="205" name="CustomShape 4"/>
          <p:cNvSpPr/>
          <p:nvPr/>
        </p:nvSpPr>
        <p:spPr>
          <a:xfrm>
            <a:off x="850680" y="1656000"/>
            <a:ext cx="8796600" cy="540360"/>
          </a:xfrm>
          <a:prstGeom prst="rect">
            <a:avLst/>
          </a:prstGeom>
          <a:noFill/>
          <a:ln>
            <a:noFill/>
          </a:ln>
        </p:spPr>
        <p:style>
          <a:lnRef idx="0"/>
          <a:fillRef idx="0"/>
          <a:effectRef idx="0"/>
          <a:fontRef idx="minor"/>
        </p:style>
        <p:txBody>
          <a:bodyPr lIns="90000" rIns="90000" tIns="45000" bIns="45000"/>
          <a:p>
            <a:r>
              <a:rPr b="0" lang="en-US" sz="2800" spc="-1" strike="noStrike">
                <a:solidFill>
                  <a:srgbClr val="000000"/>
                </a:solidFill>
                <a:uFill>
                  <a:solidFill>
                    <a:srgbClr val="ffffff"/>
                  </a:solidFill>
                </a:uFill>
                <a:latin typeface="Meiryo UI"/>
                <a:ea typeface="DejaVu Sans"/>
              </a:rPr>
              <a:t>以下のパッケージをインストールします</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504000" y="1728000"/>
            <a:ext cx="9070560" cy="1150920"/>
          </a:xfrm>
          <a:prstGeom prst="rect">
            <a:avLst/>
          </a:prstGeom>
          <a:noFill/>
          <a:ln>
            <a:noFill/>
          </a:ln>
        </p:spPr>
        <p:style>
          <a:lnRef idx="0"/>
          <a:fillRef idx="0"/>
          <a:effectRef idx="0"/>
          <a:fontRef idx="minor"/>
        </p:style>
        <p:txBody>
          <a:bodyPr lIns="0" rIns="0" tIns="0" bIns="0"/>
          <a:p>
            <a:r>
              <a:rPr b="0" lang="en-US" sz="2000" spc="-1" strike="noStrike">
                <a:solidFill>
                  <a:srgbClr val="000000"/>
                </a:solidFill>
                <a:uFill>
                  <a:solidFill>
                    <a:srgbClr val="ffffff"/>
                  </a:solidFill>
                </a:uFill>
                <a:latin typeface="Meiryo UI"/>
                <a:ea typeface="DejaVu Sans"/>
              </a:rPr>
              <a:t>Windows </a:t>
            </a:r>
            <a:r>
              <a:rPr b="0" lang="en-US" sz="2000" spc="-1" strike="noStrike">
                <a:solidFill>
                  <a:srgbClr val="000000"/>
                </a:solidFill>
                <a:uFill>
                  <a:solidFill>
                    <a:srgbClr val="ffffff"/>
                  </a:solidFill>
                </a:uFill>
                <a:latin typeface="Meiryo UI"/>
                <a:ea typeface="DejaVu Sans"/>
              </a:rPr>
              <a:t>版パッケージ管理ツール </a:t>
            </a:r>
            <a:r>
              <a:rPr b="0" lang="en-US" sz="2000" spc="-1" strike="noStrike">
                <a:solidFill>
                  <a:srgbClr val="000000"/>
                </a:solidFill>
                <a:uFill>
                  <a:solidFill>
                    <a:srgbClr val="ffffff"/>
                  </a:solidFill>
                </a:uFill>
                <a:latin typeface="Meiryo UI"/>
                <a:ea typeface="DejaVu Sans"/>
              </a:rPr>
              <a:t>Chocolatey </a:t>
            </a:r>
            <a:r>
              <a:rPr b="0" lang="en-US" sz="2000" spc="-1" strike="noStrike">
                <a:solidFill>
                  <a:srgbClr val="000000"/>
                </a:solidFill>
                <a:uFill>
                  <a:solidFill>
                    <a:srgbClr val="ffffff"/>
                  </a:solidFill>
                </a:uFill>
                <a:latin typeface="Meiryo UI"/>
                <a:ea typeface="DejaVu Sans"/>
              </a:rPr>
              <a:t>を用いて、各種ソフトウェアをインストールします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500" spc="-1" strike="noStrike" u="sng">
                <a:solidFill>
                  <a:srgbClr val="000000"/>
                </a:solidFill>
                <a:uFill>
                  <a:solidFill>
                    <a:srgbClr val="ffffff"/>
                  </a:solidFill>
                </a:uFill>
                <a:latin typeface="Meiryo UI"/>
                <a:ea typeface="DejaVu Sans"/>
              </a:rPr>
              <a:t>iex</a:t>
            </a:r>
            <a:r>
              <a:rPr b="0" lang="en-US" sz="1600" spc="-1" strike="noStrike" u="sng">
                <a:solidFill>
                  <a:srgbClr val="000000"/>
                </a:solidFill>
                <a:uFill>
                  <a:solidFill>
                    <a:srgbClr val="ffffff"/>
                  </a:solidFill>
                </a:uFill>
                <a:latin typeface="Meiryo UI"/>
                <a:ea typeface="DejaVu Sans"/>
              </a:rPr>
              <a:t> ((New-Object </a:t>
            </a:r>
            <a:r>
              <a:rPr b="0" lang="en-US" sz="1800" spc="-1" strike="noStrike" u="sng">
                <a:solidFill>
                  <a:srgbClr val="000000"/>
                </a:solidFill>
                <a:uFill>
                  <a:solidFill>
                    <a:srgbClr val="ffffff"/>
                  </a:solidFill>
                </a:uFill>
                <a:latin typeface="Meiryo UI"/>
                <a:ea typeface="DejaVu Sans"/>
              </a:rPr>
              <a:t>System.Net.WebClient).DownloadString('https://chocolatey.org/install.ps1'))</a:t>
            </a:r>
            <a:endParaRPr b="0" lang="en-US" sz="1800" spc="-1" strike="noStrike">
              <a:solidFill>
                <a:srgbClr val="000000"/>
              </a:solidFill>
              <a:uFill>
                <a:solidFill>
                  <a:srgbClr val="ffffff"/>
                </a:solidFill>
              </a:uFill>
              <a:latin typeface="Arial"/>
            </a:endParaRPr>
          </a:p>
        </p:txBody>
      </p:sp>
      <p:pic>
        <p:nvPicPr>
          <p:cNvPr id="208" name="" descr=""/>
          <p:cNvPicPr/>
          <p:nvPr/>
        </p:nvPicPr>
        <p:blipFill>
          <a:blip r:embed="rId1"/>
          <a:stretch/>
        </p:blipFill>
        <p:spPr>
          <a:xfrm>
            <a:off x="286200" y="3002760"/>
            <a:ext cx="9514080" cy="1532160"/>
          </a:xfrm>
          <a:prstGeom prst="rect">
            <a:avLst/>
          </a:prstGeom>
          <a:ln>
            <a:noFill/>
          </a:ln>
        </p:spPr>
      </p:pic>
      <p:sp>
        <p:nvSpPr>
          <p:cNvPr id="209" name="CustomShape 3"/>
          <p:cNvSpPr/>
          <p:nvPr/>
        </p:nvSpPr>
        <p:spPr>
          <a:xfrm>
            <a:off x="504360" y="4758120"/>
            <a:ext cx="9070560" cy="862920"/>
          </a:xfrm>
          <a:prstGeom prst="rect">
            <a:avLst/>
          </a:prstGeom>
          <a:noFill/>
          <a:ln>
            <a:noFill/>
          </a:ln>
        </p:spPr>
        <p:style>
          <a:lnRef idx="0"/>
          <a:fillRef idx="0"/>
          <a:effectRef idx="0"/>
          <a:fontRef idx="minor"/>
        </p:style>
        <p:txBody>
          <a:bodyPr lIns="0" rIns="0" tIns="0" bIns="0"/>
          <a:p>
            <a:r>
              <a:rPr b="0" lang="en-US" sz="2000" spc="-1" strike="noStrike">
                <a:solidFill>
                  <a:srgbClr val="000000"/>
                </a:solidFill>
                <a:uFill>
                  <a:solidFill>
                    <a:srgbClr val="ffffff"/>
                  </a:solidFill>
                </a:uFill>
                <a:latin typeface="Meiryo UI"/>
                <a:ea typeface="DejaVu Sans"/>
              </a:rPr>
              <a:t>以下 </a:t>
            </a:r>
            <a:r>
              <a:rPr b="0" lang="en-US" sz="2000" spc="-1" strike="noStrike">
                <a:solidFill>
                  <a:srgbClr val="000000"/>
                </a:solidFill>
                <a:uFill>
                  <a:solidFill>
                    <a:srgbClr val="ffffff"/>
                  </a:solidFill>
                </a:uFill>
                <a:latin typeface="Meiryo UI"/>
                <a:ea typeface="DejaVu Sans"/>
              </a:rPr>
              <a:t>Chocolatey </a:t>
            </a:r>
            <a:r>
              <a:rPr b="0" lang="en-US" sz="2000" spc="-1" strike="noStrike">
                <a:solidFill>
                  <a:srgbClr val="000000"/>
                </a:solidFill>
                <a:uFill>
                  <a:solidFill>
                    <a:srgbClr val="ffffff"/>
                  </a:solidFill>
                </a:uFill>
                <a:latin typeface="Meiryo UI"/>
                <a:ea typeface="DejaVu Sans"/>
              </a:rPr>
              <a:t>コマンドで各種ソフトウェアをインストールします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u="sng">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10" name="" descr=""/>
          <p:cNvPicPr/>
          <p:nvPr/>
        </p:nvPicPr>
        <p:blipFill>
          <a:blip r:embed="rId2"/>
          <a:stretch/>
        </p:blipFill>
        <p:spPr>
          <a:xfrm>
            <a:off x="291240" y="5760000"/>
            <a:ext cx="9504360" cy="1360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TotalTime>
  <Application>LibreOffice/5.2.3.3$Windows_x86 LibreOffice_project/d54a8868f08a7b39642414cf2c8ef2f228f780cf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2017-03-25T05:34:09Z</dcterms:created>
  <dc:creator/>
  <dc:description/>
  <dc:language>ja-JP</dc:language>
  <cp:lastModifiedBy/>
  <cp:lastPrinted>2017-04-01T07:33:30Z</cp:lastPrinted>
  <dcterms:modified xsi:type="dcterms:W3CDTF">2017-04-02T05:33:41Z</dcterms:modified>
  <cp:revision>19</cp:revision>
  <dc:subject/>
  <dc:title/>
</cp:coreProperties>
</file>