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7" name="" descr=""/>
          <p:cNvPicPr/>
          <p:nvPr/>
        </p:nvPicPr>
        <p:blipFill>
          <a:blip r:embed="rId2"/>
          <a:stretch/>
        </p:blipFill>
        <p:spPr>
          <a:xfrm>
            <a:off x="2292480" y="1768680"/>
            <a:ext cx="5494680" cy="4384080"/>
          </a:xfrm>
          <a:prstGeom prst="rect">
            <a:avLst/>
          </a:prstGeom>
          <a:ln>
            <a:noFill/>
          </a:ln>
        </p:spPr>
      </p:pic>
      <p:pic>
        <p:nvPicPr>
          <p:cNvPr id="108"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3" name="" descr=""/>
          <p:cNvPicPr/>
          <p:nvPr/>
        </p:nvPicPr>
        <p:blipFill>
          <a:blip r:embed="rId2"/>
          <a:stretch/>
        </p:blipFill>
        <p:spPr>
          <a:xfrm>
            <a:off x="2292480" y="1768680"/>
            <a:ext cx="5494680" cy="4384080"/>
          </a:xfrm>
          <a:prstGeom prst="rect">
            <a:avLst/>
          </a:prstGeom>
          <a:ln>
            <a:noFill/>
          </a:ln>
        </p:spPr>
      </p:pic>
      <p:pic>
        <p:nvPicPr>
          <p:cNvPr id="144" name="" descr=""/>
          <p:cNvPicPr/>
          <p:nvPr/>
        </p:nvPicPr>
        <p:blipFill>
          <a:blip r:embed="rId3"/>
          <a:stretch/>
        </p:blipFill>
        <p:spPr>
          <a:xfrm>
            <a:off x="2292480" y="1768680"/>
            <a:ext cx="549468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9" name="" descr=""/>
          <p:cNvPicPr/>
          <p:nvPr/>
        </p:nvPicPr>
        <p:blipFill>
          <a:blip r:embed="rId2"/>
          <a:stretch/>
        </p:blipFill>
        <p:spPr>
          <a:xfrm>
            <a:off x="2292480" y="1768680"/>
            <a:ext cx="5494680" cy="4384080"/>
          </a:xfrm>
          <a:prstGeom prst="rect">
            <a:avLst/>
          </a:prstGeom>
          <a:ln>
            <a:noFill/>
          </a:ln>
        </p:spPr>
      </p:pic>
      <p:pic>
        <p:nvPicPr>
          <p:cNvPr id="180" name="" descr=""/>
          <p:cNvPicPr/>
          <p:nvPr/>
        </p:nvPicPr>
        <p:blipFill>
          <a:blip r:embed="rId3"/>
          <a:stretch/>
        </p:blipFill>
        <p:spPr>
          <a:xfrm>
            <a:off x="2292480" y="1768680"/>
            <a:ext cx="5494680" cy="4384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アウトラインテキストの書式を編集するにはクリックします。</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3</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4</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5</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6</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7</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5152680" y="1768680"/>
            <a:ext cx="4426560" cy="43837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アウトラインテキストの書式を編集するにはクリックします。</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2</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3</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4</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5</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6</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7</a:t>
            </a:r>
            <a:r>
              <a:rPr b="0" lang="en-US" sz="1800" spc="-1" strike="noStrike">
                <a:solidFill>
                  <a:srgbClr val="000000"/>
                </a:solidFill>
                <a:uFill>
                  <a:solidFill>
                    <a:srgbClr val="ffffff"/>
                  </a:solidFill>
                </a:uFill>
                <a:latin typeface="Arial"/>
              </a:rPr>
              <a:t>レベル目のアウトライン</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タイトルテキストの書式を編集するにはクリックします。</a:t>
            </a:r>
            <a:endParaRPr b="0" lang="en-US"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アウトラインテキストの書式を編集するにはクリックします。</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2</a:t>
            </a:r>
            <a:r>
              <a:rPr b="0" lang="en-US" sz="2800" spc="-1" strike="noStrike">
                <a:solidFill>
                  <a:srgbClr val="000000"/>
                </a:solidFill>
                <a:uFill>
                  <a:solidFill>
                    <a:srgbClr val="ffffff"/>
                  </a:solidFill>
                </a:uFill>
                <a:latin typeface="Arial"/>
              </a:rPr>
              <a:t>レベル目のアウトライン</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3</a:t>
            </a:r>
            <a:r>
              <a:rPr b="0" lang="en-US" sz="2400" spc="-1" strike="noStrike">
                <a:solidFill>
                  <a:srgbClr val="000000"/>
                </a:solidFill>
                <a:uFill>
                  <a:solidFill>
                    <a:srgbClr val="ffffff"/>
                  </a:solidFill>
                </a:uFill>
                <a:latin typeface="Arial"/>
              </a:rPr>
              <a:t>レベル目のアウトライン</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4</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5</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6</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7</a:t>
            </a:r>
            <a:r>
              <a:rPr b="0" lang="en-US" sz="2000" spc="-1" strike="noStrike">
                <a:solidFill>
                  <a:srgbClr val="000000"/>
                </a:solidFill>
                <a:uFill>
                  <a:solidFill>
                    <a:srgbClr val="ffffff"/>
                  </a:solidFill>
                </a:uFill>
                <a:latin typeface="Arial"/>
              </a:rPr>
              <a:t>レベル目のアウトライン</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vmware.com/support/developer/PowerCLI/" TargetMode="External"/><Relationship Id="rId2"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4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49.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hyperlink" Target="http://www.microsoft.com/en-us/download/details.aspx?id=30653" TargetMode="External"/><Relationship Id="rId2" Type="http://schemas.openxmlformats.org/officeDocument/2006/relationships/hyperlink" Target="https://www.microsoft.com/en-us/download/details.aspx?id=50395" TargetMode="External"/><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301320"/>
            <a:ext cx="9069840" cy="585000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Meiryo UI"/>
                <a:ea typeface="Meiryo UI"/>
              </a:rPr>
              <a:t>Getconfig </a:t>
            </a:r>
            <a:r>
              <a:rPr b="0" lang="en-US" sz="4000" spc="-1" strike="noStrike">
                <a:solidFill>
                  <a:srgbClr val="000000"/>
                </a:solidFill>
                <a:uFill>
                  <a:solidFill>
                    <a:srgbClr val="ffffff"/>
                  </a:solidFill>
                </a:uFill>
                <a:latin typeface="Meiryo UI"/>
                <a:ea typeface="Meiryo UI"/>
              </a:rPr>
              <a:t>チュートリアル</a:t>
            </a:r>
            <a:endParaRPr b="0" lang="en-US" sz="1800" spc="-1" strike="noStrike">
              <a:solidFill>
                <a:srgbClr val="000000"/>
              </a:solidFill>
              <a:uFill>
                <a:solidFill>
                  <a:srgbClr val="ffffff"/>
                </a:solidFill>
              </a:uFill>
              <a:latin typeface="Arial"/>
            </a:endParaRPr>
          </a:p>
          <a:p>
            <a:pPr algn="ctr">
              <a:lnSpc>
                <a:spcPct val="100000"/>
              </a:lnSpc>
            </a:pPr>
            <a:r>
              <a:rPr b="0" lang="en-US" sz="4000" spc="-1" strike="noStrike">
                <a:solidFill>
                  <a:srgbClr val="000000"/>
                </a:solidFill>
                <a:uFill>
                  <a:solidFill>
                    <a:srgbClr val="ffffff"/>
                  </a:solidFill>
                </a:uFill>
                <a:latin typeface="Meiryo UI"/>
                <a:ea typeface="Meiryo UI"/>
              </a:rPr>
              <a:t>検査</a:t>
            </a:r>
            <a:r>
              <a:rPr b="0" lang="en-US" sz="4000" spc="-1" strike="noStrike">
                <a:solidFill>
                  <a:srgbClr val="000000"/>
                </a:solidFill>
                <a:uFill>
                  <a:solidFill>
                    <a:srgbClr val="ffffff"/>
                  </a:solidFill>
                </a:uFill>
                <a:latin typeface="Meiryo UI"/>
                <a:ea typeface="Meiryo UI"/>
              </a:rPr>
              <a:t>PC</a:t>
            </a:r>
            <a:r>
              <a:rPr b="0" lang="en-US" sz="4000" spc="-1" strike="noStrike">
                <a:solidFill>
                  <a:srgbClr val="000000"/>
                </a:solidFill>
                <a:uFill>
                  <a:solidFill>
                    <a:srgbClr val="ffffff"/>
                  </a:solidFill>
                </a:uFill>
                <a:latin typeface="Meiryo UI"/>
                <a:ea typeface="Meiryo UI"/>
              </a:rPr>
              <a:t>編</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504000" y="1728000"/>
            <a:ext cx="9069840" cy="11502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uFill>
                  <a:solidFill>
                    <a:srgbClr val="ffffff"/>
                  </a:solidFill>
                </a:uFill>
                <a:latin typeface="Meiryo UI"/>
                <a:ea typeface="DejaVu Sans"/>
              </a:rPr>
              <a:t>Windows </a:t>
            </a:r>
            <a:r>
              <a:rPr b="0" lang="en-US" sz="2000" spc="-1" strike="noStrike">
                <a:solidFill>
                  <a:srgbClr val="000000"/>
                </a:solidFill>
                <a:uFill>
                  <a:solidFill>
                    <a:srgbClr val="ffffff"/>
                  </a:solidFill>
                </a:uFill>
                <a:latin typeface="Meiryo UI"/>
                <a:ea typeface="DejaVu Sans"/>
              </a:rPr>
              <a:t>版パッケージ管理ツール </a:t>
            </a:r>
            <a:r>
              <a:rPr b="0" lang="en-US" sz="2000" spc="-1" strike="noStrike">
                <a:solidFill>
                  <a:srgbClr val="000000"/>
                </a:solidFill>
                <a:uFill>
                  <a:solidFill>
                    <a:srgbClr val="ffffff"/>
                  </a:solidFill>
                </a:uFill>
                <a:latin typeface="Meiryo UI"/>
                <a:ea typeface="DejaVu Sans"/>
              </a:rPr>
              <a:t>Chocolatey </a:t>
            </a:r>
            <a:r>
              <a:rPr b="0" lang="en-US" sz="2000" spc="-1" strike="noStrike">
                <a:solidFill>
                  <a:srgbClr val="000000"/>
                </a:solidFill>
                <a:uFill>
                  <a:solidFill>
                    <a:srgbClr val="ffffff"/>
                  </a:solidFill>
                </a:uFill>
                <a:latin typeface="Meiryo UI"/>
                <a:ea typeface="DejaVu Sans"/>
              </a:rPr>
              <a:t>を用いて、各種ソフトウェアをインストールします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500" spc="-1" strike="noStrike" u="sng">
                <a:solidFill>
                  <a:srgbClr val="000000"/>
                </a:solidFill>
                <a:uFill>
                  <a:solidFill>
                    <a:srgbClr val="ffffff"/>
                  </a:solidFill>
                </a:uFill>
                <a:latin typeface="Meiryo UI"/>
                <a:ea typeface="DejaVu Sans"/>
              </a:rPr>
              <a:t>iex</a:t>
            </a:r>
            <a:r>
              <a:rPr b="0" lang="en-US" sz="1600" spc="-1" strike="noStrike" u="sng">
                <a:solidFill>
                  <a:srgbClr val="000000"/>
                </a:solidFill>
                <a:uFill>
                  <a:solidFill>
                    <a:srgbClr val="ffffff"/>
                  </a:solidFill>
                </a:uFill>
                <a:latin typeface="Meiryo UI"/>
                <a:ea typeface="DejaVu Sans"/>
              </a:rPr>
              <a:t> ((New-Object </a:t>
            </a:r>
            <a:r>
              <a:rPr b="0" lang="en-US" sz="1800" spc="-1" strike="noStrike" u="sng">
                <a:solidFill>
                  <a:srgbClr val="000000"/>
                </a:solidFill>
                <a:uFill>
                  <a:solidFill>
                    <a:srgbClr val="ffffff"/>
                  </a:solidFill>
                </a:uFill>
                <a:latin typeface="Meiryo UI"/>
                <a:ea typeface="DejaVu Sans"/>
              </a:rPr>
              <a:t>System.Net.WebClient).DownloadString('https://chocolatey.org/install.ps1'))</a:t>
            </a:r>
            <a:endParaRPr b="0" lang="en-US" sz="1800" spc="-1" strike="noStrike">
              <a:solidFill>
                <a:srgbClr val="000000"/>
              </a:solidFill>
              <a:uFill>
                <a:solidFill>
                  <a:srgbClr val="ffffff"/>
                </a:solidFill>
              </a:uFill>
              <a:latin typeface="Arial"/>
            </a:endParaRPr>
          </a:p>
        </p:txBody>
      </p:sp>
      <p:pic>
        <p:nvPicPr>
          <p:cNvPr id="211" name="図 207" descr=""/>
          <p:cNvPicPr/>
          <p:nvPr/>
        </p:nvPicPr>
        <p:blipFill>
          <a:blip r:embed="rId1"/>
          <a:stretch/>
        </p:blipFill>
        <p:spPr>
          <a:xfrm>
            <a:off x="286200" y="3002760"/>
            <a:ext cx="9513360" cy="1531440"/>
          </a:xfrm>
          <a:prstGeom prst="rect">
            <a:avLst/>
          </a:prstGeom>
          <a:ln>
            <a:noFill/>
          </a:ln>
        </p:spPr>
      </p:pic>
      <p:sp>
        <p:nvSpPr>
          <p:cNvPr id="212" name="CustomShape 3"/>
          <p:cNvSpPr/>
          <p:nvPr/>
        </p:nvSpPr>
        <p:spPr>
          <a:xfrm>
            <a:off x="504360" y="4758120"/>
            <a:ext cx="9069840" cy="8622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uFill>
                  <a:solidFill>
                    <a:srgbClr val="ffffff"/>
                  </a:solidFill>
                </a:uFill>
                <a:latin typeface="Meiryo UI"/>
                <a:ea typeface="DejaVu Sans"/>
              </a:rPr>
              <a:t>以下 </a:t>
            </a:r>
            <a:r>
              <a:rPr b="0" lang="en-US" sz="2000" spc="-1" strike="noStrike">
                <a:solidFill>
                  <a:srgbClr val="000000"/>
                </a:solidFill>
                <a:uFill>
                  <a:solidFill>
                    <a:srgbClr val="ffffff"/>
                  </a:solidFill>
                </a:uFill>
                <a:latin typeface="Meiryo UI"/>
                <a:ea typeface="DejaVu Sans"/>
              </a:rPr>
              <a:t>Chocolatey </a:t>
            </a:r>
            <a:r>
              <a:rPr b="0" lang="en-US" sz="2000" spc="-1" strike="noStrike">
                <a:solidFill>
                  <a:srgbClr val="000000"/>
                </a:solidFill>
                <a:uFill>
                  <a:solidFill>
                    <a:srgbClr val="ffffff"/>
                  </a:solidFill>
                </a:uFill>
                <a:latin typeface="Meiryo UI"/>
                <a:ea typeface="DejaVu Sans"/>
              </a:rPr>
              <a:t>コマンドで各種ソフトウェアをインストールします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800" spc="-1" strike="noStrike" u="sng">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13" name="図 209" descr=""/>
          <p:cNvPicPr/>
          <p:nvPr/>
        </p:nvPicPr>
        <p:blipFill>
          <a:blip r:embed="rId2"/>
          <a:stretch/>
        </p:blipFill>
        <p:spPr>
          <a:xfrm>
            <a:off x="291240" y="5760000"/>
            <a:ext cx="9503640" cy="1360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uFill>
                  <a:solidFill>
                    <a:srgbClr val="ffffff"/>
                  </a:solidFill>
                </a:uFill>
                <a:latin typeface="Meiryo UI"/>
                <a:ea typeface="DejaVu Sans"/>
              </a:rPr>
              <a:t>32</a:t>
            </a:r>
            <a:r>
              <a:rPr b="0" lang="en-US" sz="4000" spc="-1" strike="noStrike">
                <a:solidFill>
                  <a:srgbClr val="000000"/>
                </a:solidFill>
                <a:uFill>
                  <a:solidFill>
                    <a:srgbClr val="ffffff"/>
                  </a:solidFill>
                </a:uFill>
                <a:latin typeface="Meiryo UI"/>
                <a:ea typeface="DejaVu Sans"/>
              </a:rPr>
              <a:t>ビット版</a:t>
            </a:r>
            <a:r>
              <a:rPr b="0" lang="en-US" sz="4000" spc="-1" strike="noStrike">
                <a:solidFill>
                  <a:srgbClr val="000000"/>
                </a:solidFill>
                <a:uFill>
                  <a:solidFill>
                    <a:srgbClr val="ffffff"/>
                  </a:solidFill>
                </a:uFill>
                <a:latin typeface="Meiryo UI"/>
                <a:ea typeface="DejaVu Sans"/>
              </a:rPr>
              <a:t>Java</a:t>
            </a:r>
            <a:r>
              <a:rPr b="0" lang="en-US" sz="4000" spc="-1" strike="noStrike">
                <a:solidFill>
                  <a:srgbClr val="000000"/>
                </a:solidFill>
                <a:uFill>
                  <a:solidFill>
                    <a:srgbClr val="ffffff"/>
                  </a:solidFill>
                </a:uFill>
                <a:latin typeface="Meiryo UI"/>
                <a:ea typeface="DejaVu Sans"/>
              </a:rPr>
              <a:t>導入済み環境の注意点</a:t>
            </a:r>
            <a:endParaRPr b="0" lang="en-US" sz="1800" spc="-1" strike="noStrike">
              <a:solidFill>
                <a:srgbClr val="000000"/>
              </a:solidFill>
              <a:uFill>
                <a:solidFill>
                  <a:srgbClr val="ffffff"/>
                </a:solidFill>
              </a:uFill>
              <a:latin typeface="Arial"/>
            </a:endParaRPr>
          </a:p>
        </p:txBody>
      </p:sp>
      <p:sp>
        <p:nvSpPr>
          <p:cNvPr id="215" name="CustomShape 2"/>
          <p:cNvSpPr/>
          <p:nvPr/>
        </p:nvSpPr>
        <p:spPr>
          <a:xfrm>
            <a:off x="504000" y="1625040"/>
            <a:ext cx="9069840" cy="82116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uFill>
                  <a:solidFill>
                    <a:srgbClr val="ffffff"/>
                  </a:solidFill>
                </a:uFill>
                <a:latin typeface="Meiryo UI"/>
                <a:ea typeface="DejaVu Sans"/>
              </a:rPr>
              <a:t>Java</a:t>
            </a:r>
            <a:r>
              <a:rPr b="0" lang="en-US" sz="2000" spc="-1" strike="noStrike">
                <a:solidFill>
                  <a:srgbClr val="000000"/>
                </a:solidFill>
                <a:uFill>
                  <a:solidFill>
                    <a:srgbClr val="ffffff"/>
                  </a:solidFill>
                </a:uFill>
                <a:latin typeface="Meiryo UI"/>
                <a:ea typeface="DejaVu Sans"/>
              </a:rPr>
              <a:t>環境は </a:t>
            </a:r>
            <a:r>
              <a:rPr b="0" lang="en-US" sz="2000" spc="-1" strike="noStrike">
                <a:solidFill>
                  <a:srgbClr val="000000"/>
                </a:solidFill>
                <a:uFill>
                  <a:solidFill>
                    <a:srgbClr val="ffffff"/>
                  </a:solidFill>
                </a:uFill>
                <a:latin typeface="Meiryo UI"/>
                <a:ea typeface="DejaVu Sans"/>
              </a:rPr>
              <a:t>64</a:t>
            </a:r>
            <a:r>
              <a:rPr b="0" lang="en-US" sz="2000" spc="-1" strike="noStrike">
                <a:solidFill>
                  <a:srgbClr val="000000"/>
                </a:solidFill>
                <a:uFill>
                  <a:solidFill>
                    <a:srgbClr val="ffffff"/>
                  </a:solidFill>
                </a:uFill>
                <a:latin typeface="Meiryo UI"/>
                <a:ea typeface="DejaVu Sans"/>
              </a:rPr>
              <a:t>ビット版が必要となりますが、</a:t>
            </a:r>
            <a:r>
              <a:rPr b="0" lang="en-US" sz="2000" spc="-1" strike="noStrike">
                <a:solidFill>
                  <a:srgbClr val="000000"/>
                </a:solidFill>
                <a:uFill>
                  <a:solidFill>
                    <a:srgbClr val="ffffff"/>
                  </a:solidFill>
                </a:uFill>
                <a:latin typeface="Meiryo UI"/>
                <a:ea typeface="DejaVu Sans"/>
              </a:rPr>
              <a:t>32</a:t>
            </a:r>
            <a:r>
              <a:rPr b="0" lang="en-US" sz="2000" spc="-1" strike="noStrike">
                <a:solidFill>
                  <a:srgbClr val="000000"/>
                </a:solidFill>
                <a:uFill>
                  <a:solidFill>
                    <a:srgbClr val="ffffff"/>
                  </a:solidFill>
                </a:uFill>
                <a:latin typeface="Meiryo UI"/>
                <a:ea typeface="DejaVu Sans"/>
              </a:rPr>
              <a:t>ビット版</a:t>
            </a:r>
            <a:r>
              <a:rPr b="0" lang="en-US" sz="2000" spc="-1" strike="noStrike">
                <a:solidFill>
                  <a:srgbClr val="000000"/>
                </a:solidFill>
                <a:uFill>
                  <a:solidFill>
                    <a:srgbClr val="ffffff"/>
                  </a:solidFill>
                </a:uFill>
                <a:latin typeface="Meiryo UI"/>
                <a:ea typeface="DejaVu Sans"/>
              </a:rPr>
              <a:t>Java </a:t>
            </a:r>
            <a:r>
              <a:rPr b="0" lang="en-US" sz="2000" spc="-1" strike="noStrike">
                <a:solidFill>
                  <a:srgbClr val="000000"/>
                </a:solidFill>
                <a:uFill>
                  <a:solidFill>
                    <a:srgbClr val="ffffff"/>
                  </a:solidFill>
                </a:uFill>
                <a:latin typeface="Meiryo UI"/>
                <a:ea typeface="DejaVu Sans"/>
              </a:rPr>
              <a:t>がインストール済み環境の場合、</a:t>
            </a:r>
            <a:r>
              <a:rPr b="0" lang="en-US" sz="2000" spc="-1" strike="noStrike">
                <a:solidFill>
                  <a:srgbClr val="000000"/>
                </a:solidFill>
                <a:uFill>
                  <a:solidFill>
                    <a:srgbClr val="ffffff"/>
                  </a:solidFill>
                </a:uFill>
                <a:latin typeface="Meiryo UI"/>
                <a:ea typeface="DejaVu Sans"/>
              </a:rPr>
              <a:t>chocolatey </a:t>
            </a:r>
            <a:r>
              <a:rPr b="0" lang="en-US" sz="2000" spc="-1" strike="noStrike">
                <a:solidFill>
                  <a:srgbClr val="000000"/>
                </a:solidFill>
                <a:uFill>
                  <a:solidFill>
                    <a:srgbClr val="ffffff"/>
                  </a:solidFill>
                </a:uFill>
                <a:latin typeface="Meiryo UI"/>
                <a:ea typeface="DejaVu Sans"/>
              </a:rPr>
              <a:t>の </a:t>
            </a:r>
            <a:r>
              <a:rPr b="0" lang="en-US" sz="2000" spc="-1" strike="noStrike">
                <a:solidFill>
                  <a:srgbClr val="000000"/>
                </a:solidFill>
                <a:uFill>
                  <a:solidFill>
                    <a:srgbClr val="ffffff"/>
                  </a:solidFill>
                </a:uFill>
                <a:latin typeface="Meiryo UI"/>
                <a:ea typeface="DejaVu Sans"/>
              </a:rPr>
              <a:t>Java </a:t>
            </a:r>
            <a:r>
              <a:rPr b="0" lang="en-US" sz="2000" spc="-1" strike="noStrike">
                <a:solidFill>
                  <a:srgbClr val="000000"/>
                </a:solidFill>
                <a:uFill>
                  <a:solidFill>
                    <a:srgbClr val="ffffff"/>
                  </a:solidFill>
                </a:uFill>
                <a:latin typeface="Meiryo UI"/>
                <a:ea typeface="DejaVu Sans"/>
              </a:rPr>
              <a:t>インストールがスキップする問題があります。</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Meiryo UI"/>
                <a:ea typeface="DejaVu Sans"/>
              </a:rPr>
              <a:t>以下のコマンドだ</a:t>
            </a:r>
            <a:r>
              <a:rPr b="0" lang="en-US" sz="2000" spc="-1" strike="noStrike">
                <a:solidFill>
                  <a:srgbClr val="000000"/>
                </a:solidFill>
                <a:uFill>
                  <a:solidFill>
                    <a:srgbClr val="ffffff"/>
                  </a:solidFill>
                </a:uFill>
                <a:latin typeface="Meiryo UI"/>
                <a:ea typeface="DejaVu Sans"/>
              </a:rPr>
              <a:t>64</a:t>
            </a:r>
            <a:r>
              <a:rPr b="0" lang="en-US" sz="2000" spc="-1" strike="noStrike">
                <a:solidFill>
                  <a:srgbClr val="000000"/>
                </a:solidFill>
                <a:uFill>
                  <a:solidFill>
                    <a:srgbClr val="ffffff"/>
                  </a:solidFill>
                </a:uFill>
                <a:latin typeface="Meiryo UI"/>
                <a:ea typeface="DejaVu Sans"/>
              </a:rPr>
              <a:t>ビット版 </a:t>
            </a:r>
            <a:r>
              <a:rPr b="0" lang="en-US" sz="2000" spc="-1" strike="noStrike">
                <a:solidFill>
                  <a:srgbClr val="000000"/>
                </a:solidFill>
                <a:uFill>
                  <a:solidFill>
                    <a:srgbClr val="ffffff"/>
                  </a:solidFill>
                </a:uFill>
                <a:latin typeface="Meiryo UI"/>
                <a:ea typeface="DejaVu Sans"/>
              </a:rPr>
              <a:t>Java </a:t>
            </a:r>
            <a:r>
              <a:rPr b="0" lang="en-US" sz="2000" spc="-1" strike="noStrike">
                <a:solidFill>
                  <a:srgbClr val="000000"/>
                </a:solidFill>
                <a:uFill>
                  <a:solidFill>
                    <a:srgbClr val="ffffff"/>
                  </a:solidFill>
                </a:uFill>
                <a:latin typeface="Meiryo UI"/>
                <a:ea typeface="DejaVu Sans"/>
              </a:rPr>
              <a:t>をインストールしてください。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u="sng">
                <a:solidFill>
                  <a:srgbClr val="000000"/>
                </a:solidFill>
                <a:uFill>
                  <a:solidFill>
                    <a:srgbClr val="ffffff"/>
                  </a:solidFill>
                </a:uFill>
                <a:latin typeface="Meiryo UI"/>
                <a:ea typeface="DejaVu Sans"/>
              </a:rPr>
              <a:t>choco install jdk8 -params "x64=true"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u="sng">
                <a:solidFill>
                  <a:srgbClr val="000000"/>
                </a:solidFill>
                <a:uFill>
                  <a:solidFill>
                    <a:srgbClr val="ffffff"/>
                  </a:solidFill>
                </a:uFill>
                <a:latin typeface="Meiryo UI"/>
                <a:ea typeface="DejaVu Sans"/>
              </a:rPr>
              <a:t>java -version </a:t>
            </a:r>
            <a:r>
              <a:rPr b="0" lang="en-US" sz="2000" spc="-1" strike="noStrike" u="sng">
                <a:solidFill>
                  <a:srgbClr val="000000"/>
                </a:solidFill>
                <a:uFill>
                  <a:solidFill>
                    <a:srgbClr val="ffffff"/>
                  </a:solidFill>
                </a:uFill>
                <a:latin typeface="Meiryo UI"/>
                <a:ea typeface="DejaVu Sans"/>
              </a:rPr>
              <a:t>で出力メッセージに</a:t>
            </a:r>
            <a:r>
              <a:rPr b="0" lang="en-US" sz="2000" spc="-1" strike="noStrike" u="sng">
                <a:solidFill>
                  <a:srgbClr val="000000"/>
                </a:solidFill>
                <a:uFill>
                  <a:solidFill>
                    <a:srgbClr val="ffffff"/>
                  </a:solidFill>
                </a:uFill>
                <a:latin typeface="Meiryo UI"/>
                <a:ea typeface="DejaVu Sans"/>
              </a:rPr>
              <a:t>64-bit</a:t>
            </a:r>
            <a:r>
              <a:rPr b="0" lang="en-US" sz="2000" spc="-1" strike="noStrike" u="sng">
                <a:solidFill>
                  <a:srgbClr val="000000"/>
                </a:solidFill>
                <a:uFill>
                  <a:solidFill>
                    <a:srgbClr val="ffffff"/>
                  </a:solidFill>
                </a:uFill>
                <a:latin typeface="Meiryo UI"/>
                <a:ea typeface="DejaVu Sans"/>
              </a:rPr>
              <a:t>の記述があることを確認します</a:t>
            </a:r>
            <a:endParaRPr b="0" lang="en-US" sz="1800" spc="-1" strike="noStrike">
              <a:solidFill>
                <a:srgbClr val="000000"/>
              </a:solidFill>
              <a:uFill>
                <a:solidFill>
                  <a:srgbClr val="ffffff"/>
                </a:solidFill>
              </a:uFill>
              <a:latin typeface="Arial"/>
            </a:endParaRPr>
          </a:p>
        </p:txBody>
      </p:sp>
      <p:pic>
        <p:nvPicPr>
          <p:cNvPr id="216" name="" descr=""/>
          <p:cNvPicPr/>
          <p:nvPr/>
        </p:nvPicPr>
        <p:blipFill>
          <a:blip r:embed="rId1"/>
          <a:stretch/>
        </p:blipFill>
        <p:spPr>
          <a:xfrm>
            <a:off x="720000" y="4032000"/>
            <a:ext cx="7296840" cy="14932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パッケージのインストール</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504000" y="1625040"/>
            <a:ext cx="9069840" cy="82116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uFill>
                  <a:solidFill>
                    <a:srgbClr val="ffffff"/>
                  </a:solidFill>
                </a:uFill>
                <a:latin typeface="Meiryo UI"/>
                <a:ea typeface="DejaVu Sans"/>
              </a:rPr>
              <a:t>Office </a:t>
            </a:r>
            <a:r>
              <a:rPr b="0" lang="en-US" sz="2000" spc="-1" strike="noStrike">
                <a:solidFill>
                  <a:srgbClr val="000000"/>
                </a:solidFill>
                <a:uFill>
                  <a:solidFill>
                    <a:srgbClr val="ffffff"/>
                  </a:solidFill>
                </a:uFill>
                <a:latin typeface="Meiryo UI"/>
                <a:ea typeface="DejaVu Sans"/>
              </a:rPr>
              <a:t>製品がない場合は、以下コマンドで、</a:t>
            </a:r>
            <a:r>
              <a:rPr b="0" lang="en-US" sz="2000" spc="-1" strike="noStrike">
                <a:solidFill>
                  <a:srgbClr val="000000"/>
                </a:solidFill>
                <a:uFill>
                  <a:solidFill>
                    <a:srgbClr val="ffffff"/>
                  </a:solidFill>
                </a:uFill>
                <a:latin typeface="Meiryo UI"/>
                <a:ea typeface="DejaVu Sans"/>
              </a:rPr>
              <a:t>Libre Office </a:t>
            </a:r>
            <a:r>
              <a:rPr b="0" lang="en-US" sz="2000" spc="-1" strike="noStrike">
                <a:solidFill>
                  <a:srgbClr val="000000"/>
                </a:solidFill>
                <a:uFill>
                  <a:solidFill>
                    <a:srgbClr val="ffffff"/>
                  </a:solidFill>
                </a:uFill>
                <a:latin typeface="Meiryo UI"/>
                <a:ea typeface="DejaVu Sans"/>
              </a:rPr>
              <a:t>をインストールします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u="sng">
                <a:solidFill>
                  <a:srgbClr val="000000"/>
                </a:solidFill>
                <a:uFill>
                  <a:solidFill>
                    <a:srgbClr val="ffffff"/>
                  </a:solidFill>
                </a:uFill>
                <a:latin typeface="Meiryo UI"/>
                <a:ea typeface="DejaVu Sans"/>
              </a:rPr>
              <a:t>choco install -y libreoffice-oldstable</a:t>
            </a:r>
            <a:endParaRPr b="0" lang="en-US" sz="1800" spc="-1" strike="noStrike">
              <a:solidFill>
                <a:srgbClr val="000000"/>
              </a:solidFill>
              <a:uFill>
                <a:solidFill>
                  <a:srgbClr val="ffffff"/>
                </a:solidFill>
              </a:uFill>
              <a:latin typeface="Arial"/>
            </a:endParaRPr>
          </a:p>
        </p:txBody>
      </p:sp>
      <p:pic>
        <p:nvPicPr>
          <p:cNvPr id="219" name="図 212" descr=""/>
          <p:cNvPicPr/>
          <p:nvPr/>
        </p:nvPicPr>
        <p:blipFill>
          <a:blip r:embed="rId1"/>
          <a:stretch/>
        </p:blipFill>
        <p:spPr>
          <a:xfrm>
            <a:off x="317520" y="2535840"/>
            <a:ext cx="9494280" cy="1350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PowerCLI</a:t>
            </a:r>
            <a:r>
              <a:rPr b="0" lang="en-US" sz="4400" spc="-1" strike="noStrike">
                <a:solidFill>
                  <a:srgbClr val="000000"/>
                </a:solidFill>
                <a:uFill>
                  <a:solidFill>
                    <a:srgbClr val="ffffff"/>
                  </a:solidFill>
                </a:uFill>
                <a:latin typeface="Meiryo UI"/>
                <a:ea typeface="DejaVu Sans"/>
              </a:rPr>
              <a:t>インストール</a:t>
            </a:r>
            <a:endParaRPr b="0" lang="en-US" sz="1800" spc="-1" strike="noStrike">
              <a:solidFill>
                <a:srgbClr val="000000"/>
              </a:solidFill>
              <a:uFill>
                <a:solidFill>
                  <a:srgbClr val="ffffff"/>
                </a:solidFill>
              </a:uFill>
              <a:latin typeface="Arial"/>
            </a:endParaRPr>
          </a:p>
        </p:txBody>
      </p:sp>
      <p:sp>
        <p:nvSpPr>
          <p:cNvPr id="221" name="CustomShape 2"/>
          <p:cNvSpPr/>
          <p:nvPr/>
        </p:nvSpPr>
        <p:spPr>
          <a:xfrm>
            <a:off x="504000" y="1656000"/>
            <a:ext cx="8998200" cy="37422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VMWare</a:t>
            </a:r>
            <a:r>
              <a:rPr b="0" lang="en-US" sz="2400" spc="-1" strike="noStrike">
                <a:solidFill>
                  <a:srgbClr val="000000"/>
                </a:solidFill>
                <a:uFill>
                  <a:solidFill>
                    <a:srgbClr val="ffffff"/>
                  </a:solidFill>
                </a:uFill>
                <a:latin typeface="Meiryo UI"/>
                <a:ea typeface="DejaVu Sans"/>
              </a:rPr>
              <a:t>サイトから </a:t>
            </a:r>
            <a:r>
              <a:rPr b="0" lang="en-US" sz="2400" spc="-1" strike="noStrike">
                <a:solidFill>
                  <a:srgbClr val="000000"/>
                </a:solidFill>
                <a:uFill>
                  <a:solidFill>
                    <a:srgbClr val="ffffff"/>
                  </a:solidFill>
                </a:uFill>
                <a:latin typeface="Meiryo UI"/>
                <a:ea typeface="DejaVu Sans"/>
              </a:rPr>
              <a:t>PowerCLI </a:t>
            </a:r>
            <a:r>
              <a:rPr b="0" lang="en-US" sz="2400" spc="-1" strike="noStrike">
                <a:solidFill>
                  <a:srgbClr val="000000"/>
                </a:solidFill>
                <a:uFill>
                  <a:solidFill>
                    <a:srgbClr val="ffffff"/>
                  </a:solidFill>
                </a:uFill>
                <a:latin typeface="Meiryo UI"/>
                <a:ea typeface="DejaVu Sans"/>
              </a:rPr>
              <a:t>モジュールをダウンロードしてインストールします </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バージョンは </a:t>
            </a:r>
            <a:r>
              <a:rPr b="0" lang="en-US" sz="2200" spc="-1" strike="noStrike">
                <a:solidFill>
                  <a:srgbClr val="000000"/>
                </a:solidFill>
                <a:uFill>
                  <a:solidFill>
                    <a:srgbClr val="ffffff"/>
                  </a:solidFill>
                </a:uFill>
                <a:latin typeface="Meiryo UI"/>
                <a:ea typeface="DejaVu Sans"/>
              </a:rPr>
              <a:t>PowerCLI 6.x </a:t>
            </a:r>
            <a:r>
              <a:rPr b="0" lang="en-US" sz="2200" spc="-1" strike="noStrike">
                <a:solidFill>
                  <a:srgbClr val="000000"/>
                </a:solidFill>
                <a:uFill>
                  <a:solidFill>
                    <a:srgbClr val="ffffff"/>
                  </a:solidFill>
                </a:uFill>
                <a:latin typeface="Meiryo UI"/>
                <a:ea typeface="DejaVu Sans"/>
              </a:rPr>
              <a:t>を選びます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u="sng">
                <a:solidFill>
                  <a:srgbClr val="0000ff"/>
                </a:solidFill>
                <a:uFill>
                  <a:solidFill>
                    <a:srgbClr val="ffffff"/>
                  </a:solidFill>
                </a:uFill>
                <a:latin typeface="Meiryo UI"/>
                <a:ea typeface="DejaVu Sans"/>
                <a:hlinkClick r:id="rId1"/>
              </a:rPr>
              <a:t>https://www.vmware.com/support/developer/PowerCLI/</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VMWare </a:t>
            </a:r>
            <a:r>
              <a:rPr b="0" lang="en-US" sz="2200" spc="-1" strike="noStrike">
                <a:solidFill>
                  <a:srgbClr val="000000"/>
                </a:solidFill>
                <a:uFill>
                  <a:solidFill>
                    <a:srgbClr val="ffffff"/>
                  </a:solidFill>
                </a:uFill>
                <a:latin typeface="Meiryo UI"/>
                <a:ea typeface="DejaVu Sans"/>
              </a:rPr>
              <a:t>アカウントが必要となり、未登録の場合はサインアップしてください</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ダウンロードした </a:t>
            </a:r>
            <a:r>
              <a:rPr b="0" lang="en-US" sz="2200" spc="-1" strike="noStrike">
                <a:solidFill>
                  <a:srgbClr val="000000"/>
                </a:solidFill>
                <a:uFill>
                  <a:solidFill>
                    <a:srgbClr val="ffffff"/>
                  </a:solidFill>
                </a:uFill>
                <a:latin typeface="Meiryo UI"/>
                <a:ea typeface="DejaVu Sans"/>
              </a:rPr>
              <a:t>VMWare-PowerCLI-*.exe </a:t>
            </a:r>
            <a:r>
              <a:rPr b="0" lang="en-US" sz="2200" spc="-1" strike="noStrike">
                <a:solidFill>
                  <a:srgbClr val="000000"/>
                </a:solidFill>
                <a:uFill>
                  <a:solidFill>
                    <a:srgbClr val="ffffff"/>
                  </a:solidFill>
                </a:uFill>
                <a:latin typeface="Meiryo UI"/>
                <a:ea typeface="DejaVu Sans"/>
              </a:rPr>
              <a:t>を起動して、既定の設定でインストールします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OS</a:t>
            </a:r>
            <a:r>
              <a:rPr b="0" lang="en-US" sz="2400" spc="-1" strike="noStrike">
                <a:solidFill>
                  <a:srgbClr val="000000"/>
                </a:solidFill>
                <a:uFill>
                  <a:solidFill>
                    <a:srgbClr val="ffffff"/>
                  </a:solidFill>
                </a:uFill>
                <a:latin typeface="Meiryo UI"/>
                <a:ea typeface="DejaVu Sans"/>
              </a:rPr>
              <a:t>の再起動</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一旦、ここで</a:t>
            </a:r>
            <a:r>
              <a:rPr b="0" lang="en-US" sz="2200" spc="-1" strike="noStrike">
                <a:solidFill>
                  <a:srgbClr val="000000"/>
                </a:solidFill>
                <a:uFill>
                  <a:solidFill>
                    <a:srgbClr val="ffffff"/>
                  </a:solidFill>
                </a:uFill>
                <a:latin typeface="Meiryo UI"/>
                <a:ea typeface="DejaVu Sans"/>
              </a:rPr>
              <a:t>OS</a:t>
            </a:r>
            <a:r>
              <a:rPr b="0" lang="en-US" sz="2200" spc="-1" strike="noStrike">
                <a:solidFill>
                  <a:srgbClr val="000000"/>
                </a:solidFill>
                <a:uFill>
                  <a:solidFill>
                    <a:srgbClr val="ffffff"/>
                  </a:solidFill>
                </a:uFill>
                <a:latin typeface="Meiryo UI"/>
                <a:ea typeface="DejaVu Sans"/>
              </a:rPr>
              <a:t>を再起動します</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23" name="CustomShape 2"/>
          <p:cNvSpPr/>
          <p:nvPr/>
        </p:nvSpPr>
        <p:spPr>
          <a:xfrm>
            <a:off x="504000" y="1625040"/>
            <a:ext cx="9069840" cy="677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ダウンロードサイトからバイナリモジュール </a:t>
            </a:r>
            <a:r>
              <a:rPr b="0" lang="en-US" sz="2200" spc="-1" strike="noStrike">
                <a:solidFill>
                  <a:srgbClr val="000000"/>
                </a:solidFill>
                <a:uFill>
                  <a:solidFill>
                    <a:srgbClr val="ffffff"/>
                  </a:solidFill>
                </a:uFill>
                <a:latin typeface="Meiryo UI"/>
                <a:ea typeface="DejaVu Sans"/>
              </a:rPr>
              <a:t>gradle-server-acceptance-0.1.x.zip </a:t>
            </a:r>
            <a:r>
              <a:rPr b="0" lang="en-US" sz="2200" spc="-1" strike="noStrike">
                <a:solidFill>
                  <a:srgbClr val="000000"/>
                </a:solidFill>
                <a:uFill>
                  <a:solidFill>
                    <a:srgbClr val="ffffff"/>
                  </a:solidFill>
                </a:uFill>
                <a:latin typeface="Meiryo UI"/>
                <a:ea typeface="DejaVu Sans"/>
              </a:rPr>
              <a:t>をダウンロードして、</a:t>
            </a:r>
            <a:r>
              <a:rPr b="0" lang="en-US" sz="2200" spc="-1" strike="noStrike">
                <a:solidFill>
                  <a:srgbClr val="000000"/>
                </a:solidFill>
                <a:uFill>
                  <a:solidFill>
                    <a:srgbClr val="ffffff"/>
                  </a:solidFill>
                </a:uFill>
                <a:latin typeface="Meiryo UI"/>
                <a:ea typeface="DejaVu Sans"/>
              </a:rPr>
              <a:t>c:\ </a:t>
            </a:r>
            <a:r>
              <a:rPr b="0" lang="en-US" sz="2200" spc="-1" strike="noStrike">
                <a:solidFill>
                  <a:srgbClr val="000000"/>
                </a:solidFill>
                <a:uFill>
                  <a:solidFill>
                    <a:srgbClr val="ffffff"/>
                  </a:solidFill>
                </a:uFill>
                <a:latin typeface="Meiryo UI"/>
                <a:ea typeface="DejaVu Sans"/>
              </a:rPr>
              <a:t>の直下にコピーします</a:t>
            </a:r>
            <a:endParaRPr b="0" lang="en-US" sz="1800" spc="-1" strike="noStrike">
              <a:solidFill>
                <a:srgbClr val="000000"/>
              </a:solidFill>
              <a:uFill>
                <a:solidFill>
                  <a:srgbClr val="ffffff"/>
                </a:solidFill>
              </a:uFill>
              <a:latin typeface="Arial"/>
            </a:endParaRPr>
          </a:p>
        </p:txBody>
      </p:sp>
      <p:pic>
        <p:nvPicPr>
          <p:cNvPr id="224" name="図 217" descr=""/>
          <p:cNvPicPr/>
          <p:nvPr/>
        </p:nvPicPr>
        <p:blipFill>
          <a:blip r:embed="rId1"/>
          <a:stretch/>
        </p:blipFill>
        <p:spPr>
          <a:xfrm>
            <a:off x="860400" y="2419560"/>
            <a:ext cx="5166720" cy="1689480"/>
          </a:xfrm>
          <a:prstGeom prst="rect">
            <a:avLst/>
          </a:prstGeom>
          <a:ln>
            <a:noFill/>
          </a:ln>
        </p:spPr>
      </p:pic>
      <p:pic>
        <p:nvPicPr>
          <p:cNvPr id="225" name="図 218" descr=""/>
          <p:cNvPicPr/>
          <p:nvPr/>
        </p:nvPicPr>
        <p:blipFill>
          <a:blip r:embed="rId2"/>
          <a:stretch/>
        </p:blipFill>
        <p:spPr>
          <a:xfrm>
            <a:off x="874800" y="5184000"/>
            <a:ext cx="4708440" cy="1161720"/>
          </a:xfrm>
          <a:prstGeom prst="rect">
            <a:avLst/>
          </a:prstGeom>
          <a:ln>
            <a:noFill/>
          </a:ln>
        </p:spPr>
      </p:pic>
      <p:sp>
        <p:nvSpPr>
          <p:cNvPr id="226" name="CustomShape 3"/>
          <p:cNvSpPr/>
          <p:nvPr/>
        </p:nvSpPr>
        <p:spPr>
          <a:xfrm>
            <a:off x="504000" y="4320000"/>
            <a:ext cx="9069840" cy="1181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エクスプローラを起動して、ダウンロードしたファイルを選択し、 右クリックで </a:t>
            </a:r>
            <a:r>
              <a:rPr b="0" lang="en-US" sz="2200" spc="-1" strike="noStrike">
                <a:solidFill>
                  <a:srgbClr val="000000"/>
                </a:solidFill>
                <a:uFill>
                  <a:solidFill>
                    <a:srgbClr val="ffffff"/>
                  </a:solidFill>
                </a:uFill>
                <a:latin typeface="Meiryo UI"/>
                <a:ea typeface="DejaVu Sans"/>
              </a:rPr>
              <a:t>7-zip </a:t>
            </a:r>
            <a:r>
              <a:rPr b="0" lang="en-US" sz="2200" spc="-1" strike="noStrike">
                <a:solidFill>
                  <a:srgbClr val="000000"/>
                </a:solidFill>
                <a:uFill>
                  <a:solidFill>
                    <a:srgbClr val="ffffff"/>
                  </a:solidFill>
                </a:uFill>
                <a:latin typeface="Meiryo UI"/>
                <a:ea typeface="DejaVu Sans"/>
              </a:rPr>
              <a:t>メニューを開いて「展開」を選択します。</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504000" y="1368000"/>
            <a:ext cx="9069840" cy="1181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c:\</a:t>
            </a:r>
            <a:r>
              <a:rPr b="0" lang="en-US" sz="2400" spc="-1" strike="noStrike">
                <a:solidFill>
                  <a:srgbClr val="000000"/>
                </a:solidFill>
                <a:uFill>
                  <a:solidFill>
                    <a:srgbClr val="ffffff"/>
                  </a:solidFill>
                </a:uFill>
                <a:latin typeface="Meiryo UI"/>
                <a:ea typeface="DejaVu Sans"/>
              </a:rPr>
              <a:t>を展開先に指定して、解凍します。</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504000" y="4536720"/>
            <a:ext cx="9069840" cy="35820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c:\server-acceptance </a:t>
            </a:r>
            <a:r>
              <a:rPr b="0" lang="en-US" sz="2400" spc="-1" strike="noStrike">
                <a:solidFill>
                  <a:srgbClr val="000000"/>
                </a:solidFill>
                <a:uFill>
                  <a:solidFill>
                    <a:srgbClr val="ffffff"/>
                  </a:solidFill>
                </a:uFill>
                <a:latin typeface="Meiryo UI"/>
                <a:ea typeface="DejaVu Sans"/>
              </a:rPr>
              <a:t>ディレクトリが作成されます。</a:t>
            </a:r>
            <a:endParaRPr b="0" lang="en-US" sz="1800" spc="-1" strike="noStrike">
              <a:solidFill>
                <a:srgbClr val="000000"/>
              </a:solidFill>
              <a:uFill>
                <a:solidFill>
                  <a:srgbClr val="ffffff"/>
                </a:solidFill>
              </a:uFill>
              <a:latin typeface="Arial"/>
            </a:endParaRPr>
          </a:p>
        </p:txBody>
      </p:sp>
      <p:pic>
        <p:nvPicPr>
          <p:cNvPr id="230" name="図 223" descr=""/>
          <p:cNvPicPr/>
          <p:nvPr/>
        </p:nvPicPr>
        <p:blipFill>
          <a:blip r:embed="rId1"/>
          <a:stretch/>
        </p:blipFill>
        <p:spPr>
          <a:xfrm>
            <a:off x="910080" y="1860840"/>
            <a:ext cx="4441680" cy="2403000"/>
          </a:xfrm>
          <a:prstGeom prst="rect">
            <a:avLst/>
          </a:prstGeom>
          <a:ln w="36000">
            <a:noFill/>
          </a:ln>
        </p:spPr>
      </p:pic>
      <p:sp>
        <p:nvSpPr>
          <p:cNvPr id="231" name="CustomShape 4"/>
          <p:cNvSpPr/>
          <p:nvPr/>
        </p:nvSpPr>
        <p:spPr>
          <a:xfrm>
            <a:off x="1008720" y="2190960"/>
            <a:ext cx="2878200" cy="358200"/>
          </a:xfrm>
          <a:prstGeom prst="rect">
            <a:avLst/>
          </a:prstGeom>
          <a:noFill/>
          <a:ln>
            <a:solidFill>
              <a:srgbClr val="ff3333"/>
            </a:solid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インストール２</a:t>
            </a:r>
            <a:endParaRPr b="0" lang="en-US" sz="1800" spc="-1" strike="noStrike">
              <a:solidFill>
                <a:srgbClr val="000000"/>
              </a:solidFill>
              <a:uFill>
                <a:solidFill>
                  <a:srgbClr val="ffffff"/>
                </a:solidFill>
              </a:uFill>
              <a:latin typeface="Arial"/>
            </a:endParaRPr>
          </a:p>
        </p:txBody>
      </p:sp>
      <p:sp>
        <p:nvSpPr>
          <p:cNvPr id="233" name="CustomShape 2"/>
          <p:cNvSpPr/>
          <p:nvPr/>
        </p:nvSpPr>
        <p:spPr>
          <a:xfrm>
            <a:off x="504000" y="1625040"/>
            <a:ext cx="9069840" cy="1613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実行パス環境変数に本ディレクトリを追加します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コントロールパネルを開いて、「システム」、「システムの詳細設定」を選択します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 </a:t>
            </a:r>
            <a:r>
              <a:rPr b="0" lang="en-US" sz="2000" spc="-1" strike="noStrike">
                <a:solidFill>
                  <a:srgbClr val="000000"/>
                </a:solidFill>
                <a:uFill>
                  <a:solidFill>
                    <a:srgbClr val="ffffff"/>
                  </a:solidFill>
                </a:uFill>
                <a:latin typeface="Meiryo UI"/>
                <a:ea typeface="DejaVu Sans"/>
              </a:rPr>
              <a:t>「環境変数」をクリックします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システムの環境変数のリストから、</a:t>
            </a:r>
            <a:r>
              <a:rPr b="0" lang="en-US" sz="2000" spc="-1" strike="noStrike">
                <a:solidFill>
                  <a:srgbClr val="000000"/>
                </a:solidFill>
                <a:uFill>
                  <a:solidFill>
                    <a:srgbClr val="ffffff"/>
                  </a:solidFill>
                </a:uFill>
                <a:latin typeface="Meiryo UI"/>
                <a:ea typeface="DejaVu Sans"/>
              </a:rPr>
              <a:t>Path </a:t>
            </a:r>
            <a:r>
              <a:rPr b="0" lang="en-US" sz="2000" spc="-1" strike="noStrike">
                <a:solidFill>
                  <a:srgbClr val="000000"/>
                </a:solidFill>
                <a:uFill>
                  <a:solidFill>
                    <a:srgbClr val="ffffff"/>
                  </a:solidFill>
                </a:uFill>
                <a:latin typeface="Meiryo UI"/>
                <a:ea typeface="DejaVu Sans"/>
              </a:rPr>
              <a:t>を選択して、「編集」をクリックします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値の先頭に </a:t>
            </a:r>
            <a:r>
              <a:rPr b="0" lang="en-US" sz="2000" spc="-1" strike="noStrike">
                <a:solidFill>
                  <a:srgbClr val="000000"/>
                </a:solidFill>
                <a:uFill>
                  <a:solidFill>
                    <a:srgbClr val="ffffff"/>
                  </a:solidFill>
                </a:uFill>
                <a:latin typeface="Meiryo UI"/>
                <a:ea typeface="DejaVu Sans"/>
              </a:rPr>
              <a:t>c:\server-acceptance; </a:t>
            </a:r>
            <a:r>
              <a:rPr b="0" lang="en-US" sz="2000" spc="-1" strike="noStrike">
                <a:solidFill>
                  <a:srgbClr val="000000"/>
                </a:solidFill>
                <a:uFill>
                  <a:solidFill>
                    <a:srgbClr val="ffffff"/>
                  </a:solidFill>
                </a:uFill>
                <a:latin typeface="Meiryo UI"/>
                <a:ea typeface="DejaVu Sans"/>
              </a:rPr>
              <a:t>を追加して、パスを追加します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34" name="図 227" descr=""/>
          <p:cNvPicPr/>
          <p:nvPr/>
        </p:nvPicPr>
        <p:blipFill>
          <a:blip r:embed="rId1"/>
          <a:stretch/>
        </p:blipFill>
        <p:spPr>
          <a:xfrm>
            <a:off x="500040" y="3413520"/>
            <a:ext cx="3697920" cy="4072680"/>
          </a:xfrm>
          <a:prstGeom prst="rect">
            <a:avLst/>
          </a:prstGeom>
          <a:ln>
            <a:noFill/>
          </a:ln>
        </p:spPr>
      </p:pic>
      <p:pic>
        <p:nvPicPr>
          <p:cNvPr id="235" name="図 228" descr=""/>
          <p:cNvPicPr/>
          <p:nvPr/>
        </p:nvPicPr>
        <p:blipFill>
          <a:blip r:embed="rId2"/>
          <a:stretch/>
        </p:blipFill>
        <p:spPr>
          <a:xfrm>
            <a:off x="4500000" y="3418920"/>
            <a:ext cx="3922200" cy="1655280"/>
          </a:xfrm>
          <a:prstGeom prst="rect">
            <a:avLst/>
          </a:prstGeom>
          <a:ln>
            <a:noFill/>
          </a:ln>
        </p:spPr>
      </p:pic>
      <p:sp>
        <p:nvSpPr>
          <p:cNvPr id="236" name="CustomShape 3"/>
          <p:cNvSpPr/>
          <p:nvPr/>
        </p:nvSpPr>
        <p:spPr>
          <a:xfrm>
            <a:off x="5688000" y="4176000"/>
            <a:ext cx="1438200" cy="358200"/>
          </a:xfrm>
          <a:prstGeom prst="rect">
            <a:avLst/>
          </a:prstGeom>
          <a:noFill/>
          <a:ln>
            <a:solidFill>
              <a:srgbClr val="ff3333"/>
            </a:solid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Getconfig</a:t>
            </a:r>
            <a:r>
              <a:rPr b="0" lang="en-US" sz="4400" spc="-1" strike="noStrike">
                <a:solidFill>
                  <a:srgbClr val="000000"/>
                </a:solidFill>
                <a:uFill>
                  <a:solidFill>
                    <a:srgbClr val="ffffff"/>
                  </a:solidFill>
                </a:uFill>
                <a:latin typeface="Meiryo UI"/>
                <a:ea typeface="DejaVu Sans"/>
              </a:rPr>
              <a:t>インストール３</a:t>
            </a:r>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504000" y="1625040"/>
            <a:ext cx="9069840" cy="821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PowerShell</a:t>
            </a:r>
            <a:r>
              <a:rPr b="0" lang="en-US" sz="2400" spc="-1" strike="noStrike">
                <a:solidFill>
                  <a:srgbClr val="000000"/>
                </a:solidFill>
                <a:uFill>
                  <a:solidFill>
                    <a:srgbClr val="ffffff"/>
                  </a:solidFill>
                </a:uFill>
                <a:latin typeface="Meiryo UI"/>
                <a:ea typeface="DejaVu Sans"/>
              </a:rPr>
              <a:t>を管理者ユーザで開き、”</a:t>
            </a:r>
            <a:r>
              <a:rPr b="0" lang="en-US" sz="2400" spc="-1" strike="noStrike">
                <a:solidFill>
                  <a:srgbClr val="000000"/>
                </a:solidFill>
                <a:uFill>
                  <a:solidFill>
                    <a:srgbClr val="ffffff"/>
                  </a:solidFill>
                </a:uFill>
                <a:latin typeface="Meiryo UI"/>
                <a:ea typeface="DejaVu Sans"/>
              </a:rPr>
              <a:t>getconfig -h”</a:t>
            </a:r>
            <a:r>
              <a:rPr b="0" lang="en-US" sz="2400" spc="-1" strike="noStrike">
                <a:solidFill>
                  <a:srgbClr val="000000"/>
                </a:solidFill>
                <a:uFill>
                  <a:solidFill>
                    <a:srgbClr val="ffffff"/>
                  </a:solidFill>
                </a:uFill>
                <a:latin typeface="Meiryo UI"/>
                <a:ea typeface="DejaVu Sans"/>
              </a:rPr>
              <a:t>を実行して以下のヘルプメッセージがでることを確認します</a:t>
            </a:r>
            <a:endParaRPr b="0" lang="en-US" sz="1800" spc="-1" strike="noStrike">
              <a:solidFill>
                <a:srgbClr val="000000"/>
              </a:solidFill>
              <a:uFill>
                <a:solidFill>
                  <a:srgbClr val="ffffff"/>
                </a:solidFill>
              </a:uFill>
              <a:latin typeface="Arial"/>
            </a:endParaRPr>
          </a:p>
        </p:txBody>
      </p:sp>
      <p:pic>
        <p:nvPicPr>
          <p:cNvPr id="239" name="図 232" descr=""/>
          <p:cNvPicPr/>
          <p:nvPr/>
        </p:nvPicPr>
        <p:blipFill>
          <a:blip r:embed="rId1"/>
          <a:stretch/>
        </p:blipFill>
        <p:spPr>
          <a:xfrm>
            <a:off x="785520" y="2549880"/>
            <a:ext cx="8784720" cy="4464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各プラットフォームの検査</a:t>
            </a:r>
            <a:endParaRPr b="0" lang="en-US" sz="1800" spc="-1" strike="noStrike">
              <a:solidFill>
                <a:srgbClr val="000000"/>
              </a:solidFill>
              <a:uFill>
                <a:solidFill>
                  <a:srgbClr val="ffffff"/>
                </a:solidFill>
              </a:uFill>
              <a:latin typeface="Arial"/>
            </a:endParaRPr>
          </a:p>
        </p:txBody>
      </p:sp>
      <p:sp>
        <p:nvSpPr>
          <p:cNvPr id="241"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Meiryo UI"/>
                <a:ea typeface="DejaVu Sans"/>
              </a:rPr>
              <a:t>以下プラットフォームの構成情報の収集／検査を行います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Linux</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Windows</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600" spc="-1" strike="noStrike">
                <a:solidFill>
                  <a:srgbClr val="000000"/>
                </a:solidFill>
                <a:uFill>
                  <a:solidFill>
                    <a:srgbClr val="ffffff"/>
                  </a:solidFill>
                </a:uFill>
                <a:latin typeface="Meiryo UI"/>
                <a:ea typeface="DejaVu Sans"/>
              </a:rPr>
              <a:t>ESXi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プロジェクトの作成</a:t>
            </a:r>
            <a:endParaRPr b="0" lang="en-US" sz="1800" spc="-1" strike="noStrike">
              <a:solidFill>
                <a:srgbClr val="000000"/>
              </a:solidFill>
              <a:uFill>
                <a:solidFill>
                  <a:srgbClr val="ffffff"/>
                </a:solidFill>
              </a:uFill>
              <a:latin typeface="Arial"/>
            </a:endParaRPr>
          </a:p>
        </p:txBody>
      </p:sp>
      <p:sp>
        <p:nvSpPr>
          <p:cNvPr id="243" name="CustomShape 2"/>
          <p:cNvSpPr/>
          <p:nvPr/>
        </p:nvSpPr>
        <p:spPr>
          <a:xfrm>
            <a:off x="504000" y="1769040"/>
            <a:ext cx="9069840" cy="1613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はじめに検査用プロジェクトを作成します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PowerShell</a:t>
            </a:r>
            <a:r>
              <a:rPr b="0" lang="en-US" sz="1600" spc="-1" strike="noStrike">
                <a:solidFill>
                  <a:srgbClr val="000000"/>
                </a:solidFill>
                <a:uFill>
                  <a:solidFill>
                    <a:srgbClr val="ffffff"/>
                  </a:solidFill>
                </a:uFill>
                <a:latin typeface="Meiryo UI"/>
                <a:ea typeface="DejaVu Sans"/>
              </a:rPr>
              <a:t>を開き、 「</a:t>
            </a:r>
            <a:r>
              <a:rPr b="0" lang="en-US" sz="1600" spc="-1" strike="noStrike">
                <a:solidFill>
                  <a:srgbClr val="000000"/>
                </a:solidFill>
                <a:uFill>
                  <a:solidFill>
                    <a:srgbClr val="ffffff"/>
                  </a:solidFill>
                </a:uFill>
                <a:latin typeface="Meiryo UI"/>
                <a:ea typeface="DejaVu Sans"/>
              </a:rPr>
              <a:t>getconfig -g &lt;</a:t>
            </a:r>
            <a:r>
              <a:rPr b="0" lang="en-US" sz="1600" spc="-1" strike="noStrike">
                <a:solidFill>
                  <a:srgbClr val="000000"/>
                </a:solidFill>
                <a:uFill>
                  <a:solidFill>
                    <a:srgbClr val="ffffff"/>
                  </a:solidFill>
                </a:uFill>
                <a:latin typeface="Meiryo UI"/>
                <a:ea typeface="DejaVu Sans"/>
              </a:rPr>
              <a:t>プロジェクトホーム</a:t>
            </a:r>
            <a:r>
              <a:rPr b="0" lang="en-US" sz="1600" spc="-1" strike="noStrike">
                <a:solidFill>
                  <a:srgbClr val="000000"/>
                </a:solidFill>
                <a:uFill>
                  <a:solidFill>
                    <a:srgbClr val="ffffff"/>
                  </a:solidFill>
                </a:uFill>
                <a:latin typeface="Meiryo UI"/>
                <a:ea typeface="DejaVu Sans"/>
              </a:rPr>
              <a:t>&gt;</a:t>
            </a:r>
            <a:r>
              <a:rPr b="0" lang="en-US" sz="1600" spc="-1" strike="noStrike">
                <a:solidFill>
                  <a:srgbClr val="000000"/>
                </a:solidFill>
                <a:uFill>
                  <a:solidFill>
                    <a:srgbClr val="ffffff"/>
                  </a:solidFill>
                </a:uFill>
                <a:latin typeface="Meiryo UI"/>
                <a:ea typeface="DejaVu Sans"/>
              </a:rPr>
              <a:t>」で指定したディレクトリにプロジェクトを作成します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a:t>
            </a:r>
            <a:r>
              <a:rPr b="0" lang="en-US" sz="1600" spc="-1" strike="noStrike">
                <a:solidFill>
                  <a:srgbClr val="000000"/>
                </a:solidFill>
                <a:uFill>
                  <a:solidFill>
                    <a:srgbClr val="ffffff"/>
                  </a:solidFill>
                </a:uFill>
                <a:latin typeface="Meiryo UI"/>
                <a:ea typeface="DejaVu Sans"/>
              </a:rPr>
              <a:t>c:\users\administrator\</a:t>
            </a:r>
            <a:r>
              <a:rPr b="0" lang="en-US" sz="1600" spc="-1" strike="noStrike">
                <a:solidFill>
                  <a:srgbClr val="000000"/>
                </a:solidFill>
                <a:uFill>
                  <a:solidFill>
                    <a:srgbClr val="ffffff"/>
                  </a:solidFill>
                </a:uFill>
                <a:latin typeface="Meiryo UI"/>
                <a:ea typeface="DejaVu Sans"/>
              </a:rPr>
              <a:t>の下に </a:t>
            </a:r>
            <a:r>
              <a:rPr b="0" lang="en-US" sz="1600" spc="-1" strike="noStrike">
                <a:solidFill>
                  <a:srgbClr val="000000"/>
                </a:solidFill>
                <a:uFill>
                  <a:solidFill>
                    <a:srgbClr val="ffffff"/>
                  </a:solidFill>
                </a:uFill>
                <a:latin typeface="Meiryo UI"/>
                <a:ea typeface="DejaVu Sans"/>
              </a:rPr>
              <a:t>test1</a:t>
            </a:r>
            <a:r>
              <a:rPr b="0" lang="en-US" sz="1600" spc="-1" strike="noStrike">
                <a:solidFill>
                  <a:srgbClr val="000000"/>
                </a:solidFill>
                <a:uFill>
                  <a:solidFill>
                    <a:srgbClr val="ffffff"/>
                  </a:solidFill>
                </a:uFill>
                <a:latin typeface="Meiryo UI"/>
                <a:ea typeface="DejaVu Sans"/>
              </a:rPr>
              <a:t>というプロジェクトを作成します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cd c:\users\administrator</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DejaVu Sans"/>
              </a:rPr>
              <a:t>getconfig -g test1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4" name="図 237" descr=""/>
          <p:cNvPicPr/>
          <p:nvPr/>
        </p:nvPicPr>
        <p:blipFill>
          <a:blip r:embed="rId1"/>
          <a:stretch/>
        </p:blipFill>
        <p:spPr>
          <a:xfrm>
            <a:off x="784440" y="3488400"/>
            <a:ext cx="8077320" cy="38451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目次</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Meiryo UI"/>
              </a:rPr>
              <a:t>検査用</a:t>
            </a:r>
            <a:r>
              <a:rPr b="0" lang="en-US" sz="3200" spc="-1" strike="noStrike">
                <a:solidFill>
                  <a:srgbClr val="000000"/>
                </a:solidFill>
                <a:uFill>
                  <a:solidFill>
                    <a:srgbClr val="ffffff"/>
                  </a:solidFill>
                </a:uFill>
                <a:latin typeface="Meiryo UI"/>
                <a:ea typeface="Meiryo UI"/>
              </a:rPr>
              <a:t>PC</a:t>
            </a:r>
            <a:r>
              <a:rPr b="0" lang="en-US" sz="3200" spc="-1" strike="noStrike">
                <a:solidFill>
                  <a:srgbClr val="000000"/>
                </a:solidFill>
                <a:uFill>
                  <a:solidFill>
                    <a:srgbClr val="ffffff"/>
                  </a:solidFill>
                </a:uFill>
                <a:latin typeface="Meiryo UI"/>
                <a:ea typeface="Meiryo UI"/>
              </a:rPr>
              <a:t>のセットアップ</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Meiryo UI"/>
              </a:rPr>
              <a:t>各プラットフォームの検査</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Linux</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Windows</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ESXi</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Meiryo UI"/>
                <a:ea typeface="Meiryo UI"/>
              </a:rPr>
              <a:t>その他</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他のシナリオのインポート</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ドライランモードについて</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301320"/>
            <a:ext cx="9069840" cy="5848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Linux</a:t>
            </a:r>
            <a:r>
              <a:rPr b="0" lang="en-US" sz="4400" spc="-1" strike="noStrike">
                <a:solidFill>
                  <a:srgbClr val="000000"/>
                </a:solidFill>
                <a:uFill>
                  <a:solidFill>
                    <a:srgbClr val="ffffff"/>
                  </a:solidFill>
                </a:uFill>
                <a:latin typeface="Arial"/>
                <a:ea typeface="DejaVu Sans"/>
              </a:rPr>
              <a:t>検査</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検査シート入力</a:t>
            </a:r>
            <a:endParaRPr b="0" lang="en-US" sz="1800" spc="-1" strike="noStrike">
              <a:solidFill>
                <a:srgbClr val="000000"/>
              </a:solidFill>
              <a:uFill>
                <a:solidFill>
                  <a:srgbClr val="ffffff"/>
                </a:solidFill>
              </a:uFill>
              <a:latin typeface="Arial"/>
            </a:endParaRPr>
          </a:p>
        </p:txBody>
      </p:sp>
      <p:sp>
        <p:nvSpPr>
          <p:cNvPr id="247" name="CustomShape 2"/>
          <p:cNvSpPr/>
          <p:nvPr/>
        </p:nvSpPr>
        <p:spPr>
          <a:xfrm>
            <a:off x="504000" y="176904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Linux </a:t>
            </a:r>
            <a:r>
              <a:rPr b="0" lang="en-US" sz="2000" spc="-1" strike="noStrike">
                <a:solidFill>
                  <a:srgbClr val="000000"/>
                </a:solidFill>
                <a:uFill>
                  <a:solidFill>
                    <a:srgbClr val="ffffff"/>
                  </a:solidFill>
                </a:uFill>
                <a:latin typeface="Meiryo UI"/>
                <a:ea typeface="DejaVu Sans"/>
              </a:rPr>
              <a:t>サーバの情報を設定します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」に仮想化</a:t>
            </a:r>
            <a:r>
              <a:rPr b="0" lang="en-US" sz="2000" spc="-1" strike="noStrike">
                <a:solidFill>
                  <a:srgbClr val="000000"/>
                </a:solidFill>
                <a:uFill>
                  <a:solidFill>
                    <a:srgbClr val="ffffff"/>
                  </a:solidFill>
                </a:uFill>
                <a:latin typeface="Meiryo UI"/>
                <a:ea typeface="DejaVu Sans"/>
              </a:rPr>
              <a:t>OS</a:t>
            </a:r>
            <a:r>
              <a:rPr b="0" lang="en-US" sz="2000" spc="-1" strike="noStrike">
                <a:solidFill>
                  <a:srgbClr val="000000"/>
                </a:solidFill>
                <a:uFill>
                  <a:solidFill>
                    <a:srgbClr val="ffffff"/>
                  </a:solidFill>
                </a:uFill>
                <a:latin typeface="Meiryo UI"/>
                <a:ea typeface="DejaVu Sans"/>
              </a:rPr>
              <a:t>の場合は、”</a:t>
            </a:r>
            <a:r>
              <a:rPr b="0" lang="en-US" sz="2000" spc="-1" strike="noStrike">
                <a:solidFill>
                  <a:srgbClr val="000000"/>
                </a:solidFill>
                <a:uFill>
                  <a:solidFill>
                    <a:srgbClr val="ffffff"/>
                  </a:solidFill>
                </a:uFill>
                <a:latin typeface="Meiryo UI"/>
                <a:ea typeface="DejaVu Sans"/>
              </a:rPr>
              <a:t>VM”</a:t>
            </a:r>
            <a:r>
              <a:rPr b="0" lang="en-US" sz="2000" spc="-1" strike="noStrike">
                <a:solidFill>
                  <a:srgbClr val="000000"/>
                </a:solidFill>
                <a:uFill>
                  <a:solidFill>
                    <a:srgbClr val="ffffff"/>
                  </a:solidFill>
                </a:uFill>
                <a:latin typeface="Meiryo UI"/>
                <a:ea typeface="DejaVu Sans"/>
              </a:rPr>
              <a:t>、オンプレサーバの場合は”オンプレ”を選択してください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48" name="図 241" descr=""/>
          <p:cNvPicPr/>
          <p:nvPr/>
        </p:nvPicPr>
        <p:blipFill>
          <a:blip r:embed="rId1"/>
          <a:stretch/>
        </p:blipFill>
        <p:spPr>
          <a:xfrm>
            <a:off x="1008000" y="3456000"/>
            <a:ext cx="6142320" cy="3036960"/>
          </a:xfrm>
          <a:prstGeom prst="rect">
            <a:avLst/>
          </a:prstGeom>
          <a:ln w="36000">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検査シート入力</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250" name="CustomShape 2"/>
          <p:cNvSpPr/>
          <p:nvPr/>
        </p:nvSpPr>
        <p:spPr>
          <a:xfrm>
            <a:off x="504000" y="1768680"/>
            <a:ext cx="9070920" cy="5430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a:t>
            </a:r>
            <a:r>
              <a:rPr b="0" lang="en-US" sz="2200" spc="-1" strike="noStrike">
                <a:solidFill>
                  <a:srgbClr val="000000"/>
                </a:solidFill>
                <a:uFill>
                  <a:solidFill>
                    <a:srgbClr val="ffffff"/>
                  </a:solidFill>
                </a:uFill>
                <a:latin typeface="Meiryo UI"/>
                <a:ea typeface="DejaVu Sans"/>
              </a:rPr>
              <a:t>platform</a:t>
            </a:r>
            <a:r>
              <a:rPr b="0" lang="en-US" sz="2200" spc="-1" strike="noStrike">
                <a:solidFill>
                  <a:srgbClr val="000000"/>
                </a:solidFill>
                <a:uFill>
                  <a:solidFill>
                    <a:srgbClr val="ffffff"/>
                  </a:solidFill>
                </a:uFill>
                <a:latin typeface="Meiryo UI"/>
                <a:ea typeface="DejaVu Sans"/>
              </a:rPr>
              <a:t>」</a:t>
            </a:r>
            <a:r>
              <a:rPr b="0" lang="en-US" sz="2200" spc="-1" strike="noStrike">
                <a:solidFill>
                  <a:srgbClr val="000000"/>
                </a:solidFill>
                <a:uFill>
                  <a:solidFill>
                    <a:srgbClr val="ffffff"/>
                  </a:solidFill>
                </a:uFill>
                <a:latin typeface="Meiryo UI"/>
                <a:ea typeface="DejaVu Sans"/>
              </a:rPr>
              <a:t>,</a:t>
            </a:r>
            <a:r>
              <a:rPr b="0" lang="en-US" sz="2200" spc="-1" strike="noStrike">
                <a:solidFill>
                  <a:srgbClr val="000000"/>
                </a:solidFill>
                <a:uFill>
                  <a:solidFill>
                    <a:srgbClr val="ffffff"/>
                  </a:solidFill>
                </a:uFill>
                <a:latin typeface="Meiryo UI"/>
                <a:ea typeface="DejaVu Sans"/>
              </a:rPr>
              <a:t>「</a:t>
            </a:r>
            <a:r>
              <a:rPr b="0" lang="en-US" sz="2200" spc="-1" strike="noStrike">
                <a:solidFill>
                  <a:srgbClr val="000000"/>
                </a:solidFill>
                <a:uFill>
                  <a:solidFill>
                    <a:srgbClr val="ffffff"/>
                  </a:solidFill>
                </a:uFill>
                <a:latin typeface="Meiryo UI"/>
                <a:ea typeface="DejaVu Sans"/>
              </a:rPr>
              <a:t>virtualization</a:t>
            </a:r>
            <a:r>
              <a:rPr b="0" lang="en-US" sz="2200" spc="-1" strike="noStrike">
                <a:solidFill>
                  <a:srgbClr val="000000"/>
                </a:solidFill>
                <a:uFill>
                  <a:solidFill>
                    <a:srgbClr val="ffffff"/>
                  </a:solidFill>
                </a:uFill>
                <a:latin typeface="Meiryo UI"/>
                <a:ea typeface="DejaVu Sans"/>
              </a:rPr>
              <a:t>」項目選択後に、「～を入力して下さい」と表示されたセルの値を入します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server_name : </a:t>
            </a:r>
            <a:r>
              <a:rPr b="0" lang="en-US" sz="1800" spc="-1" strike="noStrike">
                <a:solidFill>
                  <a:srgbClr val="000000"/>
                </a:solidFill>
                <a:uFill>
                  <a:solidFill>
                    <a:srgbClr val="ffffff"/>
                  </a:solidFill>
                </a:uFill>
                <a:latin typeface="Meiryo UI"/>
                <a:ea typeface="DejaVu Sans"/>
              </a:rPr>
              <a:t>サーバ名を入力</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Ip : IP</a:t>
            </a:r>
            <a:r>
              <a:rPr b="0" lang="en-US" sz="1800" spc="-1" strike="noStrike">
                <a:solidFill>
                  <a:srgbClr val="000000"/>
                </a:solidFill>
                <a:uFill>
                  <a:solidFill>
                    <a:srgbClr val="ffffff"/>
                  </a:solidFill>
                </a:uFill>
                <a:latin typeface="Meiryo UI"/>
                <a:ea typeface="DejaVu Sans"/>
              </a:rPr>
              <a:t>アドレスを入力</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os_account_id : “Test” </a:t>
            </a:r>
            <a:r>
              <a:rPr b="0" lang="en-US" sz="1800" spc="-1" strike="noStrike">
                <a:solidFill>
                  <a:srgbClr val="000000"/>
                </a:solidFill>
                <a:uFill>
                  <a:solidFill>
                    <a:srgbClr val="ffffff"/>
                  </a:solidFill>
                </a:uFill>
                <a:latin typeface="Meiryo UI"/>
                <a:ea typeface="DejaVu Sans"/>
              </a:rPr>
              <a:t>を入力</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のアカウント</a:t>
            </a:r>
            <a:r>
              <a:rPr b="0" lang="en-US" sz="1800" spc="-1" strike="noStrike">
                <a:solidFill>
                  <a:srgbClr val="000000"/>
                </a:solidFill>
                <a:uFill>
                  <a:solidFill>
                    <a:srgbClr val="ffffff"/>
                  </a:solidFill>
                </a:uFill>
                <a:latin typeface="Meiryo UI"/>
                <a:ea typeface="DejaVu Sans"/>
              </a:rPr>
              <a:t>ID</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config\config.groovy </a:t>
            </a:r>
            <a:r>
              <a:rPr b="0" lang="en-US" sz="1800" spc="-1" strike="noStrike">
                <a:solidFill>
                  <a:srgbClr val="000000"/>
                </a:solidFill>
                <a:uFill>
                  <a:solidFill>
                    <a:srgbClr val="ffffff"/>
                  </a:solidFill>
                </a:uFill>
                <a:latin typeface="Meiryo UI"/>
                <a:ea typeface="DejaVu Sans"/>
              </a:rPr>
              <a:t>に記述</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os_specific_password</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OS</a:t>
            </a:r>
            <a:r>
              <a:rPr b="0" lang="en-US" sz="1800" spc="-1" strike="noStrike">
                <a:solidFill>
                  <a:srgbClr val="000000"/>
                </a:solidFill>
                <a:uFill>
                  <a:solidFill>
                    <a:srgbClr val="ffffff"/>
                  </a:solidFill>
                </a:uFill>
                <a:latin typeface="Meiryo UI"/>
                <a:ea typeface="DejaVu Sans"/>
              </a:rPr>
              <a:t>アカウントで特定のパスワード設定が必要な場合はパスワードを入力</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未記入の場合は</a:t>
            </a:r>
            <a:r>
              <a:rPr b="0" lang="en-US" sz="1800" spc="-1" strike="noStrike">
                <a:solidFill>
                  <a:srgbClr val="000000"/>
                </a:solidFill>
                <a:uFill>
                  <a:solidFill>
                    <a:srgbClr val="ffffff"/>
                  </a:solidFill>
                </a:uFill>
                <a:latin typeface="Meiryo UI"/>
                <a:ea typeface="DejaVu Sans"/>
              </a:rPr>
              <a:t>config\config.groovy</a:t>
            </a:r>
            <a:r>
              <a:rPr b="0" lang="en-US" sz="1800" spc="-1" strike="noStrike">
                <a:solidFill>
                  <a:srgbClr val="000000"/>
                </a:solidFill>
                <a:uFill>
                  <a:solidFill>
                    <a:srgbClr val="ffffff"/>
                  </a:solidFill>
                </a:uFill>
                <a:latin typeface="Meiryo UI"/>
                <a:ea typeface="DejaVu Sans"/>
              </a:rPr>
              <a:t>の値が反映</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remote_account_id : “Test” </a:t>
            </a:r>
            <a:r>
              <a:rPr b="0" lang="en-US" sz="1800" spc="-1" strike="noStrike">
                <a:solidFill>
                  <a:srgbClr val="000000"/>
                </a:solidFill>
                <a:uFill>
                  <a:solidFill>
                    <a:srgbClr val="ffffff"/>
                  </a:solidFill>
                </a:uFill>
                <a:latin typeface="Meiryo UI"/>
                <a:ea typeface="DejaVu Sans"/>
              </a:rPr>
              <a:t>を入力</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vCenter </a:t>
            </a:r>
            <a:r>
              <a:rPr b="0" lang="en-US" sz="1800" spc="-1" strike="noStrike">
                <a:solidFill>
                  <a:srgbClr val="000000"/>
                </a:solidFill>
                <a:uFill>
                  <a:solidFill>
                    <a:srgbClr val="ffffff"/>
                  </a:solidFill>
                </a:uFill>
                <a:latin typeface="Meiryo UI"/>
                <a:ea typeface="DejaVu Sans"/>
              </a:rPr>
              <a:t>サーバもしくは、 </a:t>
            </a:r>
            <a:r>
              <a:rPr b="0" lang="en-US" sz="1800" spc="-1" strike="noStrike">
                <a:solidFill>
                  <a:srgbClr val="000000"/>
                </a:solidFill>
                <a:uFill>
                  <a:solidFill>
                    <a:srgbClr val="ffffff"/>
                  </a:solidFill>
                </a:uFill>
                <a:latin typeface="Meiryo UI"/>
                <a:ea typeface="DejaVu Sans"/>
              </a:rPr>
              <a:t>ESXi </a:t>
            </a:r>
            <a:r>
              <a:rPr b="0" lang="en-US" sz="1800" spc="-1" strike="noStrike">
                <a:solidFill>
                  <a:srgbClr val="000000"/>
                </a:solidFill>
                <a:uFill>
                  <a:solidFill>
                    <a:srgbClr val="ffffff"/>
                  </a:solidFill>
                </a:uFill>
                <a:latin typeface="Meiryo UI"/>
                <a:ea typeface="DejaVu Sans"/>
              </a:rPr>
              <a:t>ホストのアカウント</a:t>
            </a:r>
            <a:r>
              <a:rPr b="0" lang="en-US" sz="1800" spc="-1" strike="noStrike">
                <a:solidFill>
                  <a:srgbClr val="000000"/>
                </a:solidFill>
                <a:uFill>
                  <a:solidFill>
                    <a:srgbClr val="ffffff"/>
                  </a:solidFill>
                </a:uFill>
                <a:latin typeface="Meiryo UI"/>
                <a:ea typeface="DejaVu Sans"/>
              </a:rPr>
              <a:t>ID</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config\config.groovy </a:t>
            </a:r>
            <a:r>
              <a:rPr b="0" lang="en-US" sz="1800" spc="-1" strike="noStrike">
                <a:solidFill>
                  <a:srgbClr val="000000"/>
                </a:solidFill>
                <a:uFill>
                  <a:solidFill>
                    <a:srgbClr val="ffffff"/>
                  </a:solidFill>
                </a:uFill>
                <a:latin typeface="Meiryo UI"/>
                <a:ea typeface="DejaVu Sans"/>
              </a:rPr>
              <a:t>に記述</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remote_alias : vCenter </a:t>
            </a:r>
            <a:r>
              <a:rPr b="0" lang="en-US" sz="1800" spc="-1" strike="noStrike">
                <a:solidFill>
                  <a:srgbClr val="000000"/>
                </a:solidFill>
                <a:uFill>
                  <a:solidFill>
                    <a:srgbClr val="ffffff"/>
                  </a:solidFill>
                </a:uFill>
                <a:latin typeface="Meiryo UI"/>
                <a:ea typeface="DejaVu Sans"/>
              </a:rPr>
              <a:t>側で管理している</a:t>
            </a:r>
            <a:r>
              <a:rPr b="0" lang="en-US" sz="1800" spc="-1" strike="noStrike">
                <a:solidFill>
                  <a:srgbClr val="000000"/>
                </a:solidFill>
                <a:uFill>
                  <a:solidFill>
                    <a:srgbClr val="ffffff"/>
                  </a:solidFill>
                </a:uFill>
                <a:latin typeface="Meiryo UI"/>
                <a:ea typeface="DejaVu Sans"/>
              </a:rPr>
              <a:t>VM</a:t>
            </a:r>
            <a:r>
              <a:rPr b="0" lang="en-US" sz="1800" spc="-1" strike="noStrike">
                <a:solidFill>
                  <a:srgbClr val="000000"/>
                </a:solidFill>
                <a:uFill>
                  <a:solidFill>
                    <a:srgbClr val="ffffff"/>
                  </a:solidFill>
                </a:uFill>
                <a:latin typeface="Meiryo UI"/>
                <a:ea typeface="DejaVu Sans"/>
              </a:rPr>
              <a:t>のエイリアス名。</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vSphere Client </a:t>
            </a:r>
            <a:r>
              <a:rPr b="0" lang="en-US" sz="1800" spc="-1" strike="noStrike">
                <a:solidFill>
                  <a:srgbClr val="000000"/>
                </a:solidFill>
                <a:uFill>
                  <a:solidFill>
                    <a:srgbClr val="ffffff"/>
                  </a:solidFill>
                </a:uFill>
                <a:latin typeface="Meiryo UI"/>
                <a:ea typeface="DejaVu Sans"/>
              </a:rPr>
              <a:t>管理コンソールからメニュー、ホーム、インベントリを選択し、 画面左側のツリーリストに表示される</a:t>
            </a:r>
            <a:r>
              <a:rPr b="0" lang="en-US" sz="1800" spc="-1" strike="noStrike">
                <a:solidFill>
                  <a:srgbClr val="000000"/>
                </a:solidFill>
                <a:uFill>
                  <a:solidFill>
                    <a:srgbClr val="ffffff"/>
                  </a:solidFill>
                </a:uFill>
                <a:latin typeface="Meiryo UI"/>
                <a:ea typeface="DejaVu Sans"/>
              </a:rPr>
              <a:t>VM</a:t>
            </a:r>
            <a:r>
              <a:rPr b="0" lang="en-US" sz="1800" spc="-1" strike="noStrike">
                <a:solidFill>
                  <a:srgbClr val="000000"/>
                </a:solidFill>
                <a:uFill>
                  <a:solidFill>
                    <a:srgbClr val="ffffff"/>
                  </a:solidFill>
                </a:uFill>
                <a:latin typeface="Meiryo UI"/>
                <a:ea typeface="DejaVu Sans"/>
              </a:rPr>
              <a:t>名を入力</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検査シート入力</a:t>
            </a:r>
            <a:r>
              <a:rPr b="0" lang="en-US" sz="4400" spc="-1" strike="noStrike">
                <a:solidFill>
                  <a:srgbClr val="000000"/>
                </a:solidFill>
                <a:uFill>
                  <a:solidFill>
                    <a:srgbClr val="ffffff"/>
                  </a:solidFill>
                </a:uFill>
                <a:latin typeface="Meiryo UI"/>
                <a:ea typeface="DejaVu Sans"/>
              </a:rPr>
              <a:t>3</a:t>
            </a:r>
            <a:endParaRPr b="0" lang="en-US" sz="1800" spc="-1" strike="noStrike">
              <a:solidFill>
                <a:srgbClr val="000000"/>
              </a:solidFill>
              <a:uFill>
                <a:solidFill>
                  <a:srgbClr val="ffffff"/>
                </a:solidFill>
              </a:uFill>
              <a:latin typeface="Arial"/>
            </a:endParaRPr>
          </a:p>
        </p:txBody>
      </p:sp>
      <p:sp>
        <p:nvSpPr>
          <p:cNvPr id="252" name="CustomShape 2"/>
          <p:cNvSpPr/>
          <p:nvPr/>
        </p:nvSpPr>
        <p:spPr>
          <a:xfrm>
            <a:off x="504000" y="1768680"/>
            <a:ext cx="9070920" cy="5070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VMWare</a:t>
            </a:r>
            <a:r>
              <a:rPr b="0" lang="en-US" sz="1800" spc="-1" strike="noStrike">
                <a:solidFill>
                  <a:srgbClr val="000000"/>
                </a:solidFill>
                <a:uFill>
                  <a:solidFill>
                    <a:srgbClr val="ffffff"/>
                  </a:solidFill>
                </a:uFill>
                <a:latin typeface="Meiryo UI"/>
                <a:ea typeface="DejaVu Sans"/>
              </a:rPr>
              <a:t>リソース割り当てのチェックルールを実行する場合、以下を入力します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verify_id : RuleAP </a:t>
            </a:r>
            <a:r>
              <a:rPr b="0" lang="en-US" sz="1800" spc="-1" strike="noStrike">
                <a:solidFill>
                  <a:srgbClr val="000000"/>
                </a:solidFill>
                <a:uFill>
                  <a:solidFill>
                    <a:srgbClr val="ffffff"/>
                  </a:solidFill>
                </a:uFill>
                <a:latin typeface="Meiryo UI"/>
                <a:ea typeface="DejaVu Sans"/>
              </a:rPr>
              <a:t>または、 </a:t>
            </a:r>
            <a:r>
              <a:rPr b="0" lang="en-US" sz="1800" spc="-1" strike="noStrike">
                <a:solidFill>
                  <a:srgbClr val="000000"/>
                </a:solidFill>
                <a:uFill>
                  <a:solidFill>
                    <a:srgbClr val="ffffff"/>
                  </a:solidFill>
                </a:uFill>
                <a:latin typeface="Meiryo UI"/>
                <a:ea typeface="DejaVu Sans"/>
              </a:rPr>
              <a:t>RuleDB</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シート「検査ルール」に記述したルール</a:t>
            </a:r>
            <a:r>
              <a:rPr b="0" lang="en-US" sz="1800" spc="-1" strike="noStrike">
                <a:solidFill>
                  <a:srgbClr val="000000"/>
                </a:solidFill>
                <a:uFill>
                  <a:solidFill>
                    <a:srgbClr val="ffffff"/>
                  </a:solidFill>
                </a:uFill>
                <a:latin typeface="Meiryo UI"/>
                <a:ea typeface="DejaVu Sans"/>
              </a:rPr>
              <a:t>ID</a:t>
            </a:r>
            <a:r>
              <a:rPr b="0" lang="en-US" sz="1800" spc="-1" strike="noStrike">
                <a:solidFill>
                  <a:srgbClr val="000000"/>
                </a:solidFill>
                <a:uFill>
                  <a:solidFill>
                    <a:srgbClr val="ffffff"/>
                  </a:solidFill>
                </a:uFill>
                <a:latin typeface="Meiryo UI"/>
                <a:ea typeface="DejaVu Sans"/>
              </a:rPr>
              <a:t>を入力</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RuleAP</a:t>
            </a:r>
            <a:r>
              <a:rPr b="0" lang="en-US" sz="1800" spc="-1" strike="noStrike">
                <a:solidFill>
                  <a:srgbClr val="000000"/>
                </a:solidFill>
                <a:uFill>
                  <a:solidFill>
                    <a:srgbClr val="ffffff"/>
                  </a:solidFill>
                </a:uFill>
                <a:latin typeface="Meiryo UI"/>
                <a:ea typeface="DejaVu Sans"/>
              </a:rPr>
              <a:t>」または、「</a:t>
            </a:r>
            <a:r>
              <a:rPr b="0" lang="en-US" sz="1800" spc="-1" strike="noStrike">
                <a:solidFill>
                  <a:srgbClr val="000000"/>
                </a:solidFill>
                <a:uFill>
                  <a:solidFill>
                    <a:srgbClr val="ffffff"/>
                  </a:solidFill>
                </a:uFill>
                <a:latin typeface="Meiryo UI"/>
                <a:ea typeface="DejaVu Sans"/>
              </a:rPr>
              <a:t>RuleDB</a:t>
            </a:r>
            <a:r>
              <a:rPr b="0" lang="en-US" sz="1800" spc="-1" strike="noStrike">
                <a:solidFill>
                  <a:srgbClr val="000000"/>
                </a:solidFill>
                <a:uFill>
                  <a:solidFill>
                    <a:srgbClr val="ffffff"/>
                  </a:solidFill>
                </a:uFill>
                <a:latin typeface="Meiryo UI"/>
                <a:ea typeface="DejaVu Sans"/>
              </a:rPr>
              <a:t>」を入力します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NumCpu : 1</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N</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CPU</a:t>
            </a:r>
            <a:r>
              <a:rPr b="0" lang="en-US" sz="1800" spc="-1" strike="noStrike">
                <a:solidFill>
                  <a:srgbClr val="000000"/>
                </a:solidFill>
                <a:uFill>
                  <a:solidFill>
                    <a:srgbClr val="ffffff"/>
                  </a:solidFill>
                </a:uFill>
                <a:latin typeface="Meiryo UI"/>
                <a:ea typeface="DejaVu Sans"/>
              </a:rPr>
              <a:t>割り当て数を入力します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MemoryGB : 1</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N</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メモリ割り当て量</a:t>
            </a:r>
            <a:r>
              <a:rPr b="0" lang="en-US" sz="1800" spc="-1" strike="noStrike">
                <a:solidFill>
                  <a:srgbClr val="000000"/>
                </a:solidFill>
                <a:uFill>
                  <a:solidFill>
                    <a:srgbClr val="ffffff"/>
                  </a:solidFill>
                </a:uFill>
                <a:latin typeface="Meiryo UI"/>
                <a:ea typeface="DejaVu Sans"/>
              </a:rPr>
              <a:t>[GB]</a:t>
            </a:r>
            <a:r>
              <a:rPr b="0" lang="en-US" sz="1800" spc="-1" strike="noStrike">
                <a:solidFill>
                  <a:srgbClr val="000000"/>
                </a:solidFill>
                <a:uFill>
                  <a:solidFill>
                    <a:srgbClr val="ffffff"/>
                  </a:solidFill>
                </a:uFill>
                <a:latin typeface="Meiryo UI"/>
                <a:ea typeface="DejaVu Sans"/>
              </a:rPr>
              <a:t>を入力します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ESXiHost : ESXi</a:t>
            </a:r>
            <a:r>
              <a:rPr b="0" lang="en-US" sz="1800" spc="-1" strike="noStrike">
                <a:solidFill>
                  <a:srgbClr val="000000"/>
                </a:solidFill>
                <a:uFill>
                  <a:solidFill>
                    <a:srgbClr val="ffffff"/>
                  </a:solidFill>
                </a:uFill>
                <a:latin typeface="Meiryo UI"/>
                <a:ea typeface="DejaVu Sans"/>
              </a:rPr>
              <a:t>ホスト名</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リソース割り当てをする</a:t>
            </a:r>
            <a:r>
              <a:rPr b="0" lang="en-US" sz="1800" spc="-1" strike="noStrike">
                <a:solidFill>
                  <a:srgbClr val="000000"/>
                </a:solidFill>
                <a:uFill>
                  <a:solidFill>
                    <a:srgbClr val="ffffff"/>
                  </a:solidFill>
                </a:uFill>
                <a:latin typeface="Meiryo UI"/>
                <a:ea typeface="DejaVu Sans"/>
              </a:rPr>
              <a:t>ESXi</a:t>
            </a:r>
            <a:r>
              <a:rPr b="0" lang="en-US" sz="1800" spc="-1" strike="noStrike">
                <a:solidFill>
                  <a:srgbClr val="000000"/>
                </a:solidFill>
                <a:uFill>
                  <a:solidFill>
                    <a:srgbClr val="ffffff"/>
                  </a:solidFill>
                </a:uFill>
                <a:latin typeface="Meiryo UI"/>
                <a:ea typeface="DejaVu Sans"/>
              </a:rPr>
              <a:t>ホスト名を入力します。中間一致で名前を検索します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HDDType</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[Thin:40]”</a:t>
            </a:r>
            <a:r>
              <a:rPr b="0" lang="en-US" sz="1800" spc="-1" strike="noStrike">
                <a:solidFill>
                  <a:srgbClr val="000000"/>
                </a:solidFill>
                <a:uFill>
                  <a:solidFill>
                    <a:srgbClr val="ffffff"/>
                  </a:solidFill>
                </a:uFill>
                <a:latin typeface="Meiryo UI"/>
                <a:ea typeface="DejaVu Sans"/>
              </a:rPr>
              <a:t>など</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ストレージタイプ</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容量</a:t>
            </a:r>
            <a:r>
              <a:rPr b="0" lang="en-US" sz="1800" spc="-1" strike="noStrike">
                <a:solidFill>
                  <a:srgbClr val="000000"/>
                </a:solidFill>
                <a:uFill>
                  <a:solidFill>
                    <a:srgbClr val="ffffff"/>
                  </a:solidFill>
                </a:uFill>
                <a:latin typeface="Meiryo UI"/>
                <a:ea typeface="DejaVu Sans"/>
              </a:rPr>
              <a:t>GB}] </a:t>
            </a:r>
            <a:r>
              <a:rPr b="0" lang="en-US" sz="1800" spc="-1" strike="noStrike">
                <a:solidFill>
                  <a:srgbClr val="000000"/>
                </a:solidFill>
                <a:uFill>
                  <a:solidFill>
                    <a:srgbClr val="ffffff"/>
                  </a:solidFill>
                </a:uFill>
                <a:latin typeface="Meiryo UI"/>
                <a:ea typeface="DejaVu Sans"/>
              </a:rPr>
              <a:t>の形式でストレージ構成を記述します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ストレージタイプは 「</a:t>
            </a:r>
            <a:r>
              <a:rPr b="0" lang="en-US" sz="1800" spc="-1" strike="noStrike">
                <a:solidFill>
                  <a:srgbClr val="000000"/>
                </a:solidFill>
                <a:uFill>
                  <a:solidFill>
                    <a:srgbClr val="ffffff"/>
                  </a:solidFill>
                </a:uFill>
                <a:latin typeface="Meiryo UI"/>
                <a:ea typeface="DejaVu Sans"/>
              </a:rPr>
              <a:t>Thin</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(Thin provisioning)</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Thick</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(Thick provisioning)</a:t>
            </a:r>
            <a:r>
              <a:rPr b="0" lang="en-US" sz="1800" spc="-1" strike="noStrike">
                <a:solidFill>
                  <a:srgbClr val="000000"/>
                </a:solidFill>
                <a:uFill>
                  <a:solidFill>
                    <a:srgbClr val="ffffff"/>
                  </a:solidFill>
                </a:uFill>
                <a:latin typeface="Meiryo UI"/>
                <a:ea typeface="DejaVu Sans"/>
              </a:rPr>
              <a:t>を入力します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複数のストレージ構成の場合、以下のように、配列形式で記述します</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Meiryo UI"/>
                <a:ea typeface="DejaVu Sans"/>
              </a:rPr>
              <a:t>	</a:t>
            </a:r>
            <a:r>
              <a:rPr b="0" lang="en-US" sz="1800" spc="-1" strike="noStrike">
                <a:solidFill>
                  <a:srgbClr val="000000"/>
                </a:solidFill>
                <a:uFill>
                  <a:solidFill>
                    <a:srgbClr val="ffffff"/>
                  </a:solidFill>
                </a:uFill>
                <a:latin typeface="Meiryo UI"/>
                <a:ea typeface="DejaVu Sans"/>
              </a:rPr>
              <a:t>	</a:t>
            </a:r>
            <a:r>
              <a:rPr b="0" lang="en-US" sz="1800" spc="-1" strike="noStrike">
                <a:solidFill>
                  <a:srgbClr val="000000"/>
                </a:solidFill>
                <a:uFill>
                  <a:solidFill>
                    <a:srgbClr val="ffffff"/>
                  </a:solidFill>
                </a:uFill>
                <a:latin typeface="Meiryo UI"/>
                <a:ea typeface="DejaVu Sans"/>
              </a:rPr>
              <a:t>	</a:t>
            </a:r>
            <a:r>
              <a:rPr b="0" lang="en-US" sz="1800" spc="-1" strike="noStrike">
                <a:solidFill>
                  <a:srgbClr val="000000"/>
                </a:solidFill>
                <a:uFill>
                  <a:solidFill>
                    <a:srgbClr val="ffffff"/>
                  </a:solidFill>
                </a:uFill>
                <a:latin typeface="Meiryo UI"/>
                <a:ea typeface="DejaVu Sans"/>
              </a:rPr>
              <a:t>[Thin:30, Thin:40]</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検査シート入力</a:t>
            </a:r>
            <a:r>
              <a:rPr b="0" lang="en-US" sz="4400" spc="-1" strike="noStrike">
                <a:solidFill>
                  <a:srgbClr val="000000"/>
                </a:solidFill>
                <a:uFill>
                  <a:solidFill>
                    <a:srgbClr val="ffffff"/>
                  </a:solidFill>
                </a:uFill>
                <a:latin typeface="Meiryo UI"/>
                <a:ea typeface="DejaVu Sans"/>
              </a:rPr>
              <a:t>4</a:t>
            </a:r>
            <a:endParaRPr b="0" lang="en-US" sz="1800" spc="-1" strike="noStrike">
              <a:solidFill>
                <a:srgbClr val="000000"/>
              </a:solidFill>
              <a:uFill>
                <a:solidFill>
                  <a:srgbClr val="ffffff"/>
                </a:solidFill>
              </a:uFill>
              <a:latin typeface="Arial"/>
            </a:endParaRPr>
          </a:p>
        </p:txBody>
      </p:sp>
      <p:sp>
        <p:nvSpPr>
          <p:cNvPr id="254" name="CustomShape 2"/>
          <p:cNvSpPr/>
          <p:nvPr/>
        </p:nvSpPr>
        <p:spPr>
          <a:xfrm>
            <a:off x="504000" y="1768680"/>
            <a:ext cx="9070920" cy="5070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他の</a:t>
            </a: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検査結果との比較をする場合、項目 「</a:t>
            </a:r>
            <a:r>
              <a:rPr b="0" lang="en-US" sz="1800" spc="-1" strike="noStrike">
                <a:solidFill>
                  <a:srgbClr val="000000"/>
                </a:solidFill>
                <a:uFill>
                  <a:solidFill>
                    <a:srgbClr val="ffffff"/>
                  </a:solidFill>
                </a:uFill>
                <a:latin typeface="Meiryo UI"/>
                <a:ea typeface="DejaVu Sans"/>
              </a:rPr>
              <a:t>compare_server</a:t>
            </a:r>
            <a:r>
              <a:rPr b="0" lang="en-US" sz="1800" spc="-1" strike="noStrike">
                <a:solidFill>
                  <a:srgbClr val="000000"/>
                </a:solidFill>
                <a:uFill>
                  <a:solidFill>
                    <a:srgbClr val="ffffff"/>
                  </a:solidFill>
                </a:uFill>
                <a:latin typeface="Meiryo UI"/>
                <a:ea typeface="DejaVu Sans"/>
              </a:rPr>
              <a:t>」 に比較対象サーバ名を入力します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ローカルデータベースに保存した過去の検査結果との比較をします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類似の設定を複数のサーバがあり、</a:t>
            </a:r>
            <a:r>
              <a:rPr b="0" lang="en-US" sz="1800" spc="-1" strike="noStrike">
                <a:solidFill>
                  <a:srgbClr val="000000"/>
                </a:solidFill>
                <a:uFill>
                  <a:solidFill>
                    <a:srgbClr val="ffffff"/>
                  </a:solidFill>
                </a:uFill>
                <a:latin typeface="Meiryo UI"/>
                <a:ea typeface="DejaVu Sans"/>
              </a:rPr>
              <a:t>1</a:t>
            </a:r>
            <a:r>
              <a:rPr b="0" lang="en-US" sz="1800" spc="-1" strike="noStrike">
                <a:solidFill>
                  <a:srgbClr val="000000"/>
                </a:solidFill>
                <a:uFill>
                  <a:solidFill>
                    <a:srgbClr val="ffffff"/>
                  </a:solidFill>
                </a:uFill>
                <a:latin typeface="Meiryo UI"/>
                <a:ea typeface="DejaVu Sans"/>
              </a:rPr>
              <a:t>台を代表サーバとして各サーバの実行結果との比較をする場合に使用します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シート「検査対象」または、シート「検査ルール」に比較する元のサーバ名を記入します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シート「検査対象」を未記入にすると </a:t>
            </a:r>
            <a:r>
              <a:rPr b="0" lang="en-US" sz="1800" spc="-1" strike="noStrike">
                <a:solidFill>
                  <a:srgbClr val="000000"/>
                </a:solidFill>
                <a:uFill>
                  <a:solidFill>
                    <a:srgbClr val="ffffff"/>
                  </a:solidFill>
                </a:uFill>
                <a:latin typeface="Meiryo UI"/>
                <a:ea typeface="DejaVu Sans"/>
              </a:rPr>
              <a:t>verify_id </a:t>
            </a:r>
            <a:r>
              <a:rPr b="0" lang="en-US" sz="1800" spc="-1" strike="noStrike">
                <a:solidFill>
                  <a:srgbClr val="000000"/>
                </a:solidFill>
                <a:uFill>
                  <a:solidFill>
                    <a:srgbClr val="ffffff"/>
                  </a:solidFill>
                </a:uFill>
                <a:latin typeface="Meiryo UI"/>
                <a:ea typeface="DejaVu Sans"/>
              </a:rPr>
              <a:t>で指定したシート「検査ルール」の比較対象サーバ設定が既定値となります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シート「検査ルール」の</a:t>
            </a:r>
            <a:r>
              <a:rPr b="0" lang="en-US" sz="1800" spc="-1" strike="noStrike">
                <a:solidFill>
                  <a:srgbClr val="000000"/>
                </a:solidFill>
                <a:uFill>
                  <a:solidFill>
                    <a:srgbClr val="ffffff"/>
                  </a:solidFill>
                </a:uFill>
                <a:latin typeface="Meiryo UI"/>
                <a:ea typeface="DejaVu Sans"/>
              </a:rPr>
              <a:t>compare_source</a:t>
            </a:r>
            <a:r>
              <a:rPr b="0" lang="en-US" sz="1800" spc="-1" strike="noStrike">
                <a:solidFill>
                  <a:srgbClr val="000000"/>
                </a:solidFill>
                <a:uFill>
                  <a:solidFill>
                    <a:srgbClr val="ffffff"/>
                  </a:solidFill>
                </a:uFill>
                <a:latin typeface="Meiryo UI"/>
                <a:ea typeface="DejaVu Sans"/>
              </a:rPr>
              <a:t>項目は以下の何れかを入力して下さい</a:t>
            </a:r>
            <a:endParaRPr b="0" lang="en-US" sz="1800" spc="-1" strike="noStrike">
              <a:solidFill>
                <a:srgbClr val="000000"/>
              </a:solidFill>
              <a:uFill>
                <a:solidFill>
                  <a:srgbClr val="ffffff"/>
                </a:solidFill>
              </a:uFill>
              <a:latin typeface="Arial"/>
            </a:endParaRPr>
          </a:p>
          <a:p>
            <a:pPr lvl="4" marL="1080000" indent="-2152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actual : </a:t>
            </a:r>
            <a:r>
              <a:rPr b="0" lang="en-US" sz="1800" spc="-1" strike="noStrike">
                <a:solidFill>
                  <a:srgbClr val="000000"/>
                </a:solidFill>
                <a:uFill>
                  <a:solidFill>
                    <a:srgbClr val="ffffff"/>
                  </a:solidFill>
                </a:uFill>
                <a:latin typeface="Meiryo UI"/>
                <a:ea typeface="DejaVu Sans"/>
              </a:rPr>
              <a:t>検査実行時の結果から比較</a:t>
            </a:r>
            <a:endParaRPr b="0" lang="en-US" sz="1800" spc="-1" strike="noStrike">
              <a:solidFill>
                <a:srgbClr val="000000"/>
              </a:solidFill>
              <a:uFill>
                <a:solidFill>
                  <a:srgbClr val="ffffff"/>
                </a:solidFill>
              </a:uFill>
              <a:latin typeface="Arial"/>
            </a:endParaRPr>
          </a:p>
          <a:p>
            <a:pPr lvl="4" marL="1080000" indent="-2152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local : getconfig -u local</a:t>
            </a:r>
            <a:r>
              <a:rPr b="0" lang="en-US" sz="1800" spc="-1" strike="noStrike">
                <a:solidFill>
                  <a:srgbClr val="000000"/>
                </a:solidFill>
                <a:uFill>
                  <a:solidFill>
                    <a:srgbClr val="ffffff"/>
                  </a:solidFill>
                </a:uFill>
                <a:latin typeface="Meiryo UI"/>
                <a:ea typeface="DejaVu Sans"/>
              </a:rPr>
              <a:t>で保存した過去の実行結果から比較</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55" name="図 248" descr=""/>
          <p:cNvPicPr/>
          <p:nvPr/>
        </p:nvPicPr>
        <p:blipFill>
          <a:blip r:embed="rId1"/>
          <a:stretch/>
        </p:blipFill>
        <p:spPr>
          <a:xfrm>
            <a:off x="1584000" y="4896720"/>
            <a:ext cx="6609240" cy="194220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config\config.groovy</a:t>
            </a:r>
            <a:r>
              <a:rPr b="0" lang="en-US" sz="4400" spc="-1" strike="noStrike">
                <a:solidFill>
                  <a:srgbClr val="000000"/>
                </a:solidFill>
                <a:uFill>
                  <a:solidFill>
                    <a:srgbClr val="ffffff"/>
                  </a:solidFill>
                </a:uFill>
                <a:latin typeface="Meiryo UI"/>
                <a:ea typeface="DejaVu Sans"/>
              </a:rPr>
              <a:t>の編集</a:t>
            </a:r>
            <a:endParaRPr b="0" lang="en-US" sz="1800" spc="-1" strike="noStrike">
              <a:solidFill>
                <a:srgbClr val="000000"/>
              </a:solidFill>
              <a:uFill>
                <a:solidFill>
                  <a:srgbClr val="ffffff"/>
                </a:solidFill>
              </a:uFill>
              <a:latin typeface="Arial"/>
            </a:endParaRPr>
          </a:p>
        </p:txBody>
      </p:sp>
      <p:sp>
        <p:nvSpPr>
          <p:cNvPr id="257" name="CustomShape 2"/>
          <p:cNvSpPr/>
          <p:nvPr/>
        </p:nvSpPr>
        <p:spPr>
          <a:xfrm>
            <a:off x="504000" y="176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notepad++</a:t>
            </a:r>
            <a:r>
              <a:rPr b="0" lang="en-US" sz="1800" spc="-1" strike="noStrike">
                <a:solidFill>
                  <a:srgbClr val="000000"/>
                </a:solidFill>
                <a:uFill>
                  <a:solidFill>
                    <a:srgbClr val="ffffff"/>
                  </a:solidFill>
                </a:uFill>
                <a:latin typeface="Meiryo UI"/>
                <a:ea typeface="DejaVu Sans"/>
              </a:rPr>
              <a:t>など、</a:t>
            </a:r>
            <a:r>
              <a:rPr b="0" lang="en-US" sz="1800" spc="-1" strike="noStrike">
                <a:solidFill>
                  <a:srgbClr val="000000"/>
                </a:solidFill>
                <a:uFill>
                  <a:solidFill>
                    <a:srgbClr val="ffffff"/>
                  </a:solidFill>
                </a:uFill>
                <a:latin typeface="Meiryo UI"/>
                <a:ea typeface="DejaVu Sans"/>
              </a:rPr>
              <a:t>UTF-8</a:t>
            </a:r>
            <a:r>
              <a:rPr b="0" lang="en-US" sz="1800" spc="-1" strike="noStrike">
                <a:solidFill>
                  <a:srgbClr val="000000"/>
                </a:solidFill>
                <a:uFill>
                  <a:solidFill>
                    <a:srgbClr val="ffffff"/>
                  </a:solidFill>
                </a:uFill>
                <a:latin typeface="Meiryo UI"/>
                <a:ea typeface="DejaVu Sans"/>
              </a:rPr>
              <a:t>に対応したエディタでプロジェクトホーム</a:t>
            </a:r>
            <a:r>
              <a:rPr b="0" lang="en-US" sz="1800" spc="-1" strike="noStrike">
                <a:solidFill>
                  <a:srgbClr val="000000"/>
                </a:solidFill>
                <a:uFill>
                  <a:solidFill>
                    <a:srgbClr val="ffffff"/>
                  </a:solidFill>
                </a:uFill>
                <a:latin typeface="Meiryo UI"/>
                <a:ea typeface="DejaVu Sans"/>
              </a:rPr>
              <a:t>\config</a:t>
            </a:r>
            <a:r>
              <a:rPr b="0" lang="en-US" sz="1800" spc="-1" strike="noStrike">
                <a:solidFill>
                  <a:srgbClr val="000000"/>
                </a:solidFill>
                <a:uFill>
                  <a:solidFill>
                    <a:srgbClr val="ffffff"/>
                  </a:solidFill>
                </a:uFill>
                <a:latin typeface="Meiryo UI"/>
                <a:ea typeface="DejaVu Sans"/>
              </a:rPr>
              <a:t>の下にある設定ファイル </a:t>
            </a:r>
            <a:r>
              <a:rPr b="0" lang="en-US" sz="1800" spc="-1" strike="noStrike">
                <a:solidFill>
                  <a:srgbClr val="000000"/>
                </a:solidFill>
                <a:uFill>
                  <a:solidFill>
                    <a:srgbClr val="ffffff"/>
                  </a:solidFill>
                </a:uFill>
                <a:latin typeface="Meiryo UI"/>
                <a:ea typeface="DejaVu Sans"/>
              </a:rPr>
              <a:t>config.groovy </a:t>
            </a:r>
            <a:r>
              <a:rPr b="0" lang="en-US" sz="1800" spc="-1" strike="noStrike">
                <a:solidFill>
                  <a:srgbClr val="000000"/>
                </a:solidFill>
                <a:uFill>
                  <a:solidFill>
                    <a:srgbClr val="ffffff"/>
                  </a:solidFill>
                </a:uFill>
                <a:latin typeface="Meiryo UI"/>
                <a:ea typeface="DejaVu Sans"/>
              </a:rPr>
              <a:t>を開いてください</a:t>
            </a:r>
            <a:endParaRPr b="0" lang="en-US" sz="1800" spc="-1" strike="noStrike">
              <a:solidFill>
                <a:srgbClr val="000000"/>
              </a:solidFill>
              <a:uFill>
                <a:solidFill>
                  <a:srgbClr val="ffffff"/>
                </a:solidFill>
              </a:uFill>
              <a:latin typeface="Arial"/>
            </a:endParaRPr>
          </a:p>
        </p:txBody>
      </p:sp>
      <p:pic>
        <p:nvPicPr>
          <p:cNvPr id="258" name="図 251" descr=""/>
          <p:cNvPicPr/>
          <p:nvPr/>
        </p:nvPicPr>
        <p:blipFill>
          <a:blip r:embed="rId1"/>
          <a:stretch/>
        </p:blipFill>
        <p:spPr>
          <a:xfrm>
            <a:off x="1036080" y="2592000"/>
            <a:ext cx="4685760" cy="1510920"/>
          </a:xfrm>
          <a:prstGeom prst="rect">
            <a:avLst/>
          </a:prstGeom>
          <a:ln w="3600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config\config.groovy</a:t>
            </a:r>
            <a:r>
              <a:rPr b="0" lang="en-US" sz="4400" spc="-1" strike="noStrike">
                <a:solidFill>
                  <a:srgbClr val="000000"/>
                </a:solidFill>
                <a:uFill>
                  <a:solidFill>
                    <a:srgbClr val="ffffff"/>
                  </a:solidFill>
                </a:uFill>
                <a:latin typeface="Meiryo UI"/>
                <a:ea typeface="DejaVu Sans"/>
              </a:rPr>
              <a:t>の編集</a:t>
            </a:r>
            <a:endParaRPr b="0" lang="en-US" sz="1800" spc="-1" strike="noStrike">
              <a:solidFill>
                <a:srgbClr val="000000"/>
              </a:solidFill>
              <a:uFill>
                <a:solidFill>
                  <a:srgbClr val="ffffff"/>
                </a:solidFill>
              </a:uFill>
              <a:latin typeface="Arial"/>
            </a:endParaRPr>
          </a:p>
        </p:txBody>
      </p:sp>
      <p:sp>
        <p:nvSpPr>
          <p:cNvPr id="260" name="CustomShape 2"/>
          <p:cNvSpPr/>
          <p:nvPr/>
        </p:nvSpPr>
        <p:spPr>
          <a:xfrm>
            <a:off x="504000" y="1683000"/>
            <a:ext cx="9070920" cy="358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261" name="CustomShape 3"/>
          <p:cNvSpPr/>
          <p:nvPr/>
        </p:nvSpPr>
        <p:spPr>
          <a:xfrm>
            <a:off x="864000" y="2115000"/>
            <a:ext cx="6985800" cy="2563920"/>
          </a:xfrm>
          <a:prstGeom prst="rect">
            <a:avLst/>
          </a:prstGeom>
          <a:noFill/>
          <a:ln w="36000">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uFill>
                  <a:solidFill>
                    <a:srgbClr val="ffffff"/>
                  </a:solidFill>
                </a:uFill>
                <a:latin typeface="ＭＳ ゴシック"/>
                <a:ea typeface="DejaVu Sans"/>
              </a:rPr>
              <a:t>// vCenter</a:t>
            </a:r>
            <a:r>
              <a:rPr b="0" lang="en-US" sz="1300" spc="-1" strike="noStrike">
                <a:solidFill>
                  <a:srgbClr val="000000"/>
                </a:solidFill>
                <a:uFill>
                  <a:solidFill>
                    <a:srgbClr val="ffffff"/>
                  </a:solidFill>
                </a:uFill>
                <a:latin typeface="ＭＳ ゴシック"/>
                <a:ea typeface="DejaVu Sans"/>
              </a:rPr>
              <a:t>接続情報</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account.Remote.Test.server   = '192.168.10.100'</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account.Remote.Test.user     = 'test_user'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account.Remote.Test.password = 'P@ssword'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 Linux </a:t>
            </a:r>
            <a:r>
              <a:rPr b="0" lang="en-US" sz="1300" spc="-1" strike="noStrike">
                <a:solidFill>
                  <a:srgbClr val="000000"/>
                </a:solidFill>
                <a:uFill>
                  <a:solidFill>
                    <a:srgbClr val="ffffff"/>
                  </a:solidFill>
                </a:uFill>
                <a:latin typeface="ＭＳ ゴシック"/>
                <a:ea typeface="ＭＳ ゴシック"/>
              </a:rPr>
              <a:t>接続情報</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account.Linux.Test.user      = 'someuser'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account.Linux.Test.password  = 'P@ssword'</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account.Linux.Test.work_dir  = '/tmp/gradle_test'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 account.Linux.Test.logon_test = [['user':'test1' , 'password':'test1'],</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ＭＳ ゴシック"/>
                <a:ea typeface="ＭＳ ゴシック"/>
              </a:rPr>
              <a:t>//                                  ['user':'root'  , 'password':'P@ssw0rd']]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62" name="CustomShape 4"/>
          <p:cNvSpPr/>
          <p:nvPr/>
        </p:nvSpPr>
        <p:spPr>
          <a:xfrm>
            <a:off x="6984000" y="2423160"/>
            <a:ext cx="2446920" cy="671760"/>
          </a:xfrm>
          <a:prstGeom prst="rect">
            <a:avLst/>
          </a:prstGeom>
          <a:noFill/>
          <a:ln w="3600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eiryo UI"/>
                <a:ea typeface="DejaVu Sans"/>
              </a:rPr>
              <a:t>VM</a:t>
            </a:r>
            <a:r>
              <a:rPr b="0" lang="en-US" sz="1800" spc="-1" strike="noStrike">
                <a:solidFill>
                  <a:srgbClr val="000000"/>
                </a:solidFill>
                <a:uFill>
                  <a:solidFill>
                    <a:srgbClr val="ffffff"/>
                  </a:solidFill>
                </a:uFill>
                <a:latin typeface="Meiryo UI"/>
                <a:ea typeface="DejaVu Sans"/>
              </a:rPr>
              <a:t>の場合、</a:t>
            </a:r>
            <a:r>
              <a:rPr b="0" lang="en-US" sz="1800" spc="-1" strike="noStrike">
                <a:solidFill>
                  <a:srgbClr val="000000"/>
                </a:solidFill>
                <a:uFill>
                  <a:solidFill>
                    <a:srgbClr val="ffffff"/>
                  </a:solidFill>
                </a:uFill>
                <a:latin typeface="Meiryo UI"/>
                <a:ea typeface="DejaVu Sans"/>
              </a:rPr>
              <a:t>vCenter</a:t>
            </a:r>
            <a:r>
              <a:rPr b="0" lang="en-US" sz="1800" spc="-1" strike="noStrike">
                <a:solidFill>
                  <a:srgbClr val="000000"/>
                </a:solidFill>
                <a:uFill>
                  <a:solidFill>
                    <a:srgbClr val="ffffff"/>
                  </a:solidFill>
                </a:uFill>
                <a:latin typeface="Meiryo UI"/>
                <a:ea typeface="DejaVu Sans"/>
              </a:rPr>
              <a:t>接続アカウントを入力します</a:t>
            </a:r>
            <a:endParaRPr b="0" lang="en-US" sz="1800" spc="-1" strike="noStrike">
              <a:solidFill>
                <a:srgbClr val="000000"/>
              </a:solidFill>
              <a:uFill>
                <a:solidFill>
                  <a:srgbClr val="ffffff"/>
                </a:solidFill>
              </a:uFill>
              <a:latin typeface="Arial"/>
            </a:endParaRPr>
          </a:p>
        </p:txBody>
      </p:sp>
      <p:sp>
        <p:nvSpPr>
          <p:cNvPr id="263" name="CustomShape 5"/>
          <p:cNvSpPr/>
          <p:nvPr/>
        </p:nvSpPr>
        <p:spPr>
          <a:xfrm>
            <a:off x="6984000" y="3359160"/>
            <a:ext cx="2446920" cy="671760"/>
          </a:xfrm>
          <a:prstGeom prst="rect">
            <a:avLst/>
          </a:prstGeom>
          <a:noFill/>
          <a:ln w="3600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接続アカウントを入力します</a:t>
            </a:r>
            <a:endParaRPr b="0" lang="en-US" sz="1800" spc="-1" strike="noStrike">
              <a:solidFill>
                <a:srgbClr val="000000"/>
              </a:solidFill>
              <a:uFill>
                <a:solidFill>
                  <a:srgbClr val="ffffff"/>
                </a:solidFill>
              </a:uFill>
              <a:latin typeface="Arial"/>
            </a:endParaRPr>
          </a:p>
        </p:txBody>
      </p:sp>
      <p:sp>
        <p:nvSpPr>
          <p:cNvPr id="264" name="CustomShape 6"/>
          <p:cNvSpPr/>
          <p:nvPr/>
        </p:nvSpPr>
        <p:spPr>
          <a:xfrm>
            <a:off x="504000" y="4896000"/>
            <a:ext cx="9070920" cy="2446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アカウント</a:t>
            </a:r>
            <a:r>
              <a:rPr b="0" lang="en-US" sz="1800" spc="-1" strike="noStrike">
                <a:solidFill>
                  <a:srgbClr val="000000"/>
                </a:solidFill>
                <a:uFill>
                  <a:solidFill>
                    <a:srgbClr val="ffffff"/>
                  </a:solidFill>
                </a:uFill>
                <a:latin typeface="Meiryo UI"/>
                <a:ea typeface="DejaVu Sans"/>
              </a:rPr>
              <a:t>ID</a:t>
            </a:r>
            <a:r>
              <a:rPr b="0" lang="en-US" sz="1800" spc="-1" strike="noStrike">
                <a:solidFill>
                  <a:srgbClr val="000000"/>
                </a:solidFill>
                <a:uFill>
                  <a:solidFill>
                    <a:srgbClr val="ffffff"/>
                  </a:solidFill>
                </a:uFill>
                <a:latin typeface="Meiryo UI"/>
                <a:ea typeface="DejaVu Sans"/>
              </a:rPr>
              <a:t>について</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各サーバで接続アカウント情報が異なる場合は、アカウント</a:t>
            </a:r>
            <a:r>
              <a:rPr b="0" lang="en-US" sz="1800" spc="-1" strike="noStrike">
                <a:solidFill>
                  <a:srgbClr val="000000"/>
                </a:solidFill>
                <a:uFill>
                  <a:solidFill>
                    <a:srgbClr val="ffffff"/>
                  </a:solidFill>
                </a:uFill>
                <a:latin typeface="Meiryo UI"/>
                <a:ea typeface="DejaVu Sans"/>
              </a:rPr>
              <a:t>ID</a:t>
            </a:r>
            <a:r>
              <a:rPr b="0" lang="en-US" sz="1800" spc="-1" strike="noStrike">
                <a:solidFill>
                  <a:srgbClr val="000000"/>
                </a:solidFill>
                <a:uFill>
                  <a:solidFill>
                    <a:srgbClr val="ffffff"/>
                  </a:solidFill>
                </a:uFill>
                <a:latin typeface="Meiryo UI"/>
                <a:ea typeface="DejaVu Sans"/>
              </a:rPr>
              <a:t>を変えて複数アカウント情報を設定してください。シート「検査対象」の”</a:t>
            </a:r>
            <a:r>
              <a:rPr b="0" lang="en-US" sz="1800" spc="-1" strike="noStrike">
                <a:solidFill>
                  <a:srgbClr val="000000"/>
                </a:solidFill>
                <a:uFill>
                  <a:solidFill>
                    <a:srgbClr val="ffffff"/>
                  </a:solidFill>
                </a:uFill>
                <a:latin typeface="Meiryo UI"/>
                <a:ea typeface="DejaVu Sans"/>
              </a:rPr>
              <a:t>os_account_id”</a:t>
            </a:r>
            <a:r>
              <a:rPr b="0" lang="en-US" sz="1800" spc="-1" strike="noStrike">
                <a:solidFill>
                  <a:srgbClr val="000000"/>
                </a:solidFill>
                <a:uFill>
                  <a:solidFill>
                    <a:srgbClr val="ffffff"/>
                  </a:solidFill>
                </a:uFill>
                <a:latin typeface="Meiryo UI"/>
                <a:ea typeface="DejaVu Sans"/>
              </a:rPr>
              <a:t>で指定します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account.Remote.</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account.Linux.</a:t>
            </a:r>
            <a:r>
              <a:rPr b="0" lang="en-US" sz="1800" spc="-1" strike="noStrike">
                <a:solidFill>
                  <a:srgbClr val="000000"/>
                </a:solidFill>
                <a:uFill>
                  <a:solidFill>
                    <a:srgbClr val="ffffff"/>
                  </a:solidFill>
                </a:uFill>
                <a:latin typeface="Meiryo UI"/>
                <a:ea typeface="DejaVu Sans"/>
              </a:rPr>
              <a:t>の後の文字列がアカウント</a:t>
            </a:r>
            <a:r>
              <a:rPr b="0" lang="en-US" sz="1800" spc="-1" strike="noStrike">
                <a:solidFill>
                  <a:srgbClr val="000000"/>
                </a:solidFill>
                <a:uFill>
                  <a:solidFill>
                    <a:srgbClr val="ffffff"/>
                  </a:solidFill>
                </a:uFill>
                <a:latin typeface="Meiryo UI"/>
                <a:ea typeface="DejaVu Sans"/>
              </a:rPr>
              <a:t>ID</a:t>
            </a:r>
            <a:r>
              <a:rPr b="0" lang="en-US" sz="1800" spc="-1" strike="noStrike">
                <a:solidFill>
                  <a:srgbClr val="000000"/>
                </a:solidFill>
                <a:uFill>
                  <a:solidFill>
                    <a:srgbClr val="ffffff"/>
                  </a:solidFill>
                </a:uFill>
                <a:latin typeface="Meiryo UI"/>
                <a:ea typeface="DejaVu Sans"/>
              </a:rPr>
              <a:t>となります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ログオンテストについて</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最終行の”</a:t>
            </a:r>
            <a:r>
              <a:rPr b="0" lang="en-US" sz="1800" spc="-1" strike="noStrike">
                <a:solidFill>
                  <a:srgbClr val="000000"/>
                </a:solidFill>
                <a:uFill>
                  <a:solidFill>
                    <a:srgbClr val="ffffff"/>
                  </a:solidFill>
                </a:uFill>
                <a:latin typeface="Meiryo UI"/>
                <a:ea typeface="DejaVu Sans"/>
              </a:rPr>
              <a:t>account.Linux.Test.logon_test”</a:t>
            </a:r>
            <a:r>
              <a:rPr b="0" lang="en-US" sz="1800" spc="-1" strike="noStrike">
                <a:solidFill>
                  <a:srgbClr val="000000"/>
                </a:solidFill>
                <a:uFill>
                  <a:solidFill>
                    <a:srgbClr val="ffffff"/>
                  </a:solidFill>
                </a:uFill>
                <a:latin typeface="Meiryo UI"/>
                <a:ea typeface="DejaVu Sans"/>
              </a:rPr>
              <a:t>に接続テスト用アカウントを指定します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テストを行う場合はコメントアウトを外して設定してください</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検査実行</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66" name="CustomShape 2"/>
          <p:cNvSpPr/>
          <p:nvPr/>
        </p:nvSpPr>
        <p:spPr>
          <a:xfrm>
            <a:off x="504000" y="176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PowerShell</a:t>
            </a:r>
            <a:r>
              <a:rPr b="0" lang="en-US" sz="1800" spc="-1" strike="noStrike">
                <a:solidFill>
                  <a:srgbClr val="000000"/>
                </a:solidFill>
                <a:uFill>
                  <a:solidFill>
                    <a:srgbClr val="ffffff"/>
                  </a:solidFill>
                </a:uFill>
                <a:latin typeface="Meiryo UI"/>
                <a:ea typeface="DejaVu Sans"/>
              </a:rPr>
              <a:t>を開いて、プロジェクトディレクトリに移動して、</a:t>
            </a:r>
            <a:r>
              <a:rPr b="0" lang="en-US" sz="1800" spc="-1" strike="noStrike">
                <a:solidFill>
                  <a:srgbClr val="000000"/>
                </a:solidFill>
                <a:uFill>
                  <a:solidFill>
                    <a:srgbClr val="ffffff"/>
                  </a:solidFill>
                </a:uFill>
                <a:latin typeface="Meiryo UI"/>
                <a:ea typeface="DejaVu Sans"/>
              </a:rPr>
              <a:t>getconfig </a:t>
            </a:r>
            <a:r>
              <a:rPr b="0" lang="en-US" sz="1800" spc="-1" strike="noStrike">
                <a:solidFill>
                  <a:srgbClr val="000000"/>
                </a:solidFill>
                <a:uFill>
                  <a:solidFill>
                    <a:srgbClr val="ffffff"/>
                  </a:solidFill>
                </a:uFill>
                <a:latin typeface="Meiryo UI"/>
                <a:ea typeface="DejaVu Sans"/>
              </a:rPr>
              <a:t>を実行します</a:t>
            </a:r>
            <a:endParaRPr b="0" lang="en-US" sz="1800" spc="-1" strike="noStrike">
              <a:solidFill>
                <a:srgbClr val="000000"/>
              </a:solidFill>
              <a:uFill>
                <a:solidFill>
                  <a:srgbClr val="ffffff"/>
                </a:solidFill>
              </a:uFill>
              <a:latin typeface="Arial"/>
            </a:endParaRPr>
          </a:p>
        </p:txBody>
      </p:sp>
      <p:pic>
        <p:nvPicPr>
          <p:cNvPr id="267" name="図 260" descr=""/>
          <p:cNvPicPr/>
          <p:nvPr/>
        </p:nvPicPr>
        <p:blipFill>
          <a:blip r:embed="rId1"/>
          <a:stretch/>
        </p:blipFill>
        <p:spPr>
          <a:xfrm>
            <a:off x="864000" y="2160000"/>
            <a:ext cx="8143920" cy="4929840"/>
          </a:xfrm>
          <a:prstGeom prst="rect">
            <a:avLst/>
          </a:prstGeom>
          <a:ln w="3600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Linux</a:t>
            </a:r>
            <a:r>
              <a:rPr b="0" lang="en-US" sz="4400" spc="-1" strike="noStrike">
                <a:solidFill>
                  <a:srgbClr val="000000"/>
                </a:solidFill>
                <a:uFill>
                  <a:solidFill>
                    <a:srgbClr val="ffffff"/>
                  </a:solidFill>
                </a:uFill>
                <a:latin typeface="Meiryo UI"/>
                <a:ea typeface="DejaVu Sans"/>
              </a:rPr>
              <a:t>検査実行</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269" name="CustomShape 2"/>
          <p:cNvSpPr/>
          <p:nvPr/>
        </p:nvSpPr>
        <p:spPr>
          <a:xfrm>
            <a:off x="504000" y="4824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検査結果の確認ができたら”</a:t>
            </a:r>
            <a:r>
              <a:rPr b="0" lang="en-US" sz="1800" spc="-1" strike="noStrike">
                <a:solidFill>
                  <a:srgbClr val="000000"/>
                </a:solidFill>
                <a:uFill>
                  <a:solidFill>
                    <a:srgbClr val="ffffff"/>
                  </a:solidFill>
                </a:uFill>
                <a:latin typeface="Meiryo UI"/>
                <a:ea typeface="DejaVu Sans"/>
              </a:rPr>
              <a:t>getconfig -u local”</a:t>
            </a:r>
            <a:r>
              <a:rPr b="0" lang="en-US" sz="1800" spc="-1" strike="noStrike">
                <a:solidFill>
                  <a:srgbClr val="000000"/>
                </a:solidFill>
                <a:uFill>
                  <a:solidFill>
                    <a:srgbClr val="ffffff"/>
                  </a:solidFill>
                </a:uFill>
                <a:latin typeface="Meiryo UI"/>
                <a:ea typeface="DejaVu Sans"/>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270" name="図 263" descr=""/>
          <p:cNvPicPr/>
          <p:nvPr/>
        </p:nvPicPr>
        <p:blipFill>
          <a:blip r:embed="rId1"/>
          <a:stretch/>
        </p:blipFill>
        <p:spPr>
          <a:xfrm>
            <a:off x="864000" y="5501880"/>
            <a:ext cx="7451280" cy="1152360"/>
          </a:xfrm>
          <a:prstGeom prst="rect">
            <a:avLst/>
          </a:prstGeom>
          <a:ln w="36000">
            <a:noFill/>
          </a:ln>
        </p:spPr>
      </p:pic>
      <p:sp>
        <p:nvSpPr>
          <p:cNvPr id="271" name="CustomShape 3"/>
          <p:cNvSpPr/>
          <p:nvPr/>
        </p:nvSpPr>
        <p:spPr>
          <a:xfrm>
            <a:off x="504000" y="1800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実行後、プロジェクトディレクトリ下の</a:t>
            </a:r>
            <a:r>
              <a:rPr b="0" lang="en-US" sz="1800" spc="-1" strike="noStrike">
                <a:solidFill>
                  <a:srgbClr val="000000"/>
                </a:solidFill>
                <a:uFill>
                  <a:solidFill>
                    <a:srgbClr val="ffffff"/>
                  </a:solidFill>
                </a:uFill>
                <a:latin typeface="Meiryo UI"/>
                <a:ea typeface="DejaVu Sans"/>
              </a:rPr>
              <a:t>build</a:t>
            </a:r>
            <a:r>
              <a:rPr b="0" lang="en-US" sz="1800" spc="-1" strike="noStrike">
                <a:solidFill>
                  <a:srgbClr val="000000"/>
                </a:solidFill>
                <a:uFill>
                  <a:solidFill>
                    <a:srgbClr val="ffffff"/>
                  </a:solidFill>
                </a:uFill>
                <a:latin typeface="Meiryo UI"/>
                <a:ea typeface="DejaVu Sans"/>
              </a:rPr>
              <a:t>の下に生成された</a:t>
            </a: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272" name="図 265" descr=""/>
          <p:cNvPicPr/>
          <p:nvPr/>
        </p:nvPicPr>
        <p:blipFill>
          <a:blip r:embed="rId2"/>
          <a:stretch/>
        </p:blipFill>
        <p:spPr>
          <a:xfrm>
            <a:off x="822600" y="2448720"/>
            <a:ext cx="6016320" cy="2158200"/>
          </a:xfrm>
          <a:prstGeom prst="rect">
            <a:avLst/>
          </a:prstGeom>
          <a:ln w="36000">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VM</a:t>
            </a:r>
            <a:r>
              <a:rPr b="0" lang="en-US" sz="4400" spc="-1" strike="noStrike">
                <a:solidFill>
                  <a:srgbClr val="000000"/>
                </a:solidFill>
                <a:uFill>
                  <a:solidFill>
                    <a:srgbClr val="ffffff"/>
                  </a:solidFill>
                </a:uFill>
                <a:latin typeface="Meiryo UI"/>
                <a:ea typeface="DejaVu Sans"/>
              </a:rPr>
              <a:t>検査エラー発生時の対処</a:t>
            </a:r>
            <a:endParaRPr b="0" lang="en-US" sz="1800" spc="-1" strike="noStrike">
              <a:solidFill>
                <a:srgbClr val="000000"/>
              </a:solidFill>
              <a:uFill>
                <a:solidFill>
                  <a:srgbClr val="ffffff"/>
                </a:solidFill>
              </a:uFill>
              <a:latin typeface="Arial"/>
            </a:endParaRPr>
          </a:p>
        </p:txBody>
      </p:sp>
      <p:sp>
        <p:nvSpPr>
          <p:cNvPr id="274" name="CustomShape 2"/>
          <p:cNvSpPr/>
          <p:nvPr/>
        </p:nvSpPr>
        <p:spPr>
          <a:xfrm>
            <a:off x="504000" y="1768680"/>
            <a:ext cx="9070920" cy="678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getconfig </a:t>
            </a:r>
            <a:r>
              <a:rPr b="0" lang="en-US" sz="2000" spc="-1" strike="noStrike">
                <a:solidFill>
                  <a:srgbClr val="000000"/>
                </a:solidFill>
                <a:uFill>
                  <a:solidFill>
                    <a:srgbClr val="ffffff"/>
                  </a:solidFill>
                </a:uFill>
                <a:latin typeface="Meiryo UI"/>
                <a:ea typeface="DejaVu Sans"/>
              </a:rPr>
              <a:t>実行中にエラーメッセージが発生した場合、</a:t>
            </a:r>
            <a:r>
              <a:rPr b="0" lang="en-US" sz="2000" spc="-1" strike="noStrike">
                <a:solidFill>
                  <a:srgbClr val="000000"/>
                </a:solidFill>
                <a:uFill>
                  <a:solidFill>
                    <a:srgbClr val="ffffff"/>
                  </a:solidFill>
                </a:uFill>
                <a:latin typeface="Meiryo UI"/>
                <a:ea typeface="DejaVu Sans"/>
              </a:rPr>
              <a:t>config\config.groovy </a:t>
            </a:r>
            <a:r>
              <a:rPr b="0" lang="en-US" sz="2000" spc="-1" strike="noStrike">
                <a:solidFill>
                  <a:srgbClr val="000000"/>
                </a:solidFill>
                <a:uFill>
                  <a:solidFill>
                    <a:srgbClr val="ffffff"/>
                  </a:solidFill>
                </a:uFill>
                <a:latin typeface="Meiryo UI"/>
                <a:ea typeface="DejaVu Sans"/>
              </a:rPr>
              <a:t>の</a:t>
            </a:r>
            <a:r>
              <a:rPr b="0" lang="en-US" sz="2000" spc="-1" strike="noStrike">
                <a:solidFill>
                  <a:srgbClr val="000000"/>
                </a:solidFill>
                <a:uFill>
                  <a:solidFill>
                    <a:srgbClr val="ffffff"/>
                  </a:solidFill>
                </a:uFill>
                <a:latin typeface="Meiryo UI"/>
                <a:ea typeface="DejaVu Sans"/>
              </a:rPr>
              <a:t>debug</a:t>
            </a:r>
            <a:r>
              <a:rPr b="0" lang="en-US" sz="2000" spc="-1" strike="noStrike">
                <a:solidFill>
                  <a:srgbClr val="000000"/>
                </a:solidFill>
                <a:uFill>
                  <a:solidFill>
                    <a:srgbClr val="ffffff"/>
                  </a:solidFill>
                </a:uFill>
                <a:latin typeface="Meiryo UI"/>
                <a:ea typeface="DejaVu Sans"/>
              </a:rPr>
              <a:t>パラメータを</a:t>
            </a:r>
            <a:r>
              <a:rPr b="0" lang="en-US" sz="2000" spc="-1" strike="noStrike">
                <a:solidFill>
                  <a:srgbClr val="000000"/>
                </a:solidFill>
                <a:uFill>
                  <a:solidFill>
                    <a:srgbClr val="ffffff"/>
                  </a:solidFill>
                </a:uFill>
                <a:latin typeface="Meiryo UI"/>
                <a:ea typeface="DejaVu Sans"/>
              </a:rPr>
              <a:t>true</a:t>
            </a:r>
            <a:r>
              <a:rPr b="0" lang="en-US" sz="2000" spc="-1" strike="noStrike">
                <a:solidFill>
                  <a:srgbClr val="000000"/>
                </a:solidFill>
                <a:uFill>
                  <a:solidFill>
                    <a:srgbClr val="ffffff"/>
                  </a:solidFill>
                </a:uFill>
                <a:latin typeface="Meiryo UI"/>
                <a:ea typeface="DejaVu Sans"/>
              </a:rPr>
              <a:t>に変更して、原因調査を行います</a:t>
            </a:r>
            <a:endParaRPr b="0" lang="en-US" sz="1800" spc="-1" strike="noStrike">
              <a:solidFill>
                <a:srgbClr val="000000"/>
              </a:solidFill>
              <a:uFill>
                <a:solidFill>
                  <a:srgbClr val="ffffff"/>
                </a:solidFill>
              </a:uFill>
              <a:latin typeface="Arial"/>
            </a:endParaRPr>
          </a:p>
        </p:txBody>
      </p:sp>
      <p:sp>
        <p:nvSpPr>
          <p:cNvPr id="275" name="CustomShape 3"/>
          <p:cNvSpPr/>
          <p:nvPr/>
        </p:nvSpPr>
        <p:spPr>
          <a:xfrm>
            <a:off x="792000" y="2592000"/>
            <a:ext cx="5614920" cy="646920"/>
          </a:xfrm>
          <a:prstGeom prst="rect">
            <a:avLst/>
          </a:prstGeom>
          <a:noFill/>
          <a:ln w="36000">
            <a:solidFill>
              <a:srgbClr val="b2b2b2"/>
            </a:solidFill>
            <a:round/>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Arial"/>
                <a:ea typeface="DejaVu Sans"/>
              </a:rPr>
              <a:t>// </a:t>
            </a:r>
            <a:r>
              <a:rPr b="0" lang="en-US" sz="1500" spc="-1" strike="noStrike">
                <a:solidFill>
                  <a:srgbClr val="000000"/>
                </a:solidFill>
                <a:uFill>
                  <a:solidFill>
                    <a:srgbClr val="ffffff"/>
                  </a:solidFill>
                </a:uFill>
                <a:latin typeface="Arial"/>
                <a:ea typeface="DejaVu Sans"/>
              </a:rPr>
              <a:t>コマンド採取のデバッグモード</a:t>
            </a:r>
            <a:endParaRPr b="0" lang="en-US" sz="1800" spc="-1" strike="noStrike">
              <a:solidFill>
                <a:srgbClr val="000000"/>
              </a:solidFill>
              <a:uFill>
                <a:solidFill>
                  <a:srgbClr val="ffffff"/>
                </a:solidFill>
              </a:uFill>
              <a:latin typeface="Arial"/>
            </a:endParaRPr>
          </a:p>
          <a:p>
            <a:pPr>
              <a:lnSpc>
                <a:spcPct val="100000"/>
              </a:lnSpc>
            </a:pPr>
            <a:r>
              <a:rPr b="0" lang="en-US" sz="1500" spc="-1" strike="noStrike">
                <a:solidFill>
                  <a:srgbClr val="000000"/>
                </a:solidFill>
                <a:uFill>
                  <a:solidFill>
                    <a:srgbClr val="ffffff"/>
                  </a:solidFill>
                </a:uFill>
                <a:latin typeface="Arial"/>
                <a:ea typeface="DejaVu Sans"/>
              </a:rPr>
              <a:t>test.Linux.debug   = true</a:t>
            </a:r>
            <a:endParaRPr b="0" lang="en-US" sz="1800" spc="-1" strike="noStrike">
              <a:solidFill>
                <a:srgbClr val="000000"/>
              </a:solidFill>
              <a:uFill>
                <a:solidFill>
                  <a:srgbClr val="ffffff"/>
                </a:solidFill>
              </a:uFill>
              <a:latin typeface="Arial"/>
            </a:endParaRPr>
          </a:p>
        </p:txBody>
      </p:sp>
      <p:sp>
        <p:nvSpPr>
          <p:cNvPr id="276" name="CustomShape 4"/>
          <p:cNvSpPr/>
          <p:nvPr/>
        </p:nvSpPr>
        <p:spPr>
          <a:xfrm>
            <a:off x="504000" y="3384000"/>
            <a:ext cx="9070920" cy="678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変更後、再度、</a:t>
            </a:r>
            <a:r>
              <a:rPr b="0" lang="en-US" sz="1600" spc="-1" strike="noStrike">
                <a:solidFill>
                  <a:srgbClr val="000000"/>
                </a:solidFill>
                <a:uFill>
                  <a:solidFill>
                    <a:srgbClr val="ffffff"/>
                  </a:solidFill>
                </a:uFill>
                <a:latin typeface="Meiryo UI"/>
                <a:ea typeface="DejaVu Sans"/>
              </a:rPr>
              <a:t>getconfig </a:t>
            </a:r>
            <a:r>
              <a:rPr b="0" lang="en-US" sz="1600" spc="-1" strike="noStrike">
                <a:solidFill>
                  <a:srgbClr val="000000"/>
                </a:solidFill>
                <a:uFill>
                  <a:solidFill>
                    <a:srgbClr val="ffffff"/>
                  </a:solidFill>
                </a:uFill>
                <a:latin typeface="Meiryo UI"/>
                <a:ea typeface="DejaVu Sans"/>
              </a:rPr>
              <a:t>を実行し、実行中の以下の</a:t>
            </a:r>
            <a:r>
              <a:rPr b="0" lang="en-US" sz="1600" spc="-1" strike="noStrike">
                <a:solidFill>
                  <a:srgbClr val="000000"/>
                </a:solidFill>
                <a:uFill>
                  <a:solidFill>
                    <a:srgbClr val="ffffff"/>
                  </a:solidFill>
                </a:uFill>
                <a:latin typeface="Meiryo UI"/>
                <a:ea typeface="DejaVu Sans"/>
              </a:rPr>
              <a:t>[command]</a:t>
            </a:r>
            <a:r>
              <a:rPr b="0" lang="en-US" sz="1600" spc="-1" strike="noStrike">
                <a:solidFill>
                  <a:srgbClr val="000000"/>
                </a:solidFill>
                <a:uFill>
                  <a:solidFill>
                    <a:srgbClr val="ffffff"/>
                  </a:solidFill>
                </a:uFill>
                <a:latin typeface="Meiryo UI"/>
                <a:ea typeface="DejaVu Sans"/>
              </a:rPr>
              <a:t>メッセージを確認します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PowerShell</a:t>
            </a:r>
            <a:r>
              <a:rPr b="0" lang="en-US" sz="1600" spc="-1" strike="noStrike">
                <a:solidFill>
                  <a:srgbClr val="000000"/>
                </a:solidFill>
                <a:uFill>
                  <a:solidFill>
                    <a:srgbClr val="ffffff"/>
                  </a:solidFill>
                </a:uFill>
                <a:latin typeface="Meiryo UI"/>
                <a:ea typeface="DejaVu Sans"/>
              </a:rPr>
              <a:t>から</a:t>
            </a:r>
            <a:r>
              <a:rPr b="0" lang="en-US" sz="1600" spc="-1" strike="noStrike">
                <a:solidFill>
                  <a:srgbClr val="000000"/>
                </a:solidFill>
                <a:uFill>
                  <a:solidFill>
                    <a:srgbClr val="ffffff"/>
                  </a:solidFill>
                </a:uFill>
                <a:latin typeface="Meiryo UI"/>
                <a:ea typeface="DejaVu Sans"/>
              </a:rPr>
              <a:t>[command]</a:t>
            </a:r>
            <a:r>
              <a:rPr b="0" lang="en-US" sz="1600" spc="-1" strike="noStrike">
                <a:solidFill>
                  <a:srgbClr val="000000"/>
                </a:solidFill>
                <a:uFill>
                  <a:solidFill>
                    <a:srgbClr val="ffffff"/>
                  </a:solidFill>
                </a:uFill>
                <a:latin typeface="Meiryo UI"/>
                <a:ea typeface="DejaVu Sans"/>
              </a:rPr>
              <a:t>下のコマンドを実行して、コマンド単体の原因調査を行います</a:t>
            </a:r>
            <a:endParaRPr b="0" lang="en-US" sz="1800" spc="-1" strike="noStrike">
              <a:solidFill>
                <a:srgbClr val="000000"/>
              </a:solidFill>
              <a:uFill>
                <a:solidFill>
                  <a:srgbClr val="ffffff"/>
                </a:solidFill>
              </a:uFill>
              <a:latin typeface="Arial"/>
            </a:endParaRPr>
          </a:p>
        </p:txBody>
      </p:sp>
      <p:sp>
        <p:nvSpPr>
          <p:cNvPr id="277" name="CustomShape 5"/>
          <p:cNvSpPr/>
          <p:nvPr/>
        </p:nvSpPr>
        <p:spPr>
          <a:xfrm>
            <a:off x="792000" y="4176000"/>
            <a:ext cx="7846920" cy="2346480"/>
          </a:xfrm>
          <a:prstGeom prst="rect">
            <a:avLst/>
          </a:prstGeom>
          <a:noFill/>
          <a:ln w="36000">
            <a:solidFill>
              <a:srgbClr val="b2b2b2"/>
            </a:solidFill>
            <a:round/>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ea typeface="DejaVu Sans"/>
              </a:rPr>
              <a:t>[command]</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powershell -NonInteractive ./build/log/Linux/ostrich/vCenter/get_vCenter_spec.ps1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-log_dir './build/log/Linux/ostrich/vCenter'</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-server 'ostrich' -vm 'ostrich'</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-user 'xxxxxxx' -password 'xxxxxxxx'</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-vcenter 'xxx.xxx.xxx.xxx'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[output]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DejaVu Sans"/>
              </a:rPr>
              <a:t>04:58:05 ERROR j.c.t.I.a.InfraTestSpec - [PowershellTest] Powershell script faild.</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検査用</a:t>
            </a:r>
            <a:r>
              <a:rPr b="0" lang="en-US" sz="4400" spc="-1" strike="noStrike">
                <a:solidFill>
                  <a:srgbClr val="000000"/>
                </a:solidFill>
                <a:uFill>
                  <a:solidFill>
                    <a:srgbClr val="ffffff"/>
                  </a:solidFill>
                </a:uFill>
                <a:latin typeface="Meiryo UI"/>
                <a:ea typeface="Meiryo UI"/>
              </a:rPr>
              <a:t>PC</a:t>
            </a:r>
            <a:r>
              <a:rPr b="0" lang="en-US" sz="4400" spc="-1" strike="noStrike">
                <a:solidFill>
                  <a:srgbClr val="000000"/>
                </a:solidFill>
                <a:uFill>
                  <a:solidFill>
                    <a:srgbClr val="ffffff"/>
                  </a:solidFill>
                </a:uFill>
                <a:latin typeface="Meiryo UI"/>
                <a:ea typeface="Meiryo UI"/>
              </a:rPr>
              <a:t>のセットアップ</a:t>
            </a: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Meiryo UI"/>
                <a:ea typeface="Meiryo UI"/>
              </a:rPr>
              <a:t>システム要件</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Meiryo UI"/>
                <a:ea typeface="Meiryo UI"/>
              </a:rPr>
              <a:t>Windows 7 64bit</a:t>
            </a:r>
            <a:r>
              <a:rPr b="0" lang="en-US" sz="2800" spc="-1" strike="noStrike">
                <a:solidFill>
                  <a:srgbClr val="000000"/>
                </a:solidFill>
                <a:uFill>
                  <a:solidFill>
                    <a:srgbClr val="ffffff"/>
                  </a:solidFill>
                </a:uFill>
                <a:latin typeface="Meiryo UI"/>
                <a:ea typeface="Meiryo UI"/>
              </a:rPr>
              <a:t>、</a:t>
            </a:r>
            <a:r>
              <a:rPr b="0" lang="en-US" sz="2800" spc="-1" strike="noStrike">
                <a:solidFill>
                  <a:srgbClr val="000000"/>
                </a:solidFill>
                <a:uFill>
                  <a:solidFill>
                    <a:srgbClr val="ffffff"/>
                  </a:solidFill>
                </a:uFill>
                <a:latin typeface="Meiryo UI"/>
                <a:ea typeface="Meiryo UI"/>
              </a:rPr>
              <a:t>Windows Server 2012 R2</a:t>
            </a:r>
            <a:r>
              <a:rPr b="0" lang="en-US" sz="2800" spc="-1" strike="noStrike">
                <a:solidFill>
                  <a:srgbClr val="000000"/>
                </a:solidFill>
                <a:uFill>
                  <a:solidFill>
                    <a:srgbClr val="ffffff"/>
                  </a:solidFill>
                </a:uFill>
                <a:latin typeface="Meiryo UI"/>
                <a:ea typeface="Meiryo UI"/>
              </a:rPr>
              <a:t>以上の</a:t>
            </a:r>
            <a:r>
              <a:rPr b="0" lang="en-US" sz="2800" spc="-1" strike="noStrike">
                <a:solidFill>
                  <a:srgbClr val="000000"/>
                </a:solidFill>
                <a:uFill>
                  <a:solidFill>
                    <a:srgbClr val="ffffff"/>
                  </a:solidFill>
                </a:uFill>
                <a:latin typeface="Meiryo UI"/>
                <a:ea typeface="Meiryo UI"/>
              </a:rPr>
              <a:t>PC</a:t>
            </a:r>
            <a:r>
              <a:rPr b="0" lang="en-US" sz="2800" spc="-1" strike="noStrike">
                <a:solidFill>
                  <a:srgbClr val="000000"/>
                </a:solidFill>
                <a:uFill>
                  <a:solidFill>
                    <a:srgbClr val="ffffff"/>
                  </a:solidFill>
                </a:uFill>
                <a:latin typeface="Meiryo UI"/>
                <a:ea typeface="Meiryo UI"/>
              </a:rPr>
              <a:t>が必要です</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Meiryo UI"/>
              </a:rPr>
              <a:t>CPU 1 Core</a:t>
            </a:r>
            <a:r>
              <a:rPr b="0" lang="en-US" sz="2400" spc="-1" strike="noStrike">
                <a:solidFill>
                  <a:srgbClr val="000000"/>
                </a:solidFill>
                <a:uFill>
                  <a:solidFill>
                    <a:srgbClr val="ffffff"/>
                  </a:solidFill>
                </a:uFill>
                <a:latin typeface="Meiryo UI"/>
                <a:ea typeface="Meiryo UI"/>
              </a:rPr>
              <a:t>以上</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Meiryo UI"/>
              </a:rPr>
              <a:t>Memory 4 GB</a:t>
            </a:r>
            <a:r>
              <a:rPr b="0" lang="en-US" sz="2400" spc="-1" strike="noStrike">
                <a:solidFill>
                  <a:srgbClr val="000000"/>
                </a:solidFill>
                <a:uFill>
                  <a:solidFill>
                    <a:srgbClr val="ffffff"/>
                  </a:solidFill>
                </a:uFill>
                <a:latin typeface="Meiryo UI"/>
                <a:ea typeface="Meiryo UI"/>
              </a:rPr>
              <a:t>以上</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Meiryo UI"/>
              </a:rPr>
              <a:t>Disk 100 GB</a:t>
            </a:r>
            <a:r>
              <a:rPr b="0" lang="en-US" sz="2400" spc="-1" strike="noStrike">
                <a:solidFill>
                  <a:srgbClr val="000000"/>
                </a:solidFill>
                <a:uFill>
                  <a:solidFill>
                    <a:srgbClr val="ffffff"/>
                  </a:solidFill>
                </a:uFill>
                <a:latin typeface="Meiryo UI"/>
                <a:ea typeface="Meiryo UI"/>
              </a:rPr>
              <a:t>以上</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Windows</a:t>
            </a:r>
            <a:r>
              <a:rPr b="0" lang="en-US" sz="4400" spc="-1" strike="noStrike">
                <a:solidFill>
                  <a:srgbClr val="000000"/>
                </a:solidFill>
                <a:uFill>
                  <a:solidFill>
                    <a:srgbClr val="ffffff"/>
                  </a:solidFill>
                </a:uFill>
                <a:latin typeface="Arial"/>
                <a:ea typeface="DejaVu Sans"/>
              </a:rPr>
              <a:t>検査</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検査対象</a:t>
            </a: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サーバ側の準備</a:t>
            </a:r>
            <a:endParaRPr b="0" lang="en-US" sz="1800" spc="-1" strike="noStrike">
              <a:solidFill>
                <a:srgbClr val="000000"/>
              </a:solidFill>
              <a:uFill>
                <a:solidFill>
                  <a:srgbClr val="ffffff"/>
                </a:solidFill>
              </a:uFill>
              <a:latin typeface="Arial"/>
            </a:endParaRPr>
          </a:p>
        </p:txBody>
      </p:sp>
      <p:sp>
        <p:nvSpPr>
          <p:cNvPr id="280" name="CustomShape 2"/>
          <p:cNvSpPr/>
          <p:nvPr/>
        </p:nvSpPr>
        <p:spPr>
          <a:xfrm>
            <a:off x="504000" y="1768680"/>
            <a:ext cx="9070920" cy="67896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81" name="CustomShape 3"/>
          <p:cNvSpPr/>
          <p:nvPr/>
        </p:nvSpPr>
        <p:spPr>
          <a:xfrm>
            <a:off x="360000" y="1656000"/>
            <a:ext cx="9214920" cy="5255640"/>
          </a:xfrm>
          <a:prstGeom prst="rect">
            <a:avLst/>
          </a:prstGeom>
          <a:noFill/>
          <a:ln w="36000">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検査対象の </a:t>
            </a:r>
            <a:r>
              <a:rPr b="0" lang="en-US" sz="2000" spc="-1" strike="noStrike">
                <a:solidFill>
                  <a:srgbClr val="000000"/>
                </a:solidFill>
                <a:uFill>
                  <a:solidFill>
                    <a:srgbClr val="ffffff"/>
                  </a:solidFill>
                </a:uFill>
                <a:latin typeface="Arial"/>
                <a:ea typeface="DejaVu Sans"/>
              </a:rPr>
              <a:t>Windows </a:t>
            </a:r>
            <a:r>
              <a:rPr b="0" lang="en-US" sz="2000" spc="-1" strike="noStrike">
                <a:solidFill>
                  <a:srgbClr val="000000"/>
                </a:solidFill>
                <a:uFill>
                  <a:solidFill>
                    <a:srgbClr val="ffffff"/>
                  </a:solidFill>
                </a:uFill>
                <a:latin typeface="Arial"/>
                <a:ea typeface="DejaVu Sans"/>
              </a:rPr>
              <a:t>環境で以下の設定をします。管理者ユーザで</a:t>
            </a:r>
            <a:r>
              <a:rPr b="0" lang="en-US" sz="2000" spc="-1" strike="noStrike">
                <a:solidFill>
                  <a:srgbClr val="000000"/>
                </a:solidFill>
                <a:uFill>
                  <a:solidFill>
                    <a:srgbClr val="ffffff"/>
                  </a:solidFill>
                </a:uFill>
                <a:latin typeface="Arial"/>
                <a:ea typeface="DejaVu Sans"/>
              </a:rPr>
              <a:t>PowerShell</a:t>
            </a:r>
            <a:r>
              <a:rPr b="0" lang="en-US" sz="2000" spc="-1" strike="noStrike">
                <a:solidFill>
                  <a:srgbClr val="000000"/>
                </a:solidFill>
                <a:uFill>
                  <a:solidFill>
                    <a:srgbClr val="ffffff"/>
                  </a:solidFill>
                </a:uFill>
                <a:latin typeface="Arial"/>
                <a:ea typeface="DejaVu Sans"/>
              </a:rPr>
              <a:t>コマンドを実行します</a:t>
            </a: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パブリックネットワークの場合の構成変更</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ネットワーク構成がパブリックネットワークの場合、ネットワークの設定変更します</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「検査</a:t>
            </a:r>
            <a:r>
              <a:rPr b="0" lang="en-US" sz="2000" spc="-1" strike="noStrike">
                <a:solidFill>
                  <a:srgbClr val="000000"/>
                </a:solidFill>
                <a:uFill>
                  <a:solidFill>
                    <a:srgbClr val="ffffff"/>
                  </a:solidFill>
                </a:uFill>
                <a:latin typeface="Arial"/>
                <a:ea typeface="DejaVu Sans"/>
              </a:rPr>
              <a:t>PC</a:t>
            </a:r>
            <a:r>
              <a:rPr b="0" lang="en-US" sz="2000" spc="-1" strike="noStrike">
                <a:solidFill>
                  <a:srgbClr val="000000"/>
                </a:solidFill>
                <a:uFill>
                  <a:solidFill>
                    <a:srgbClr val="ffffff"/>
                  </a:solidFill>
                </a:uFill>
                <a:latin typeface="Arial"/>
                <a:ea typeface="DejaVu Sans"/>
              </a:rPr>
              <a:t>セットアップ – 事前準備</a:t>
            </a:r>
            <a:r>
              <a:rPr b="0" lang="en-US" sz="2000" spc="-1" strike="noStrike">
                <a:solidFill>
                  <a:srgbClr val="000000"/>
                </a:solidFill>
                <a:uFill>
                  <a:solidFill>
                    <a:srgbClr val="ffffff"/>
                  </a:solidFill>
                </a:uFill>
                <a:latin typeface="Arial"/>
                <a:ea typeface="DejaVu Sans"/>
              </a:rPr>
              <a:t>4</a:t>
            </a:r>
            <a:r>
              <a:rPr b="0" lang="en-US" sz="2000" spc="-1" strike="noStrike">
                <a:solidFill>
                  <a:srgbClr val="000000"/>
                </a:solidFill>
                <a:uFill>
                  <a:solidFill>
                    <a:srgbClr val="ffffff"/>
                  </a:solidFill>
                </a:uFill>
                <a:latin typeface="Arial"/>
                <a:ea typeface="DejaVu Sans"/>
              </a:rPr>
              <a:t>」のページの手順を参照してください</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確認用コマンド</a:t>
            </a:r>
            <a:endParaRPr b="0" lang="en-US" sz="1800" spc="-1" strike="noStrike">
              <a:solidFill>
                <a:srgbClr val="000000"/>
              </a:solidFill>
              <a:uFill>
                <a:solidFill>
                  <a:srgbClr val="ffffff"/>
                </a:solidFill>
              </a:uFill>
              <a:latin typeface="Arial"/>
            </a:endParaRPr>
          </a:p>
          <a:p>
            <a:pPr lvl="4" marL="1080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Get-NetConnectionProfile -IPv4Connectivity Internet</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設定用コマンド</a:t>
            </a:r>
            <a:endParaRPr b="0" lang="en-US" sz="1800" spc="-1" strike="noStrike">
              <a:solidFill>
                <a:srgbClr val="000000"/>
              </a:solidFill>
              <a:uFill>
                <a:solidFill>
                  <a:srgbClr val="ffffff"/>
                </a:solidFill>
              </a:uFill>
              <a:latin typeface="Arial"/>
            </a:endParaRPr>
          </a:p>
          <a:p>
            <a:pPr lvl="4" marL="1080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Set-NetConnectionProfile -InterfaceAlias (Get-NetConnectionProfile -IPv4Connectivity Internet).InterfaceAlias -NetworkCategory Private</a:t>
            </a: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WinRM</a:t>
            </a:r>
            <a:r>
              <a:rPr b="0" lang="en-US" sz="2000" spc="-1" strike="noStrike">
                <a:solidFill>
                  <a:srgbClr val="000000"/>
                </a:solidFill>
                <a:uFill>
                  <a:solidFill>
                    <a:srgbClr val="ffffff"/>
                  </a:solidFill>
                </a:uFill>
                <a:latin typeface="Arial"/>
                <a:ea typeface="DejaVu Sans"/>
              </a:rPr>
              <a:t>設定</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PowerShell </a:t>
            </a:r>
            <a:r>
              <a:rPr b="0" lang="en-US" sz="2000" spc="-1" strike="noStrike">
                <a:solidFill>
                  <a:srgbClr val="000000"/>
                </a:solidFill>
                <a:uFill>
                  <a:solidFill>
                    <a:srgbClr val="ffffff"/>
                  </a:solidFill>
                </a:uFill>
                <a:latin typeface="Arial"/>
                <a:ea typeface="DejaVu Sans"/>
              </a:rPr>
              <a:t>から以下のコマンドで</a:t>
            </a:r>
            <a:r>
              <a:rPr b="0" lang="en-US" sz="2000" spc="-1" strike="noStrike">
                <a:solidFill>
                  <a:srgbClr val="000000"/>
                </a:solidFill>
                <a:uFill>
                  <a:solidFill>
                    <a:srgbClr val="ffffff"/>
                  </a:solidFill>
                </a:uFill>
                <a:latin typeface="Arial"/>
                <a:ea typeface="DejaVu Sans"/>
              </a:rPr>
              <a:t>WinRM </a:t>
            </a:r>
            <a:r>
              <a:rPr b="0" lang="en-US" sz="2000" spc="-1" strike="noStrike">
                <a:solidFill>
                  <a:srgbClr val="000000"/>
                </a:solidFill>
                <a:uFill>
                  <a:solidFill>
                    <a:srgbClr val="ffffff"/>
                  </a:solidFill>
                </a:uFill>
                <a:latin typeface="Arial"/>
                <a:ea typeface="DejaVu Sans"/>
              </a:rPr>
              <a:t>リモート管理設定をします</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winrm quickconfig</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本設定は以下設定を行います</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WinRM</a:t>
            </a:r>
            <a:r>
              <a:rPr b="0" lang="en-US" sz="2000" spc="-1" strike="noStrike">
                <a:solidFill>
                  <a:srgbClr val="000000"/>
                </a:solidFill>
                <a:uFill>
                  <a:solidFill>
                    <a:srgbClr val="ffffff"/>
                  </a:solidFill>
                </a:uFill>
                <a:latin typeface="Arial"/>
                <a:ea typeface="DejaVu Sans"/>
              </a:rPr>
              <a:t>の</a:t>
            </a:r>
            <a:r>
              <a:rPr b="0" lang="en-US" sz="2000" spc="-1" strike="noStrike">
                <a:solidFill>
                  <a:srgbClr val="000000"/>
                </a:solidFill>
                <a:uFill>
                  <a:solidFill>
                    <a:srgbClr val="ffffff"/>
                  </a:solidFill>
                </a:uFill>
                <a:latin typeface="Arial"/>
                <a:ea typeface="DejaVu Sans"/>
              </a:rPr>
              <a:t>service</a:t>
            </a:r>
            <a:r>
              <a:rPr b="0" lang="en-US" sz="2000" spc="-1" strike="noStrike">
                <a:solidFill>
                  <a:srgbClr val="000000"/>
                </a:solidFill>
                <a:uFill>
                  <a:solidFill>
                    <a:srgbClr val="ffffff"/>
                  </a:solidFill>
                </a:uFill>
                <a:latin typeface="Arial"/>
                <a:ea typeface="DejaVu Sans"/>
              </a:rPr>
              <a:t>起動</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WinRM</a:t>
            </a:r>
            <a:r>
              <a:rPr b="0" lang="en-US" sz="2000" spc="-1" strike="noStrike">
                <a:solidFill>
                  <a:srgbClr val="000000"/>
                </a:solidFill>
                <a:uFill>
                  <a:solidFill>
                    <a:srgbClr val="ffffff"/>
                  </a:solidFill>
                </a:uFill>
                <a:latin typeface="Arial"/>
                <a:ea typeface="DejaVu Sans"/>
              </a:rPr>
              <a:t>用に</a:t>
            </a:r>
            <a:r>
              <a:rPr b="0" lang="en-US" sz="2000" spc="-1" strike="noStrike">
                <a:solidFill>
                  <a:srgbClr val="000000"/>
                </a:solidFill>
                <a:uFill>
                  <a:solidFill>
                    <a:srgbClr val="ffffff"/>
                  </a:solidFill>
                </a:uFill>
                <a:latin typeface="Arial"/>
                <a:ea typeface="DejaVu Sans"/>
              </a:rPr>
              <a:t>Lisner</a:t>
            </a:r>
            <a:r>
              <a:rPr b="0" lang="en-US" sz="2000" spc="-1" strike="noStrike">
                <a:solidFill>
                  <a:srgbClr val="000000"/>
                </a:solidFill>
                <a:uFill>
                  <a:solidFill>
                    <a:srgbClr val="ffffff"/>
                  </a:solidFill>
                </a:uFill>
                <a:latin typeface="Arial"/>
                <a:ea typeface="DejaVu Sans"/>
              </a:rPr>
              <a:t>作成</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ファイヤーウォールの設定</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一時的な設定変更で検査をする場合</a:t>
            </a:r>
            <a:endParaRPr b="0" lang="en-US" sz="1800" spc="-1" strike="noStrike">
              <a:solidFill>
                <a:srgbClr val="000000"/>
              </a:solidFill>
              <a:uFill>
                <a:solidFill>
                  <a:srgbClr val="ffffff"/>
                </a:solidFill>
              </a:uFill>
              <a:latin typeface="Arial"/>
            </a:endParaRPr>
          </a:p>
        </p:txBody>
      </p:sp>
      <p:sp>
        <p:nvSpPr>
          <p:cNvPr id="283" name="CustomShape 2"/>
          <p:cNvSpPr/>
          <p:nvPr/>
        </p:nvSpPr>
        <p:spPr>
          <a:xfrm>
            <a:off x="404280" y="2333520"/>
            <a:ext cx="9070920" cy="3270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DejaVu Sans"/>
              </a:rPr>
              <a:t>ファイヤーウォール許可設定</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PowerShell </a:t>
            </a:r>
            <a:r>
              <a:rPr b="0" lang="en-US" sz="2200" spc="-1" strike="noStrike">
                <a:solidFill>
                  <a:srgbClr val="000000"/>
                </a:solidFill>
                <a:uFill>
                  <a:solidFill>
                    <a:srgbClr val="ffffff"/>
                  </a:solidFill>
                </a:uFill>
                <a:latin typeface="Meiryo UI"/>
                <a:ea typeface="DejaVu Sans"/>
              </a:rPr>
              <a:t>から以下のコマンドでファイヤーウォールの無効化設定をします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ファイアウォール無効化</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Get-NetFirewallProfile | Set-NetFirewallProfile -Enabled false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DejaVu Sans"/>
              </a:rPr>
              <a:t>検査終了後、基に戻す場合は以下コマンドで有効化設定をします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DejaVu Sans"/>
              </a:rPr>
              <a:t>ファイアウォール有効化</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Get-NetFirewallProfile | Set-NetFirewallProfile -Enabled true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許可設定をしないと、</a:t>
            </a:r>
            <a:r>
              <a:rPr b="0" lang="en-US" sz="2400" spc="-1" strike="noStrike">
                <a:solidFill>
                  <a:srgbClr val="000000"/>
                </a:solidFill>
                <a:uFill>
                  <a:solidFill>
                    <a:srgbClr val="ffffff"/>
                  </a:solidFill>
                </a:uFill>
                <a:latin typeface="Meiryo UI"/>
                <a:ea typeface="DejaVu Sans"/>
              </a:rPr>
              <a:t>getconfig </a:t>
            </a:r>
            <a:r>
              <a:rPr b="0" lang="en-US" sz="2400" spc="-1" strike="noStrike">
                <a:solidFill>
                  <a:srgbClr val="000000"/>
                </a:solidFill>
                <a:uFill>
                  <a:solidFill>
                    <a:srgbClr val="ffffff"/>
                  </a:solidFill>
                </a:uFill>
                <a:latin typeface="Meiryo UI"/>
                <a:ea typeface="DejaVu Sans"/>
              </a:rPr>
              <a:t>実行時に、”</a:t>
            </a:r>
            <a:r>
              <a:rPr b="0" lang="en-US" sz="2400" spc="-1" strike="noStrike">
                <a:solidFill>
                  <a:srgbClr val="000000"/>
                </a:solidFill>
                <a:uFill>
                  <a:solidFill>
                    <a:srgbClr val="ffffff"/>
                  </a:solidFill>
                </a:uFill>
                <a:latin typeface="Meiryo UI"/>
                <a:ea typeface="DejaVu Sans"/>
              </a:rPr>
              <a:t>Get-WmiObject : RPC </a:t>
            </a:r>
            <a:r>
              <a:rPr b="0" lang="en-US" sz="2400" spc="-1" strike="noStrike">
                <a:solidFill>
                  <a:srgbClr val="000000"/>
                </a:solidFill>
                <a:uFill>
                  <a:solidFill>
                    <a:srgbClr val="ffffff"/>
                  </a:solidFill>
                </a:uFill>
                <a:latin typeface="Meiryo UI"/>
                <a:ea typeface="DejaVu Sans"/>
              </a:rPr>
              <a:t>サーバーを利用できません” というエラーが発生します</a:t>
            </a:r>
            <a:endParaRPr b="0" lang="en-US" sz="1800" spc="-1" strike="noStrike">
              <a:solidFill>
                <a:srgbClr val="000000"/>
              </a:solidFill>
              <a:uFill>
                <a:solidFill>
                  <a:srgbClr val="ffffff"/>
                </a:solidFill>
              </a:uFill>
              <a:latin typeface="Arial"/>
            </a:endParaRPr>
          </a:p>
        </p:txBody>
      </p:sp>
      <p:sp>
        <p:nvSpPr>
          <p:cNvPr id="284" name="CustomShape 3"/>
          <p:cNvSpPr/>
          <p:nvPr/>
        </p:nvSpPr>
        <p:spPr>
          <a:xfrm>
            <a:off x="360000" y="1656000"/>
            <a:ext cx="9215640" cy="372600"/>
          </a:xfrm>
          <a:prstGeom prst="rect">
            <a:avLst/>
          </a:prstGeom>
          <a:noFill/>
          <a:ln w="36000">
            <a:noFill/>
          </a:ln>
        </p:spPr>
        <p:style>
          <a:lnRef idx="0"/>
          <a:fillRef idx="0"/>
          <a:effectRef idx="0"/>
          <a:fontRef idx="minor"/>
        </p:style>
        <p:txBody>
          <a:bodyPr lIns="90000" rIns="90000" tIns="45000" bIns="45000"/>
          <a:p>
            <a:pPr marL="216000" indent="-214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前頁の設定はサーバ運用後の検査も想定した恒久設定となります。一時的に検査作業時のみ設定をする場合、 </a:t>
            </a:r>
            <a:r>
              <a:rPr b="0" lang="en-US" sz="2000" spc="-1" strike="noStrike">
                <a:solidFill>
                  <a:srgbClr val="000000"/>
                </a:solidFill>
                <a:uFill>
                  <a:solidFill>
                    <a:srgbClr val="ffffff"/>
                  </a:solidFill>
                </a:uFill>
                <a:latin typeface="Arial"/>
                <a:ea typeface="DejaVu Sans"/>
              </a:rPr>
              <a:t>Windows </a:t>
            </a:r>
            <a:r>
              <a:rPr b="0" lang="en-US" sz="2000" spc="-1" strike="noStrike">
                <a:solidFill>
                  <a:srgbClr val="000000"/>
                </a:solidFill>
                <a:uFill>
                  <a:solidFill>
                    <a:srgbClr val="ffffff"/>
                  </a:solidFill>
                </a:uFill>
                <a:latin typeface="Arial"/>
                <a:ea typeface="DejaVu Sans"/>
              </a:rPr>
              <a:t>環境で以下の設定変更をします</a:t>
            </a: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検査対象</a:t>
            </a: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サーバ側の準備</a:t>
            </a:r>
            <a:endParaRPr b="0" lang="en-US" sz="1800" spc="-1" strike="noStrike">
              <a:solidFill>
                <a:srgbClr val="000000"/>
              </a:solidFill>
              <a:uFill>
                <a:solidFill>
                  <a:srgbClr val="ffffff"/>
                </a:solidFill>
              </a:uFill>
              <a:latin typeface="Arial"/>
            </a:endParaRPr>
          </a:p>
        </p:txBody>
      </p:sp>
      <p:sp>
        <p:nvSpPr>
          <p:cNvPr id="286" name="CustomShape 2"/>
          <p:cNvSpPr/>
          <p:nvPr/>
        </p:nvSpPr>
        <p:spPr>
          <a:xfrm>
            <a:off x="504000" y="1768680"/>
            <a:ext cx="9070920" cy="3270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DejaVu Sans"/>
              </a:rPr>
              <a:t>PowerShell </a:t>
            </a:r>
            <a:r>
              <a:rPr b="0" lang="en-US" sz="2200" spc="-1" strike="noStrike">
                <a:solidFill>
                  <a:srgbClr val="000000"/>
                </a:solidFill>
                <a:uFill>
                  <a:solidFill>
                    <a:srgbClr val="ffffff"/>
                  </a:solidFill>
                </a:uFill>
                <a:latin typeface="Meiryo UI"/>
                <a:ea typeface="DejaVu Sans"/>
              </a:rPr>
              <a:t>リモートアクセス許可の有効化</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Windows Server 2012 </a:t>
            </a:r>
            <a:r>
              <a:rPr b="0" lang="en-US" sz="2000" spc="-1" strike="noStrike">
                <a:solidFill>
                  <a:srgbClr val="000000"/>
                </a:solidFill>
                <a:uFill>
                  <a:solidFill>
                    <a:srgbClr val="ffffff"/>
                  </a:solidFill>
                </a:uFill>
                <a:latin typeface="Meiryo UI"/>
                <a:ea typeface="DejaVu Sans"/>
              </a:rPr>
              <a:t>より前の</a:t>
            </a:r>
            <a:r>
              <a:rPr b="0" lang="en-US" sz="2000" spc="-1" strike="noStrike">
                <a:solidFill>
                  <a:srgbClr val="000000"/>
                </a:solidFill>
                <a:uFill>
                  <a:solidFill>
                    <a:srgbClr val="ffffff"/>
                  </a:solidFill>
                </a:uFill>
                <a:latin typeface="Meiryo UI"/>
                <a:ea typeface="DejaVu Sans"/>
              </a:rPr>
              <a:t>OS</a:t>
            </a:r>
            <a:r>
              <a:rPr b="0" lang="en-US" sz="2000" spc="-1" strike="noStrike">
                <a:solidFill>
                  <a:srgbClr val="000000"/>
                </a:solidFill>
                <a:uFill>
                  <a:solidFill>
                    <a:srgbClr val="ffffff"/>
                  </a:solidFill>
                </a:uFill>
                <a:latin typeface="Meiryo UI"/>
                <a:ea typeface="DejaVu Sans"/>
              </a:rPr>
              <a:t>では、</a:t>
            </a:r>
            <a:r>
              <a:rPr b="0" lang="en-US" sz="2000" spc="-1" strike="noStrike">
                <a:solidFill>
                  <a:srgbClr val="000000"/>
                </a:solidFill>
                <a:uFill>
                  <a:solidFill>
                    <a:srgbClr val="ffffff"/>
                  </a:solidFill>
                </a:uFill>
                <a:latin typeface="Meiryo UI"/>
                <a:ea typeface="DejaVu Sans"/>
              </a:rPr>
              <a:t>PowerShell </a:t>
            </a:r>
            <a:r>
              <a:rPr b="0" lang="en-US" sz="2000" spc="-1" strike="noStrike">
                <a:solidFill>
                  <a:srgbClr val="000000"/>
                </a:solidFill>
                <a:uFill>
                  <a:solidFill>
                    <a:srgbClr val="ffffff"/>
                  </a:solidFill>
                </a:uFill>
                <a:latin typeface="Meiryo UI"/>
                <a:ea typeface="DejaVu Sans"/>
              </a:rPr>
              <a:t>のリモートアクセス許可が無効化されている場合があります</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Windows Server 2012 R2 </a:t>
            </a:r>
            <a:r>
              <a:rPr b="0" lang="en-US" sz="1600" spc="-1" strike="noStrike">
                <a:solidFill>
                  <a:srgbClr val="000000"/>
                </a:solidFill>
                <a:uFill>
                  <a:solidFill>
                    <a:srgbClr val="ffffff"/>
                  </a:solidFill>
                </a:uFill>
                <a:latin typeface="Meiryo UI"/>
                <a:ea typeface="DejaVu Sans"/>
              </a:rPr>
              <a:t>以上の場合、リモートアクセス許可の既定値は有効化です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その場合、</a:t>
            </a:r>
            <a:r>
              <a:rPr b="0" lang="en-US" sz="2000" spc="-1" strike="noStrike">
                <a:solidFill>
                  <a:srgbClr val="000000"/>
                </a:solidFill>
                <a:uFill>
                  <a:solidFill>
                    <a:srgbClr val="ffffff"/>
                  </a:solidFill>
                </a:uFill>
                <a:latin typeface="Meiryo UI"/>
                <a:ea typeface="DejaVu Sans"/>
              </a:rPr>
              <a:t>PowerShell</a:t>
            </a:r>
            <a:r>
              <a:rPr b="0" lang="en-US" sz="2000" spc="-1" strike="noStrike">
                <a:solidFill>
                  <a:srgbClr val="000000"/>
                </a:solidFill>
                <a:uFill>
                  <a:solidFill>
                    <a:srgbClr val="ffffff"/>
                  </a:solidFill>
                </a:uFill>
                <a:latin typeface="Meiryo UI"/>
                <a:ea typeface="DejaVu Sans"/>
              </a:rPr>
              <a:t>を管理者権限で実行して、</a:t>
            </a:r>
            <a:r>
              <a:rPr b="0" lang="en-US" sz="2000" spc="-1" strike="noStrike">
                <a:solidFill>
                  <a:srgbClr val="000000"/>
                </a:solidFill>
                <a:uFill>
                  <a:solidFill>
                    <a:srgbClr val="ffffff"/>
                  </a:solidFill>
                </a:uFill>
                <a:latin typeface="Meiryo UI"/>
                <a:ea typeface="DejaVu Sans"/>
              </a:rPr>
              <a:t>PowerShell </a:t>
            </a:r>
            <a:r>
              <a:rPr b="0" lang="en-US" sz="2000" spc="-1" strike="noStrike">
                <a:solidFill>
                  <a:srgbClr val="000000"/>
                </a:solidFill>
                <a:uFill>
                  <a:solidFill>
                    <a:srgbClr val="ffffff"/>
                  </a:solidFill>
                </a:uFill>
                <a:latin typeface="Meiryo UI"/>
                <a:ea typeface="DejaVu Sans"/>
              </a:rPr>
              <a:t>コンソールから以下のコマンドで有効化します</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Enable-PSRemoting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また、「認識されないネットワーク」があり、</a:t>
            </a:r>
            <a:r>
              <a:rPr b="0" lang="en-US" sz="2000" spc="-1" strike="noStrike">
                <a:solidFill>
                  <a:srgbClr val="000000"/>
                </a:solidFill>
                <a:uFill>
                  <a:solidFill>
                    <a:srgbClr val="ffffff"/>
                  </a:solidFill>
                </a:uFill>
                <a:latin typeface="Meiryo UI"/>
                <a:ea typeface="DejaVu Sans"/>
              </a:rPr>
              <a:t>Public</a:t>
            </a:r>
            <a:r>
              <a:rPr b="0" lang="en-US" sz="2000" spc="-1" strike="noStrike">
                <a:solidFill>
                  <a:srgbClr val="000000"/>
                </a:solidFill>
                <a:uFill>
                  <a:solidFill>
                    <a:srgbClr val="ffffff"/>
                  </a:solidFill>
                </a:uFill>
                <a:latin typeface="Meiryo UI"/>
                <a:ea typeface="DejaVu Sans"/>
              </a:rPr>
              <a:t>として設定されている場合、以下のオプションを 追加して有効化を試してください</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Enable-PSRemoting -SkipNetworkProfileCheck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DejaVu Sans"/>
              </a:rPr>
              <a:t>オプションを指定しない場合、「</a:t>
            </a:r>
            <a:r>
              <a:rPr b="0" lang="en-US" sz="2000" spc="-1" strike="noStrike">
                <a:solidFill>
                  <a:srgbClr val="000000"/>
                </a:solidFill>
                <a:uFill>
                  <a:solidFill>
                    <a:srgbClr val="ffffff"/>
                  </a:solidFill>
                </a:uFill>
                <a:latin typeface="Meiryo UI"/>
                <a:ea typeface="DejaVu Sans"/>
              </a:rPr>
              <a:t>Public </a:t>
            </a:r>
            <a:r>
              <a:rPr b="0" lang="en-US" sz="2000" spc="-1" strike="noStrike">
                <a:solidFill>
                  <a:srgbClr val="000000"/>
                </a:solidFill>
                <a:uFill>
                  <a:solidFill>
                    <a:srgbClr val="ffffff"/>
                  </a:solidFill>
                </a:uFill>
                <a:latin typeface="Meiryo UI"/>
                <a:ea typeface="DejaVu Sans"/>
              </a:rPr>
              <a:t>に設定されているため、</a:t>
            </a:r>
            <a:r>
              <a:rPr b="0" lang="en-US" sz="2000" spc="-1" strike="noStrike">
                <a:solidFill>
                  <a:srgbClr val="000000"/>
                </a:solidFill>
                <a:uFill>
                  <a:solidFill>
                    <a:srgbClr val="ffffff"/>
                  </a:solidFill>
                </a:uFill>
                <a:latin typeface="Meiryo UI"/>
                <a:ea typeface="DejaVu Sans"/>
              </a:rPr>
              <a:t>WinRM </a:t>
            </a:r>
            <a:r>
              <a:rPr b="0" lang="en-US" sz="2000" spc="-1" strike="noStrike">
                <a:solidFill>
                  <a:srgbClr val="000000"/>
                </a:solidFill>
                <a:uFill>
                  <a:solidFill>
                    <a:srgbClr val="ffffff"/>
                  </a:solidFill>
                </a:uFill>
                <a:latin typeface="Meiryo UI"/>
                <a:ea typeface="DejaVu Sans"/>
              </a:rPr>
              <a:t>ファイアウォール例外は機能しません。 ネットワーク接続の種類を </a:t>
            </a:r>
            <a:r>
              <a:rPr b="0" lang="en-US" sz="2000" spc="-1" strike="noStrike">
                <a:solidFill>
                  <a:srgbClr val="000000"/>
                </a:solidFill>
                <a:uFill>
                  <a:solidFill>
                    <a:srgbClr val="ffffff"/>
                  </a:solidFill>
                </a:uFill>
                <a:latin typeface="Meiryo UI"/>
                <a:ea typeface="DejaVu Sans"/>
              </a:rPr>
              <a:t>Domain </a:t>
            </a:r>
            <a:r>
              <a:rPr b="0" lang="en-US" sz="2000" spc="-1" strike="noStrike">
                <a:solidFill>
                  <a:srgbClr val="000000"/>
                </a:solidFill>
                <a:uFill>
                  <a:solidFill>
                    <a:srgbClr val="ffffff"/>
                  </a:solidFill>
                </a:uFill>
                <a:latin typeface="Meiryo UI"/>
                <a:ea typeface="DejaVu Sans"/>
              </a:rPr>
              <a:t>または </a:t>
            </a:r>
            <a:r>
              <a:rPr b="0" lang="en-US" sz="2000" spc="-1" strike="noStrike">
                <a:solidFill>
                  <a:srgbClr val="000000"/>
                </a:solidFill>
                <a:uFill>
                  <a:solidFill>
                    <a:srgbClr val="ffffff"/>
                  </a:solidFill>
                </a:uFill>
                <a:latin typeface="Meiryo UI"/>
                <a:ea typeface="DejaVu Sans"/>
              </a:rPr>
              <a:t>Private </a:t>
            </a:r>
            <a:r>
              <a:rPr b="0" lang="en-US" sz="2000" spc="-1" strike="noStrike">
                <a:solidFill>
                  <a:srgbClr val="000000"/>
                </a:solidFill>
                <a:uFill>
                  <a:solidFill>
                    <a:srgbClr val="ffffff"/>
                  </a:solidFill>
                </a:uFill>
                <a:latin typeface="Meiryo UI"/>
                <a:ea typeface="DejaVu Sans"/>
              </a:rPr>
              <a:t>に変更して、やり直してください。 」 というエラーが発生する場合があります</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検査シート入力</a:t>
            </a:r>
            <a:endParaRPr b="0" lang="en-US" sz="1800" spc="-1" strike="noStrike">
              <a:solidFill>
                <a:srgbClr val="000000"/>
              </a:solidFill>
              <a:uFill>
                <a:solidFill>
                  <a:srgbClr val="ffffff"/>
                </a:solidFill>
              </a:uFill>
              <a:latin typeface="Arial"/>
            </a:endParaRPr>
          </a:p>
        </p:txBody>
      </p:sp>
      <p:sp>
        <p:nvSpPr>
          <p:cNvPr id="288" name="CustomShape 2"/>
          <p:cNvSpPr/>
          <p:nvPr/>
        </p:nvSpPr>
        <p:spPr>
          <a:xfrm>
            <a:off x="504000" y="176904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Windows </a:t>
            </a:r>
            <a:r>
              <a:rPr b="0" lang="en-US" sz="2000" spc="-1" strike="noStrike">
                <a:solidFill>
                  <a:srgbClr val="000000"/>
                </a:solidFill>
                <a:uFill>
                  <a:solidFill>
                    <a:srgbClr val="ffffff"/>
                  </a:solidFill>
                </a:uFill>
                <a:latin typeface="Meiryo UI"/>
                <a:ea typeface="DejaVu Sans"/>
              </a:rPr>
              <a:t>サーバの情報を設定します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Windows”</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」に仮想化</a:t>
            </a:r>
            <a:r>
              <a:rPr b="0" lang="en-US" sz="2000" spc="-1" strike="noStrike">
                <a:solidFill>
                  <a:srgbClr val="000000"/>
                </a:solidFill>
                <a:uFill>
                  <a:solidFill>
                    <a:srgbClr val="ffffff"/>
                  </a:solidFill>
                </a:uFill>
                <a:latin typeface="Meiryo UI"/>
                <a:ea typeface="DejaVu Sans"/>
              </a:rPr>
              <a:t>OS</a:t>
            </a:r>
            <a:r>
              <a:rPr b="0" lang="en-US" sz="2000" spc="-1" strike="noStrike">
                <a:solidFill>
                  <a:srgbClr val="000000"/>
                </a:solidFill>
                <a:uFill>
                  <a:solidFill>
                    <a:srgbClr val="ffffff"/>
                  </a:solidFill>
                </a:uFill>
                <a:latin typeface="Meiryo UI"/>
                <a:ea typeface="DejaVu Sans"/>
              </a:rPr>
              <a:t>の場合は、”</a:t>
            </a:r>
            <a:r>
              <a:rPr b="0" lang="en-US" sz="2000" spc="-1" strike="noStrike">
                <a:solidFill>
                  <a:srgbClr val="000000"/>
                </a:solidFill>
                <a:uFill>
                  <a:solidFill>
                    <a:srgbClr val="ffffff"/>
                  </a:solidFill>
                </a:uFill>
                <a:latin typeface="Meiryo UI"/>
                <a:ea typeface="DejaVu Sans"/>
              </a:rPr>
              <a:t>VM”</a:t>
            </a:r>
            <a:r>
              <a:rPr b="0" lang="en-US" sz="2000" spc="-1" strike="noStrike">
                <a:solidFill>
                  <a:srgbClr val="000000"/>
                </a:solidFill>
                <a:uFill>
                  <a:solidFill>
                    <a:srgbClr val="ffffff"/>
                  </a:solidFill>
                </a:uFill>
                <a:latin typeface="Meiryo UI"/>
                <a:ea typeface="DejaVu Sans"/>
              </a:rPr>
              <a:t>、オンプレサーバの場合は”オンプレ”を選択してください</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各項目の入力手順は</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検査と同じとなります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89" name="図 279" descr=""/>
          <p:cNvPicPr/>
          <p:nvPr/>
        </p:nvPicPr>
        <p:blipFill>
          <a:blip r:embed="rId1"/>
          <a:stretch/>
        </p:blipFill>
        <p:spPr>
          <a:xfrm>
            <a:off x="1008000" y="3729960"/>
            <a:ext cx="6142320" cy="3036960"/>
          </a:xfrm>
          <a:prstGeom prst="rect">
            <a:avLst/>
          </a:prstGeom>
          <a:ln w="36000">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config\config.groovy</a:t>
            </a:r>
            <a:r>
              <a:rPr b="0" lang="en-US" sz="4400" spc="-1" strike="noStrike">
                <a:solidFill>
                  <a:srgbClr val="000000"/>
                </a:solidFill>
                <a:uFill>
                  <a:solidFill>
                    <a:srgbClr val="ffffff"/>
                  </a:solidFill>
                </a:uFill>
                <a:latin typeface="Meiryo UI"/>
                <a:ea typeface="DejaVu Sans"/>
              </a:rPr>
              <a:t>の編集</a:t>
            </a:r>
            <a:endParaRPr b="0" lang="en-US" sz="1800" spc="-1" strike="noStrike">
              <a:solidFill>
                <a:srgbClr val="000000"/>
              </a:solidFill>
              <a:uFill>
                <a:solidFill>
                  <a:srgbClr val="ffffff"/>
                </a:solidFill>
              </a:uFill>
              <a:latin typeface="Arial"/>
            </a:endParaRPr>
          </a:p>
        </p:txBody>
      </p:sp>
      <p:sp>
        <p:nvSpPr>
          <p:cNvPr id="291" name="CustomShape 2"/>
          <p:cNvSpPr/>
          <p:nvPr/>
        </p:nvSpPr>
        <p:spPr>
          <a:xfrm>
            <a:off x="504000" y="1683000"/>
            <a:ext cx="9070920" cy="358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notepad++</a:t>
            </a:r>
            <a:r>
              <a:rPr b="0" lang="en-US" sz="1800" spc="-1" strike="noStrike">
                <a:solidFill>
                  <a:srgbClr val="000000"/>
                </a:solidFill>
                <a:uFill>
                  <a:solidFill>
                    <a:srgbClr val="ffffff"/>
                  </a:solidFill>
                </a:uFill>
                <a:latin typeface="Meiryo UI"/>
                <a:ea typeface="DejaVu Sans"/>
              </a:rPr>
              <a:t>などで</a:t>
            </a:r>
            <a:r>
              <a:rPr b="0" lang="en-US" sz="1800" spc="-1" strike="noStrike">
                <a:solidFill>
                  <a:srgbClr val="000000"/>
                </a:solidFill>
                <a:uFill>
                  <a:solidFill>
                    <a:srgbClr val="ffffff"/>
                  </a:solidFill>
                </a:uFill>
                <a:latin typeface="Meiryo UI"/>
                <a:ea typeface="DejaVu Sans"/>
              </a:rPr>
              <a:t>config\config.groovy </a:t>
            </a:r>
            <a:r>
              <a:rPr b="0" lang="en-US" sz="1800" spc="-1" strike="noStrike">
                <a:solidFill>
                  <a:srgbClr val="000000"/>
                </a:solidFill>
                <a:uFill>
                  <a:solidFill>
                    <a:srgbClr val="ffffff"/>
                  </a:solidFill>
                </a:uFill>
                <a:latin typeface="Meiryo UI"/>
                <a:ea typeface="DejaVu Sans"/>
              </a:rPr>
              <a:t>を開き、以下の行の接続アカウント情報を編集します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292" name="CustomShape 3"/>
          <p:cNvSpPr/>
          <p:nvPr/>
        </p:nvSpPr>
        <p:spPr>
          <a:xfrm>
            <a:off x="864000" y="2115000"/>
            <a:ext cx="6897600" cy="2387160"/>
          </a:xfrm>
          <a:prstGeom prst="rect">
            <a:avLst/>
          </a:prstGeom>
          <a:noFill/>
          <a:ln w="3600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ＭＳ ゴシック"/>
                <a:ea typeface="DejaVu Sans"/>
              </a:rPr>
              <a:t>// vCenter</a:t>
            </a:r>
            <a:r>
              <a:rPr b="0" lang="en-US" sz="1400" spc="-1" strike="noStrike">
                <a:solidFill>
                  <a:srgbClr val="000000"/>
                </a:solidFill>
                <a:uFill>
                  <a:solidFill>
                    <a:srgbClr val="ffffff"/>
                  </a:solidFill>
                </a:uFill>
                <a:latin typeface="ＭＳ ゴシック"/>
                <a:ea typeface="DejaVu Sans"/>
              </a:rPr>
              <a:t>接続情報</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account.Remote.Test.server   = '192.168.10.100'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account.Remote.Test.user     = 'test_user'</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account.Remote.Test.password = 'P@ssword'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 Windows </a:t>
            </a:r>
            <a:r>
              <a:rPr b="0" lang="en-US" sz="1400" spc="-1" strike="noStrike">
                <a:solidFill>
                  <a:srgbClr val="000000"/>
                </a:solidFill>
                <a:uFill>
                  <a:solidFill>
                    <a:srgbClr val="ffffff"/>
                  </a:solidFill>
                </a:uFill>
                <a:latin typeface="ＭＳ ゴシック"/>
                <a:ea typeface="ＭＳ ゴシック"/>
              </a:rPr>
              <a:t>接続情報</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account.Windows.Test.user     = 'administrator'</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account.Windows.Test.password = 'P@ssword'</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 account.Windows.Test.logon_test = [['user':'test1' , 'password':'test1'],</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                                    ['user':'test2' , 'password':'test2']]</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93" name="CustomShape 4"/>
          <p:cNvSpPr/>
          <p:nvPr/>
        </p:nvSpPr>
        <p:spPr>
          <a:xfrm>
            <a:off x="6984000" y="2423160"/>
            <a:ext cx="2446920" cy="671760"/>
          </a:xfrm>
          <a:prstGeom prst="rect">
            <a:avLst/>
          </a:prstGeom>
          <a:noFill/>
          <a:ln w="3600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eiryo UI"/>
                <a:ea typeface="DejaVu Sans"/>
              </a:rPr>
              <a:t>VM</a:t>
            </a:r>
            <a:r>
              <a:rPr b="0" lang="en-US" sz="1800" spc="-1" strike="noStrike">
                <a:solidFill>
                  <a:srgbClr val="000000"/>
                </a:solidFill>
                <a:uFill>
                  <a:solidFill>
                    <a:srgbClr val="ffffff"/>
                  </a:solidFill>
                </a:uFill>
                <a:latin typeface="Meiryo UI"/>
                <a:ea typeface="DejaVu Sans"/>
              </a:rPr>
              <a:t>の場合、</a:t>
            </a:r>
            <a:r>
              <a:rPr b="0" lang="en-US" sz="1800" spc="-1" strike="noStrike">
                <a:solidFill>
                  <a:srgbClr val="000000"/>
                </a:solidFill>
                <a:uFill>
                  <a:solidFill>
                    <a:srgbClr val="ffffff"/>
                  </a:solidFill>
                </a:uFill>
                <a:latin typeface="Meiryo UI"/>
                <a:ea typeface="DejaVu Sans"/>
              </a:rPr>
              <a:t>vCenter</a:t>
            </a:r>
            <a:r>
              <a:rPr b="0" lang="en-US" sz="1800" spc="-1" strike="noStrike">
                <a:solidFill>
                  <a:srgbClr val="000000"/>
                </a:solidFill>
                <a:uFill>
                  <a:solidFill>
                    <a:srgbClr val="ffffff"/>
                  </a:solidFill>
                </a:uFill>
                <a:latin typeface="Meiryo UI"/>
                <a:ea typeface="DejaVu Sans"/>
              </a:rPr>
              <a:t>接続アカウントを入力します</a:t>
            </a:r>
            <a:endParaRPr b="0" lang="en-US" sz="1800" spc="-1" strike="noStrike">
              <a:solidFill>
                <a:srgbClr val="000000"/>
              </a:solidFill>
              <a:uFill>
                <a:solidFill>
                  <a:srgbClr val="ffffff"/>
                </a:solidFill>
              </a:uFill>
              <a:latin typeface="Arial"/>
            </a:endParaRPr>
          </a:p>
        </p:txBody>
      </p:sp>
      <p:sp>
        <p:nvSpPr>
          <p:cNvPr id="294" name="CustomShape 5"/>
          <p:cNvSpPr/>
          <p:nvPr/>
        </p:nvSpPr>
        <p:spPr>
          <a:xfrm>
            <a:off x="6984000" y="3215160"/>
            <a:ext cx="2446920" cy="671760"/>
          </a:xfrm>
          <a:prstGeom prst="rect">
            <a:avLst/>
          </a:prstGeom>
          <a:noFill/>
          <a:ln w="3600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Meiryo UI"/>
                <a:ea typeface="DejaVu Sans"/>
              </a:rPr>
              <a:t>Windows</a:t>
            </a:r>
            <a:r>
              <a:rPr b="0" lang="en-US" sz="1800" spc="-1" strike="noStrike">
                <a:solidFill>
                  <a:srgbClr val="000000"/>
                </a:solidFill>
                <a:uFill>
                  <a:solidFill>
                    <a:srgbClr val="ffffff"/>
                  </a:solidFill>
                </a:uFill>
                <a:latin typeface="Meiryo UI"/>
                <a:ea typeface="DejaVu Sans"/>
              </a:rPr>
              <a:t>接続アカウントを入力します</a:t>
            </a:r>
            <a:endParaRPr b="0" lang="en-US" sz="1800" spc="-1" strike="noStrike">
              <a:solidFill>
                <a:srgbClr val="000000"/>
              </a:solidFill>
              <a:uFill>
                <a:solidFill>
                  <a:srgbClr val="ffffff"/>
                </a:solidFill>
              </a:uFill>
              <a:latin typeface="Arial"/>
            </a:endParaRPr>
          </a:p>
        </p:txBody>
      </p:sp>
      <p:sp>
        <p:nvSpPr>
          <p:cNvPr id="295" name="CustomShape 6"/>
          <p:cNvSpPr/>
          <p:nvPr/>
        </p:nvSpPr>
        <p:spPr>
          <a:xfrm>
            <a:off x="504000" y="5472000"/>
            <a:ext cx="9070920" cy="1870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アカウント</a:t>
            </a:r>
            <a:r>
              <a:rPr b="0" lang="en-US" sz="1800" spc="-1" strike="noStrike">
                <a:solidFill>
                  <a:srgbClr val="000000"/>
                </a:solidFill>
                <a:uFill>
                  <a:solidFill>
                    <a:srgbClr val="ffffff"/>
                  </a:solidFill>
                </a:uFill>
                <a:latin typeface="Meiryo UI"/>
                <a:ea typeface="DejaVu Sans"/>
              </a:rPr>
              <a:t>ID,Windows</a:t>
            </a:r>
            <a:r>
              <a:rPr b="0" lang="en-US" sz="1800" spc="-1" strike="noStrike">
                <a:solidFill>
                  <a:srgbClr val="000000"/>
                </a:solidFill>
                <a:uFill>
                  <a:solidFill>
                    <a:srgbClr val="ffffff"/>
                  </a:solidFill>
                </a:uFill>
                <a:latin typeface="Meiryo UI"/>
                <a:ea typeface="DejaVu Sans"/>
              </a:rPr>
              <a:t>ログオンテストの入力手順は、</a:t>
            </a: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と同様です</a:t>
            </a:r>
            <a:endParaRPr b="0" lang="en-US"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検査実行</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297" name="CustomShape 2"/>
          <p:cNvSpPr/>
          <p:nvPr/>
        </p:nvSpPr>
        <p:spPr>
          <a:xfrm>
            <a:off x="504000" y="176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PowerShell</a:t>
            </a:r>
            <a:r>
              <a:rPr b="0" lang="en-US" sz="1800" spc="-1" strike="noStrike">
                <a:solidFill>
                  <a:srgbClr val="000000"/>
                </a:solidFill>
                <a:uFill>
                  <a:solidFill>
                    <a:srgbClr val="ffffff"/>
                  </a:solidFill>
                </a:uFill>
                <a:latin typeface="Meiryo UI"/>
                <a:ea typeface="DejaVu Sans"/>
              </a:rPr>
              <a:t>を開いて、プロジェクトディレクトリに移動して、</a:t>
            </a:r>
            <a:r>
              <a:rPr b="0" lang="en-US" sz="1800" spc="-1" strike="noStrike">
                <a:solidFill>
                  <a:srgbClr val="000000"/>
                </a:solidFill>
                <a:uFill>
                  <a:solidFill>
                    <a:srgbClr val="ffffff"/>
                  </a:solidFill>
                </a:uFill>
                <a:latin typeface="Meiryo UI"/>
                <a:ea typeface="DejaVu Sans"/>
              </a:rPr>
              <a:t>getconfig </a:t>
            </a:r>
            <a:r>
              <a:rPr b="0" lang="en-US" sz="1800" spc="-1" strike="noStrike">
                <a:solidFill>
                  <a:srgbClr val="000000"/>
                </a:solidFill>
                <a:uFill>
                  <a:solidFill>
                    <a:srgbClr val="ffffff"/>
                  </a:solidFill>
                </a:uFill>
                <a:latin typeface="Meiryo UI"/>
                <a:ea typeface="DejaVu Sans"/>
              </a:rPr>
              <a:t>を実行します</a:t>
            </a:r>
            <a:endParaRPr b="0" lang="en-US" sz="1800" spc="-1" strike="noStrike">
              <a:solidFill>
                <a:srgbClr val="000000"/>
              </a:solidFill>
              <a:uFill>
                <a:solidFill>
                  <a:srgbClr val="ffffff"/>
                </a:solidFill>
              </a:uFill>
              <a:latin typeface="Arial"/>
            </a:endParaRPr>
          </a:p>
        </p:txBody>
      </p:sp>
      <p:pic>
        <p:nvPicPr>
          <p:cNvPr id="298" name="図 288" descr=""/>
          <p:cNvPicPr/>
          <p:nvPr/>
        </p:nvPicPr>
        <p:blipFill>
          <a:blip r:embed="rId1"/>
          <a:stretch/>
        </p:blipFill>
        <p:spPr>
          <a:xfrm>
            <a:off x="864000" y="2160000"/>
            <a:ext cx="8574840" cy="4837680"/>
          </a:xfrm>
          <a:prstGeom prst="rect">
            <a:avLst/>
          </a:prstGeom>
          <a:ln w="36000">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Windows</a:t>
            </a:r>
            <a:r>
              <a:rPr b="0" lang="en-US" sz="4400" spc="-1" strike="noStrike">
                <a:solidFill>
                  <a:srgbClr val="000000"/>
                </a:solidFill>
                <a:uFill>
                  <a:solidFill>
                    <a:srgbClr val="ffffff"/>
                  </a:solidFill>
                </a:uFill>
                <a:latin typeface="Meiryo UI"/>
                <a:ea typeface="DejaVu Sans"/>
              </a:rPr>
              <a:t>検査実行</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300" name="CustomShape 2"/>
          <p:cNvSpPr/>
          <p:nvPr/>
        </p:nvSpPr>
        <p:spPr>
          <a:xfrm>
            <a:off x="504000" y="464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検査結果の確認ができたら”</a:t>
            </a:r>
            <a:r>
              <a:rPr b="0" lang="en-US" sz="1800" spc="-1" strike="noStrike">
                <a:solidFill>
                  <a:srgbClr val="000000"/>
                </a:solidFill>
                <a:uFill>
                  <a:solidFill>
                    <a:srgbClr val="ffffff"/>
                  </a:solidFill>
                </a:uFill>
                <a:latin typeface="Meiryo UI"/>
                <a:ea typeface="DejaVu Sans"/>
              </a:rPr>
              <a:t>getconfig -u local”</a:t>
            </a:r>
            <a:r>
              <a:rPr b="0" lang="en-US" sz="1800" spc="-1" strike="noStrike">
                <a:solidFill>
                  <a:srgbClr val="000000"/>
                </a:solidFill>
                <a:uFill>
                  <a:solidFill>
                    <a:srgbClr val="ffffff"/>
                  </a:solidFill>
                </a:uFill>
                <a:latin typeface="Meiryo UI"/>
                <a:ea typeface="DejaVu Sans"/>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301" name="図 291" descr=""/>
          <p:cNvPicPr/>
          <p:nvPr/>
        </p:nvPicPr>
        <p:blipFill>
          <a:blip r:embed="rId1"/>
          <a:stretch/>
        </p:blipFill>
        <p:spPr>
          <a:xfrm>
            <a:off x="864000" y="5326560"/>
            <a:ext cx="7451280" cy="1152360"/>
          </a:xfrm>
          <a:prstGeom prst="rect">
            <a:avLst/>
          </a:prstGeom>
          <a:ln w="36000">
            <a:noFill/>
          </a:ln>
        </p:spPr>
      </p:pic>
      <p:sp>
        <p:nvSpPr>
          <p:cNvPr id="302" name="CustomShape 3"/>
          <p:cNvSpPr/>
          <p:nvPr/>
        </p:nvSpPr>
        <p:spPr>
          <a:xfrm>
            <a:off x="504000" y="1656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実行後、プロジェクトディレクトリ下の</a:t>
            </a:r>
            <a:r>
              <a:rPr b="0" lang="en-US" sz="1800" spc="-1" strike="noStrike">
                <a:solidFill>
                  <a:srgbClr val="000000"/>
                </a:solidFill>
                <a:uFill>
                  <a:solidFill>
                    <a:srgbClr val="ffffff"/>
                  </a:solidFill>
                </a:uFill>
                <a:latin typeface="Meiryo UI"/>
                <a:ea typeface="DejaVu Sans"/>
              </a:rPr>
              <a:t>build</a:t>
            </a:r>
            <a:r>
              <a:rPr b="0" lang="en-US" sz="1800" spc="-1" strike="noStrike">
                <a:solidFill>
                  <a:srgbClr val="000000"/>
                </a:solidFill>
                <a:uFill>
                  <a:solidFill>
                    <a:srgbClr val="ffffff"/>
                  </a:solidFill>
                </a:uFill>
                <a:latin typeface="Meiryo UI"/>
                <a:ea typeface="DejaVu Sans"/>
              </a:rPr>
              <a:t>の下に生成された</a:t>
            </a: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303" name="図 293" descr=""/>
          <p:cNvPicPr/>
          <p:nvPr/>
        </p:nvPicPr>
        <p:blipFill>
          <a:blip r:embed="rId2"/>
          <a:stretch/>
        </p:blipFill>
        <p:spPr>
          <a:xfrm>
            <a:off x="822600" y="2304720"/>
            <a:ext cx="6016320" cy="2158200"/>
          </a:xfrm>
          <a:prstGeom prst="rect">
            <a:avLst/>
          </a:prstGeom>
          <a:ln w="36000">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301320"/>
            <a:ext cx="9069840" cy="5848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ESXi</a:t>
            </a:r>
            <a:r>
              <a:rPr b="0" lang="en-US" sz="4400" spc="-1" strike="noStrike">
                <a:solidFill>
                  <a:srgbClr val="000000"/>
                </a:solidFill>
                <a:uFill>
                  <a:solidFill>
                    <a:srgbClr val="ffffff"/>
                  </a:solidFill>
                </a:uFill>
                <a:latin typeface="Arial"/>
                <a:ea typeface="DejaVu Sans"/>
              </a:rPr>
              <a:t>ホストの検査</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ESXi</a:t>
            </a:r>
            <a:r>
              <a:rPr b="0" lang="en-US" sz="4400" spc="-1" strike="noStrike">
                <a:solidFill>
                  <a:srgbClr val="000000"/>
                </a:solidFill>
                <a:uFill>
                  <a:solidFill>
                    <a:srgbClr val="ffffff"/>
                  </a:solidFill>
                </a:uFill>
                <a:latin typeface="Meiryo UI"/>
                <a:ea typeface="DejaVu Sans"/>
              </a:rPr>
              <a:t>ホスト検査シート入力</a:t>
            </a:r>
            <a:endParaRPr b="0" lang="en-US" sz="1800" spc="-1" strike="noStrike">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プロジェクトディレクトリに移動し、「サーバチェックシート</a:t>
            </a:r>
            <a:r>
              <a:rPr b="0" lang="en-US" sz="2000" spc="-1" strike="noStrike">
                <a:solidFill>
                  <a:srgbClr val="000000"/>
                </a:solidFill>
                <a:uFill>
                  <a:solidFill>
                    <a:srgbClr val="ffffff"/>
                  </a:solidFill>
                </a:uFill>
                <a:latin typeface="Meiryo UI"/>
                <a:ea typeface="DejaVu Sans"/>
              </a:rPr>
              <a:t>.xlsx</a:t>
            </a:r>
            <a:r>
              <a:rPr b="0" lang="en-US" sz="20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シート「チェック対象」の入力列に 検査対象の </a:t>
            </a:r>
            <a:r>
              <a:rPr b="0" lang="en-US" sz="2000" spc="-1" strike="noStrike">
                <a:solidFill>
                  <a:srgbClr val="000000"/>
                </a:solidFill>
                <a:uFill>
                  <a:solidFill>
                    <a:srgbClr val="ffffff"/>
                  </a:solidFill>
                </a:uFill>
                <a:latin typeface="Meiryo UI"/>
                <a:ea typeface="DejaVu Sans"/>
              </a:rPr>
              <a:t>ESXi </a:t>
            </a:r>
            <a:r>
              <a:rPr b="0" lang="en-US" sz="2000" spc="-1" strike="noStrike">
                <a:solidFill>
                  <a:srgbClr val="000000"/>
                </a:solidFill>
                <a:uFill>
                  <a:solidFill>
                    <a:srgbClr val="ffffff"/>
                  </a:solidFill>
                </a:uFill>
                <a:latin typeface="Meiryo UI"/>
                <a:ea typeface="DejaVu Sans"/>
              </a:rPr>
              <a:t>ホストの情報を設定します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はじめに「</a:t>
            </a:r>
            <a:r>
              <a:rPr b="0" lang="en-US" sz="2000" spc="-1" strike="noStrike">
                <a:solidFill>
                  <a:srgbClr val="000000"/>
                </a:solidFill>
                <a:uFill>
                  <a:solidFill>
                    <a:srgbClr val="ffffff"/>
                  </a:solidFill>
                </a:uFill>
                <a:latin typeface="Meiryo UI"/>
                <a:ea typeface="DejaVu Sans"/>
              </a:rPr>
              <a:t>platform</a:t>
            </a:r>
            <a:r>
              <a:rPr b="0" lang="en-US" sz="2000" spc="-1" strike="noStrike">
                <a:solidFill>
                  <a:srgbClr val="000000"/>
                </a:solidFill>
                <a:uFill>
                  <a:solidFill>
                    <a:srgbClr val="ffffff"/>
                  </a:solidFill>
                </a:uFill>
                <a:latin typeface="Meiryo UI"/>
                <a:ea typeface="DejaVu Sans"/>
              </a:rPr>
              <a:t>」に”</a:t>
            </a:r>
            <a:r>
              <a:rPr b="0" lang="en-US" sz="2000" spc="-1" strike="noStrike">
                <a:solidFill>
                  <a:srgbClr val="000000"/>
                </a:solidFill>
                <a:uFill>
                  <a:solidFill>
                    <a:srgbClr val="ffffff"/>
                  </a:solidFill>
                </a:uFill>
                <a:latin typeface="Meiryo UI"/>
                <a:ea typeface="DejaVu Sans"/>
              </a:rPr>
              <a:t>VMHost”</a:t>
            </a:r>
            <a:r>
              <a:rPr b="0" lang="en-US" sz="2000" spc="-1" strike="noStrike">
                <a:solidFill>
                  <a:srgbClr val="000000"/>
                </a:solidFill>
                <a:uFill>
                  <a:solidFill>
                    <a:srgbClr val="ffffff"/>
                  </a:solidFill>
                </a:uFill>
                <a:latin typeface="Meiryo UI"/>
                <a:ea typeface="DejaVu Sans"/>
              </a:rPr>
              <a:t>を選択してください</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a:t>
            </a:r>
            <a:r>
              <a:rPr b="0" lang="en-US" sz="2000" spc="-1" strike="noStrike">
                <a:solidFill>
                  <a:srgbClr val="000000"/>
                </a:solidFill>
                <a:uFill>
                  <a:solidFill>
                    <a:srgbClr val="ffffff"/>
                  </a:solidFill>
                </a:uFill>
                <a:latin typeface="Meiryo UI"/>
                <a:ea typeface="DejaVu Sans"/>
              </a:rPr>
              <a:t>virtualization</a:t>
            </a:r>
            <a:r>
              <a:rPr b="0" lang="en-US" sz="2000" spc="-1" strike="noStrike">
                <a:solidFill>
                  <a:srgbClr val="000000"/>
                </a:solidFill>
                <a:uFill>
                  <a:solidFill>
                    <a:srgbClr val="ffffff"/>
                  </a:solidFill>
                </a:uFill>
                <a:latin typeface="Meiryo UI"/>
                <a:ea typeface="DejaVu Sans"/>
              </a:rPr>
              <a:t>」は未記入のままにしてください</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各項目の入力手順は</a:t>
            </a:r>
            <a:r>
              <a:rPr b="0" lang="en-US" sz="2000" spc="-1" strike="noStrike">
                <a:solidFill>
                  <a:srgbClr val="000000"/>
                </a:solidFill>
                <a:uFill>
                  <a:solidFill>
                    <a:srgbClr val="ffffff"/>
                  </a:solidFill>
                </a:uFill>
                <a:latin typeface="Meiryo UI"/>
                <a:ea typeface="DejaVu Sans"/>
              </a:rPr>
              <a:t>Linux</a:t>
            </a:r>
            <a:r>
              <a:rPr b="0" lang="en-US" sz="2000" spc="-1" strike="noStrike">
                <a:solidFill>
                  <a:srgbClr val="000000"/>
                </a:solidFill>
                <a:uFill>
                  <a:solidFill>
                    <a:srgbClr val="ffffff"/>
                  </a:solidFill>
                </a:uFill>
                <a:latin typeface="Meiryo UI"/>
                <a:ea typeface="DejaVu Sans"/>
              </a:rPr>
              <a:t>検査と同じとなります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07" name="図 297" descr=""/>
          <p:cNvPicPr/>
          <p:nvPr/>
        </p:nvPicPr>
        <p:blipFill>
          <a:blip r:embed="rId1"/>
          <a:stretch/>
        </p:blipFill>
        <p:spPr>
          <a:xfrm>
            <a:off x="1005840" y="3398400"/>
            <a:ext cx="4609080" cy="3728520"/>
          </a:xfrm>
          <a:prstGeom prst="rect">
            <a:avLst/>
          </a:prstGeom>
          <a:ln w="36000">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事前準備１</a:t>
            </a:r>
            <a:endParaRPr b="0" lang="en-US" sz="1800" spc="-1" strike="noStrike">
              <a:solidFill>
                <a:srgbClr val="000000"/>
              </a:solidFill>
              <a:uFill>
                <a:solidFill>
                  <a:srgbClr val="ffffff"/>
                </a:solidFill>
              </a:uFill>
              <a:latin typeface="Arial"/>
            </a:endParaRPr>
          </a:p>
        </p:txBody>
      </p:sp>
      <p:sp>
        <p:nvSpPr>
          <p:cNvPr id="187" name="CustomShape 2"/>
          <p:cNvSpPr/>
          <p:nvPr/>
        </p:nvSpPr>
        <p:spPr>
          <a:xfrm>
            <a:off x="504000" y="1373040"/>
            <a:ext cx="9069840" cy="2045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ネットワークプロキシーの設定</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Meiryo UI"/>
              </a:rPr>
              <a:t>InternetExploler </a:t>
            </a:r>
            <a:r>
              <a:rPr b="0" lang="en-US" sz="1800" spc="-1" strike="noStrike">
                <a:solidFill>
                  <a:srgbClr val="000000"/>
                </a:solidFill>
                <a:uFill>
                  <a:solidFill>
                    <a:srgbClr val="ffffff"/>
                  </a:solidFill>
                </a:uFill>
                <a:latin typeface="Meiryo UI"/>
                <a:ea typeface="Meiryo UI"/>
              </a:rPr>
              <a:t>を開いて、「インターネットオプション設定」を選択。 「接続」、「</a:t>
            </a:r>
            <a:r>
              <a:rPr b="0" lang="en-US" sz="1800" spc="-1" strike="noStrike">
                <a:solidFill>
                  <a:srgbClr val="000000"/>
                </a:solidFill>
                <a:uFill>
                  <a:solidFill>
                    <a:srgbClr val="ffffff"/>
                  </a:solidFill>
                </a:uFill>
                <a:latin typeface="Meiryo UI"/>
                <a:ea typeface="Meiryo UI"/>
              </a:rPr>
              <a:t>LAN</a:t>
            </a:r>
            <a:r>
              <a:rPr b="0" lang="en-US" sz="1800" spc="-1" strike="noStrike">
                <a:solidFill>
                  <a:srgbClr val="000000"/>
                </a:solidFill>
                <a:uFill>
                  <a:solidFill>
                    <a:srgbClr val="ffffff"/>
                  </a:solidFill>
                </a:uFill>
                <a:latin typeface="Meiryo UI"/>
                <a:ea typeface="Meiryo UI"/>
              </a:rPr>
              <a:t>設定」を選択し、プロキシーサーバの欄にプロキシーのアドレス、ポート番号を入力</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検査対象の </a:t>
            </a:r>
            <a:r>
              <a:rPr b="0" lang="en-US" sz="2000" spc="-1" strike="noStrike">
                <a:solidFill>
                  <a:srgbClr val="000000"/>
                </a:solidFill>
                <a:uFill>
                  <a:solidFill>
                    <a:srgbClr val="ffffff"/>
                  </a:solidFill>
                </a:uFill>
                <a:latin typeface="Meiryo UI"/>
                <a:ea typeface="Meiryo UI"/>
              </a:rPr>
              <a:t>vCenter </a:t>
            </a:r>
            <a:r>
              <a:rPr b="0" lang="en-US" sz="2000" spc="-1" strike="noStrike">
                <a:solidFill>
                  <a:srgbClr val="000000"/>
                </a:solidFill>
                <a:uFill>
                  <a:solidFill>
                    <a:srgbClr val="ffffff"/>
                  </a:solidFill>
                </a:uFill>
                <a:latin typeface="Meiryo UI"/>
                <a:ea typeface="Meiryo UI"/>
              </a:rPr>
              <a:t>アドレスのプロキシー除外設定</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Meiryo UI"/>
              </a:rPr>
              <a:t>「詳細設定」を選択し、「プロキシーの設定除外」の欄に、検査対象の </a:t>
            </a:r>
            <a:r>
              <a:rPr b="0" lang="en-US" sz="1800" spc="-1" strike="noStrike">
                <a:solidFill>
                  <a:srgbClr val="000000"/>
                </a:solidFill>
                <a:uFill>
                  <a:solidFill>
                    <a:srgbClr val="ffffff"/>
                  </a:solidFill>
                </a:uFill>
                <a:latin typeface="Meiryo UI"/>
                <a:ea typeface="Meiryo UI"/>
              </a:rPr>
              <a:t>vCenter </a:t>
            </a:r>
            <a:r>
              <a:rPr b="0" lang="en-US" sz="1800" spc="-1" strike="noStrike">
                <a:solidFill>
                  <a:srgbClr val="000000"/>
                </a:solidFill>
                <a:uFill>
                  <a:solidFill>
                    <a:srgbClr val="ffffff"/>
                  </a:solidFill>
                </a:uFill>
                <a:latin typeface="Meiryo UI"/>
                <a:ea typeface="Meiryo UI"/>
              </a:rPr>
              <a:t>のアドレスを追加</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88" name="図 187" descr=""/>
          <p:cNvPicPr/>
          <p:nvPr/>
        </p:nvPicPr>
        <p:blipFill>
          <a:blip r:embed="rId1"/>
          <a:stretch/>
        </p:blipFill>
        <p:spPr>
          <a:xfrm>
            <a:off x="1008000" y="3275640"/>
            <a:ext cx="4217400" cy="3674520"/>
          </a:xfrm>
          <a:prstGeom prst="rect">
            <a:avLst/>
          </a:prstGeom>
          <a:ln>
            <a:noFill/>
          </a:ln>
        </p:spPr>
      </p:pic>
      <p:pic>
        <p:nvPicPr>
          <p:cNvPr id="189" name="図 188" descr=""/>
          <p:cNvPicPr/>
          <p:nvPr/>
        </p:nvPicPr>
        <p:blipFill>
          <a:blip r:embed="rId2"/>
          <a:stretch/>
        </p:blipFill>
        <p:spPr>
          <a:xfrm>
            <a:off x="5472000" y="3281400"/>
            <a:ext cx="3416400" cy="3668760"/>
          </a:xfrm>
          <a:prstGeom prst="rect">
            <a:avLst/>
          </a:prstGeom>
          <a:ln>
            <a:noFill/>
          </a:ln>
        </p:spPr>
      </p:pic>
      <p:sp>
        <p:nvSpPr>
          <p:cNvPr id="190" name="CustomShape 3"/>
          <p:cNvSpPr/>
          <p:nvPr/>
        </p:nvSpPr>
        <p:spPr>
          <a:xfrm>
            <a:off x="1368000" y="5727960"/>
            <a:ext cx="2878200" cy="358200"/>
          </a:xfrm>
          <a:prstGeom prst="rect">
            <a:avLst/>
          </a:prstGeom>
          <a:noFill/>
          <a:ln>
            <a:solidFill>
              <a:srgbClr val="ff3333"/>
            </a:solidFill>
          </a:ln>
        </p:spPr>
        <p:style>
          <a:lnRef idx="0"/>
          <a:fillRef idx="0"/>
          <a:effectRef idx="0"/>
          <a:fontRef idx="minor"/>
        </p:style>
      </p:sp>
      <p:sp>
        <p:nvSpPr>
          <p:cNvPr id="191" name="CustomShape 4"/>
          <p:cNvSpPr/>
          <p:nvPr/>
        </p:nvSpPr>
        <p:spPr>
          <a:xfrm>
            <a:off x="5904000" y="5871960"/>
            <a:ext cx="2878200" cy="430200"/>
          </a:xfrm>
          <a:prstGeom prst="rect">
            <a:avLst/>
          </a:prstGeom>
          <a:noFill/>
          <a:ln>
            <a:solidFill>
              <a:srgbClr val="ff3333"/>
            </a:solid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config\config.groovy</a:t>
            </a:r>
            <a:r>
              <a:rPr b="0" lang="en-US" sz="4400" spc="-1" strike="noStrike">
                <a:solidFill>
                  <a:srgbClr val="000000"/>
                </a:solidFill>
                <a:uFill>
                  <a:solidFill>
                    <a:srgbClr val="ffffff"/>
                  </a:solidFill>
                </a:uFill>
                <a:latin typeface="Meiryo UI"/>
                <a:ea typeface="DejaVu Sans"/>
              </a:rPr>
              <a:t>の編集</a:t>
            </a:r>
            <a:endParaRPr b="0" lang="en-US" sz="1800" spc="-1" strike="noStrike">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notepad++</a:t>
            </a:r>
            <a:r>
              <a:rPr b="0" lang="en-US" sz="1800" spc="-1" strike="noStrike">
                <a:solidFill>
                  <a:srgbClr val="000000"/>
                </a:solidFill>
                <a:uFill>
                  <a:solidFill>
                    <a:srgbClr val="ffffff"/>
                  </a:solidFill>
                </a:uFill>
                <a:latin typeface="Meiryo UI"/>
                <a:ea typeface="DejaVu Sans"/>
              </a:rPr>
              <a:t>などで</a:t>
            </a:r>
            <a:r>
              <a:rPr b="0" lang="en-US" sz="1800" spc="-1" strike="noStrike">
                <a:solidFill>
                  <a:srgbClr val="000000"/>
                </a:solidFill>
                <a:uFill>
                  <a:solidFill>
                    <a:srgbClr val="ffffff"/>
                  </a:solidFill>
                </a:uFill>
                <a:latin typeface="Meiryo UI"/>
                <a:ea typeface="DejaVu Sans"/>
              </a:rPr>
              <a:t>config\config.groovy </a:t>
            </a:r>
            <a:r>
              <a:rPr b="0" lang="en-US" sz="1800" spc="-1" strike="noStrike">
                <a:solidFill>
                  <a:srgbClr val="000000"/>
                </a:solidFill>
                <a:uFill>
                  <a:solidFill>
                    <a:srgbClr val="ffffff"/>
                  </a:solidFill>
                </a:uFill>
                <a:latin typeface="Meiryo UI"/>
                <a:ea typeface="DejaVu Sans"/>
              </a:rPr>
              <a:t>を開き、以下の行の接続アカウント情報を編集します</a:t>
            </a:r>
            <a:endParaRPr b="0" lang="en-US" sz="1800" spc="-1" strike="noStrike">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ＭＳ ゴシック"/>
                <a:ea typeface="DejaVu Sans"/>
              </a:rPr>
              <a:t>// VMHost </a:t>
            </a:r>
            <a:r>
              <a:rPr b="0" lang="en-US" sz="1400" spc="-1" strike="noStrike">
                <a:solidFill>
                  <a:srgbClr val="000000"/>
                </a:solidFill>
                <a:uFill>
                  <a:solidFill>
                    <a:srgbClr val="ffffff"/>
                  </a:solidFill>
                </a:uFill>
                <a:latin typeface="ＭＳ ゴシック"/>
                <a:ea typeface="DejaVu Sans"/>
              </a:rPr>
              <a:t>接続情報</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account.VMHost.Test.user      = 'root'</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ＭＳ ゴシック"/>
                <a:ea typeface="ＭＳ ゴシック"/>
              </a:rPr>
              <a:t>account.VMHost.Test.password  = 'P@ssword'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ESXi</a:t>
            </a:r>
            <a:r>
              <a:rPr b="0" lang="en-US" sz="4400" spc="-1" strike="noStrike">
                <a:solidFill>
                  <a:srgbClr val="000000"/>
                </a:solidFill>
                <a:uFill>
                  <a:solidFill>
                    <a:srgbClr val="ffffff"/>
                  </a:solidFill>
                </a:uFill>
                <a:latin typeface="Meiryo UI"/>
                <a:ea typeface="DejaVu Sans"/>
              </a:rPr>
              <a:t>ホスト検査実行</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312" name="CustomShape 2"/>
          <p:cNvSpPr/>
          <p:nvPr/>
        </p:nvSpPr>
        <p:spPr>
          <a:xfrm>
            <a:off x="504000" y="176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PowerShell</a:t>
            </a:r>
            <a:r>
              <a:rPr b="0" lang="en-US" sz="1800" spc="-1" strike="noStrike">
                <a:solidFill>
                  <a:srgbClr val="000000"/>
                </a:solidFill>
                <a:uFill>
                  <a:solidFill>
                    <a:srgbClr val="ffffff"/>
                  </a:solidFill>
                </a:uFill>
                <a:latin typeface="Meiryo UI"/>
                <a:ea typeface="DejaVu Sans"/>
              </a:rPr>
              <a:t>を開いて、プロジェクトディレクトリに移動して、</a:t>
            </a:r>
            <a:r>
              <a:rPr b="0" lang="en-US" sz="1800" spc="-1" strike="noStrike">
                <a:solidFill>
                  <a:srgbClr val="000000"/>
                </a:solidFill>
                <a:uFill>
                  <a:solidFill>
                    <a:srgbClr val="ffffff"/>
                  </a:solidFill>
                </a:uFill>
                <a:latin typeface="Meiryo UI"/>
                <a:ea typeface="DejaVu Sans"/>
              </a:rPr>
              <a:t>getconfig </a:t>
            </a:r>
            <a:r>
              <a:rPr b="0" lang="en-US" sz="1800" spc="-1" strike="noStrike">
                <a:solidFill>
                  <a:srgbClr val="000000"/>
                </a:solidFill>
                <a:uFill>
                  <a:solidFill>
                    <a:srgbClr val="ffffff"/>
                  </a:solidFill>
                </a:uFill>
                <a:latin typeface="Meiryo UI"/>
                <a:ea typeface="DejaVu Sans"/>
              </a:rPr>
              <a:t>を実行します</a:t>
            </a:r>
            <a:endParaRPr b="0" lang="en-US" sz="1800" spc="-1" strike="noStrike">
              <a:solidFill>
                <a:srgbClr val="000000"/>
              </a:solidFill>
              <a:uFill>
                <a:solidFill>
                  <a:srgbClr val="ffffff"/>
                </a:solidFill>
              </a:uFill>
              <a:latin typeface="Arial"/>
            </a:endParaRPr>
          </a:p>
        </p:txBody>
      </p:sp>
      <p:pic>
        <p:nvPicPr>
          <p:cNvPr id="313" name="図 303" descr=""/>
          <p:cNvPicPr/>
          <p:nvPr/>
        </p:nvPicPr>
        <p:blipFill>
          <a:blip r:embed="rId1"/>
          <a:stretch/>
        </p:blipFill>
        <p:spPr>
          <a:xfrm>
            <a:off x="936000" y="2232000"/>
            <a:ext cx="8333280" cy="3965040"/>
          </a:xfrm>
          <a:prstGeom prst="rect">
            <a:avLst/>
          </a:prstGeom>
          <a:ln w="36000">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ESXi</a:t>
            </a:r>
            <a:r>
              <a:rPr b="0" lang="en-US" sz="4400" spc="-1" strike="noStrike">
                <a:solidFill>
                  <a:srgbClr val="000000"/>
                </a:solidFill>
                <a:uFill>
                  <a:solidFill>
                    <a:srgbClr val="ffffff"/>
                  </a:solidFill>
                </a:uFill>
                <a:latin typeface="Meiryo UI"/>
                <a:ea typeface="DejaVu Sans"/>
              </a:rPr>
              <a:t>ホスト検査実行</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315" name="CustomShape 2"/>
          <p:cNvSpPr/>
          <p:nvPr/>
        </p:nvSpPr>
        <p:spPr>
          <a:xfrm>
            <a:off x="504000" y="464868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検査結果の確認ができたら”</a:t>
            </a:r>
            <a:r>
              <a:rPr b="0" lang="en-US" sz="1800" spc="-1" strike="noStrike">
                <a:solidFill>
                  <a:srgbClr val="000000"/>
                </a:solidFill>
                <a:uFill>
                  <a:solidFill>
                    <a:srgbClr val="ffffff"/>
                  </a:solidFill>
                </a:uFill>
                <a:latin typeface="Meiryo UI"/>
                <a:ea typeface="DejaVu Sans"/>
              </a:rPr>
              <a:t>getconfig -u local”</a:t>
            </a:r>
            <a:r>
              <a:rPr b="0" lang="en-US" sz="1800" spc="-1" strike="noStrike">
                <a:solidFill>
                  <a:srgbClr val="000000"/>
                </a:solidFill>
                <a:uFill>
                  <a:solidFill>
                    <a:srgbClr val="ffffff"/>
                  </a:solidFill>
                </a:uFill>
                <a:latin typeface="Meiryo UI"/>
                <a:ea typeface="DejaVu Sans"/>
              </a:rPr>
              <a:t>でローカルデータベースに検査結果を登録します</a:t>
            </a:r>
            <a:endParaRPr b="0" lang="en-US" sz="1800" spc="-1" strike="noStrike">
              <a:solidFill>
                <a:srgbClr val="000000"/>
              </a:solidFill>
              <a:uFill>
                <a:solidFill>
                  <a:srgbClr val="ffffff"/>
                </a:solidFill>
              </a:uFill>
              <a:latin typeface="Arial"/>
            </a:endParaRPr>
          </a:p>
        </p:txBody>
      </p:sp>
      <p:pic>
        <p:nvPicPr>
          <p:cNvPr id="316" name="図 306" descr=""/>
          <p:cNvPicPr/>
          <p:nvPr/>
        </p:nvPicPr>
        <p:blipFill>
          <a:blip r:embed="rId1"/>
          <a:stretch/>
        </p:blipFill>
        <p:spPr>
          <a:xfrm>
            <a:off x="864000" y="5326560"/>
            <a:ext cx="7451280" cy="1152360"/>
          </a:xfrm>
          <a:prstGeom prst="rect">
            <a:avLst/>
          </a:prstGeom>
          <a:ln w="36000">
            <a:noFill/>
          </a:ln>
        </p:spPr>
      </p:pic>
      <p:sp>
        <p:nvSpPr>
          <p:cNvPr id="317" name="CustomShape 3"/>
          <p:cNvSpPr/>
          <p:nvPr/>
        </p:nvSpPr>
        <p:spPr>
          <a:xfrm>
            <a:off x="504000" y="1656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実行後、プロジェクトディレクトリ下の</a:t>
            </a:r>
            <a:r>
              <a:rPr b="0" lang="en-US" sz="1800" spc="-1" strike="noStrike">
                <a:solidFill>
                  <a:srgbClr val="000000"/>
                </a:solidFill>
                <a:uFill>
                  <a:solidFill>
                    <a:srgbClr val="ffffff"/>
                  </a:solidFill>
                </a:uFill>
                <a:latin typeface="Meiryo UI"/>
                <a:ea typeface="DejaVu Sans"/>
              </a:rPr>
              <a:t>build</a:t>
            </a:r>
            <a:r>
              <a:rPr b="0" lang="en-US" sz="1800" spc="-1" strike="noStrike">
                <a:solidFill>
                  <a:srgbClr val="000000"/>
                </a:solidFill>
                <a:uFill>
                  <a:solidFill>
                    <a:srgbClr val="ffffff"/>
                  </a:solidFill>
                </a:uFill>
                <a:latin typeface="Meiryo UI"/>
                <a:ea typeface="DejaVu Sans"/>
              </a:rPr>
              <a:t>の下に生成された</a:t>
            </a: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318" name="図 308" descr=""/>
          <p:cNvPicPr/>
          <p:nvPr/>
        </p:nvPicPr>
        <p:blipFill>
          <a:blip r:embed="rId2"/>
          <a:stretch/>
        </p:blipFill>
        <p:spPr>
          <a:xfrm>
            <a:off x="822600" y="2304720"/>
            <a:ext cx="6016320" cy="2158200"/>
          </a:xfrm>
          <a:prstGeom prst="rect">
            <a:avLst/>
          </a:prstGeom>
          <a:ln w="36000">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504000" y="301320"/>
            <a:ext cx="9069840" cy="5848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他の検査シナリオのインポート</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他の検査シナリオの展開</a:t>
            </a:r>
            <a:endParaRPr b="0" lang="en-US" sz="1800" spc="-1" strike="noStrike">
              <a:solidFill>
                <a:srgbClr val="000000"/>
              </a:solidFill>
              <a:uFill>
                <a:solidFill>
                  <a:srgbClr val="ffffff"/>
                </a:solidFill>
              </a:uFill>
              <a:latin typeface="Arial"/>
            </a:endParaRPr>
          </a:p>
        </p:txBody>
      </p:sp>
      <p:sp>
        <p:nvSpPr>
          <p:cNvPr id="321" name="CustomShape 2"/>
          <p:cNvSpPr/>
          <p:nvPr/>
        </p:nvSpPr>
        <p:spPr>
          <a:xfrm>
            <a:off x="504000" y="176904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検査シナリオの</a:t>
            </a: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アーカイブファイルをダウンロードします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ここでは例として以下の</a:t>
            </a:r>
            <a:r>
              <a:rPr b="0" lang="en-US" sz="1600" spc="-1" strike="noStrike">
                <a:solidFill>
                  <a:srgbClr val="000000"/>
                </a:solidFill>
                <a:uFill>
                  <a:solidFill>
                    <a:srgbClr val="ffffff"/>
                  </a:solidFill>
                </a:uFill>
                <a:latin typeface="Meiryo UI"/>
                <a:ea typeface="DejaVu Sans"/>
              </a:rPr>
              <a:t>Zabbix</a:t>
            </a:r>
            <a:r>
              <a:rPr b="0" lang="en-US" sz="1600" spc="-1" strike="noStrike">
                <a:solidFill>
                  <a:srgbClr val="000000"/>
                </a:solidFill>
                <a:uFill>
                  <a:solidFill>
                    <a:srgbClr val="ffffff"/>
                  </a:solidFill>
                </a:uFill>
                <a:latin typeface="Meiryo UI"/>
                <a:ea typeface="DejaVu Sans"/>
              </a:rPr>
              <a:t>監視設定検査シナリオをダウンロードします</a:t>
            </a:r>
            <a:endParaRPr b="0" lang="en-US"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server-acceptance-zabbix.zip</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エクスプローラからダウンロードした</a:t>
            </a: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の保存フォルダーを開きます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zip</a:t>
            </a:r>
            <a:r>
              <a:rPr b="0" lang="en-US" sz="1600" spc="-1" strike="noStrike">
                <a:solidFill>
                  <a:srgbClr val="000000"/>
                </a:solidFill>
                <a:uFill>
                  <a:solidFill>
                    <a:srgbClr val="ffffff"/>
                  </a:solidFill>
                </a:uFill>
                <a:latin typeface="Meiryo UI"/>
                <a:ea typeface="DejaVu Sans"/>
              </a:rPr>
              <a:t>ファイルを選択して、右クリック</a:t>
            </a:r>
            <a:r>
              <a:rPr b="0" lang="en-US" sz="1600" spc="-1" strike="noStrike">
                <a:solidFill>
                  <a:srgbClr val="000000"/>
                </a:solidFill>
                <a:uFill>
                  <a:solidFill>
                    <a:srgbClr val="ffffff"/>
                  </a:solidFill>
                </a:uFill>
                <a:latin typeface="Meiryo UI"/>
                <a:ea typeface="DejaVu Sans"/>
              </a:rPr>
              <a:t>-&gt;7-Zip-&gt;</a:t>
            </a:r>
            <a:r>
              <a:rPr b="0" lang="en-US" sz="1600" spc="-1" strike="noStrike">
                <a:solidFill>
                  <a:srgbClr val="000000"/>
                </a:solidFill>
                <a:uFill>
                  <a:solidFill>
                    <a:srgbClr val="ffffff"/>
                  </a:solidFill>
                </a:uFill>
                <a:latin typeface="Meiryo UI"/>
                <a:ea typeface="DejaVu Sans"/>
              </a:rPr>
              <a:t>展開を選択します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22" name="図 312" descr=""/>
          <p:cNvPicPr/>
          <p:nvPr/>
        </p:nvPicPr>
        <p:blipFill>
          <a:blip r:embed="rId1"/>
          <a:stretch/>
        </p:blipFill>
        <p:spPr>
          <a:xfrm>
            <a:off x="936000" y="5184000"/>
            <a:ext cx="4014720" cy="2154600"/>
          </a:xfrm>
          <a:prstGeom prst="rect">
            <a:avLst/>
          </a:prstGeom>
          <a:ln>
            <a:noFill/>
          </a:ln>
        </p:spPr>
      </p:pic>
      <p:pic>
        <p:nvPicPr>
          <p:cNvPr id="323" name="図 313" descr=""/>
          <p:cNvPicPr/>
          <p:nvPr/>
        </p:nvPicPr>
        <p:blipFill>
          <a:blip r:embed="rId2"/>
          <a:stretch/>
        </p:blipFill>
        <p:spPr>
          <a:xfrm>
            <a:off x="936000" y="3092400"/>
            <a:ext cx="4611960" cy="1082880"/>
          </a:xfrm>
          <a:prstGeom prst="rect">
            <a:avLst/>
          </a:prstGeom>
          <a:ln>
            <a:noFill/>
          </a:ln>
        </p:spPr>
      </p:pic>
      <p:sp>
        <p:nvSpPr>
          <p:cNvPr id="324" name="CustomShape 3"/>
          <p:cNvSpPr/>
          <p:nvPr/>
        </p:nvSpPr>
        <p:spPr>
          <a:xfrm>
            <a:off x="504000" y="432000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展開先にプロジェクトディレクトリを入力します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展開先入力フィールドの下のチェックボックスを外します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a:t>
            </a:r>
            <a:r>
              <a:rPr b="0" lang="en-US" sz="1600" spc="-1" strike="noStrike">
                <a:solidFill>
                  <a:srgbClr val="000000"/>
                </a:solidFill>
                <a:uFill>
                  <a:solidFill>
                    <a:srgbClr val="ffffff"/>
                  </a:solidFill>
                </a:uFill>
                <a:latin typeface="Meiryo UI"/>
                <a:ea typeface="DejaVu Sans"/>
              </a:rPr>
              <a:t>OK</a:t>
            </a:r>
            <a:r>
              <a:rPr b="0" lang="en-US" sz="1600" spc="-1" strike="noStrike">
                <a:solidFill>
                  <a:srgbClr val="000000"/>
                </a:solidFill>
                <a:uFill>
                  <a:solidFill>
                    <a:srgbClr val="ffffff"/>
                  </a:solidFill>
                </a:uFill>
                <a:latin typeface="Meiryo UI"/>
                <a:ea typeface="DejaVu Sans"/>
              </a:rPr>
              <a:t>」をクリックして解凍します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25" name="CustomShape 4"/>
          <p:cNvSpPr/>
          <p:nvPr/>
        </p:nvSpPr>
        <p:spPr>
          <a:xfrm>
            <a:off x="1008000" y="5544000"/>
            <a:ext cx="2663280" cy="215280"/>
          </a:xfrm>
          <a:prstGeom prst="rect">
            <a:avLst/>
          </a:prstGeom>
          <a:noFill/>
          <a:ln>
            <a:solidFill>
              <a:srgbClr val="ff3333"/>
            </a:solidFill>
          </a:ln>
        </p:spPr>
        <p:style>
          <a:lnRef idx="0"/>
          <a:fillRef idx="0"/>
          <a:effectRef idx="0"/>
          <a:fontRef idx="minor"/>
        </p:style>
      </p:sp>
      <p:sp>
        <p:nvSpPr>
          <p:cNvPr id="326" name="CustomShape 5"/>
          <p:cNvSpPr/>
          <p:nvPr/>
        </p:nvSpPr>
        <p:spPr>
          <a:xfrm>
            <a:off x="1008000" y="5832000"/>
            <a:ext cx="359280" cy="215280"/>
          </a:xfrm>
          <a:prstGeom prst="rect">
            <a:avLst/>
          </a:prstGeom>
          <a:noFill/>
          <a:ln>
            <a:solidFill>
              <a:srgbClr val="ff3333"/>
            </a:solidFill>
          </a:ln>
        </p:spPr>
        <p:style>
          <a:lnRef idx="0"/>
          <a:fillRef idx="0"/>
          <a:effectRef idx="0"/>
          <a:fontRef idx="minor"/>
        </p:style>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他の検査シナリオの実行</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pic>
        <p:nvPicPr>
          <p:cNvPr id="328" name="図 318" descr=""/>
          <p:cNvPicPr/>
          <p:nvPr/>
        </p:nvPicPr>
        <p:blipFill>
          <a:blip r:embed="rId1"/>
          <a:stretch/>
        </p:blipFill>
        <p:spPr>
          <a:xfrm>
            <a:off x="1440000" y="3057120"/>
            <a:ext cx="3306600" cy="1910160"/>
          </a:xfrm>
          <a:prstGeom prst="rect">
            <a:avLst/>
          </a:prstGeom>
          <a:ln>
            <a:noFill/>
          </a:ln>
        </p:spPr>
      </p:pic>
      <p:pic>
        <p:nvPicPr>
          <p:cNvPr id="329" name="図 319" descr=""/>
          <p:cNvPicPr/>
          <p:nvPr/>
        </p:nvPicPr>
        <p:blipFill>
          <a:blip r:embed="rId2"/>
          <a:stretch/>
        </p:blipFill>
        <p:spPr>
          <a:xfrm>
            <a:off x="1360440" y="5786280"/>
            <a:ext cx="4414320" cy="1557000"/>
          </a:xfrm>
          <a:prstGeom prst="rect">
            <a:avLst/>
          </a:prstGeom>
          <a:ln>
            <a:noFill/>
          </a:ln>
        </p:spPr>
      </p:pic>
      <p:sp>
        <p:nvSpPr>
          <p:cNvPr id="330" name="CustomShape 2"/>
          <p:cNvSpPr/>
          <p:nvPr/>
        </p:nvSpPr>
        <p:spPr>
          <a:xfrm>
            <a:off x="504000" y="510732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config</a:t>
            </a:r>
            <a:r>
              <a:rPr b="0" lang="en-US" sz="1800" spc="-1" strike="noStrike">
                <a:solidFill>
                  <a:srgbClr val="000000"/>
                </a:solidFill>
                <a:uFill>
                  <a:solidFill>
                    <a:srgbClr val="ffffff"/>
                  </a:solidFill>
                </a:uFill>
                <a:latin typeface="Meiryo UI"/>
                <a:ea typeface="DejaVu Sans"/>
              </a:rPr>
              <a:t>ディレクトリに移動して、”</a:t>
            </a:r>
            <a:r>
              <a:rPr b="0" lang="en-US" sz="1800" spc="-1" strike="noStrike">
                <a:solidFill>
                  <a:srgbClr val="000000"/>
                </a:solidFill>
                <a:uFill>
                  <a:solidFill>
                    <a:srgbClr val="ffffff"/>
                  </a:solidFill>
                </a:uFill>
                <a:latin typeface="Meiryo UI"/>
                <a:ea typeface="DejaVu Sans"/>
              </a:rPr>
              <a:t>config_{</a:t>
            </a:r>
            <a:r>
              <a:rPr b="0" lang="en-US" sz="1800" spc="-1" strike="noStrike">
                <a:solidFill>
                  <a:srgbClr val="000000"/>
                </a:solidFill>
                <a:uFill>
                  <a:solidFill>
                    <a:srgbClr val="ffffff"/>
                  </a:solidFill>
                </a:uFill>
                <a:latin typeface="Meiryo UI"/>
                <a:ea typeface="DejaVu Sans"/>
              </a:rPr>
              <a:t>シナリオ</a:t>
            </a:r>
            <a:r>
              <a:rPr b="0" lang="en-US" sz="1800" spc="-1" strike="noStrike">
                <a:solidFill>
                  <a:srgbClr val="000000"/>
                </a:solidFill>
                <a:uFill>
                  <a:solidFill>
                    <a:srgbClr val="ffffff"/>
                  </a:solidFill>
                </a:uFill>
                <a:latin typeface="Meiryo UI"/>
                <a:ea typeface="DejaVu Sans"/>
              </a:rPr>
              <a:t>}.groovy”(</a:t>
            </a:r>
            <a:r>
              <a:rPr b="0" lang="en-US" sz="1800" spc="-1" strike="noStrike">
                <a:solidFill>
                  <a:srgbClr val="000000"/>
                </a:solidFill>
                <a:uFill>
                  <a:solidFill>
                    <a:srgbClr val="ffffff"/>
                  </a:solidFill>
                </a:uFill>
                <a:latin typeface="Meiryo UI"/>
                <a:ea typeface="DejaVu Sans"/>
              </a:rPr>
              <a:t>ここでは、</a:t>
            </a:r>
            <a:r>
              <a:rPr b="0" lang="en-US" sz="1800" spc="-1" strike="noStrike">
                <a:solidFill>
                  <a:srgbClr val="000000"/>
                </a:solidFill>
                <a:uFill>
                  <a:solidFill>
                    <a:srgbClr val="ffffff"/>
                  </a:solidFill>
                </a:uFill>
                <a:latin typeface="Meiryo UI"/>
                <a:ea typeface="DejaVu Sans"/>
              </a:rPr>
              <a:t>zabbix</a:t>
            </a:r>
            <a:r>
              <a:rPr b="0" lang="en-US" sz="1800" spc="-1" strike="noStrike">
                <a:solidFill>
                  <a:srgbClr val="000000"/>
                </a:solidFill>
                <a:uFill>
                  <a:solidFill>
                    <a:srgbClr val="ffffff"/>
                  </a:solidFill>
                </a:uFill>
                <a:latin typeface="Meiryo UI"/>
                <a:ea typeface="DejaVu Sans"/>
              </a:rPr>
              <a:t>検査シナリオの</a:t>
            </a:r>
            <a:r>
              <a:rPr b="0" lang="en-US" sz="1800" spc="-1" strike="noStrike">
                <a:solidFill>
                  <a:srgbClr val="000000"/>
                </a:solidFill>
                <a:uFill>
                  <a:solidFill>
                    <a:srgbClr val="ffffff"/>
                  </a:solidFill>
                </a:uFill>
                <a:latin typeface="Meiryo UI"/>
                <a:ea typeface="DejaVu Sans"/>
              </a:rPr>
              <a:t>config_zabbix.groovy)</a:t>
            </a:r>
            <a:r>
              <a:rPr b="0" lang="en-US" sz="1800" spc="-1" strike="noStrike">
                <a:solidFill>
                  <a:srgbClr val="000000"/>
                </a:solidFill>
                <a:uFill>
                  <a:solidFill>
                    <a:srgbClr val="ffffff"/>
                  </a:solidFill>
                </a:uFill>
                <a:latin typeface="Meiryo UI"/>
                <a:ea typeface="DejaVu Sans"/>
              </a:rPr>
              <a:t>を編集します</a:t>
            </a:r>
            <a:endParaRPr b="0" lang="en-US" sz="1800" spc="-1" strike="noStrike">
              <a:solidFill>
                <a:srgbClr val="000000"/>
              </a:solidFill>
              <a:uFill>
                <a:solidFill>
                  <a:srgbClr val="ffffff"/>
                </a:solidFill>
              </a:uFill>
              <a:latin typeface="Arial"/>
            </a:endParaRPr>
          </a:p>
        </p:txBody>
      </p:sp>
      <p:sp>
        <p:nvSpPr>
          <p:cNvPr id="331" name="CustomShape 3"/>
          <p:cNvSpPr/>
          <p:nvPr/>
        </p:nvSpPr>
        <p:spPr>
          <a:xfrm>
            <a:off x="541800" y="1800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展開して生成された検査シートと設定ファイルを編集します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プロジェクトディレクトリ下に展開された検査シート</a:t>
            </a:r>
            <a:r>
              <a:rPr b="0" lang="en-US" sz="1800" spc="-1" strike="noStrike">
                <a:solidFill>
                  <a:srgbClr val="000000"/>
                </a:solidFill>
                <a:uFill>
                  <a:solidFill>
                    <a:srgbClr val="ffffff"/>
                  </a:solidFill>
                </a:uFill>
                <a:latin typeface="Meiryo UI"/>
                <a:ea typeface="DejaVu Sans"/>
              </a:rPr>
              <a:t>(</a:t>
            </a:r>
            <a:r>
              <a:rPr b="0" lang="en-US" sz="1800" spc="-1" strike="noStrike">
                <a:solidFill>
                  <a:srgbClr val="000000"/>
                </a:solidFill>
                <a:uFill>
                  <a:solidFill>
                    <a:srgbClr val="ffffff"/>
                  </a:solidFill>
                </a:uFill>
                <a:latin typeface="Meiryo UI"/>
                <a:ea typeface="DejaVu Sans"/>
              </a:rPr>
              <a:t>ここでは、監視設定チェックシート</a:t>
            </a:r>
            <a:r>
              <a:rPr b="0" lang="en-US" sz="1800" spc="-1" strike="noStrike">
                <a:solidFill>
                  <a:srgbClr val="000000"/>
                </a:solidFill>
                <a:uFill>
                  <a:solidFill>
                    <a:srgbClr val="ffffff"/>
                  </a:solidFill>
                </a:uFill>
                <a:latin typeface="Meiryo UI"/>
                <a:ea typeface="DejaVu Sans"/>
              </a:rPr>
              <a:t>_Zabbix.xlsx)</a:t>
            </a:r>
            <a:r>
              <a:rPr b="0" lang="en-US" sz="1800" spc="-1" strike="noStrike">
                <a:solidFill>
                  <a:srgbClr val="000000"/>
                </a:solidFill>
                <a:uFill>
                  <a:solidFill>
                    <a:srgbClr val="ffffff"/>
                  </a:solidFill>
                </a:uFill>
                <a:latin typeface="Meiryo UI"/>
                <a:ea typeface="DejaVu Sans"/>
              </a:rPr>
              <a:t>を開きます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編集手順については、</a:t>
            </a:r>
            <a:r>
              <a:rPr b="0" lang="en-US" sz="1800" spc="-1" strike="noStrike">
                <a:solidFill>
                  <a:srgbClr val="000000"/>
                </a:solidFill>
                <a:uFill>
                  <a:solidFill>
                    <a:srgbClr val="ffffff"/>
                  </a:solidFill>
                </a:uFill>
                <a:latin typeface="Meiryo UI"/>
                <a:ea typeface="DejaVu Sans"/>
              </a:rPr>
              <a:t>docs</a:t>
            </a:r>
            <a:r>
              <a:rPr b="0" lang="en-US" sz="1800" spc="-1" strike="noStrike">
                <a:solidFill>
                  <a:srgbClr val="000000"/>
                </a:solidFill>
                <a:uFill>
                  <a:solidFill>
                    <a:srgbClr val="ffffff"/>
                  </a:solidFill>
                </a:uFill>
                <a:latin typeface="Meiryo UI"/>
                <a:ea typeface="DejaVu Sans"/>
              </a:rPr>
              <a:t>の下にある各検査シナリオの</a:t>
            </a:r>
            <a:r>
              <a:rPr b="0" lang="en-US" sz="1800" spc="-1" strike="noStrike">
                <a:solidFill>
                  <a:srgbClr val="000000"/>
                </a:solidFill>
                <a:uFill>
                  <a:solidFill>
                    <a:srgbClr val="ffffff"/>
                  </a:solidFill>
                </a:uFill>
                <a:latin typeface="Meiryo UI"/>
                <a:ea typeface="DejaVu Sans"/>
              </a:rPr>
              <a:t>Readme.md</a:t>
            </a:r>
            <a:r>
              <a:rPr b="0" lang="en-US" sz="1800" spc="-1" strike="noStrike">
                <a:solidFill>
                  <a:srgbClr val="000000"/>
                </a:solidFill>
                <a:uFill>
                  <a:solidFill>
                    <a:srgbClr val="ffffff"/>
                  </a:solidFill>
                </a:uFill>
                <a:latin typeface="Meiryo UI"/>
                <a:ea typeface="DejaVu Sans"/>
              </a:rPr>
              <a:t>を参照してください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他の検査シナリオの実行</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333" name="CustomShape 2"/>
          <p:cNvSpPr/>
          <p:nvPr/>
        </p:nvSpPr>
        <p:spPr>
          <a:xfrm>
            <a:off x="504000" y="1656000"/>
            <a:ext cx="9070920" cy="606240"/>
          </a:xfrm>
          <a:prstGeom prst="rect">
            <a:avLst/>
          </a:prstGeom>
          <a:noFill/>
          <a:ln>
            <a:noFill/>
          </a:ln>
        </p:spPr>
        <p:style>
          <a:lnRef idx="0"/>
          <a:fillRef idx="0"/>
          <a:effectRef idx="0"/>
          <a:fontRef idx="minor"/>
        </p:style>
        <p:txBody>
          <a:bodyPr lIns="0" rIns="0" tIns="0" bIns="0"/>
          <a:p>
            <a:r>
              <a:rPr b="0" lang="en-US" sz="1800" spc="-1" strike="noStrike">
                <a:solidFill>
                  <a:srgbClr val="000000"/>
                </a:solidFill>
                <a:uFill>
                  <a:solidFill>
                    <a:srgbClr val="ffffff"/>
                  </a:solidFill>
                </a:uFill>
                <a:latin typeface="Meiryo UI"/>
                <a:ea typeface="DejaVu Sans"/>
              </a:rPr>
              <a:t>-c </a:t>
            </a:r>
            <a:r>
              <a:rPr b="0" lang="en-US" sz="1800" spc="-1" strike="noStrike">
                <a:solidFill>
                  <a:srgbClr val="000000"/>
                </a:solidFill>
                <a:uFill>
                  <a:solidFill>
                    <a:srgbClr val="ffffff"/>
                  </a:solidFill>
                </a:uFill>
                <a:latin typeface="Meiryo UI"/>
                <a:ea typeface="DejaVu Sans"/>
              </a:rPr>
              <a:t>オプションで設定ファイルを指定して、検査を実行します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getconfig -c .\config\config_zabbix.groovy</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実行後、プロジェクトディレクトリ下の</a:t>
            </a:r>
            <a:r>
              <a:rPr b="0" lang="en-US" sz="1800" spc="-1" strike="noStrike">
                <a:solidFill>
                  <a:srgbClr val="000000"/>
                </a:solidFill>
                <a:uFill>
                  <a:solidFill>
                    <a:srgbClr val="ffffff"/>
                  </a:solidFill>
                </a:uFill>
                <a:latin typeface="Meiryo UI"/>
                <a:ea typeface="DejaVu Sans"/>
              </a:rPr>
              <a:t>build</a:t>
            </a:r>
            <a:r>
              <a:rPr b="0" lang="en-US" sz="1800" spc="-1" strike="noStrike">
                <a:solidFill>
                  <a:srgbClr val="000000"/>
                </a:solidFill>
                <a:uFill>
                  <a:solidFill>
                    <a:srgbClr val="ffffff"/>
                  </a:solidFill>
                </a:uFill>
                <a:latin typeface="Meiryo UI"/>
                <a:ea typeface="DejaVu Sans"/>
              </a:rPr>
              <a:t>の下に生成された</a:t>
            </a:r>
            <a:r>
              <a:rPr b="0" lang="en-US" sz="1800" spc="-1" strike="noStrike">
                <a:solidFill>
                  <a:srgbClr val="000000"/>
                </a:solidFill>
                <a:uFill>
                  <a:solidFill>
                    <a:srgbClr val="ffffff"/>
                  </a:solidFill>
                </a:uFill>
                <a:latin typeface="Meiryo UI"/>
                <a:ea typeface="DejaVu Sans"/>
              </a:rPr>
              <a:t>Excel</a:t>
            </a:r>
            <a:r>
              <a:rPr b="0" lang="en-US" sz="1800" spc="-1" strike="noStrike">
                <a:solidFill>
                  <a:srgbClr val="000000"/>
                </a:solidFill>
                <a:uFill>
                  <a:solidFill>
                    <a:srgbClr val="ffffff"/>
                  </a:solidFill>
                </a:uFill>
                <a:latin typeface="Meiryo UI"/>
                <a:ea typeface="DejaVu Sans"/>
              </a:rPr>
              <a:t>検査結果を開いて結果を確認します</a:t>
            </a:r>
            <a:endParaRPr b="0" lang="en-US" sz="1800" spc="-1" strike="noStrike">
              <a:solidFill>
                <a:srgbClr val="000000"/>
              </a:solidFill>
              <a:uFill>
                <a:solidFill>
                  <a:srgbClr val="ffffff"/>
                </a:solidFill>
              </a:uFill>
              <a:latin typeface="Arial"/>
            </a:endParaRPr>
          </a:p>
        </p:txBody>
      </p:sp>
      <p:pic>
        <p:nvPicPr>
          <p:cNvPr id="334" name="図 324" descr=""/>
          <p:cNvPicPr/>
          <p:nvPr/>
        </p:nvPicPr>
        <p:blipFill>
          <a:blip r:embed="rId1"/>
          <a:stretch/>
        </p:blipFill>
        <p:spPr>
          <a:xfrm>
            <a:off x="942120" y="2921040"/>
            <a:ext cx="7002000" cy="327168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504000" y="301320"/>
            <a:ext cx="9069840" cy="5848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ドライランモード</a:t>
            </a:r>
            <a:endParaRPr b="0" lang="en-US"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ドライランモードについて</a:t>
            </a:r>
            <a:endParaRPr b="0" lang="en-US" sz="1800" spc="-1" strike="noStrike">
              <a:solidFill>
                <a:srgbClr val="000000"/>
              </a:solidFill>
              <a:uFill>
                <a:solidFill>
                  <a:srgbClr val="ffffff"/>
                </a:solidFill>
              </a:uFill>
              <a:latin typeface="Arial"/>
            </a:endParaRPr>
          </a:p>
        </p:txBody>
      </p:sp>
      <p:sp>
        <p:nvSpPr>
          <p:cNvPr id="337" name="CustomShape 2"/>
          <p:cNvSpPr/>
          <p:nvPr/>
        </p:nvSpPr>
        <p:spPr>
          <a:xfrm>
            <a:off x="504000" y="1769040"/>
            <a:ext cx="9069840" cy="132552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getconfig</a:t>
            </a:r>
            <a:r>
              <a:rPr b="0" lang="en-US" sz="1600" spc="-1" strike="noStrike">
                <a:solidFill>
                  <a:srgbClr val="000000"/>
                </a:solidFill>
                <a:uFill>
                  <a:solidFill>
                    <a:srgbClr val="ffffff"/>
                  </a:solidFill>
                </a:uFill>
                <a:latin typeface="Meiryo UI"/>
                <a:ea typeface="DejaVu Sans"/>
              </a:rPr>
              <a:t>実行オプションで、 “</a:t>
            </a:r>
            <a:r>
              <a:rPr b="0" lang="en-US" sz="1600" spc="-1" strike="noStrike">
                <a:solidFill>
                  <a:srgbClr val="000000"/>
                </a:solidFill>
                <a:uFill>
                  <a:solidFill>
                    <a:srgbClr val="ffffff"/>
                  </a:solidFill>
                </a:uFill>
                <a:latin typeface="Meiryo UI"/>
                <a:ea typeface="DejaVu Sans"/>
              </a:rPr>
              <a:t>-d” </a:t>
            </a:r>
            <a:r>
              <a:rPr b="0" lang="en-US" sz="1600" spc="-1" strike="noStrike">
                <a:solidFill>
                  <a:srgbClr val="000000"/>
                </a:solidFill>
                <a:uFill>
                  <a:solidFill>
                    <a:srgbClr val="ffffff"/>
                  </a:solidFill>
                </a:uFill>
                <a:latin typeface="Meiryo UI"/>
                <a:ea typeface="DejaVu Sans"/>
              </a:rPr>
              <a:t>オプションを追加すると予行演習</a:t>
            </a:r>
            <a:r>
              <a:rPr b="0" lang="en-US" sz="1600" spc="-1" strike="noStrike">
                <a:solidFill>
                  <a:srgbClr val="000000"/>
                </a:solidFill>
                <a:uFill>
                  <a:solidFill>
                    <a:srgbClr val="ffffff"/>
                  </a:solidFill>
                </a:uFill>
                <a:latin typeface="Meiryo UI"/>
                <a:ea typeface="DejaVu Sans"/>
              </a:rPr>
              <a:t>(DryRun)</a:t>
            </a:r>
            <a:r>
              <a:rPr b="0" lang="en-US" sz="1600" spc="-1" strike="noStrike">
                <a:solidFill>
                  <a:srgbClr val="000000"/>
                </a:solidFill>
                <a:uFill>
                  <a:solidFill>
                    <a:srgbClr val="ffffff"/>
                  </a:solidFill>
                </a:uFill>
                <a:latin typeface="Meiryo UI"/>
                <a:ea typeface="DejaVu Sans"/>
              </a:rPr>
              <a:t>モードを実行します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一部の検査対象を絞り込んで検査結果を作成したい場合などに使用します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はじめに全検査対象の検査を実行します</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Meiryo UI"/>
                <a:ea typeface="DejaVu Sans"/>
              </a:rPr>
              <a:t>ここでは、例として、</a:t>
            </a:r>
            <a:r>
              <a:rPr b="0" lang="en-US" sz="1600" spc="-1" strike="noStrike">
                <a:solidFill>
                  <a:srgbClr val="000000"/>
                </a:solidFill>
                <a:uFill>
                  <a:solidFill>
                    <a:srgbClr val="ffffff"/>
                  </a:solidFill>
                </a:uFill>
                <a:latin typeface="Meiryo UI"/>
                <a:ea typeface="DejaVu Sans"/>
              </a:rPr>
              <a:t>Linux,Windows,ESXi</a:t>
            </a:r>
            <a:r>
              <a:rPr b="0" lang="en-US" sz="1600" spc="-1" strike="noStrike">
                <a:solidFill>
                  <a:srgbClr val="000000"/>
                </a:solidFill>
                <a:uFill>
                  <a:solidFill>
                    <a:srgbClr val="ffffff"/>
                  </a:solidFill>
                </a:uFill>
                <a:latin typeface="Meiryo UI"/>
                <a:ea typeface="DejaVu Sans"/>
              </a:rPr>
              <a:t>ホストの計</a:t>
            </a:r>
            <a:r>
              <a:rPr b="0" lang="en-US" sz="1600" spc="-1" strike="noStrike">
                <a:solidFill>
                  <a:srgbClr val="000000"/>
                </a:solidFill>
                <a:uFill>
                  <a:solidFill>
                    <a:srgbClr val="ffffff"/>
                  </a:solidFill>
                </a:uFill>
                <a:latin typeface="Meiryo UI"/>
                <a:ea typeface="DejaVu Sans"/>
              </a:rPr>
              <a:t>3</a:t>
            </a:r>
            <a:r>
              <a:rPr b="0" lang="en-US" sz="1600" spc="-1" strike="noStrike">
                <a:solidFill>
                  <a:srgbClr val="000000"/>
                </a:solidFill>
                <a:uFill>
                  <a:solidFill>
                    <a:srgbClr val="ffffff"/>
                  </a:solidFill>
                </a:uFill>
                <a:latin typeface="Meiryo UI"/>
                <a:ea typeface="DejaVu Sans"/>
              </a:rPr>
              <a:t>台の検査を行います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38" name="図 328" descr=""/>
          <p:cNvPicPr/>
          <p:nvPr/>
        </p:nvPicPr>
        <p:blipFill>
          <a:blip r:embed="rId1"/>
          <a:stretch/>
        </p:blipFill>
        <p:spPr>
          <a:xfrm>
            <a:off x="1008000" y="3146760"/>
            <a:ext cx="6387120" cy="347652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ドライランモードの実行</a:t>
            </a:r>
            <a:r>
              <a:rPr b="0" lang="en-US" sz="4400" spc="-1" strike="noStrike">
                <a:solidFill>
                  <a:srgbClr val="000000"/>
                </a:solidFill>
                <a:uFill>
                  <a:solidFill>
                    <a:srgbClr val="ffffff"/>
                  </a:solidFill>
                </a:uFill>
                <a:latin typeface="Meiryo UI"/>
                <a:ea typeface="DejaVu Sans"/>
              </a:rPr>
              <a:t>1</a:t>
            </a:r>
            <a:endParaRPr b="0" lang="en-US" sz="1800" spc="-1" strike="noStrike">
              <a:solidFill>
                <a:srgbClr val="000000"/>
              </a:solidFill>
              <a:uFill>
                <a:solidFill>
                  <a:srgbClr val="ffffff"/>
                </a:solidFill>
              </a:uFill>
              <a:latin typeface="Arial"/>
            </a:endParaRPr>
          </a:p>
        </p:txBody>
      </p:sp>
      <p:sp>
        <p:nvSpPr>
          <p:cNvPr id="340" name="CustomShape 2"/>
          <p:cNvSpPr/>
          <p:nvPr/>
        </p:nvSpPr>
        <p:spPr>
          <a:xfrm>
            <a:off x="541800" y="1800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getconfig </a:t>
            </a:r>
            <a:r>
              <a:rPr b="0" lang="en-US" sz="1800" spc="-1" strike="noStrike">
                <a:solidFill>
                  <a:srgbClr val="000000"/>
                </a:solidFill>
                <a:uFill>
                  <a:solidFill>
                    <a:srgbClr val="ffffff"/>
                  </a:solidFill>
                </a:uFill>
                <a:latin typeface="Meiryo UI"/>
                <a:ea typeface="DejaVu Sans"/>
              </a:rPr>
              <a:t>で検査を実行したら </a:t>
            </a:r>
            <a:r>
              <a:rPr b="0" lang="en-US" sz="1800" spc="-1" strike="noStrike">
                <a:solidFill>
                  <a:srgbClr val="000000"/>
                </a:solidFill>
                <a:uFill>
                  <a:solidFill>
                    <a:srgbClr val="ffffff"/>
                  </a:solidFill>
                </a:uFill>
                <a:latin typeface="Meiryo UI"/>
                <a:ea typeface="DejaVu Sans"/>
              </a:rPr>
              <a:t>getconfig -u local </a:t>
            </a:r>
            <a:r>
              <a:rPr b="0" lang="en-US" sz="1800" spc="-1" strike="noStrike">
                <a:solidFill>
                  <a:srgbClr val="000000"/>
                </a:solidFill>
                <a:uFill>
                  <a:solidFill>
                    <a:srgbClr val="ffffff"/>
                  </a:solidFill>
                </a:uFill>
                <a:latin typeface="Meiryo UI"/>
                <a:ea typeface="DejaVu Sans"/>
              </a:rPr>
              <a:t>でローカルディレクトリに検査結果をコピーします</a:t>
            </a:r>
            <a:endParaRPr b="0" lang="en-US" sz="1800" spc="-1" strike="noStrike">
              <a:solidFill>
                <a:srgbClr val="000000"/>
              </a:solidFill>
              <a:uFill>
                <a:solidFill>
                  <a:srgbClr val="ffffff"/>
                </a:solidFill>
              </a:uFill>
              <a:latin typeface="Arial"/>
            </a:endParaRPr>
          </a:p>
        </p:txBody>
      </p:sp>
      <p:sp>
        <p:nvSpPr>
          <p:cNvPr id="341" name="CustomShape 3"/>
          <p:cNvSpPr/>
          <p:nvPr/>
        </p:nvSpPr>
        <p:spPr>
          <a:xfrm>
            <a:off x="541800" y="3960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再び検査シートのシート「検査対象」を開いて、検査結果の再作成が必要なサーバのみを絞り込みます。ここでは、</a:t>
            </a:r>
            <a:r>
              <a:rPr b="0" lang="en-US" sz="1800" spc="-1" strike="noStrike">
                <a:solidFill>
                  <a:srgbClr val="000000"/>
                </a:solidFill>
                <a:uFill>
                  <a:solidFill>
                    <a:srgbClr val="ffffff"/>
                  </a:solidFill>
                </a:uFill>
                <a:latin typeface="Meiryo UI"/>
                <a:ea typeface="DejaVu Sans"/>
              </a:rPr>
              <a:t>Linux</a:t>
            </a:r>
            <a:r>
              <a:rPr b="0" lang="en-US" sz="1800" spc="-1" strike="noStrike">
                <a:solidFill>
                  <a:srgbClr val="000000"/>
                </a:solidFill>
                <a:uFill>
                  <a:solidFill>
                    <a:srgbClr val="ffffff"/>
                  </a:solidFill>
                </a:uFill>
                <a:latin typeface="Meiryo UI"/>
                <a:ea typeface="DejaVu Sans"/>
              </a:rPr>
              <a:t>の列のみに絞り込みます</a:t>
            </a:r>
            <a:endParaRPr b="0" lang="en-US" sz="1800" spc="-1" strike="noStrike">
              <a:solidFill>
                <a:srgbClr val="000000"/>
              </a:solidFill>
              <a:uFill>
                <a:solidFill>
                  <a:srgbClr val="ffffff"/>
                </a:solidFill>
              </a:uFill>
              <a:latin typeface="Arial"/>
            </a:endParaRPr>
          </a:p>
        </p:txBody>
      </p:sp>
      <p:pic>
        <p:nvPicPr>
          <p:cNvPr id="342" name="図 332" descr=""/>
          <p:cNvPicPr/>
          <p:nvPr/>
        </p:nvPicPr>
        <p:blipFill>
          <a:blip r:embed="rId1"/>
          <a:stretch/>
        </p:blipFill>
        <p:spPr>
          <a:xfrm>
            <a:off x="936000" y="2453040"/>
            <a:ext cx="7277760" cy="1074240"/>
          </a:xfrm>
          <a:prstGeom prst="rect">
            <a:avLst/>
          </a:prstGeom>
          <a:ln>
            <a:noFill/>
          </a:ln>
        </p:spPr>
      </p:pic>
      <p:pic>
        <p:nvPicPr>
          <p:cNvPr id="343" name="図 333" descr=""/>
          <p:cNvPicPr/>
          <p:nvPr/>
        </p:nvPicPr>
        <p:blipFill>
          <a:blip r:embed="rId2"/>
          <a:stretch/>
        </p:blipFill>
        <p:spPr>
          <a:xfrm>
            <a:off x="936000" y="4670280"/>
            <a:ext cx="4707360" cy="202500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事前準備２</a:t>
            </a:r>
            <a:endParaRPr b="0" lang="en-US" sz="1800" spc="-1" strike="noStrike">
              <a:solidFill>
                <a:srgbClr val="000000"/>
              </a:solidFill>
              <a:uFill>
                <a:solidFill>
                  <a:srgbClr val="ffffff"/>
                </a:solidFill>
              </a:uFill>
              <a:latin typeface="Arial"/>
            </a:endParaRPr>
          </a:p>
        </p:txBody>
      </p:sp>
      <p:sp>
        <p:nvSpPr>
          <p:cNvPr id="193" name="CustomShape 2"/>
          <p:cNvSpPr/>
          <p:nvPr/>
        </p:nvSpPr>
        <p:spPr>
          <a:xfrm>
            <a:off x="504000" y="1625040"/>
            <a:ext cx="9069840" cy="4421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Meiryo UI"/>
              </a:rPr>
              <a:t>SSL</a:t>
            </a:r>
            <a:r>
              <a:rPr b="0" lang="en-US" sz="2400" spc="-1" strike="noStrike">
                <a:solidFill>
                  <a:srgbClr val="000000"/>
                </a:solidFill>
                <a:uFill>
                  <a:solidFill>
                    <a:srgbClr val="ffffff"/>
                  </a:solidFill>
                </a:uFill>
                <a:latin typeface="Meiryo UI"/>
                <a:ea typeface="Meiryo UI"/>
              </a:rPr>
              <a:t>証明書のインストール</a:t>
            </a:r>
            <a:r>
              <a:rPr b="0" lang="en-US" sz="2400" spc="-1" strike="noStrike">
                <a:solidFill>
                  <a:srgbClr val="000000"/>
                </a:solidFill>
                <a:uFill>
                  <a:solidFill>
                    <a:srgbClr val="ffffff"/>
                  </a:solidFill>
                </a:uFill>
                <a:latin typeface="Meiryo UI"/>
                <a:ea typeface="Meiryo UI"/>
              </a:rPr>
              <a:t>(</a:t>
            </a:r>
            <a:r>
              <a:rPr b="0" lang="en-US" sz="2400" spc="-1" strike="noStrike">
                <a:solidFill>
                  <a:srgbClr val="000000"/>
                </a:solidFill>
                <a:uFill>
                  <a:solidFill>
                    <a:srgbClr val="ffffff"/>
                  </a:solidFill>
                </a:uFill>
                <a:latin typeface="Meiryo UI"/>
                <a:ea typeface="Meiryo UI"/>
              </a:rPr>
              <a:t>社外 </a:t>
            </a:r>
            <a:r>
              <a:rPr b="0" lang="en-US" sz="2400" spc="-1" strike="noStrike">
                <a:solidFill>
                  <a:srgbClr val="000000"/>
                </a:solidFill>
                <a:uFill>
                  <a:solidFill>
                    <a:srgbClr val="ffffff"/>
                  </a:solidFill>
                </a:uFill>
                <a:latin typeface="Meiryo UI"/>
                <a:ea typeface="Meiryo UI"/>
              </a:rPr>
              <a:t>SSL Web</a:t>
            </a:r>
            <a:r>
              <a:rPr b="0" lang="en-US" sz="2400" spc="-1" strike="noStrike">
                <a:solidFill>
                  <a:srgbClr val="000000"/>
                </a:solidFill>
                <a:uFill>
                  <a:solidFill>
                    <a:srgbClr val="ffffff"/>
                  </a:solidFill>
                </a:uFill>
                <a:latin typeface="Meiryo UI"/>
                <a:ea typeface="Meiryo UI"/>
              </a:rPr>
              <a:t>アクセスの制限がある場合</a:t>
            </a:r>
            <a:r>
              <a:rPr b="0" lang="en-US" sz="2400" spc="-1" strike="noStrike">
                <a:solidFill>
                  <a:srgbClr val="000000"/>
                </a:solidFill>
                <a:uFill>
                  <a:solidFill>
                    <a:srgbClr val="ffffff"/>
                  </a:solidFill>
                </a:uFill>
                <a:latin typeface="Meiryo UI"/>
                <a:ea typeface="Meiryo UI"/>
              </a:rPr>
              <a:t>)</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Meiryo UI"/>
              </a:rPr>
              <a:t> </a:t>
            </a:r>
            <a:r>
              <a:rPr b="0" lang="en-US" sz="2200" spc="-1" strike="noStrike">
                <a:solidFill>
                  <a:srgbClr val="000000"/>
                </a:solidFill>
                <a:uFill>
                  <a:solidFill>
                    <a:srgbClr val="ffffff"/>
                  </a:solidFill>
                </a:uFill>
                <a:latin typeface="Meiryo UI"/>
                <a:ea typeface="Meiryo UI"/>
              </a:rPr>
              <a:t>(</a:t>
            </a:r>
            <a:r>
              <a:rPr b="0" lang="en-US" sz="2200" spc="-1" strike="noStrike">
                <a:solidFill>
                  <a:srgbClr val="000000"/>
                </a:solidFill>
                <a:uFill>
                  <a:solidFill>
                    <a:srgbClr val="ffffff"/>
                  </a:solidFill>
                </a:uFill>
                <a:latin typeface="Meiryo UI"/>
                <a:ea typeface="Meiryo UI"/>
              </a:rPr>
              <a:t>社内利用既定を参照</a:t>
            </a:r>
            <a:r>
              <a:rPr b="0" lang="en-US" sz="2200" spc="-1" strike="noStrike">
                <a:solidFill>
                  <a:srgbClr val="000000"/>
                </a:solidFill>
                <a:uFill>
                  <a:solidFill>
                    <a:srgbClr val="ffffff"/>
                  </a:solidFill>
                </a:uFill>
                <a:latin typeface="Meiryo UI"/>
                <a:ea typeface="Meiryo UI"/>
              </a:rPr>
              <a:t>)</a:t>
            </a:r>
            <a:endParaRPr b="0" lang="en-US"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Meiryo UI"/>
                <a:ea typeface="Meiryo UI"/>
              </a:rPr>
              <a:t>PowerShell</a:t>
            </a:r>
            <a:r>
              <a:rPr b="0" lang="en-US" sz="2400" spc="-1" strike="noStrike">
                <a:solidFill>
                  <a:srgbClr val="000000"/>
                </a:solidFill>
                <a:uFill>
                  <a:solidFill>
                    <a:srgbClr val="ffffff"/>
                  </a:solidFill>
                </a:uFill>
                <a:latin typeface="Meiryo UI"/>
                <a:ea typeface="Meiryo UI"/>
              </a:rPr>
              <a:t>のインストール</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Meiryo UI"/>
              </a:rPr>
              <a:t>OS</a:t>
            </a:r>
            <a:r>
              <a:rPr b="0" lang="en-US" sz="2200" spc="-1" strike="noStrike">
                <a:solidFill>
                  <a:srgbClr val="000000"/>
                </a:solidFill>
                <a:uFill>
                  <a:solidFill>
                    <a:srgbClr val="ffffff"/>
                  </a:solidFill>
                </a:uFill>
                <a:latin typeface="Meiryo UI"/>
                <a:ea typeface="Meiryo UI"/>
              </a:rPr>
              <a:t>が以下のバージョンの場合、</a:t>
            </a:r>
            <a:r>
              <a:rPr b="0" lang="en-US" sz="2200" spc="-1" strike="noStrike">
                <a:solidFill>
                  <a:srgbClr val="000000"/>
                </a:solidFill>
                <a:uFill>
                  <a:solidFill>
                    <a:srgbClr val="ffffff"/>
                  </a:solidFill>
                </a:uFill>
                <a:latin typeface="Meiryo UI"/>
                <a:ea typeface="Meiryo UI"/>
              </a:rPr>
              <a:t>PowerShell</a:t>
            </a:r>
            <a:r>
              <a:rPr b="0" lang="en-US" sz="2200" spc="-1" strike="noStrike">
                <a:solidFill>
                  <a:srgbClr val="000000"/>
                </a:solidFill>
                <a:uFill>
                  <a:solidFill>
                    <a:srgbClr val="ffffff"/>
                  </a:solidFill>
                </a:uFill>
                <a:latin typeface="Meiryo UI"/>
                <a:ea typeface="Meiryo UI"/>
              </a:rPr>
              <a:t>の追加インストールが必要となります</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Meiryo UI"/>
              </a:rPr>
              <a:t>Windows 7</a:t>
            </a:r>
            <a:r>
              <a:rPr b="0" lang="en-US" sz="1800" spc="-1" strike="noStrike">
                <a:solidFill>
                  <a:srgbClr val="000000"/>
                </a:solidFill>
                <a:uFill>
                  <a:solidFill>
                    <a:srgbClr val="ffffff"/>
                  </a:solidFill>
                </a:uFill>
                <a:latin typeface="Meiryo UI"/>
                <a:ea typeface="Meiryo UI"/>
              </a:rPr>
              <a:t>、</a:t>
            </a:r>
            <a:r>
              <a:rPr b="0" lang="en-US" sz="1800" spc="-1" strike="noStrike">
                <a:solidFill>
                  <a:srgbClr val="000000"/>
                </a:solidFill>
                <a:uFill>
                  <a:solidFill>
                    <a:srgbClr val="ffffff"/>
                  </a:solidFill>
                </a:uFill>
                <a:latin typeface="Meiryo UI"/>
                <a:ea typeface="Meiryo UI"/>
              </a:rPr>
              <a:t>Windows Server 2008 R2</a:t>
            </a:r>
            <a:r>
              <a:rPr b="0" lang="en-US" sz="1800" spc="-1" strike="noStrike">
                <a:solidFill>
                  <a:srgbClr val="000000"/>
                </a:solidFill>
                <a:uFill>
                  <a:solidFill>
                    <a:srgbClr val="ffffff"/>
                  </a:solidFill>
                </a:uFill>
                <a:latin typeface="Meiryo UI"/>
                <a:ea typeface="Meiryo UI"/>
              </a:rPr>
              <a:t>、</a:t>
            </a:r>
            <a:r>
              <a:rPr b="0" lang="en-US" sz="1800" spc="-1" strike="noStrike">
                <a:solidFill>
                  <a:srgbClr val="000000"/>
                </a:solidFill>
                <a:uFill>
                  <a:solidFill>
                    <a:srgbClr val="ffffff"/>
                  </a:solidFill>
                </a:uFill>
                <a:latin typeface="Meiryo UI"/>
                <a:ea typeface="Meiryo UI"/>
              </a:rPr>
              <a:t>Windows Server 2012</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Meiryo UI"/>
                <a:ea typeface="Meiryo UI"/>
              </a:rPr>
              <a:t>以下サイトからインストールしてください</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Meiryo UI"/>
              </a:rPr>
              <a:t>Microsoft .NET Framework 4.5</a:t>
            </a:r>
            <a:r>
              <a:rPr b="0" lang="en-US" sz="1800" spc="-1" strike="noStrike">
                <a:solidFill>
                  <a:srgbClr val="000000"/>
                </a:solidFill>
                <a:uFill>
                  <a:solidFill>
                    <a:srgbClr val="ffffff"/>
                  </a:solidFill>
                </a:uFill>
                <a:latin typeface="Meiryo UI"/>
                <a:ea typeface="Meiryo UI"/>
              </a:rPr>
              <a:t>のインストール</a:t>
            </a:r>
            <a:endParaRPr b="0" lang="en-US" sz="1800" spc="-1" strike="noStrike">
              <a:solidFill>
                <a:srgbClr val="000000"/>
              </a:solidFill>
              <a:uFill>
                <a:solidFill>
                  <a:srgbClr val="ffffff"/>
                </a:solidFill>
              </a:uFill>
              <a:latin typeface="Arial"/>
            </a:endParaRPr>
          </a:p>
          <a:p>
            <a:pPr lvl="3" marL="1728000" indent="-214200">
              <a:lnSpc>
                <a:spcPct val="100000"/>
              </a:lnSpc>
              <a:buClr>
                <a:srgbClr val="000000"/>
              </a:buClr>
              <a:buSzPct val="75000"/>
              <a:buFont typeface="Symbol"/>
              <a:buChar char=""/>
            </a:pPr>
            <a:r>
              <a:rPr b="0" lang="en-US" sz="1500" spc="-1" strike="noStrike" u="sng">
                <a:solidFill>
                  <a:srgbClr val="0000ff"/>
                </a:solidFill>
                <a:uFill>
                  <a:solidFill>
                    <a:srgbClr val="ffffff"/>
                  </a:solidFill>
                </a:uFill>
                <a:latin typeface="Meiryo UI"/>
                <a:ea typeface="Meiryo UI"/>
                <a:hlinkClick r:id="rId1"/>
              </a:rPr>
              <a:t>http://www.microsoft.com/en-us/download/details.aspx?id=30653</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Meiryo UI"/>
              </a:rPr>
              <a:t>Windows Management Framework 5.0 (WFM 5.0) </a:t>
            </a:r>
            <a:r>
              <a:rPr b="0" lang="en-US" sz="1800" spc="-1" strike="noStrike">
                <a:solidFill>
                  <a:srgbClr val="000000"/>
                </a:solidFill>
                <a:uFill>
                  <a:solidFill>
                    <a:srgbClr val="ffffff"/>
                  </a:solidFill>
                </a:uFill>
                <a:latin typeface="Meiryo UI"/>
                <a:ea typeface="Meiryo UI"/>
              </a:rPr>
              <a:t>のインストール</a:t>
            </a:r>
            <a:endParaRPr b="0" lang="en-US" sz="1800" spc="-1" strike="noStrike">
              <a:solidFill>
                <a:srgbClr val="000000"/>
              </a:solidFill>
              <a:uFill>
                <a:solidFill>
                  <a:srgbClr val="ffffff"/>
                </a:solidFill>
              </a:uFill>
              <a:latin typeface="Arial"/>
            </a:endParaRPr>
          </a:p>
          <a:p>
            <a:pPr lvl="3" marL="1728000" indent="-214200">
              <a:lnSpc>
                <a:spcPct val="100000"/>
              </a:lnSpc>
              <a:buClr>
                <a:srgbClr val="000000"/>
              </a:buClr>
              <a:buSzPct val="75000"/>
              <a:buFont typeface="Symbol"/>
              <a:buChar char=""/>
            </a:pPr>
            <a:r>
              <a:rPr b="0" lang="en-US" sz="1500" spc="-1" strike="noStrike" u="sng">
                <a:solidFill>
                  <a:srgbClr val="0000ff"/>
                </a:solidFill>
                <a:uFill>
                  <a:solidFill>
                    <a:srgbClr val="ffffff"/>
                  </a:solidFill>
                </a:uFill>
                <a:latin typeface="Meiryo UI"/>
                <a:ea typeface="Meiryo UI"/>
                <a:hlinkClick r:id="rId2"/>
              </a:rPr>
              <a:t>https://www.microsoft.com/en-us/download/details.aspx?id=50395</a:t>
            </a:r>
            <a:endParaRPr b="0" lang="en-US" sz="1800" spc="-1" strike="noStrike">
              <a:solidFill>
                <a:srgbClr val="000000"/>
              </a:solidFill>
              <a:uFill>
                <a:solidFill>
                  <a:srgbClr val="ffffff"/>
                </a:solidFill>
              </a:uFill>
              <a:latin typeface="Arial"/>
            </a:endParaRPr>
          </a:p>
          <a:p>
            <a:pPr lvl="3" marL="1728000" indent="-214200">
              <a:lnSpc>
                <a:spcPct val="100000"/>
              </a:lnSpc>
              <a:buClr>
                <a:srgbClr val="000000"/>
              </a:buClr>
              <a:buSzPct val="75000"/>
              <a:buFont typeface="Symbol"/>
              <a:buChar char=""/>
            </a:pPr>
            <a:r>
              <a:rPr b="0" lang="en-US" sz="1500" spc="-1" strike="noStrike">
                <a:solidFill>
                  <a:srgbClr val="000000"/>
                </a:solidFill>
                <a:uFill>
                  <a:solidFill>
                    <a:srgbClr val="ffffff"/>
                  </a:solidFill>
                </a:uFill>
                <a:latin typeface="Meiryo UI"/>
                <a:ea typeface="Meiryo U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ドライランモードの実行</a:t>
            </a:r>
            <a:r>
              <a:rPr b="0" lang="en-US" sz="4400" spc="-1" strike="noStrike">
                <a:solidFill>
                  <a:srgbClr val="000000"/>
                </a:solidFill>
                <a:uFill>
                  <a:solidFill>
                    <a:srgbClr val="ffffff"/>
                  </a:solidFill>
                </a:uFill>
                <a:latin typeface="Meiryo UI"/>
                <a:ea typeface="DejaVu Sans"/>
              </a:rPr>
              <a:t>2</a:t>
            </a:r>
            <a:endParaRPr b="0" lang="en-US" sz="1800" spc="-1" strike="noStrike">
              <a:solidFill>
                <a:srgbClr val="000000"/>
              </a:solidFill>
              <a:uFill>
                <a:solidFill>
                  <a:srgbClr val="ffffff"/>
                </a:solidFill>
              </a:uFill>
              <a:latin typeface="Arial"/>
            </a:endParaRPr>
          </a:p>
        </p:txBody>
      </p:sp>
      <p:sp>
        <p:nvSpPr>
          <p:cNvPr id="345" name="CustomShape 2"/>
          <p:cNvSpPr/>
          <p:nvPr/>
        </p:nvSpPr>
        <p:spPr>
          <a:xfrm>
            <a:off x="541800" y="1872000"/>
            <a:ext cx="9070920" cy="6062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getconfig -d </a:t>
            </a:r>
            <a:r>
              <a:rPr b="0" lang="en-US" sz="1800" spc="-1" strike="noStrike">
                <a:solidFill>
                  <a:srgbClr val="000000"/>
                </a:solidFill>
                <a:uFill>
                  <a:solidFill>
                    <a:srgbClr val="ffffff"/>
                  </a:solidFill>
                </a:uFill>
                <a:latin typeface="Meiryo UI"/>
                <a:ea typeface="DejaVu Sans"/>
              </a:rPr>
              <a:t>オプションで、予行演習モードで実行します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検査対象へのアクセスをせずに再検査を行います</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Meiryo UI"/>
                <a:ea typeface="DejaVu Sans"/>
              </a:rPr>
              <a:t>実行後、生成された検査結果シートは絞り込んだ対象サーバのみになります</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46" name="図 336" descr=""/>
          <p:cNvPicPr/>
          <p:nvPr/>
        </p:nvPicPr>
        <p:blipFill>
          <a:blip r:embed="rId1"/>
          <a:stretch/>
        </p:blipFill>
        <p:spPr>
          <a:xfrm>
            <a:off x="938880" y="3168000"/>
            <a:ext cx="6980400" cy="236088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事前準備３</a:t>
            </a:r>
            <a:endParaRPr b="0" lang="en-US" sz="1800" spc="-1" strike="noStrike">
              <a:solidFill>
                <a:srgbClr val="000000"/>
              </a:solidFill>
              <a:uFill>
                <a:solidFill>
                  <a:srgbClr val="ffffff"/>
                </a:solidFill>
              </a:uFill>
              <a:latin typeface="Arial"/>
            </a:endParaRPr>
          </a:p>
        </p:txBody>
      </p:sp>
      <p:sp>
        <p:nvSpPr>
          <p:cNvPr id="195" name="CustomShape 2"/>
          <p:cNvSpPr/>
          <p:nvPr/>
        </p:nvSpPr>
        <p:spPr>
          <a:xfrm>
            <a:off x="504000" y="1625040"/>
            <a:ext cx="9069840" cy="1469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Meiryo UI"/>
              </a:rPr>
              <a:t>PowerShell</a:t>
            </a:r>
            <a:r>
              <a:rPr b="0" lang="en-US" sz="2200" spc="-1" strike="noStrike">
                <a:solidFill>
                  <a:srgbClr val="000000"/>
                </a:solidFill>
                <a:uFill>
                  <a:solidFill>
                    <a:srgbClr val="ffffff"/>
                  </a:solidFill>
                </a:uFill>
                <a:latin typeface="Meiryo UI"/>
                <a:ea typeface="Meiryo UI"/>
              </a:rPr>
              <a:t>実行権限の変更</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Meiryo UI"/>
              </a:rPr>
              <a:t>PowerShell </a:t>
            </a:r>
            <a:r>
              <a:rPr b="0" lang="en-US" sz="2000" spc="-1" strike="noStrike">
                <a:solidFill>
                  <a:srgbClr val="000000"/>
                </a:solidFill>
                <a:uFill>
                  <a:solidFill>
                    <a:srgbClr val="ffffff"/>
                  </a:solidFill>
                </a:uFill>
                <a:latin typeface="Meiryo UI"/>
                <a:ea typeface="Meiryo UI"/>
              </a:rPr>
              <a:t>スクリプトの実行許可設定をします</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Meiryo UI"/>
              </a:rPr>
              <a:t>管理者ユーザで</a:t>
            </a:r>
            <a:r>
              <a:rPr b="0" lang="en-US" sz="2000" spc="-1" strike="noStrike">
                <a:solidFill>
                  <a:srgbClr val="000000"/>
                </a:solidFill>
                <a:uFill>
                  <a:solidFill>
                    <a:srgbClr val="ffffff"/>
                  </a:solidFill>
                </a:uFill>
                <a:latin typeface="Meiryo UI"/>
                <a:ea typeface="Meiryo UI"/>
              </a:rPr>
              <a:t>PowerShell</a:t>
            </a:r>
            <a:r>
              <a:rPr b="0" lang="en-US" sz="2000" spc="-1" strike="noStrike">
                <a:solidFill>
                  <a:srgbClr val="000000"/>
                </a:solidFill>
                <a:uFill>
                  <a:solidFill>
                    <a:srgbClr val="ffffff"/>
                  </a:solidFill>
                </a:uFill>
                <a:latin typeface="Meiryo UI"/>
                <a:ea typeface="Meiryo UI"/>
              </a:rPr>
              <a:t>を起動し、以下コマンドを実行して、現在の設定を確認します</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Meiryo UI"/>
              </a:rPr>
              <a:t>Get-ExecutionPolicy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96" name="図 195" descr=""/>
          <p:cNvPicPr/>
          <p:nvPr/>
        </p:nvPicPr>
        <p:blipFill>
          <a:blip r:embed="rId1"/>
          <a:stretch/>
        </p:blipFill>
        <p:spPr>
          <a:xfrm>
            <a:off x="1347480" y="3220920"/>
            <a:ext cx="7398720" cy="1169280"/>
          </a:xfrm>
          <a:prstGeom prst="rect">
            <a:avLst/>
          </a:prstGeom>
          <a:ln>
            <a:noFill/>
          </a:ln>
        </p:spPr>
      </p:pic>
      <p:sp>
        <p:nvSpPr>
          <p:cNvPr id="197" name="CustomShape 3"/>
          <p:cNvSpPr/>
          <p:nvPr/>
        </p:nvSpPr>
        <p:spPr>
          <a:xfrm>
            <a:off x="504000" y="4536000"/>
            <a:ext cx="9069840" cy="934200"/>
          </a:xfrm>
          <a:prstGeom prst="rect">
            <a:avLst/>
          </a:prstGeom>
          <a:noFill/>
          <a:ln>
            <a:noFill/>
          </a:ln>
        </p:spPr>
        <p:style>
          <a:lnRef idx="0"/>
          <a:fillRef idx="0"/>
          <a:effectRef idx="0"/>
          <a:fontRef idx="minor"/>
        </p:style>
        <p:txBody>
          <a:bodyPr lIns="0" rIns="0" tIns="0" bIns="0"/>
          <a:p>
            <a:pPr lvl="1" marL="864000" indent="-322200">
              <a:lnSpc>
                <a:spcPct val="100000"/>
              </a:lnSpc>
              <a:buClr>
                <a:srgbClr val="000000"/>
              </a:buClr>
              <a:buSzPct val="75000"/>
              <a:buFont typeface="Symbol"/>
              <a:buChar char=""/>
            </a:pPr>
            <a:r>
              <a:rPr b="0" lang="en-US" sz="1800" spc="-1" strike="noStrike">
                <a:solidFill>
                  <a:srgbClr val="000000"/>
                </a:solidFill>
                <a:uFill>
                  <a:solidFill>
                    <a:srgbClr val="ffffff"/>
                  </a:solidFill>
                </a:uFill>
                <a:latin typeface="Meiryo UI"/>
                <a:ea typeface="Meiryo UI"/>
              </a:rPr>
              <a:t>上記確認結果が、</a:t>
            </a:r>
            <a:r>
              <a:rPr b="0" lang="en-US" sz="1800" spc="-1" strike="noStrike">
                <a:solidFill>
                  <a:srgbClr val="000000"/>
                </a:solidFill>
                <a:uFill>
                  <a:solidFill>
                    <a:srgbClr val="ffffff"/>
                  </a:solidFill>
                </a:uFill>
                <a:latin typeface="Meiryo UI"/>
                <a:ea typeface="Meiryo UI"/>
              </a:rPr>
              <a:t>Restricted</a:t>
            </a:r>
            <a:r>
              <a:rPr b="0" lang="en-US" sz="1800" spc="-1" strike="noStrike">
                <a:solidFill>
                  <a:srgbClr val="000000"/>
                </a:solidFill>
                <a:uFill>
                  <a:solidFill>
                    <a:srgbClr val="ffffff"/>
                  </a:solidFill>
                </a:uFill>
                <a:latin typeface="Meiryo UI"/>
                <a:ea typeface="Meiryo UI"/>
              </a:rPr>
              <a:t>、</a:t>
            </a:r>
            <a:r>
              <a:rPr b="0" lang="en-US" sz="1800" spc="-1" strike="noStrike">
                <a:solidFill>
                  <a:srgbClr val="000000"/>
                </a:solidFill>
                <a:uFill>
                  <a:solidFill>
                    <a:srgbClr val="ffffff"/>
                  </a:solidFill>
                </a:uFill>
                <a:latin typeface="Meiryo UI"/>
                <a:ea typeface="Meiryo UI"/>
              </a:rPr>
              <a:t>AllSigned</a:t>
            </a:r>
            <a:r>
              <a:rPr b="0" lang="en-US" sz="1800" spc="-1" strike="noStrike">
                <a:solidFill>
                  <a:srgbClr val="000000"/>
                </a:solidFill>
                <a:uFill>
                  <a:solidFill>
                    <a:srgbClr val="ffffff"/>
                  </a:solidFill>
                </a:uFill>
                <a:latin typeface="Meiryo UI"/>
                <a:ea typeface="Meiryo UI"/>
              </a:rPr>
              <a:t>の場合は、以下コマンドで </a:t>
            </a:r>
            <a:r>
              <a:rPr b="0" lang="en-US" sz="1800" spc="-1" strike="noStrike">
                <a:solidFill>
                  <a:srgbClr val="000000"/>
                </a:solidFill>
                <a:uFill>
                  <a:solidFill>
                    <a:srgbClr val="ffffff"/>
                  </a:solidFill>
                </a:uFill>
                <a:latin typeface="Meiryo UI"/>
                <a:ea typeface="Meiryo UI"/>
              </a:rPr>
              <a:t>RemoteSigned </a:t>
            </a:r>
            <a:r>
              <a:rPr b="0" lang="en-US" sz="1800" spc="-1" strike="noStrike">
                <a:solidFill>
                  <a:srgbClr val="000000"/>
                </a:solidFill>
                <a:uFill>
                  <a:solidFill>
                    <a:srgbClr val="ffffff"/>
                  </a:solidFill>
                </a:uFill>
                <a:latin typeface="Meiryo UI"/>
                <a:ea typeface="Meiryo UI"/>
              </a:rPr>
              <a:t>に 設定変更してください。確認メッセージは全て既定値を指定してください</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Meiryo UI"/>
              </a:rPr>
              <a:t>Set-ExecutionPolicy RemoteSigned</a:t>
            </a:r>
            <a:endParaRPr b="0" lang="en-US" sz="1800" spc="-1" strike="noStrike">
              <a:solidFill>
                <a:srgbClr val="000000"/>
              </a:solidFill>
              <a:uFill>
                <a:solidFill>
                  <a:srgbClr val="ffffff"/>
                </a:solidFill>
              </a:uFill>
              <a:latin typeface="Arial"/>
            </a:endParaRPr>
          </a:p>
        </p:txBody>
      </p:sp>
      <p:pic>
        <p:nvPicPr>
          <p:cNvPr id="198" name="図 197" descr=""/>
          <p:cNvPicPr/>
          <p:nvPr/>
        </p:nvPicPr>
        <p:blipFill>
          <a:blip r:embed="rId2"/>
          <a:stretch/>
        </p:blipFill>
        <p:spPr>
          <a:xfrm>
            <a:off x="1354680" y="5472000"/>
            <a:ext cx="7427520" cy="1978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事前準備</a:t>
            </a:r>
            <a:r>
              <a:rPr b="0" lang="en-US" sz="4400" spc="-1" strike="noStrike">
                <a:solidFill>
                  <a:srgbClr val="000000"/>
                </a:solidFill>
                <a:uFill>
                  <a:solidFill>
                    <a:srgbClr val="ffffff"/>
                  </a:solidFill>
                </a:uFill>
                <a:latin typeface="Meiryo UI"/>
                <a:ea typeface="Meiryo UI"/>
              </a:rPr>
              <a:t>5</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504000" y="1625040"/>
            <a:ext cx="9069840" cy="1469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Meiryo UI"/>
                <a:ea typeface="Meiryo UI"/>
              </a:rPr>
              <a:t>PowerShell </a:t>
            </a:r>
            <a:r>
              <a:rPr b="0" lang="en-US" sz="2200" spc="-1" strike="noStrike">
                <a:solidFill>
                  <a:srgbClr val="000000"/>
                </a:solidFill>
                <a:uFill>
                  <a:solidFill>
                    <a:srgbClr val="ffffff"/>
                  </a:solidFill>
                </a:uFill>
                <a:latin typeface="Meiryo UI"/>
                <a:ea typeface="Meiryo UI"/>
              </a:rPr>
              <a:t>のリモートアクセス設定</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Meiryo UI"/>
                <a:ea typeface="Meiryo UI"/>
              </a:rPr>
              <a:t>PowerShell </a:t>
            </a:r>
            <a:r>
              <a:rPr b="0" lang="en-US" sz="2000" spc="-1" strike="noStrike">
                <a:solidFill>
                  <a:srgbClr val="000000"/>
                </a:solidFill>
                <a:uFill>
                  <a:solidFill>
                    <a:srgbClr val="ffffff"/>
                  </a:solidFill>
                </a:uFill>
                <a:latin typeface="Meiryo UI"/>
                <a:ea typeface="Meiryo UI"/>
              </a:rPr>
              <a:t>でリモートアクセスをできるようにします。 管理者ユーザで </a:t>
            </a:r>
            <a:r>
              <a:rPr b="0" lang="en-US" sz="2000" spc="-1" strike="noStrike">
                <a:solidFill>
                  <a:srgbClr val="000000"/>
                </a:solidFill>
                <a:uFill>
                  <a:solidFill>
                    <a:srgbClr val="ffffff"/>
                  </a:solidFill>
                </a:uFill>
                <a:latin typeface="Meiryo UI"/>
                <a:ea typeface="Meiryo UI"/>
              </a:rPr>
              <a:t>PowerShell </a:t>
            </a:r>
            <a:r>
              <a:rPr b="0" lang="en-US" sz="2000" spc="-1" strike="noStrike">
                <a:solidFill>
                  <a:srgbClr val="000000"/>
                </a:solidFill>
                <a:uFill>
                  <a:solidFill>
                    <a:srgbClr val="ffffff"/>
                  </a:solidFill>
                </a:uFill>
                <a:latin typeface="Meiryo UI"/>
                <a:ea typeface="Meiryo UI"/>
              </a:rPr>
              <a:t>を起動し、以下コマンドを実行して、「信頼されたホストの一覧」 に追加します</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1600" spc="-1" strike="noStrike" u="sng">
                <a:solidFill>
                  <a:srgbClr val="000000"/>
                </a:solidFill>
                <a:uFill>
                  <a:solidFill>
                    <a:srgbClr val="ffffff"/>
                  </a:solidFill>
                </a:uFill>
                <a:latin typeface="Meiryo UI"/>
                <a:ea typeface="Meiryo UI"/>
              </a:rPr>
              <a:t>Set-Item wsman:\localhost\Client\TrustedHosts -Value * -Force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1" name="図 200" descr=""/>
          <p:cNvPicPr/>
          <p:nvPr/>
        </p:nvPicPr>
        <p:blipFill>
          <a:blip r:embed="rId1"/>
          <a:stretch/>
        </p:blipFill>
        <p:spPr>
          <a:xfrm>
            <a:off x="1355760" y="3168000"/>
            <a:ext cx="7417800" cy="969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Meiryo UI"/>
              </a:rPr>
              <a:t>事前準備</a:t>
            </a:r>
            <a:r>
              <a:rPr b="0" lang="en-US" sz="4400" spc="-1" strike="noStrike">
                <a:solidFill>
                  <a:srgbClr val="000000"/>
                </a:solidFill>
                <a:uFill>
                  <a:solidFill>
                    <a:srgbClr val="ffffff"/>
                  </a:solidFill>
                </a:uFill>
                <a:latin typeface="Meiryo UI"/>
                <a:ea typeface="Meiryo UI"/>
              </a:rPr>
              <a:t>4</a:t>
            </a:r>
            <a:endParaRPr b="0" lang="en-US" sz="1800" spc="-1" strike="noStrike">
              <a:solidFill>
                <a:srgbClr val="000000"/>
              </a:solidFill>
              <a:uFill>
                <a:solidFill>
                  <a:srgbClr val="ffffff"/>
                </a:solidFill>
              </a:uFill>
              <a:latin typeface="Arial"/>
            </a:endParaRPr>
          </a:p>
        </p:txBody>
      </p:sp>
      <p:sp>
        <p:nvSpPr>
          <p:cNvPr id="203" name="CustomShape 2"/>
          <p:cNvSpPr/>
          <p:nvPr/>
        </p:nvSpPr>
        <p:spPr>
          <a:xfrm>
            <a:off x="504000" y="1625040"/>
            <a:ext cx="9069840" cy="146916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パブリックからプライベートネットワークの切り替え</a:t>
            </a: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次頁のリモートアクセス設定の事前準備でネットワークをプライベートネットワークに変更します。 管理者ユーザで </a:t>
            </a:r>
            <a:r>
              <a:rPr b="0" lang="en-US" sz="2000" spc="-1" strike="noStrike">
                <a:solidFill>
                  <a:srgbClr val="000000"/>
                </a:solidFill>
                <a:uFill>
                  <a:solidFill>
                    <a:srgbClr val="ffffff"/>
                  </a:solidFill>
                </a:uFill>
                <a:latin typeface="Meiryo UI"/>
                <a:ea typeface="Meiryo UI"/>
              </a:rPr>
              <a:t>PowerShell </a:t>
            </a:r>
            <a:r>
              <a:rPr b="0" lang="en-US" sz="2000" spc="-1" strike="noStrike">
                <a:solidFill>
                  <a:srgbClr val="000000"/>
                </a:solidFill>
                <a:uFill>
                  <a:solidFill>
                    <a:srgbClr val="ffffff"/>
                  </a:solidFill>
                </a:uFill>
                <a:latin typeface="Meiryo UI"/>
                <a:ea typeface="Meiryo UI"/>
              </a:rPr>
              <a:t>を起動し、以下コマンドを実行ます</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Get-NetConnectionProfile -IPv4Connectivity Internet</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 </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 </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上記結果の </a:t>
            </a:r>
            <a:r>
              <a:rPr b="0" lang="en-US" sz="2000" spc="-1" strike="noStrike">
                <a:solidFill>
                  <a:srgbClr val="000000"/>
                </a:solidFill>
                <a:uFill>
                  <a:solidFill>
                    <a:srgbClr val="ffffff"/>
                  </a:solidFill>
                </a:uFill>
                <a:latin typeface="Meiryo UI"/>
                <a:ea typeface="Meiryo UI"/>
              </a:rPr>
              <a:t>NetworkCategory </a:t>
            </a:r>
            <a:r>
              <a:rPr b="0" lang="en-US" sz="2000" spc="-1" strike="noStrike">
                <a:solidFill>
                  <a:srgbClr val="000000"/>
                </a:solidFill>
                <a:uFill>
                  <a:solidFill>
                    <a:srgbClr val="ffffff"/>
                  </a:solidFill>
                </a:uFill>
                <a:latin typeface="Meiryo UI"/>
                <a:ea typeface="Meiryo UI"/>
              </a:rPr>
              <a:t>が</a:t>
            </a:r>
            <a:r>
              <a:rPr b="0" lang="en-US" sz="2000" spc="-1" strike="noStrike">
                <a:solidFill>
                  <a:srgbClr val="000000"/>
                </a:solidFill>
                <a:uFill>
                  <a:solidFill>
                    <a:srgbClr val="ffffff"/>
                  </a:solidFill>
                </a:uFill>
                <a:latin typeface="Meiryo UI"/>
                <a:ea typeface="Meiryo UI"/>
              </a:rPr>
              <a:t>Public</a:t>
            </a:r>
            <a:r>
              <a:rPr b="0" lang="en-US" sz="2000" spc="-1" strike="noStrike">
                <a:solidFill>
                  <a:srgbClr val="000000"/>
                </a:solidFill>
                <a:uFill>
                  <a:solidFill>
                    <a:srgbClr val="ffffff"/>
                  </a:solidFill>
                </a:uFill>
                <a:latin typeface="Meiryo UI"/>
                <a:ea typeface="Meiryo UI"/>
              </a:rPr>
              <a:t>の場合は以下コマンドを実行します</a:t>
            </a:r>
            <a:endParaRPr b="0" lang="en-US" sz="18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 </a:t>
            </a:r>
            <a:r>
              <a:rPr b="0" lang="en-US" sz="2000" spc="-1" strike="noStrike">
                <a:solidFill>
                  <a:srgbClr val="000000"/>
                </a:solidFill>
                <a:uFill>
                  <a:solidFill>
                    <a:srgbClr val="ffffff"/>
                  </a:solidFill>
                </a:uFill>
                <a:latin typeface="Meiryo UI"/>
                <a:ea typeface="Meiryo UI"/>
              </a:rPr>
              <a:t>Private </a:t>
            </a:r>
            <a:r>
              <a:rPr b="0" lang="en-US" sz="2000" spc="-1" strike="noStrike">
                <a:solidFill>
                  <a:srgbClr val="000000"/>
                </a:solidFill>
                <a:uFill>
                  <a:solidFill>
                    <a:srgbClr val="ffffff"/>
                  </a:solidFill>
                </a:uFill>
                <a:latin typeface="Meiryo UI"/>
                <a:ea typeface="Meiryo UI"/>
              </a:rPr>
              <a:t>または </a:t>
            </a:r>
            <a:r>
              <a:rPr b="0" lang="en-US" sz="2000" spc="-1" strike="noStrike">
                <a:solidFill>
                  <a:srgbClr val="000000"/>
                </a:solidFill>
                <a:uFill>
                  <a:solidFill>
                    <a:srgbClr val="ffffff"/>
                  </a:solidFill>
                </a:uFill>
                <a:latin typeface="Meiryo UI"/>
                <a:ea typeface="Meiryo UI"/>
              </a:rPr>
              <a:t>Domain </a:t>
            </a:r>
            <a:r>
              <a:rPr b="0" lang="en-US" sz="2000" spc="-1" strike="noStrike">
                <a:solidFill>
                  <a:srgbClr val="000000"/>
                </a:solidFill>
                <a:uFill>
                  <a:solidFill>
                    <a:srgbClr val="ffffff"/>
                  </a:solidFill>
                </a:uFill>
                <a:latin typeface="Meiryo UI"/>
                <a:ea typeface="Meiryo UI"/>
              </a:rPr>
              <a:t>の場合は実行不要です</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Meiryo UI"/>
              </a:rPr>
              <a:t>Set-NetConnectionProfile -InterfaceAlias (Get-NetConnectionProfile -IPv4Connectivity Internet).InterfaceAlias -NetworkCategory Private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4" name="" descr=""/>
          <p:cNvPicPr/>
          <p:nvPr/>
        </p:nvPicPr>
        <p:blipFill>
          <a:blip r:embed="rId1"/>
          <a:stretch/>
        </p:blipFill>
        <p:spPr>
          <a:xfrm>
            <a:off x="1165320" y="2952000"/>
            <a:ext cx="7201080" cy="1522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Meiryo UI"/>
                <a:ea typeface="DejaVu Sans"/>
              </a:rPr>
              <a:t>パッケージインストール</a:t>
            </a:r>
            <a:endParaRPr b="0" lang="en-US" sz="1800" spc="-1" strike="noStrike">
              <a:solidFill>
                <a:srgbClr val="000000"/>
              </a:solidFill>
              <a:uFill>
                <a:solidFill>
                  <a:srgbClr val="ffffff"/>
                </a:solidFill>
              </a:uFill>
              <a:latin typeface="Arial"/>
            </a:endParaRPr>
          </a:p>
        </p:txBody>
      </p:sp>
      <p:sp>
        <p:nvSpPr>
          <p:cNvPr id="206" name="CustomShape 2"/>
          <p:cNvSpPr/>
          <p:nvPr/>
        </p:nvSpPr>
        <p:spPr>
          <a:xfrm>
            <a:off x="504000" y="2455560"/>
            <a:ext cx="4425120" cy="4382640"/>
          </a:xfrm>
          <a:prstGeom prst="rect">
            <a:avLst/>
          </a:prstGeom>
          <a:noFill/>
          <a:ln>
            <a:noFill/>
          </a:ln>
        </p:spPr>
        <p:style>
          <a:lnRef idx="0"/>
          <a:fillRef idx="0"/>
          <a:effectRef idx="0"/>
          <a:fontRef idx="minor"/>
        </p:style>
        <p:txBody>
          <a:bodyPr lIns="0" rIns="0" tIns="0" bIns="0"/>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Java</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JDK1.8 (64bit)</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Gradle(</a:t>
            </a:r>
            <a:r>
              <a:rPr b="0" lang="en-US" sz="2000" spc="-1" strike="noStrike">
                <a:solidFill>
                  <a:srgbClr val="000000"/>
                </a:solidFill>
                <a:uFill>
                  <a:solidFill>
                    <a:srgbClr val="ffffff"/>
                  </a:solidFill>
                </a:uFill>
                <a:latin typeface="Meiryo UI"/>
                <a:ea typeface="DejaVu Sans"/>
              </a:rPr>
              <a:t>ビルドツール</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Git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git.install(Git)</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TortoiseGit(Git GUI</a:t>
            </a:r>
            <a:r>
              <a:rPr b="0" lang="en-US" sz="2000" spc="-1" strike="noStrike">
                <a:solidFill>
                  <a:srgbClr val="000000"/>
                </a:solidFill>
                <a:uFill>
                  <a:solidFill>
                    <a:srgbClr val="ffffff"/>
                  </a:solidFill>
                </a:uFill>
                <a:latin typeface="Meiryo UI"/>
                <a:ea typeface="DejaVu Sans"/>
              </a:rPr>
              <a:t>クライアント</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WinSCP(SCP</a:t>
            </a:r>
            <a:r>
              <a:rPr b="0" lang="en-US" sz="2000" spc="-1" strike="noStrike">
                <a:solidFill>
                  <a:srgbClr val="000000"/>
                </a:solidFill>
                <a:uFill>
                  <a:solidFill>
                    <a:srgbClr val="ffffff"/>
                  </a:solidFill>
                </a:uFill>
                <a:latin typeface="Meiryo UI"/>
                <a:ea typeface="DejaVu Sans"/>
              </a:rPr>
              <a:t>クライアント</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UTF-8</a:t>
            </a:r>
            <a:r>
              <a:rPr b="0" lang="en-US" sz="2400" spc="-1" strike="noStrike">
                <a:solidFill>
                  <a:srgbClr val="000000"/>
                </a:solidFill>
                <a:uFill>
                  <a:solidFill>
                    <a:srgbClr val="ffffff"/>
                  </a:solidFill>
                </a:uFill>
                <a:latin typeface="Meiryo UI"/>
                <a:ea typeface="DejaVu Sans"/>
              </a:rPr>
              <a:t>対応したユーティリティ</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notepad++(</a:t>
            </a:r>
            <a:r>
              <a:rPr b="0" lang="en-US" sz="2000" spc="-1" strike="noStrike">
                <a:solidFill>
                  <a:srgbClr val="000000"/>
                </a:solidFill>
                <a:uFill>
                  <a:solidFill>
                    <a:srgbClr val="ffffff"/>
                  </a:solidFill>
                </a:uFill>
                <a:latin typeface="Meiryo UI"/>
                <a:ea typeface="DejaVu Sans"/>
              </a:rPr>
              <a:t>テキストエディタ</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7-zip(zip</a:t>
            </a:r>
            <a:r>
              <a:rPr b="0" lang="en-US" sz="2000" spc="-1" strike="noStrike">
                <a:solidFill>
                  <a:srgbClr val="000000"/>
                </a:solidFill>
                <a:uFill>
                  <a:solidFill>
                    <a:srgbClr val="ffffff"/>
                  </a:solidFill>
                </a:uFill>
                <a:latin typeface="Meiryo UI"/>
                <a:ea typeface="DejaVu Sans"/>
              </a:rPr>
              <a:t>アーカイバ</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p:txBody>
      </p:sp>
      <p:sp>
        <p:nvSpPr>
          <p:cNvPr id="207" name="CustomShape 3"/>
          <p:cNvSpPr/>
          <p:nvPr/>
        </p:nvSpPr>
        <p:spPr>
          <a:xfrm>
            <a:off x="5152680" y="2455560"/>
            <a:ext cx="4425120" cy="3053160"/>
          </a:xfrm>
          <a:prstGeom prst="rect">
            <a:avLst/>
          </a:prstGeom>
          <a:noFill/>
          <a:ln>
            <a:noFill/>
          </a:ln>
        </p:spPr>
        <p:style>
          <a:lnRef idx="0"/>
          <a:fillRef idx="0"/>
          <a:effectRef idx="0"/>
          <a:fontRef idx="minor"/>
        </p:style>
        <p:txBody>
          <a:bodyPr lIns="0" rIns="0" tIns="0" bIns="0"/>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Unix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UnxUtils(Unix </a:t>
            </a:r>
            <a:r>
              <a:rPr b="0" lang="en-US" sz="2000" spc="-1" strike="noStrike">
                <a:solidFill>
                  <a:srgbClr val="000000"/>
                </a:solidFill>
                <a:uFill>
                  <a:solidFill>
                    <a:srgbClr val="ffffff"/>
                  </a:solidFill>
                </a:uFill>
                <a:latin typeface="Meiryo UI"/>
                <a:ea typeface="DejaVu Sans"/>
              </a:rPr>
              <a:t>コマンドユーティリティ</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VMware </a:t>
            </a:r>
            <a:r>
              <a:rPr b="0" lang="en-US" sz="2400" spc="-1" strike="noStrike">
                <a:solidFill>
                  <a:srgbClr val="000000"/>
                </a:solidFill>
                <a:uFill>
                  <a:solidFill>
                    <a:srgbClr val="ffffff"/>
                  </a:solidFill>
                </a:uFill>
                <a:latin typeface="Meiryo UI"/>
                <a:ea typeface="DejaVu Sans"/>
              </a:rPr>
              <a:t>関連</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VMware vSphere Client</a:t>
            </a:r>
            <a:endParaRPr b="0" lang="en-US" sz="1800" spc="-1" strike="noStrike">
              <a:solidFill>
                <a:srgbClr val="000000"/>
              </a:solidFill>
              <a:uFill>
                <a:solidFill>
                  <a:srgbClr val="ffffff"/>
                </a:solidFill>
              </a:uFill>
              <a:latin typeface="Arial"/>
            </a:endParaRPr>
          </a:p>
          <a:p>
            <a:pPr lvl="1" marL="864000" indent="-32220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Meiryo UI"/>
                <a:ea typeface="DejaVu Sans"/>
              </a:rPr>
              <a:t>その他</a:t>
            </a:r>
            <a:endParaRPr b="0" lang="en-US" sz="1800" spc="-1" strike="noStrike">
              <a:solidFill>
                <a:srgbClr val="000000"/>
              </a:solidFill>
              <a:uFill>
                <a:solidFill>
                  <a:srgbClr val="ffffff"/>
                </a:solidFill>
              </a:uFill>
              <a:latin typeface="Arial"/>
            </a:endParaRPr>
          </a:p>
          <a:p>
            <a:pPr lvl="2" marL="1296000" indent="-28620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Meiryo UI"/>
                <a:ea typeface="DejaVu Sans"/>
              </a:rPr>
              <a:t>Google Chrome(Web</a:t>
            </a:r>
            <a:r>
              <a:rPr b="0" lang="en-US" sz="2000" spc="-1" strike="noStrike">
                <a:solidFill>
                  <a:srgbClr val="000000"/>
                </a:solidFill>
                <a:uFill>
                  <a:solidFill>
                    <a:srgbClr val="ffffff"/>
                  </a:solidFill>
                </a:uFill>
                <a:latin typeface="Meiryo UI"/>
                <a:ea typeface="DejaVu Sans"/>
              </a:rPr>
              <a:t>ブラウザ確認用</a:t>
            </a:r>
            <a:r>
              <a:rPr b="0" lang="en-US" sz="2000" spc="-1" strike="noStrike">
                <a:solidFill>
                  <a:srgbClr val="000000"/>
                </a:solidFill>
                <a:uFill>
                  <a:solidFill>
                    <a:srgbClr val="ffffff"/>
                  </a:solidFill>
                </a:uFill>
                <a:latin typeface="Meiryo UI"/>
                <a:ea typeface="DejaVu Sans"/>
              </a:rPr>
              <a:t>)</a:t>
            </a:r>
            <a:endParaRPr b="0" lang="en-US" sz="1800" spc="-1" strike="noStrike">
              <a:solidFill>
                <a:srgbClr val="000000"/>
              </a:solidFill>
              <a:uFill>
                <a:solidFill>
                  <a:srgbClr val="ffffff"/>
                </a:solidFill>
              </a:uFill>
              <a:latin typeface="Arial"/>
            </a:endParaRPr>
          </a:p>
        </p:txBody>
      </p:sp>
      <p:sp>
        <p:nvSpPr>
          <p:cNvPr id="208" name="CustomShape 4"/>
          <p:cNvSpPr/>
          <p:nvPr/>
        </p:nvSpPr>
        <p:spPr>
          <a:xfrm>
            <a:off x="850680" y="1656000"/>
            <a:ext cx="8795880" cy="5396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Meiryo UI"/>
                <a:ea typeface="DejaVu Sans"/>
              </a:rPr>
              <a:t>以下のパッケージをインストールします</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LibreOffice/5.2.3.3$Windows_x86 LibreOffice_project/d54a8868f08a7b39642414cf2c8ef2f228f780cf</Application>
  <Words>1355</Words>
  <Paragraphs>298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2017-03-25T05:34:09Z</dcterms:created>
  <dc:creator/>
  <dc:description/>
  <dc:language>ja-JP</dc:language>
  <cp:lastModifiedBy/>
  <cp:lastPrinted>2017-04-01T07:33:30Z</cp:lastPrinted>
  <dcterms:modified xsi:type="dcterms:W3CDTF">2017-06-03T06:19:35Z</dcterms:modified>
  <cp:revision>24</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0</vt:bool>
  </property>
  <property fmtid="{D5CDD505-2E9C-101B-9397-08002B2CF9AE}" pid="10" name="ShareDoc">
    <vt:bool>0</vt:bool>
  </property>
  <property fmtid="{D5CDD505-2E9C-101B-9397-08002B2CF9AE}" pid="11" name="Slides">
    <vt:i4>47</vt:i4>
  </property>
</Properties>
</file>