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799263" cy="9929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94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961C-F62A-4184-9DCF-C661CE716B3E}" type="datetimeFigureOut">
              <a:rPr kumimoji="1" lang="ja-JP" altLang="en-US" smtClean="0"/>
              <a:t>2017/7/19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8AEC-319D-4813-92E9-3CB9AF8602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11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961C-F62A-4184-9DCF-C661CE716B3E}" type="datetimeFigureOut">
              <a:rPr kumimoji="1" lang="ja-JP" altLang="en-US" smtClean="0"/>
              <a:t>2017/7/19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8AEC-319D-4813-92E9-3CB9AF8602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9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961C-F62A-4184-9DCF-C661CE716B3E}" type="datetimeFigureOut">
              <a:rPr kumimoji="1" lang="ja-JP" altLang="en-US" smtClean="0"/>
              <a:t>2017/7/19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8AEC-319D-4813-92E9-3CB9AF8602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78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961C-F62A-4184-9DCF-C661CE716B3E}" type="datetimeFigureOut">
              <a:rPr kumimoji="1" lang="ja-JP" altLang="en-US" smtClean="0"/>
              <a:t>2017/7/19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8AEC-319D-4813-92E9-3CB9AF8602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91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961C-F62A-4184-9DCF-C661CE716B3E}" type="datetimeFigureOut">
              <a:rPr kumimoji="1" lang="ja-JP" altLang="en-US" smtClean="0"/>
              <a:t>2017/7/19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8AEC-319D-4813-92E9-3CB9AF8602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76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961C-F62A-4184-9DCF-C661CE716B3E}" type="datetimeFigureOut">
              <a:rPr kumimoji="1" lang="ja-JP" altLang="en-US" smtClean="0"/>
              <a:t>2017/7/19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8AEC-319D-4813-92E9-3CB9AF8602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61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961C-F62A-4184-9DCF-C661CE716B3E}" type="datetimeFigureOut">
              <a:rPr kumimoji="1" lang="ja-JP" altLang="en-US" smtClean="0"/>
              <a:t>2017/7/19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8AEC-319D-4813-92E9-3CB9AF8602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91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961C-F62A-4184-9DCF-C661CE716B3E}" type="datetimeFigureOut">
              <a:rPr kumimoji="1" lang="ja-JP" altLang="en-US" smtClean="0"/>
              <a:t>2017/7/19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8AEC-319D-4813-92E9-3CB9AF8602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883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961C-F62A-4184-9DCF-C661CE716B3E}" type="datetimeFigureOut">
              <a:rPr kumimoji="1" lang="ja-JP" altLang="en-US" smtClean="0"/>
              <a:t>2017/7/19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8AEC-319D-4813-92E9-3CB9AF8602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67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961C-F62A-4184-9DCF-C661CE716B3E}" type="datetimeFigureOut">
              <a:rPr kumimoji="1" lang="ja-JP" altLang="en-US" smtClean="0"/>
              <a:t>2017/7/19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8AEC-319D-4813-92E9-3CB9AF8602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66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961C-F62A-4184-9DCF-C661CE716B3E}" type="datetimeFigureOut">
              <a:rPr kumimoji="1" lang="ja-JP" altLang="en-US" smtClean="0"/>
              <a:t>2017/7/19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8AEC-319D-4813-92E9-3CB9AF8602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26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6961C-F62A-4184-9DCF-C661CE716B3E}" type="datetimeFigureOut">
              <a:rPr kumimoji="1" lang="ja-JP" altLang="en-US" smtClean="0"/>
              <a:t>2017/7/19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18AEC-319D-4813-92E9-3CB9AF8602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50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51720" y="1484784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作業</a:t>
            </a:r>
            <a:r>
              <a:rPr lang="en-US" altLang="ja-JP" smtClean="0"/>
              <a:t>PC</a:t>
            </a:r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012160" y="14847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管理対象設備</a:t>
            </a:r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83548" y="2348880"/>
            <a:ext cx="678391" cy="369332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mtClean="0"/>
              <a:t>Linux</a:t>
            </a:r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3568" y="1988840"/>
            <a:ext cx="3744416" cy="1368152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ja-JP" altLang="en-US" smtClean="0"/>
              <a:t>インベントリ収集シナリオ</a:t>
            </a:r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083548" y="2996952"/>
            <a:ext cx="1060162" cy="369332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mtClean="0"/>
              <a:t>Windows</a:t>
            </a:r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83548" y="3645024"/>
            <a:ext cx="513282" cy="369332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mtClean="0"/>
              <a:t>VM</a:t>
            </a:r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083548" y="4293096"/>
            <a:ext cx="1167307" cy="369332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mtClean="0"/>
              <a:t>ストレージ</a:t>
            </a:r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083548" y="4941168"/>
            <a:ext cx="1107996" cy="369332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mtClean="0"/>
              <a:t>監視設定</a:t>
            </a:r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71600" y="2492896"/>
            <a:ext cx="1349665" cy="369332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mtClean="0"/>
              <a:t>Excel</a:t>
            </a:r>
            <a:r>
              <a:rPr kumimoji="1" lang="ja-JP" altLang="en-US" smtClean="0"/>
              <a:t>仕様書</a:t>
            </a:r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627784" y="2492896"/>
            <a:ext cx="1564852" cy="615553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mtClean="0"/>
              <a:t>収集スクリプト</a:t>
            </a:r>
            <a:endParaRPr kumimoji="1" lang="en-US" altLang="ja-JP" smtClean="0"/>
          </a:p>
          <a:p>
            <a:pPr algn="ctr"/>
            <a:r>
              <a:rPr lang="en-US" altLang="ja-JP" sz="1600" smtClean="0"/>
              <a:t>(Groovy)</a:t>
            </a:r>
            <a:endParaRPr kumimoji="1" lang="ja-JP" altLang="en-US" sz="160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763688" y="3822139"/>
            <a:ext cx="1587166" cy="830997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smtClean="0"/>
              <a:t>Getconfig</a:t>
            </a:r>
          </a:p>
          <a:p>
            <a:pPr algn="ctr"/>
            <a:r>
              <a:rPr lang="en-US" altLang="ja-JP" sz="2000" smtClean="0"/>
              <a:t>(Java</a:t>
            </a:r>
            <a:r>
              <a:rPr lang="ja-JP" altLang="en-US" sz="2000" smtClean="0"/>
              <a:t>アプリ</a:t>
            </a:r>
            <a:r>
              <a:rPr lang="en-US" altLang="ja-JP" sz="2000" smtClean="0"/>
              <a:t>)</a:t>
            </a:r>
            <a:endParaRPr kumimoji="1" lang="ja-JP" altLang="en-US" sz="200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446294" y="5157192"/>
            <a:ext cx="2215286" cy="369332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mtClean="0"/>
              <a:t>Excel</a:t>
            </a:r>
            <a:r>
              <a:rPr kumimoji="1" lang="ja-JP" altLang="en-US" smtClean="0"/>
              <a:t>検査結果、</a:t>
            </a:r>
            <a:r>
              <a:rPr kumimoji="1" lang="en-US" altLang="ja-JP" smtClean="0"/>
              <a:t>JSON</a:t>
            </a:r>
            <a:endParaRPr kumimoji="1" lang="ja-JP" altLang="en-US"/>
          </a:p>
        </p:txBody>
      </p:sp>
      <p:cxnSp>
        <p:nvCxnSpPr>
          <p:cNvPr id="19" name="直線矢印コネクタ 18"/>
          <p:cNvCxnSpPr>
            <a:stCxn id="8" idx="2"/>
            <a:endCxn id="16" idx="0"/>
          </p:cNvCxnSpPr>
          <p:nvPr/>
        </p:nvCxnSpPr>
        <p:spPr>
          <a:xfrm>
            <a:off x="2555776" y="3356992"/>
            <a:ext cx="1495" cy="46514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6" idx="2"/>
            <a:endCxn id="17" idx="0"/>
          </p:cNvCxnSpPr>
          <p:nvPr/>
        </p:nvCxnSpPr>
        <p:spPr>
          <a:xfrm flipH="1">
            <a:off x="2553937" y="4653136"/>
            <a:ext cx="3334" cy="50405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579492" y="1844824"/>
            <a:ext cx="2448272" cy="3744416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 27"/>
          <p:cNvSpPr/>
          <p:nvPr/>
        </p:nvSpPr>
        <p:spPr>
          <a:xfrm>
            <a:off x="3491880" y="4042107"/>
            <a:ext cx="1922140" cy="279400"/>
          </a:xfrm>
          <a:custGeom>
            <a:avLst/>
            <a:gdLst>
              <a:gd name="connsiteX0" fmla="*/ 0 w 1562100"/>
              <a:gd name="connsiteY0" fmla="*/ 0 h 279400"/>
              <a:gd name="connsiteX1" fmla="*/ 1422400 w 1562100"/>
              <a:gd name="connsiteY1" fmla="*/ 0 h 279400"/>
              <a:gd name="connsiteX2" fmla="*/ 1562100 w 1562100"/>
              <a:gd name="connsiteY2" fmla="*/ 139700 h 279400"/>
              <a:gd name="connsiteX3" fmla="*/ 1422400 w 1562100"/>
              <a:gd name="connsiteY3" fmla="*/ 279400 h 279400"/>
              <a:gd name="connsiteX4" fmla="*/ 12700 w 1562100"/>
              <a:gd name="connsiteY4" fmla="*/ 27940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279400">
                <a:moveTo>
                  <a:pt x="0" y="0"/>
                </a:moveTo>
                <a:lnTo>
                  <a:pt x="1422400" y="0"/>
                </a:lnTo>
                <a:lnTo>
                  <a:pt x="1562100" y="139700"/>
                </a:lnTo>
                <a:lnTo>
                  <a:pt x="1422400" y="279400"/>
                </a:lnTo>
                <a:lnTo>
                  <a:pt x="12700" y="279400"/>
                </a:lnTo>
              </a:path>
            </a:pathLst>
          </a:custGeom>
          <a:noFill/>
          <a:ln w="19050">
            <a:solidFill>
              <a:schemeClr val="accent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11560" y="1844824"/>
            <a:ext cx="3888432" cy="3744416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45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テキスト ボックス 61"/>
          <p:cNvSpPr txBox="1"/>
          <p:nvPr/>
        </p:nvSpPr>
        <p:spPr>
          <a:xfrm>
            <a:off x="1547664" y="2564904"/>
            <a:ext cx="5760640" cy="3744416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547664" y="404664"/>
            <a:ext cx="5758905" cy="1944216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436096" y="3933056"/>
            <a:ext cx="1728192" cy="129614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267744" y="764704"/>
            <a:ext cx="2304256" cy="10081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63688" y="2996952"/>
            <a:ext cx="3456384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dbl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79712" y="3429000"/>
            <a:ext cx="1440160" cy="165618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ja-JP" altLang="en-US" sz="105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インベントリ収集シナリオ</a:t>
            </a:r>
            <a:endParaRPr kumimoji="1" lang="ja-JP" altLang="en-US" sz="105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81681" y="3717032"/>
            <a:ext cx="850159" cy="2419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kumimoji="1" lang="en-US" altLang="ja-JP" sz="11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kumimoji="1" lang="ja-JP" altLang="en-US" sz="11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仕様書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81681" y="4077072"/>
            <a:ext cx="848557" cy="41125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kumimoji="1" lang="ja-JP" altLang="en-US" sz="11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収集スクリプト</a:t>
            </a:r>
            <a:endParaRPr kumimoji="1" lang="en-US" altLang="ja-JP" sz="11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11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(Groovy)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55776" y="5589240"/>
            <a:ext cx="1512168" cy="584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Getconfig</a:t>
            </a:r>
          </a:p>
          <a:p>
            <a:pPr algn="ctr"/>
            <a:r>
              <a:rPr lang="en-US" altLang="ja-JP" sz="14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(Java</a:t>
            </a:r>
            <a:r>
              <a:rPr lang="ja-JP" altLang="en-US" sz="14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アプリ</a:t>
            </a:r>
            <a:r>
              <a:rPr lang="en-US" altLang="ja-JP" sz="14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831454" y="3068960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</a:t>
            </a:r>
            <a:r>
              <a:rPr lang="en-US" altLang="ja-JP" sz="14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(Git)</a:t>
            </a:r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267744" y="764704"/>
            <a:ext cx="947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Redmine</a:t>
            </a:r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516630" y="1268760"/>
            <a:ext cx="697627" cy="307777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チケット</a:t>
            </a:r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464499" y="1268760"/>
            <a:ext cx="962122" cy="307777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インベントリ</a:t>
            </a:r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281681" y="4581128"/>
            <a:ext cx="830923" cy="41125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altLang="ja-JP" sz="11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JOB</a:t>
            </a:r>
            <a:r>
              <a:rPr lang="ja-JP" altLang="en-US" sz="11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スクリプト</a:t>
            </a:r>
            <a:endParaRPr lang="en-US" altLang="ja-JP" sz="11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11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(Groovy</a:t>
            </a:r>
            <a:r>
              <a:rPr lang="en-US" altLang="ja-JP" sz="11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436096" y="764704"/>
            <a:ext cx="1728192" cy="144016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436096" y="764704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GitBucket</a:t>
            </a:r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580112" y="1196752"/>
            <a:ext cx="1440160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dbl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652120" y="1196752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</a:t>
            </a:r>
            <a:r>
              <a:rPr lang="en-US" altLang="ja-JP" sz="14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(Git)</a:t>
            </a:r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436096" y="3933056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Jenkins</a:t>
            </a:r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580113" y="4293096"/>
            <a:ext cx="1440160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dbl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52" name="直線矢印コネクタ 51"/>
          <p:cNvCxnSpPr/>
          <p:nvPr/>
        </p:nvCxnSpPr>
        <p:spPr>
          <a:xfrm flipV="1">
            <a:off x="5220072" y="2132856"/>
            <a:ext cx="792088" cy="151216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>
            <a:off x="2843808" y="1628800"/>
            <a:ext cx="0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>
            <a:off x="3851920" y="1628800"/>
            <a:ext cx="0" cy="129614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Line 15"/>
          <p:cNvSpPr/>
          <p:nvPr/>
        </p:nvSpPr>
        <p:spPr>
          <a:xfrm flipV="1">
            <a:off x="8450400" y="1287104"/>
            <a:ext cx="360" cy="223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Line 16"/>
          <p:cNvSpPr/>
          <p:nvPr/>
        </p:nvSpPr>
        <p:spPr>
          <a:xfrm>
            <a:off x="8338440" y="1348304"/>
            <a:ext cx="22392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17"/>
          <p:cNvSpPr/>
          <p:nvPr/>
        </p:nvSpPr>
        <p:spPr>
          <a:xfrm>
            <a:off x="8358960" y="1124744"/>
            <a:ext cx="182160" cy="162000"/>
          </a:xfrm>
          <a:prstGeom prst="ellipse">
            <a:avLst/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18"/>
          <p:cNvSpPr/>
          <p:nvPr/>
        </p:nvSpPr>
        <p:spPr>
          <a:xfrm>
            <a:off x="8346000" y="1509584"/>
            <a:ext cx="209160" cy="128520"/>
          </a:xfrm>
          <a:custGeom>
            <a:avLst/>
            <a:gdLst/>
            <a:ahLst/>
            <a:cxnLst/>
            <a:rect l="l" t="t" r="r" b="b"/>
            <a:pathLst>
              <a:path w="371475" h="228600">
                <a:moveTo>
                  <a:pt x="0" y="228600"/>
                </a:moveTo>
                <a:lnTo>
                  <a:pt x="180975" y="0"/>
                </a:lnTo>
                <a:lnTo>
                  <a:pt x="371475" y="228600"/>
                </a:lnTo>
              </a:path>
            </a:pathLst>
          </a:cu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19"/>
          <p:cNvSpPr/>
          <p:nvPr/>
        </p:nvSpPr>
        <p:spPr>
          <a:xfrm>
            <a:off x="8194800" y="1016744"/>
            <a:ext cx="503280" cy="719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20"/>
          <p:cNvSpPr/>
          <p:nvPr/>
        </p:nvSpPr>
        <p:spPr>
          <a:xfrm>
            <a:off x="7978800" y="1736744"/>
            <a:ext cx="913680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システム運用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担当者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5" name="Line 15"/>
          <p:cNvSpPr/>
          <p:nvPr/>
        </p:nvSpPr>
        <p:spPr>
          <a:xfrm flipV="1">
            <a:off x="8450400" y="4455456"/>
            <a:ext cx="360" cy="223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Line 16"/>
          <p:cNvSpPr/>
          <p:nvPr/>
        </p:nvSpPr>
        <p:spPr>
          <a:xfrm>
            <a:off x="8338440" y="4516656"/>
            <a:ext cx="22392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17"/>
          <p:cNvSpPr/>
          <p:nvPr/>
        </p:nvSpPr>
        <p:spPr>
          <a:xfrm>
            <a:off x="8358960" y="4293096"/>
            <a:ext cx="182160" cy="162000"/>
          </a:xfrm>
          <a:prstGeom prst="ellipse">
            <a:avLst/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18"/>
          <p:cNvSpPr/>
          <p:nvPr/>
        </p:nvSpPr>
        <p:spPr>
          <a:xfrm>
            <a:off x="8346000" y="4677936"/>
            <a:ext cx="209160" cy="128520"/>
          </a:xfrm>
          <a:custGeom>
            <a:avLst/>
            <a:gdLst/>
            <a:ahLst/>
            <a:cxnLst/>
            <a:rect l="l" t="t" r="r" b="b"/>
            <a:pathLst>
              <a:path w="371475" h="228600">
                <a:moveTo>
                  <a:pt x="0" y="228600"/>
                </a:moveTo>
                <a:lnTo>
                  <a:pt x="180975" y="0"/>
                </a:lnTo>
                <a:lnTo>
                  <a:pt x="371475" y="228600"/>
                </a:lnTo>
              </a:path>
            </a:pathLst>
          </a:cu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19"/>
          <p:cNvSpPr/>
          <p:nvPr/>
        </p:nvSpPr>
        <p:spPr>
          <a:xfrm>
            <a:off x="8194800" y="4185096"/>
            <a:ext cx="503280" cy="719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20"/>
          <p:cNvSpPr/>
          <p:nvPr/>
        </p:nvSpPr>
        <p:spPr>
          <a:xfrm>
            <a:off x="7978800" y="4905096"/>
            <a:ext cx="913680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システム運用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担当者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1" name="CustomShape 20"/>
          <p:cNvSpPr/>
          <p:nvPr/>
        </p:nvSpPr>
        <p:spPr>
          <a:xfrm>
            <a:off x="1619672" y="404664"/>
            <a:ext cx="1728192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6000" tIns="45000" rIns="90000" bIns="45000" anchor="ctr" anchorCtr="0"/>
          <a:lstStyle/>
          <a:p>
            <a:pPr>
              <a:lnSpc>
                <a:spcPct val="100000"/>
              </a:lnSpc>
            </a:pPr>
            <a:r>
              <a:rPr lang="ja-JP" altLang="en-US" sz="1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構成管理</a:t>
            </a:r>
            <a:r>
              <a:rPr lang="ja-JP" altLang="en-US" sz="1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データベース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2" name="CustomShape 20"/>
          <p:cNvSpPr/>
          <p:nvPr/>
        </p:nvSpPr>
        <p:spPr>
          <a:xfrm>
            <a:off x="1619672" y="2565672"/>
            <a:ext cx="1728192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6000" tIns="45000" rIns="90000" bIns="45000" anchor="ctr" anchorCtr="0"/>
          <a:lstStyle/>
          <a:p>
            <a:pPr>
              <a:lnSpc>
                <a:spcPct val="100000"/>
              </a:lnSpc>
            </a:pPr>
            <a:r>
              <a:rPr lang="ja-JP" altLang="en-US" sz="1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作業</a:t>
            </a:r>
            <a:r>
              <a:rPr lang="en-US" altLang="ja-JP" sz="1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3" name="四角形吹き出し 82"/>
          <p:cNvSpPr/>
          <p:nvPr/>
        </p:nvSpPr>
        <p:spPr>
          <a:xfrm>
            <a:off x="1619672" y="1844824"/>
            <a:ext cx="1080120" cy="432048"/>
          </a:xfrm>
          <a:prstGeom prst="wedgeRectCallout">
            <a:avLst>
              <a:gd name="adj1" fmla="val 59754"/>
              <a:gd name="adj2" fmla="val 23835"/>
            </a:avLst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5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チケット情報から</a:t>
            </a:r>
            <a:endParaRPr kumimoji="1" lang="en-US" altLang="ja-JP" sz="105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05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収集シナリオ作成</a:t>
            </a:r>
            <a:endParaRPr kumimoji="1" lang="ja-JP" altLang="en-US" sz="105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5" name="四角形吹き出し 84"/>
          <p:cNvSpPr/>
          <p:nvPr/>
        </p:nvSpPr>
        <p:spPr>
          <a:xfrm>
            <a:off x="4139952" y="1844824"/>
            <a:ext cx="1080120" cy="432048"/>
          </a:xfrm>
          <a:prstGeom prst="wedgeRectCallout">
            <a:avLst>
              <a:gd name="adj1" fmla="val -72116"/>
              <a:gd name="adj2" fmla="val 9590"/>
            </a:avLst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Redmine DB</a:t>
            </a:r>
            <a:r>
              <a:rPr kumimoji="1" lang="ja-JP" altLang="en-US" sz="11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endParaRPr kumimoji="1" lang="en-US" altLang="ja-JP" sz="11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1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検査結果登録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9" name="四角形吹き出し 88"/>
          <p:cNvSpPr/>
          <p:nvPr/>
        </p:nvSpPr>
        <p:spPr>
          <a:xfrm>
            <a:off x="5652120" y="5445224"/>
            <a:ext cx="1080120" cy="432048"/>
          </a:xfrm>
          <a:prstGeom prst="wedgeRectCallout">
            <a:avLst>
              <a:gd name="adj1" fmla="val 22309"/>
              <a:gd name="adj2" fmla="val -96231"/>
            </a:avLst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1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ジョブスクリプト</a:t>
            </a:r>
            <a:endParaRPr kumimoji="1" lang="en-US" altLang="ja-JP" sz="11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1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定期</a:t>
            </a:r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実行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95" name="直線矢印コネクタ 94"/>
          <p:cNvCxnSpPr/>
          <p:nvPr/>
        </p:nvCxnSpPr>
        <p:spPr>
          <a:xfrm flipH="1">
            <a:off x="7092280" y="141277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 flipH="1">
            <a:off x="7092280" y="458112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7884368" y="3140968"/>
            <a:ext cx="1080120" cy="1008112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2" name="CustomShape 20"/>
          <p:cNvSpPr/>
          <p:nvPr/>
        </p:nvSpPr>
        <p:spPr>
          <a:xfrm>
            <a:off x="8100392" y="3069728"/>
            <a:ext cx="648072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6000" tIns="45000" rIns="90000" bIns="45000" anchor="ctr" anchorCtr="0"/>
          <a:lstStyle/>
          <a:p>
            <a:pPr>
              <a:lnSpc>
                <a:spcPct val="100000"/>
              </a:lnSpc>
            </a:pPr>
            <a:r>
              <a:rPr lang="ja-JP" altLang="en-US" sz="1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作業</a:t>
            </a:r>
            <a:r>
              <a:rPr lang="en-US" altLang="ja-JP" sz="1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7956376" y="3429000"/>
            <a:ext cx="936104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dbl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7936769" y="3501008"/>
            <a:ext cx="955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</a:t>
            </a:r>
            <a:endParaRPr lang="en-US" altLang="ja-JP" sz="14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14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(Git)</a:t>
            </a:r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0" name="CustomShape 20"/>
          <p:cNvSpPr/>
          <p:nvPr/>
        </p:nvSpPr>
        <p:spPr>
          <a:xfrm>
            <a:off x="5868144" y="1772816"/>
            <a:ext cx="936104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6000" tIns="45000" rIns="90000" bIns="45000" anchor="ctr" anchorCtr="0"/>
          <a:lstStyle/>
          <a:p>
            <a:pPr algn="ctr">
              <a:lnSpc>
                <a:spcPct val="100000"/>
              </a:lnSpc>
            </a:pPr>
            <a:r>
              <a:rPr lang="ja-JP" altLang="en-US" sz="11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登録</a:t>
            </a:r>
            <a:r>
              <a:rPr lang="en-US" altLang="ja-JP" sz="11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ja-JP" altLang="en-US" sz="11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変更内容</a:t>
            </a:r>
            <a:r>
              <a:rPr lang="ja-JP" altLang="en-US" sz="11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ja-JP" altLang="en-US" sz="11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同期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14" name="直線矢印コネクタ 113"/>
          <p:cNvCxnSpPr>
            <a:endCxn id="25" idx="2"/>
          </p:cNvCxnSpPr>
          <p:nvPr/>
        </p:nvCxnSpPr>
        <p:spPr>
          <a:xfrm flipV="1">
            <a:off x="6300192" y="2204864"/>
            <a:ext cx="0" cy="194421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00" idx="1"/>
          </p:cNvCxnSpPr>
          <p:nvPr/>
        </p:nvCxnSpPr>
        <p:spPr>
          <a:xfrm flipH="1" flipV="1">
            <a:off x="6588224" y="2132856"/>
            <a:ext cx="1296144" cy="151216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/>
          <p:cNvSpPr txBox="1"/>
          <p:nvPr/>
        </p:nvSpPr>
        <p:spPr>
          <a:xfrm>
            <a:off x="3563888" y="3429000"/>
            <a:ext cx="1440160" cy="165618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ja-JP" altLang="en-US" sz="105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インベントリ</a:t>
            </a:r>
            <a:r>
              <a:rPr kumimoji="1" lang="ja-JP" altLang="en-US" sz="105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収集</a:t>
            </a:r>
            <a:r>
              <a: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結果</a:t>
            </a:r>
            <a:endParaRPr kumimoji="1" lang="ja-JP" altLang="en-US" sz="105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3747227" y="3717032"/>
            <a:ext cx="1103186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kumimoji="1" lang="ja-JP" altLang="en-US" sz="11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検査</a:t>
            </a:r>
            <a:r>
              <a:rPr kumimoji="1" lang="ja-JP" altLang="en-US" sz="11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結果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3747227" y="4149080"/>
            <a:ext cx="1112805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JSON</a:t>
            </a:r>
            <a:r>
              <a:rPr kumimoji="1" lang="ja-JP" altLang="en-US" sz="11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検査結果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31" name="直線矢印コネクタ 130"/>
          <p:cNvCxnSpPr/>
          <p:nvPr/>
        </p:nvCxnSpPr>
        <p:spPr>
          <a:xfrm>
            <a:off x="2843808" y="508518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/>
          <p:cNvCxnSpPr/>
          <p:nvPr/>
        </p:nvCxnSpPr>
        <p:spPr>
          <a:xfrm>
            <a:off x="3851920" y="5085184"/>
            <a:ext cx="0" cy="43204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/>
          <p:cNvSpPr txBox="1"/>
          <p:nvPr/>
        </p:nvSpPr>
        <p:spPr>
          <a:xfrm>
            <a:off x="5580112" y="4293096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</a:t>
            </a:r>
            <a:r>
              <a:rPr lang="en-US" altLang="ja-JP" sz="14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(Git)</a:t>
            </a:r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5868144" y="4653136"/>
            <a:ext cx="830923" cy="41125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altLang="ja-JP" sz="11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JOB</a:t>
            </a:r>
            <a:r>
              <a:rPr lang="ja-JP" altLang="en-US" sz="11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スクリプト</a:t>
            </a:r>
            <a:endParaRPr lang="en-US" altLang="ja-JP" sz="11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11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(Groovy</a:t>
            </a:r>
            <a:r>
              <a:rPr lang="en-US" altLang="ja-JP" sz="11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6" name="CustomShape 20"/>
          <p:cNvSpPr/>
          <p:nvPr/>
        </p:nvSpPr>
        <p:spPr>
          <a:xfrm>
            <a:off x="7380312" y="980728"/>
            <a:ext cx="828600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6000" tIns="45000" rIns="90000" bIns="45000" anchor="ctr" anchorCtr="0"/>
          <a:lstStyle/>
          <a:p>
            <a:pPr>
              <a:lnSpc>
                <a:spcPct val="100000"/>
              </a:lnSpc>
            </a:pPr>
            <a:r>
              <a:rPr lang="ja-JP" altLang="en-US" sz="1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変更履歴</a:t>
            </a:r>
            <a:endParaRPr lang="en-US" altLang="ja-JP" sz="1200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参照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7" name="CustomShape 20"/>
          <p:cNvSpPr/>
          <p:nvPr/>
        </p:nvSpPr>
        <p:spPr>
          <a:xfrm>
            <a:off x="7380312" y="4149080"/>
            <a:ext cx="828600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6000" tIns="45000" rIns="90000" bIns="45000" anchor="ctr" anchorCtr="0"/>
          <a:lstStyle/>
          <a:p>
            <a:pPr>
              <a:lnSpc>
                <a:spcPct val="100000"/>
              </a:lnSpc>
            </a:pPr>
            <a:r>
              <a:rPr lang="ja-JP" altLang="en-US" sz="1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ジョブ登録</a:t>
            </a:r>
            <a:endParaRPr lang="en-US" altLang="ja-JP" sz="1200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8" name="Line 15"/>
          <p:cNvSpPr/>
          <p:nvPr/>
        </p:nvSpPr>
        <p:spPr>
          <a:xfrm flipV="1">
            <a:off x="579128" y="1287104"/>
            <a:ext cx="360" cy="223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Line 16"/>
          <p:cNvSpPr/>
          <p:nvPr/>
        </p:nvSpPr>
        <p:spPr>
          <a:xfrm>
            <a:off x="467168" y="1348304"/>
            <a:ext cx="22392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17"/>
          <p:cNvSpPr/>
          <p:nvPr/>
        </p:nvSpPr>
        <p:spPr>
          <a:xfrm>
            <a:off x="487688" y="1124744"/>
            <a:ext cx="182160" cy="162000"/>
          </a:xfrm>
          <a:prstGeom prst="ellipse">
            <a:avLst/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18"/>
          <p:cNvSpPr/>
          <p:nvPr/>
        </p:nvSpPr>
        <p:spPr>
          <a:xfrm>
            <a:off x="474728" y="1509584"/>
            <a:ext cx="209160" cy="128520"/>
          </a:xfrm>
          <a:custGeom>
            <a:avLst/>
            <a:gdLst/>
            <a:ahLst/>
            <a:cxnLst/>
            <a:rect l="l" t="t" r="r" b="b"/>
            <a:pathLst>
              <a:path w="371475" h="228600">
                <a:moveTo>
                  <a:pt x="0" y="228600"/>
                </a:moveTo>
                <a:lnTo>
                  <a:pt x="180975" y="0"/>
                </a:lnTo>
                <a:lnTo>
                  <a:pt x="371475" y="228600"/>
                </a:lnTo>
              </a:path>
            </a:pathLst>
          </a:cu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19"/>
          <p:cNvSpPr/>
          <p:nvPr/>
        </p:nvSpPr>
        <p:spPr>
          <a:xfrm>
            <a:off x="323528" y="1016744"/>
            <a:ext cx="503280" cy="719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20"/>
          <p:cNvSpPr/>
          <p:nvPr/>
        </p:nvSpPr>
        <p:spPr>
          <a:xfrm>
            <a:off x="107528" y="1736744"/>
            <a:ext cx="913680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システム運用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ct val="100000"/>
              </a:lnSpc>
            </a:pPr>
            <a:r>
              <a:rPr lang="ja-JP" altLang="en-US" sz="1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管理</a:t>
            </a:r>
            <a:r>
              <a:rPr lang="en-US" sz="1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者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54" name="直線矢印コネクタ 153"/>
          <p:cNvCxnSpPr/>
          <p:nvPr/>
        </p:nvCxnSpPr>
        <p:spPr>
          <a:xfrm>
            <a:off x="899592" y="1412776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ustomShape 20"/>
          <p:cNvSpPr/>
          <p:nvPr/>
        </p:nvSpPr>
        <p:spPr>
          <a:xfrm>
            <a:off x="935088" y="980728"/>
            <a:ext cx="828600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6000" tIns="45000" rIns="90000" bIns="45000" anchor="ctr" anchorCtr="0"/>
          <a:lstStyle/>
          <a:p>
            <a:pPr>
              <a:lnSpc>
                <a:spcPct val="100000"/>
              </a:lnSpc>
            </a:pPr>
            <a:r>
              <a:rPr lang="ja-JP" altLang="en-US" sz="1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登録</a:t>
            </a:r>
            <a:r>
              <a:rPr lang="en-US" altLang="ja-JP" sz="1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endParaRPr lang="en-US" altLang="ja-JP" sz="1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1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参照</a:t>
            </a:r>
            <a:endParaRPr lang="en-US" altLang="ja-JP" sz="1200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7" name="Line 15"/>
          <p:cNvSpPr/>
          <p:nvPr/>
        </p:nvSpPr>
        <p:spPr>
          <a:xfrm flipV="1">
            <a:off x="579128" y="4275424"/>
            <a:ext cx="360" cy="223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Line 16"/>
          <p:cNvSpPr/>
          <p:nvPr/>
        </p:nvSpPr>
        <p:spPr>
          <a:xfrm>
            <a:off x="467168" y="4336624"/>
            <a:ext cx="22392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17"/>
          <p:cNvSpPr/>
          <p:nvPr/>
        </p:nvSpPr>
        <p:spPr>
          <a:xfrm>
            <a:off x="487688" y="4113064"/>
            <a:ext cx="182160" cy="162000"/>
          </a:xfrm>
          <a:prstGeom prst="ellipse">
            <a:avLst/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18"/>
          <p:cNvSpPr/>
          <p:nvPr/>
        </p:nvSpPr>
        <p:spPr>
          <a:xfrm>
            <a:off x="474728" y="4497904"/>
            <a:ext cx="209160" cy="128520"/>
          </a:xfrm>
          <a:custGeom>
            <a:avLst/>
            <a:gdLst/>
            <a:ahLst/>
            <a:cxnLst/>
            <a:rect l="l" t="t" r="r" b="b"/>
            <a:pathLst>
              <a:path w="371475" h="228600">
                <a:moveTo>
                  <a:pt x="0" y="228600"/>
                </a:moveTo>
                <a:lnTo>
                  <a:pt x="180975" y="0"/>
                </a:lnTo>
                <a:lnTo>
                  <a:pt x="371475" y="228600"/>
                </a:lnTo>
              </a:path>
            </a:pathLst>
          </a:cu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19"/>
          <p:cNvSpPr/>
          <p:nvPr/>
        </p:nvSpPr>
        <p:spPr>
          <a:xfrm>
            <a:off x="323528" y="4005064"/>
            <a:ext cx="503280" cy="719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20"/>
          <p:cNvSpPr/>
          <p:nvPr/>
        </p:nvSpPr>
        <p:spPr>
          <a:xfrm>
            <a:off x="107528" y="4725064"/>
            <a:ext cx="913680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システム運用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担当者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64" name="直線矢印コネクタ 163"/>
          <p:cNvCxnSpPr/>
          <p:nvPr/>
        </p:nvCxnSpPr>
        <p:spPr>
          <a:xfrm>
            <a:off x="899592" y="4437112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ustomShape 20"/>
          <p:cNvSpPr/>
          <p:nvPr/>
        </p:nvSpPr>
        <p:spPr>
          <a:xfrm>
            <a:off x="827584" y="3933056"/>
            <a:ext cx="828600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6000" tIns="45000" rIns="90000" bIns="45000" anchor="ctr" anchorCtr="0"/>
          <a:lstStyle/>
          <a:p>
            <a:pPr>
              <a:lnSpc>
                <a:spcPct val="100000"/>
              </a:lnSpc>
            </a:pPr>
            <a:r>
              <a:rPr lang="ja-JP" altLang="en-US" sz="1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インベントリ</a:t>
            </a:r>
            <a:endParaRPr lang="en-US" altLang="ja-JP" sz="1200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1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収集</a:t>
            </a:r>
            <a:endParaRPr lang="en-US" altLang="ja-JP" sz="1200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0" name="四角形吹き出し 169"/>
          <p:cNvSpPr/>
          <p:nvPr/>
        </p:nvSpPr>
        <p:spPr>
          <a:xfrm>
            <a:off x="4644008" y="692696"/>
            <a:ext cx="720080" cy="576064"/>
          </a:xfrm>
          <a:prstGeom prst="wedgeRectCallout">
            <a:avLst>
              <a:gd name="adj1" fmla="val 75909"/>
              <a:gd name="adj2" fmla="val 42659"/>
            </a:avLst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1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</a:t>
            </a:r>
            <a:endParaRPr lang="en-US" altLang="ja-JP" sz="11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1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変更履歴</a:t>
            </a:r>
            <a:endParaRPr kumimoji="1" lang="en-US" altLang="ja-JP" sz="11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1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管理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671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テキスト ボックス 61"/>
          <p:cNvSpPr txBox="1"/>
          <p:nvPr/>
        </p:nvSpPr>
        <p:spPr>
          <a:xfrm>
            <a:off x="1547664" y="2348880"/>
            <a:ext cx="5760640" cy="3744416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547664" y="188640"/>
            <a:ext cx="5758905" cy="1944216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436096" y="3717032"/>
            <a:ext cx="1728192" cy="129614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267744" y="548680"/>
            <a:ext cx="2304256" cy="10081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63688" y="2780928"/>
            <a:ext cx="3456384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dbl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79712" y="3212976"/>
            <a:ext cx="1440160" cy="165618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ja-JP" altLang="en-US" sz="105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インベントリ収集シナリオ</a:t>
            </a:r>
            <a:endParaRPr kumimoji="1" lang="ja-JP" altLang="en-US" sz="105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81681" y="3501008"/>
            <a:ext cx="850159" cy="2419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kumimoji="1" lang="en-US" altLang="ja-JP" sz="11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kumimoji="1" lang="ja-JP" altLang="en-US" sz="11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仕様書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81681" y="3861048"/>
            <a:ext cx="848557" cy="41125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kumimoji="1" lang="ja-JP" altLang="en-US" sz="11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収集スクリプト</a:t>
            </a:r>
            <a:endParaRPr kumimoji="1" lang="en-US" altLang="ja-JP" sz="11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11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(Groovy)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627784" y="5373216"/>
            <a:ext cx="1440160" cy="584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Getconfig</a:t>
            </a:r>
          </a:p>
          <a:p>
            <a:pPr algn="ctr"/>
            <a:r>
              <a:rPr lang="en-US" altLang="ja-JP" sz="14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(Java</a:t>
            </a:r>
            <a:r>
              <a:rPr lang="ja-JP" altLang="en-US" sz="14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アプリ</a:t>
            </a:r>
            <a:r>
              <a:rPr lang="en-US" altLang="ja-JP" sz="14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831454" y="2852936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</a:t>
            </a:r>
            <a:r>
              <a:rPr lang="en-US" altLang="ja-JP" sz="14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(Git)</a:t>
            </a:r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267744" y="548680"/>
            <a:ext cx="947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Redmine</a:t>
            </a:r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516630" y="1052736"/>
            <a:ext cx="697627" cy="307777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チケット</a:t>
            </a:r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464499" y="1052736"/>
            <a:ext cx="962122" cy="307777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インベントリ</a:t>
            </a:r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281681" y="4365104"/>
            <a:ext cx="830923" cy="41125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altLang="ja-JP" sz="11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JOB</a:t>
            </a:r>
            <a:r>
              <a:rPr lang="ja-JP" altLang="en-US" sz="11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スクリプト</a:t>
            </a:r>
            <a:endParaRPr lang="en-US" altLang="ja-JP" sz="11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11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(Groovy</a:t>
            </a:r>
            <a:r>
              <a:rPr lang="en-US" altLang="ja-JP" sz="11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436096" y="548680"/>
            <a:ext cx="1728192" cy="144016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436096" y="548680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GitBucket</a:t>
            </a:r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580112" y="980728"/>
            <a:ext cx="1440160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dbl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652120" y="980728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</a:t>
            </a:r>
            <a:r>
              <a:rPr lang="en-US" altLang="ja-JP" sz="14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(Git)</a:t>
            </a:r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436096" y="3717032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Jenkins</a:t>
            </a:r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580113" y="4077072"/>
            <a:ext cx="1440160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dbl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52" name="直線矢印コネクタ 51"/>
          <p:cNvCxnSpPr/>
          <p:nvPr/>
        </p:nvCxnSpPr>
        <p:spPr>
          <a:xfrm flipV="1">
            <a:off x="5220072" y="1916832"/>
            <a:ext cx="792088" cy="151216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>
            <a:off x="2843808" y="1412776"/>
            <a:ext cx="0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>
            <a:off x="3851920" y="1412776"/>
            <a:ext cx="0" cy="129614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Line 15"/>
          <p:cNvSpPr/>
          <p:nvPr/>
        </p:nvSpPr>
        <p:spPr>
          <a:xfrm flipV="1">
            <a:off x="8450400" y="1071080"/>
            <a:ext cx="360" cy="223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Line 16"/>
          <p:cNvSpPr/>
          <p:nvPr/>
        </p:nvSpPr>
        <p:spPr>
          <a:xfrm>
            <a:off x="8338440" y="1132280"/>
            <a:ext cx="22392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17"/>
          <p:cNvSpPr/>
          <p:nvPr/>
        </p:nvSpPr>
        <p:spPr>
          <a:xfrm>
            <a:off x="8358960" y="908720"/>
            <a:ext cx="182160" cy="162000"/>
          </a:xfrm>
          <a:prstGeom prst="ellipse">
            <a:avLst/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18"/>
          <p:cNvSpPr/>
          <p:nvPr/>
        </p:nvSpPr>
        <p:spPr>
          <a:xfrm>
            <a:off x="8346000" y="1293560"/>
            <a:ext cx="209160" cy="128520"/>
          </a:xfrm>
          <a:custGeom>
            <a:avLst/>
            <a:gdLst/>
            <a:ahLst/>
            <a:cxnLst/>
            <a:rect l="l" t="t" r="r" b="b"/>
            <a:pathLst>
              <a:path w="371475" h="228600">
                <a:moveTo>
                  <a:pt x="0" y="228600"/>
                </a:moveTo>
                <a:lnTo>
                  <a:pt x="180975" y="0"/>
                </a:lnTo>
                <a:lnTo>
                  <a:pt x="371475" y="228600"/>
                </a:lnTo>
              </a:path>
            </a:pathLst>
          </a:cu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19"/>
          <p:cNvSpPr/>
          <p:nvPr/>
        </p:nvSpPr>
        <p:spPr>
          <a:xfrm>
            <a:off x="8194800" y="800720"/>
            <a:ext cx="503280" cy="719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20"/>
          <p:cNvSpPr/>
          <p:nvPr/>
        </p:nvSpPr>
        <p:spPr>
          <a:xfrm>
            <a:off x="7978800" y="1520720"/>
            <a:ext cx="913680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システム運用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担当者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5" name="Line 15"/>
          <p:cNvSpPr/>
          <p:nvPr/>
        </p:nvSpPr>
        <p:spPr>
          <a:xfrm flipV="1">
            <a:off x="8450400" y="4239432"/>
            <a:ext cx="360" cy="223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Line 16"/>
          <p:cNvSpPr/>
          <p:nvPr/>
        </p:nvSpPr>
        <p:spPr>
          <a:xfrm>
            <a:off x="8338440" y="4300632"/>
            <a:ext cx="22392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17"/>
          <p:cNvSpPr/>
          <p:nvPr/>
        </p:nvSpPr>
        <p:spPr>
          <a:xfrm>
            <a:off x="8358960" y="4077072"/>
            <a:ext cx="182160" cy="162000"/>
          </a:xfrm>
          <a:prstGeom prst="ellipse">
            <a:avLst/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18"/>
          <p:cNvSpPr/>
          <p:nvPr/>
        </p:nvSpPr>
        <p:spPr>
          <a:xfrm>
            <a:off x="8346000" y="4461912"/>
            <a:ext cx="209160" cy="128520"/>
          </a:xfrm>
          <a:custGeom>
            <a:avLst/>
            <a:gdLst/>
            <a:ahLst/>
            <a:cxnLst/>
            <a:rect l="l" t="t" r="r" b="b"/>
            <a:pathLst>
              <a:path w="371475" h="228600">
                <a:moveTo>
                  <a:pt x="0" y="228600"/>
                </a:moveTo>
                <a:lnTo>
                  <a:pt x="180975" y="0"/>
                </a:lnTo>
                <a:lnTo>
                  <a:pt x="371475" y="228600"/>
                </a:lnTo>
              </a:path>
            </a:pathLst>
          </a:cu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19"/>
          <p:cNvSpPr/>
          <p:nvPr/>
        </p:nvSpPr>
        <p:spPr>
          <a:xfrm>
            <a:off x="8194800" y="3969072"/>
            <a:ext cx="503280" cy="719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20"/>
          <p:cNvSpPr/>
          <p:nvPr/>
        </p:nvSpPr>
        <p:spPr>
          <a:xfrm>
            <a:off x="7978800" y="4689072"/>
            <a:ext cx="913680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システム運用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担当者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1" name="CustomShape 20"/>
          <p:cNvSpPr/>
          <p:nvPr/>
        </p:nvSpPr>
        <p:spPr>
          <a:xfrm>
            <a:off x="1619672" y="188640"/>
            <a:ext cx="1728192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6000" tIns="45000" rIns="90000" bIns="45000" anchor="ctr" anchorCtr="0"/>
          <a:lstStyle/>
          <a:p>
            <a:pPr>
              <a:lnSpc>
                <a:spcPct val="100000"/>
              </a:lnSpc>
            </a:pPr>
            <a:r>
              <a:rPr lang="ja-JP" altLang="en-US" sz="1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構成管理</a:t>
            </a:r>
            <a:r>
              <a:rPr lang="ja-JP" altLang="en-US" sz="1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データベース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2" name="CustomShape 20"/>
          <p:cNvSpPr/>
          <p:nvPr/>
        </p:nvSpPr>
        <p:spPr>
          <a:xfrm>
            <a:off x="1619672" y="2349648"/>
            <a:ext cx="1728192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6000" tIns="45000" rIns="90000" bIns="45000" anchor="ctr" anchorCtr="0"/>
          <a:lstStyle/>
          <a:p>
            <a:pPr>
              <a:lnSpc>
                <a:spcPct val="100000"/>
              </a:lnSpc>
            </a:pPr>
            <a:r>
              <a:rPr lang="ja-JP" altLang="en-US" sz="1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作業</a:t>
            </a:r>
            <a:r>
              <a:rPr lang="en-US" altLang="ja-JP" sz="1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3" name="四角形吹き出し 82"/>
          <p:cNvSpPr/>
          <p:nvPr/>
        </p:nvSpPr>
        <p:spPr>
          <a:xfrm>
            <a:off x="1619672" y="1628800"/>
            <a:ext cx="1080120" cy="432048"/>
          </a:xfrm>
          <a:prstGeom prst="wedgeRectCallout">
            <a:avLst>
              <a:gd name="adj1" fmla="val 59754"/>
              <a:gd name="adj2" fmla="val 23835"/>
            </a:avLst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5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チケット情報から</a:t>
            </a:r>
            <a:endParaRPr kumimoji="1" lang="en-US" altLang="ja-JP" sz="105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05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収集シナリオ作成</a:t>
            </a:r>
            <a:endParaRPr kumimoji="1" lang="ja-JP" altLang="en-US" sz="105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5" name="四角形吹き出し 84"/>
          <p:cNvSpPr/>
          <p:nvPr/>
        </p:nvSpPr>
        <p:spPr>
          <a:xfrm>
            <a:off x="4139952" y="1628800"/>
            <a:ext cx="1080120" cy="432048"/>
          </a:xfrm>
          <a:prstGeom prst="wedgeRectCallout">
            <a:avLst>
              <a:gd name="adj1" fmla="val -72116"/>
              <a:gd name="adj2" fmla="val 9590"/>
            </a:avLst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Redmine DB</a:t>
            </a:r>
            <a:r>
              <a:rPr kumimoji="1" lang="ja-JP" altLang="en-US" sz="11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endParaRPr kumimoji="1" lang="en-US" altLang="ja-JP" sz="11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1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検査結果登録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9" name="四角形吹き出し 88"/>
          <p:cNvSpPr/>
          <p:nvPr/>
        </p:nvSpPr>
        <p:spPr>
          <a:xfrm>
            <a:off x="5652120" y="5229200"/>
            <a:ext cx="1080120" cy="432048"/>
          </a:xfrm>
          <a:prstGeom prst="wedgeRectCallout">
            <a:avLst>
              <a:gd name="adj1" fmla="val 22309"/>
              <a:gd name="adj2" fmla="val -96231"/>
            </a:avLst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1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ジョブスクリプト</a:t>
            </a:r>
            <a:endParaRPr kumimoji="1" lang="en-US" altLang="ja-JP" sz="11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1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定期</a:t>
            </a:r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実行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95" name="直線矢印コネクタ 94"/>
          <p:cNvCxnSpPr/>
          <p:nvPr/>
        </p:nvCxnSpPr>
        <p:spPr>
          <a:xfrm flipH="1">
            <a:off x="7092280" y="119675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 flipH="1">
            <a:off x="7092280" y="436510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7884368" y="2924944"/>
            <a:ext cx="1080120" cy="1008112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2" name="CustomShape 20"/>
          <p:cNvSpPr/>
          <p:nvPr/>
        </p:nvSpPr>
        <p:spPr>
          <a:xfrm>
            <a:off x="8100392" y="2853704"/>
            <a:ext cx="648072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6000" tIns="45000" rIns="90000" bIns="45000" anchor="ctr" anchorCtr="0"/>
          <a:lstStyle/>
          <a:p>
            <a:pPr>
              <a:lnSpc>
                <a:spcPct val="100000"/>
              </a:lnSpc>
            </a:pPr>
            <a:r>
              <a:rPr lang="ja-JP" altLang="en-US" sz="1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作業</a:t>
            </a:r>
            <a:r>
              <a:rPr lang="en-US" altLang="ja-JP" sz="1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7956376" y="3212976"/>
            <a:ext cx="936104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dbl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7936769" y="3284984"/>
            <a:ext cx="955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</a:t>
            </a:r>
            <a:endParaRPr lang="en-US" altLang="ja-JP" sz="14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14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(Git)</a:t>
            </a:r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0" name="CustomShape 20"/>
          <p:cNvSpPr/>
          <p:nvPr/>
        </p:nvSpPr>
        <p:spPr>
          <a:xfrm>
            <a:off x="5868144" y="1556792"/>
            <a:ext cx="936104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6000" tIns="45000" rIns="90000" bIns="45000" anchor="ctr" anchorCtr="0"/>
          <a:lstStyle/>
          <a:p>
            <a:pPr algn="ctr">
              <a:lnSpc>
                <a:spcPct val="100000"/>
              </a:lnSpc>
            </a:pPr>
            <a:r>
              <a:rPr lang="ja-JP" altLang="en-US" sz="11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登録</a:t>
            </a:r>
            <a:r>
              <a:rPr lang="en-US" altLang="ja-JP" sz="11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ja-JP" altLang="en-US" sz="11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変更内容</a:t>
            </a:r>
            <a:r>
              <a:rPr lang="ja-JP" altLang="en-US" sz="11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同期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14" name="直線矢印コネクタ 113"/>
          <p:cNvCxnSpPr>
            <a:endCxn id="25" idx="2"/>
          </p:cNvCxnSpPr>
          <p:nvPr/>
        </p:nvCxnSpPr>
        <p:spPr>
          <a:xfrm flipV="1">
            <a:off x="6300192" y="1988840"/>
            <a:ext cx="0" cy="194421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00" idx="1"/>
          </p:cNvCxnSpPr>
          <p:nvPr/>
        </p:nvCxnSpPr>
        <p:spPr>
          <a:xfrm flipH="1" flipV="1">
            <a:off x="6588224" y="1916832"/>
            <a:ext cx="1296144" cy="151216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/>
          <p:cNvSpPr txBox="1"/>
          <p:nvPr/>
        </p:nvSpPr>
        <p:spPr>
          <a:xfrm>
            <a:off x="3563888" y="3212976"/>
            <a:ext cx="1440160" cy="165618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ja-JP" altLang="en-US" sz="105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インベントリ</a:t>
            </a:r>
            <a:r>
              <a:rPr kumimoji="1" lang="ja-JP" altLang="en-US" sz="105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収集</a:t>
            </a:r>
            <a:r>
              <a: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結果</a:t>
            </a:r>
            <a:endParaRPr kumimoji="1" lang="ja-JP" altLang="en-US" sz="105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3675219" y="3501008"/>
            <a:ext cx="1103186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kumimoji="1" lang="ja-JP" altLang="en-US" sz="11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検査</a:t>
            </a:r>
            <a:r>
              <a:rPr kumimoji="1" lang="ja-JP" altLang="en-US" sz="11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結果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3675219" y="3933056"/>
            <a:ext cx="1112805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JSON</a:t>
            </a:r>
            <a:r>
              <a:rPr kumimoji="1" lang="ja-JP" altLang="en-US" sz="11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検査結果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31" name="直線矢印コネクタ 130"/>
          <p:cNvCxnSpPr/>
          <p:nvPr/>
        </p:nvCxnSpPr>
        <p:spPr>
          <a:xfrm>
            <a:off x="2843808" y="486916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/>
          <p:cNvCxnSpPr/>
          <p:nvPr/>
        </p:nvCxnSpPr>
        <p:spPr>
          <a:xfrm>
            <a:off x="3851920" y="4869160"/>
            <a:ext cx="0" cy="43204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/>
          <p:cNvSpPr txBox="1"/>
          <p:nvPr/>
        </p:nvSpPr>
        <p:spPr>
          <a:xfrm>
            <a:off x="5580112" y="4077072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</a:t>
            </a:r>
            <a:r>
              <a:rPr lang="en-US" altLang="ja-JP" sz="14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(Git)</a:t>
            </a:r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5868144" y="4437112"/>
            <a:ext cx="830923" cy="41125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altLang="ja-JP" sz="11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JOB</a:t>
            </a:r>
            <a:r>
              <a:rPr lang="ja-JP" altLang="en-US" sz="11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スクリプト</a:t>
            </a:r>
            <a:endParaRPr lang="en-US" altLang="ja-JP" sz="11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11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(Groovy</a:t>
            </a:r>
            <a:r>
              <a:rPr lang="en-US" altLang="ja-JP" sz="11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6" name="CustomShape 20"/>
          <p:cNvSpPr/>
          <p:nvPr/>
        </p:nvSpPr>
        <p:spPr>
          <a:xfrm>
            <a:off x="7380312" y="764704"/>
            <a:ext cx="828600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6000" tIns="45000" rIns="90000" bIns="45000" anchor="ctr" anchorCtr="0"/>
          <a:lstStyle/>
          <a:p>
            <a:pPr>
              <a:lnSpc>
                <a:spcPct val="100000"/>
              </a:lnSpc>
            </a:pPr>
            <a:r>
              <a:rPr lang="ja-JP" altLang="en-US" sz="1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変更履歴</a:t>
            </a:r>
            <a:endParaRPr lang="en-US" altLang="ja-JP" sz="1200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参照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7" name="CustomShape 20"/>
          <p:cNvSpPr/>
          <p:nvPr/>
        </p:nvSpPr>
        <p:spPr>
          <a:xfrm>
            <a:off x="7380312" y="3933056"/>
            <a:ext cx="828600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6000" tIns="45000" rIns="90000" bIns="45000" anchor="ctr" anchorCtr="0"/>
          <a:lstStyle/>
          <a:p>
            <a:pPr>
              <a:lnSpc>
                <a:spcPct val="100000"/>
              </a:lnSpc>
            </a:pPr>
            <a:r>
              <a:rPr lang="ja-JP" altLang="en-US" sz="1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ジョブ登録</a:t>
            </a:r>
            <a:endParaRPr lang="en-US" altLang="ja-JP" sz="1200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8" name="Line 15"/>
          <p:cNvSpPr/>
          <p:nvPr/>
        </p:nvSpPr>
        <p:spPr>
          <a:xfrm flipV="1">
            <a:off x="579128" y="1071080"/>
            <a:ext cx="360" cy="223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Line 16"/>
          <p:cNvSpPr/>
          <p:nvPr/>
        </p:nvSpPr>
        <p:spPr>
          <a:xfrm>
            <a:off x="467168" y="1132280"/>
            <a:ext cx="22392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17"/>
          <p:cNvSpPr/>
          <p:nvPr/>
        </p:nvSpPr>
        <p:spPr>
          <a:xfrm>
            <a:off x="487688" y="908720"/>
            <a:ext cx="182160" cy="162000"/>
          </a:xfrm>
          <a:prstGeom prst="ellipse">
            <a:avLst/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18"/>
          <p:cNvSpPr/>
          <p:nvPr/>
        </p:nvSpPr>
        <p:spPr>
          <a:xfrm>
            <a:off x="474728" y="1293560"/>
            <a:ext cx="209160" cy="128520"/>
          </a:xfrm>
          <a:custGeom>
            <a:avLst/>
            <a:gdLst/>
            <a:ahLst/>
            <a:cxnLst/>
            <a:rect l="l" t="t" r="r" b="b"/>
            <a:pathLst>
              <a:path w="371475" h="228600">
                <a:moveTo>
                  <a:pt x="0" y="228600"/>
                </a:moveTo>
                <a:lnTo>
                  <a:pt x="180975" y="0"/>
                </a:lnTo>
                <a:lnTo>
                  <a:pt x="371475" y="228600"/>
                </a:lnTo>
              </a:path>
            </a:pathLst>
          </a:cu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19"/>
          <p:cNvSpPr/>
          <p:nvPr/>
        </p:nvSpPr>
        <p:spPr>
          <a:xfrm>
            <a:off x="323528" y="800720"/>
            <a:ext cx="503280" cy="719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20"/>
          <p:cNvSpPr/>
          <p:nvPr/>
        </p:nvSpPr>
        <p:spPr>
          <a:xfrm>
            <a:off x="107528" y="1520720"/>
            <a:ext cx="913680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システム運用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ct val="100000"/>
              </a:lnSpc>
            </a:pPr>
            <a:r>
              <a:rPr lang="ja-JP" altLang="en-US" sz="1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管理</a:t>
            </a:r>
            <a:r>
              <a:rPr lang="en-US" sz="1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者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54" name="直線矢印コネクタ 153"/>
          <p:cNvCxnSpPr/>
          <p:nvPr/>
        </p:nvCxnSpPr>
        <p:spPr>
          <a:xfrm>
            <a:off x="899592" y="1196752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ustomShape 20"/>
          <p:cNvSpPr/>
          <p:nvPr/>
        </p:nvSpPr>
        <p:spPr>
          <a:xfrm>
            <a:off x="935088" y="764704"/>
            <a:ext cx="828600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6000" tIns="45000" rIns="90000" bIns="45000" anchor="ctr" anchorCtr="0"/>
          <a:lstStyle/>
          <a:p>
            <a:pPr>
              <a:lnSpc>
                <a:spcPct val="100000"/>
              </a:lnSpc>
            </a:pPr>
            <a:r>
              <a:rPr lang="ja-JP" altLang="en-US" sz="1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登録</a:t>
            </a:r>
            <a:r>
              <a:rPr lang="en-US" altLang="ja-JP" sz="1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endParaRPr lang="en-US" altLang="ja-JP" sz="1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1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参照</a:t>
            </a:r>
            <a:endParaRPr lang="en-US" altLang="ja-JP" sz="1200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7" name="Line 15"/>
          <p:cNvSpPr/>
          <p:nvPr/>
        </p:nvSpPr>
        <p:spPr>
          <a:xfrm flipV="1">
            <a:off x="579128" y="4059400"/>
            <a:ext cx="360" cy="223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Line 16"/>
          <p:cNvSpPr/>
          <p:nvPr/>
        </p:nvSpPr>
        <p:spPr>
          <a:xfrm>
            <a:off x="467168" y="4120600"/>
            <a:ext cx="22392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17"/>
          <p:cNvSpPr/>
          <p:nvPr/>
        </p:nvSpPr>
        <p:spPr>
          <a:xfrm>
            <a:off x="487688" y="3897040"/>
            <a:ext cx="182160" cy="162000"/>
          </a:xfrm>
          <a:prstGeom prst="ellipse">
            <a:avLst/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18"/>
          <p:cNvSpPr/>
          <p:nvPr/>
        </p:nvSpPr>
        <p:spPr>
          <a:xfrm>
            <a:off x="474728" y="4281880"/>
            <a:ext cx="209160" cy="128520"/>
          </a:xfrm>
          <a:custGeom>
            <a:avLst/>
            <a:gdLst/>
            <a:ahLst/>
            <a:cxnLst/>
            <a:rect l="l" t="t" r="r" b="b"/>
            <a:pathLst>
              <a:path w="371475" h="228600">
                <a:moveTo>
                  <a:pt x="0" y="228600"/>
                </a:moveTo>
                <a:lnTo>
                  <a:pt x="180975" y="0"/>
                </a:lnTo>
                <a:lnTo>
                  <a:pt x="371475" y="228600"/>
                </a:lnTo>
              </a:path>
            </a:pathLst>
          </a:cu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19"/>
          <p:cNvSpPr/>
          <p:nvPr/>
        </p:nvSpPr>
        <p:spPr>
          <a:xfrm>
            <a:off x="323528" y="3789040"/>
            <a:ext cx="503280" cy="719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20"/>
          <p:cNvSpPr/>
          <p:nvPr/>
        </p:nvSpPr>
        <p:spPr>
          <a:xfrm>
            <a:off x="107528" y="4509040"/>
            <a:ext cx="913680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システム運用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担当者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64" name="直線矢印コネクタ 163"/>
          <p:cNvCxnSpPr/>
          <p:nvPr/>
        </p:nvCxnSpPr>
        <p:spPr>
          <a:xfrm>
            <a:off x="899592" y="422108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ustomShape 20"/>
          <p:cNvSpPr/>
          <p:nvPr/>
        </p:nvSpPr>
        <p:spPr>
          <a:xfrm>
            <a:off x="827584" y="3717032"/>
            <a:ext cx="828600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6000" tIns="45000" rIns="90000" bIns="45000" anchor="ctr" anchorCtr="0"/>
          <a:lstStyle/>
          <a:p>
            <a:pPr>
              <a:lnSpc>
                <a:spcPct val="100000"/>
              </a:lnSpc>
            </a:pPr>
            <a:r>
              <a:rPr lang="ja-JP" altLang="en-US" sz="1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インベントリ</a:t>
            </a:r>
            <a:endParaRPr lang="en-US" altLang="ja-JP" sz="1200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1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収集</a:t>
            </a:r>
            <a:endParaRPr lang="en-US" altLang="ja-JP" sz="1200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0" name="四角形吹き出し 169"/>
          <p:cNvSpPr/>
          <p:nvPr/>
        </p:nvSpPr>
        <p:spPr>
          <a:xfrm>
            <a:off x="4644008" y="476672"/>
            <a:ext cx="720080" cy="576064"/>
          </a:xfrm>
          <a:prstGeom prst="wedgeRectCallout">
            <a:avLst>
              <a:gd name="adj1" fmla="val 75909"/>
              <a:gd name="adj2" fmla="val 42659"/>
            </a:avLst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1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</a:t>
            </a:r>
            <a:endParaRPr lang="en-US" altLang="ja-JP" sz="11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1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変更履歴</a:t>
            </a:r>
            <a:endParaRPr kumimoji="1" lang="en-US" altLang="ja-JP" sz="11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1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管理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6" name="CustomShape 20"/>
          <p:cNvSpPr/>
          <p:nvPr/>
        </p:nvSpPr>
        <p:spPr>
          <a:xfrm>
            <a:off x="2843808" y="2132856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/>
          <a:lstStyle/>
          <a:p>
            <a:pPr algn="ctr">
              <a:lnSpc>
                <a:spcPct val="100000"/>
              </a:lnSpc>
            </a:pPr>
            <a:r>
              <a:rPr lang="ja-JP" altLang="en-US" sz="1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</a:t>
            </a:r>
            <a:r>
              <a:rPr lang="en-US" altLang="ja-JP" sz="1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Redmine</a:t>
            </a:r>
          </a:p>
          <a:p>
            <a:pPr algn="ctr">
              <a:lnSpc>
                <a:spcPct val="100000"/>
              </a:lnSpc>
            </a:pPr>
            <a:r>
              <a:rPr lang="ja-JP" altLang="en-US" sz="1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マッピング設定</a:t>
            </a:r>
            <a:endParaRPr lang="en-US" altLang="ja-JP" sz="1200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7" name="CustomShape 20"/>
          <p:cNvSpPr/>
          <p:nvPr/>
        </p:nvSpPr>
        <p:spPr>
          <a:xfrm>
            <a:off x="539552" y="3140968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/>
          <a:lstStyle/>
          <a:p>
            <a:pPr algn="ctr">
              <a:lnSpc>
                <a:spcPct val="100000"/>
              </a:lnSpc>
            </a:pPr>
            <a:r>
              <a:rPr lang="ja-JP" altLang="en-US" sz="1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①プロジェクト</a:t>
            </a:r>
            <a:endParaRPr lang="en-US" altLang="ja-JP" sz="1200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ct val="100000"/>
              </a:lnSpc>
            </a:pPr>
            <a:r>
              <a:rPr lang="ja-JP" altLang="en-US" sz="1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8" name="CustomShape 20"/>
          <p:cNvSpPr/>
          <p:nvPr/>
        </p:nvSpPr>
        <p:spPr>
          <a:xfrm>
            <a:off x="4139952" y="5445224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/>
          <a:lstStyle/>
          <a:p>
            <a:pPr algn="ctr">
              <a:lnSpc>
                <a:spcPct val="100000"/>
              </a:lnSpc>
            </a:pPr>
            <a:r>
              <a:rPr lang="ja-JP" altLang="en-US" sz="1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</a:t>
            </a:r>
            <a:r>
              <a:rPr lang="en-US" altLang="ja-JP" sz="1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Getconfig</a:t>
            </a:r>
          </a:p>
          <a:p>
            <a:pPr algn="ctr">
              <a:lnSpc>
                <a:spcPct val="100000"/>
              </a:lnSpc>
            </a:pPr>
            <a:r>
              <a:rPr lang="ja-JP" altLang="en-US" sz="1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動作確認</a:t>
            </a:r>
            <a:endParaRPr lang="en-US" altLang="ja-JP" sz="1200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0" name="CustomShape 20"/>
          <p:cNvSpPr/>
          <p:nvPr/>
        </p:nvSpPr>
        <p:spPr>
          <a:xfrm>
            <a:off x="6300192" y="188640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/>
          <a:lstStyle/>
          <a:p>
            <a:pPr algn="ctr">
              <a:lnSpc>
                <a:spcPct val="100000"/>
              </a:lnSpc>
            </a:pPr>
            <a:r>
              <a:rPr lang="ja-JP" altLang="en-US" sz="1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④</a:t>
            </a:r>
            <a:r>
              <a:rPr lang="en-US" altLang="ja-JP" sz="1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</a:t>
            </a:r>
            <a:r>
              <a:rPr lang="ja-JP" altLang="en-US" sz="1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リポジトリ</a:t>
            </a:r>
            <a:endParaRPr lang="en-US" altLang="ja-JP" sz="1200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ct val="100000"/>
              </a:lnSpc>
            </a:pPr>
            <a:r>
              <a:rPr lang="ja-JP" altLang="en-US" sz="1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r>
              <a:rPr lang="en-US" altLang="ja-JP" sz="1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ja-JP" altLang="en-US" sz="1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同期</a:t>
            </a:r>
            <a:endParaRPr lang="en-US" altLang="ja-JP" sz="1200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1" name="CustomShape 20"/>
          <p:cNvSpPr/>
          <p:nvPr/>
        </p:nvSpPr>
        <p:spPr>
          <a:xfrm>
            <a:off x="6876256" y="5445224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/>
          <a:lstStyle/>
          <a:p>
            <a:pPr algn="ctr">
              <a:lnSpc>
                <a:spcPct val="100000"/>
              </a:lnSpc>
            </a:pPr>
            <a:r>
              <a:rPr lang="ja-JP" altLang="en-US" sz="1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⑤</a:t>
            </a:r>
            <a:r>
              <a:rPr lang="en-US" altLang="ja-JP" sz="1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Jenkins</a:t>
            </a:r>
            <a:r>
              <a:rPr lang="ja-JP" altLang="en-US" sz="1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ジョブ</a:t>
            </a:r>
            <a:endParaRPr lang="en-US" altLang="ja-JP" sz="1200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ct val="100000"/>
              </a:lnSpc>
            </a:pPr>
            <a:r>
              <a:rPr lang="ja-JP" altLang="en-US" sz="1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設定</a:t>
            </a:r>
            <a:r>
              <a:rPr lang="en-US" altLang="ja-JP" sz="1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ja-JP" altLang="en-US" sz="1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動作確認</a:t>
            </a:r>
            <a:endParaRPr lang="en-US" altLang="ja-JP" sz="1200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622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264</Words>
  <Application>Microsoft Office PowerPoint</Application>
  <PresentationFormat>画面に合わせる (4:3)</PresentationFormat>
  <Paragraphs>126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furusawa minoru(古澤 実 ○ＣＳ推□ＣＳ国営○ＣＳ営技)</dc:creator>
  <cp:lastModifiedBy>furusawa minoru(古澤 実 ○ＣＳ推□ＣＳ国営○ＣＳ営技)</cp:lastModifiedBy>
  <cp:revision>15</cp:revision>
  <cp:lastPrinted>2017-07-19T01:53:24Z</cp:lastPrinted>
  <dcterms:created xsi:type="dcterms:W3CDTF">2017-07-13T08:38:07Z</dcterms:created>
  <dcterms:modified xsi:type="dcterms:W3CDTF">2017-07-19T04:35:34Z</dcterms:modified>
</cp:coreProperties>
</file>