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3" r:id="rId12"/>
    <p:sldId id="306"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307" r:id="rId46"/>
    <p:sldId id="308" r:id="rId47"/>
    <p:sldId id="309" r:id="rId48"/>
    <p:sldId id="298" r:id="rId49"/>
    <p:sldId id="300" r:id="rId50"/>
    <p:sldId id="301" r:id="rId51"/>
    <p:sldId id="302" r:id="rId52"/>
    <p:sldId id="303" r:id="rId53"/>
    <p:sldId id="304" r:id="rId54"/>
  </p:sldIdLst>
  <p:sldSz cx="10080625" cy="7559675"/>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74" d="100"/>
          <a:sy n="74" d="100"/>
        </p:scale>
        <p:origin x="1044" y="66"/>
      </p:cViewPr>
      <p:guideLst>
        <p:guide orient="horz" pos="2381"/>
        <p:guide pos="3175"/>
      </p:guideLst>
    </p:cSldViewPr>
  </p:slideViewPr>
  <p:notesTextViewPr>
    <p:cViewPr>
      <p:scale>
        <a:sx n="1" d="1"/>
        <a:sy n="1" d="1"/>
      </p:scale>
      <p:origin x="0" y="0"/>
    </p:cViewPr>
  </p:notesTextViewPr>
  <p:sorterViewPr>
    <p:cViewPr>
      <p:scale>
        <a:sx n="150" d="100"/>
        <a:sy n="150" d="100"/>
      </p:scale>
      <p:origin x="0" y="-320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図 33"/>
          <p:cNvPicPr/>
          <p:nvPr/>
        </p:nvPicPr>
        <p:blipFill>
          <a:blip r:embed="rId2"/>
          <a:stretch/>
        </p:blipFill>
        <p:spPr>
          <a:xfrm>
            <a:off x="2292480" y="1768680"/>
            <a:ext cx="5494680" cy="4384080"/>
          </a:xfrm>
          <a:prstGeom prst="rect">
            <a:avLst/>
          </a:prstGeom>
          <a:ln>
            <a:noFill/>
          </a:ln>
        </p:spPr>
      </p:pic>
      <p:pic>
        <p:nvPicPr>
          <p:cNvPr id="35" name="図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0" name="図 69"/>
          <p:cNvPicPr/>
          <p:nvPr/>
        </p:nvPicPr>
        <p:blipFill>
          <a:blip r:embed="rId2"/>
          <a:stretch/>
        </p:blipFill>
        <p:spPr>
          <a:xfrm>
            <a:off x="2292480" y="1768680"/>
            <a:ext cx="5494680" cy="4384080"/>
          </a:xfrm>
          <a:prstGeom prst="rect">
            <a:avLst/>
          </a:prstGeom>
          <a:ln>
            <a:noFill/>
          </a:ln>
        </p:spPr>
      </p:pic>
      <p:pic>
        <p:nvPicPr>
          <p:cNvPr id="71" name="図 70"/>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6"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0"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1"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5"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6"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7"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1"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4"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5" name="PlaceHolder 4"/>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504000"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8" name="PlaceHolder 3"/>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3"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6" name="PlaceHolder 3"/>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07" name="図 106"/>
          <p:cNvPicPr/>
          <p:nvPr/>
        </p:nvPicPr>
        <p:blipFill>
          <a:blip r:embed="rId2"/>
          <a:stretch/>
        </p:blipFill>
        <p:spPr>
          <a:xfrm>
            <a:off x="2292480" y="1768680"/>
            <a:ext cx="5494680" cy="4384080"/>
          </a:xfrm>
          <a:prstGeom prst="rect">
            <a:avLst/>
          </a:prstGeom>
          <a:ln>
            <a:noFill/>
          </a:ln>
        </p:spPr>
      </p:pic>
      <p:pic>
        <p:nvPicPr>
          <p:cNvPr id="108" name="図 107"/>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2"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4"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3"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5"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6"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7"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9"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0"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1" name="PlaceHolder 4"/>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3" name="PlaceHolder 2"/>
          <p:cNvSpPr>
            <a:spLocks noGrp="1"/>
          </p:cNvSpPr>
          <p:nvPr>
            <p:ph type="body"/>
          </p:nvPr>
        </p:nvSpPr>
        <p:spPr>
          <a:xfrm>
            <a:off x="504000"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4" name="PlaceHolder 3"/>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6"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7"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8"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9"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1"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2" name="PlaceHolder 3"/>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43" name="図 142"/>
          <p:cNvPicPr/>
          <p:nvPr/>
        </p:nvPicPr>
        <p:blipFill>
          <a:blip r:embed="rId2"/>
          <a:stretch/>
        </p:blipFill>
        <p:spPr>
          <a:xfrm>
            <a:off x="2292480" y="1768680"/>
            <a:ext cx="5494680" cy="4384080"/>
          </a:xfrm>
          <a:prstGeom prst="rect">
            <a:avLst/>
          </a:prstGeom>
          <a:ln>
            <a:noFill/>
          </a:ln>
        </p:spPr>
      </p:pic>
      <p:pic>
        <p:nvPicPr>
          <p:cNvPr id="144" name="図 143"/>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48"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7"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8"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59"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1"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2"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3"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5"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6"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67" name="PlaceHolder 4"/>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9" name="PlaceHolder 2"/>
          <p:cNvSpPr>
            <a:spLocks noGrp="1"/>
          </p:cNvSpPr>
          <p:nvPr>
            <p:ph type="body"/>
          </p:nvPr>
        </p:nvSpPr>
        <p:spPr>
          <a:xfrm>
            <a:off x="504000" y="176868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0" name="PlaceHolder 3"/>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2"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3"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4"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5" name="PlaceHolder 5"/>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7" name="PlaceHolder 2"/>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8" name="PlaceHolder 3"/>
          <p:cNvSpPr>
            <a:spLocks noGrp="1"/>
          </p:cNvSpPr>
          <p:nvPr>
            <p:ph type="body"/>
          </p:nvPr>
        </p:nvSpPr>
        <p:spPr>
          <a:xfrm>
            <a:off x="504000" y="1768680"/>
            <a:ext cx="907200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79" name="図 178"/>
          <p:cNvPicPr/>
          <p:nvPr/>
        </p:nvPicPr>
        <p:blipFill>
          <a:blip r:embed="rId2"/>
          <a:stretch/>
        </p:blipFill>
        <p:spPr>
          <a:xfrm>
            <a:off x="2292480" y="1768680"/>
            <a:ext cx="5494680" cy="4384080"/>
          </a:xfrm>
          <a:prstGeom prst="rect">
            <a:avLst/>
          </a:prstGeom>
          <a:ln>
            <a:noFill/>
          </a:ln>
        </p:spPr>
      </p:pic>
      <p:pic>
        <p:nvPicPr>
          <p:cNvPr id="180" name="図 179"/>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タイトルテキストの書式を編集するにはクリックします。</a:t>
            </a: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タイトルテキストの書式を編集するにはクリックします。</a:t>
            </a: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126144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4426560" cy="43837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7レベル目のアウトライン</a:t>
            </a:r>
          </a:p>
        </p:txBody>
      </p:sp>
      <p:sp>
        <p:nvSpPr>
          <p:cNvPr id="74" name="PlaceHolder 3"/>
          <p:cNvSpPr>
            <a:spLocks noGrp="1"/>
          </p:cNvSpPr>
          <p:nvPr>
            <p:ph type="body"/>
          </p:nvPr>
        </p:nvSpPr>
        <p:spPr>
          <a:xfrm>
            <a:off x="5152680" y="1768680"/>
            <a:ext cx="4426560" cy="438372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タイトルテキストの書式を編集するにはクリックします。</a:t>
            </a:r>
          </a:p>
        </p:txBody>
      </p:sp>
      <p:sp>
        <p:nvSpPr>
          <p:cNvPr id="110"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タイトルテキストの書式を編集するにはクリックします。</a:t>
            </a:r>
          </a:p>
        </p:txBody>
      </p:sp>
      <p:sp>
        <p:nvSpPr>
          <p:cNvPr id="146"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アウトラインテキストの書式を編集するにはクリックします。</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2レベル目のアウトライン</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3レベル目のアウトライン</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4レベル目のアウトライン</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5レベル目のアウトライン</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6レベル目のアウトライン</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7レベル目のアウトライン</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www.vmware.com/support/developer/PowerCLI/" TargetMode="Externa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9.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9.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download/details.aspx?id=50395" TargetMode="External"/><Relationship Id="rId2" Type="http://schemas.openxmlformats.org/officeDocument/2006/relationships/hyperlink" Target="http://www.microsoft.com/en-us/download/details.aspx?id=30653"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504000" y="301320"/>
            <a:ext cx="9069840" cy="585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000" b="0" strike="noStrike" spc="-1">
                <a:solidFill>
                  <a:srgbClr val="000000"/>
                </a:solidFill>
                <a:uFill>
                  <a:solidFill>
                    <a:srgbClr val="FFFFFF"/>
                  </a:solidFill>
                </a:uFill>
                <a:latin typeface="Meiryo UI"/>
                <a:ea typeface="Meiryo UI"/>
              </a:rPr>
              <a:t>Getconfig チュートリアル</a:t>
            </a:r>
            <a:endParaRPr lang="en-US" sz="1800" b="0" strike="noStrike" spc="-1">
              <a:solidFill>
                <a:srgbClr val="000000"/>
              </a:solidFill>
              <a:uFill>
                <a:solidFill>
                  <a:srgbClr val="FFFFFF"/>
                </a:solidFill>
              </a:uFill>
              <a:latin typeface="Arial"/>
            </a:endParaRPr>
          </a:p>
          <a:p>
            <a:pPr algn="ctr">
              <a:lnSpc>
                <a:spcPct val="100000"/>
              </a:lnSpc>
            </a:pPr>
            <a:r>
              <a:rPr lang="en-US" sz="4000" b="0" strike="noStrike" spc="-1">
                <a:solidFill>
                  <a:srgbClr val="000000"/>
                </a:solidFill>
                <a:uFill>
                  <a:solidFill>
                    <a:srgbClr val="FFFFFF"/>
                  </a:solidFill>
                </a:uFill>
                <a:latin typeface="Meiryo UI"/>
                <a:ea typeface="Meiryo UI"/>
              </a:rPr>
              <a:t>検査PC編</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パッケージインストール1</a:t>
            </a:r>
            <a:endParaRPr lang="en-US" sz="1800" b="0" strike="noStrike" spc="-1">
              <a:solidFill>
                <a:srgbClr val="000000"/>
              </a:solidFill>
              <a:uFill>
                <a:solidFill>
                  <a:srgbClr val="FFFFFF"/>
                </a:solidFill>
              </a:uFill>
              <a:latin typeface="Arial"/>
            </a:endParaRPr>
          </a:p>
        </p:txBody>
      </p:sp>
      <p:sp>
        <p:nvSpPr>
          <p:cNvPr id="210" name="CustomShape 2"/>
          <p:cNvSpPr/>
          <p:nvPr/>
        </p:nvSpPr>
        <p:spPr>
          <a:xfrm>
            <a:off x="504000" y="1728000"/>
            <a:ext cx="9069840" cy="1150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uFill>
                  <a:solidFill>
                    <a:srgbClr val="FFFFFF"/>
                  </a:solidFill>
                </a:uFill>
                <a:latin typeface="Meiryo UI"/>
                <a:ea typeface="DejaVu Sans"/>
              </a:rPr>
              <a:t>Windows 版パッケージ管理ツール Chocolatey を用いて、各種ソフトウェアをインストールします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500" b="0" u="sng" strike="noStrike" spc="-1">
                <a:solidFill>
                  <a:srgbClr val="000000"/>
                </a:solidFill>
                <a:uFill>
                  <a:solidFill>
                    <a:srgbClr val="FFFFFF"/>
                  </a:solidFill>
                </a:uFill>
                <a:latin typeface="Meiryo UI"/>
                <a:ea typeface="DejaVu Sans"/>
              </a:rPr>
              <a:t>iex</a:t>
            </a:r>
            <a:r>
              <a:rPr lang="en-US" sz="1600" b="0" u="sng" strike="noStrike" spc="-1">
                <a:solidFill>
                  <a:srgbClr val="000000"/>
                </a:solidFill>
                <a:uFill>
                  <a:solidFill>
                    <a:srgbClr val="FFFFFF"/>
                  </a:solidFill>
                </a:uFill>
                <a:latin typeface="Meiryo UI"/>
                <a:ea typeface="DejaVu Sans"/>
              </a:rPr>
              <a:t> ((New-Object </a:t>
            </a:r>
            <a:r>
              <a:rPr lang="en-US" sz="1800" b="0" u="sng" strike="noStrike" spc="-1">
                <a:solidFill>
                  <a:srgbClr val="000000"/>
                </a:solidFill>
                <a:uFill>
                  <a:solidFill>
                    <a:srgbClr val="FFFFFF"/>
                  </a:solidFill>
                </a:uFill>
                <a:latin typeface="Meiryo UI"/>
                <a:ea typeface="DejaVu Sans"/>
              </a:rPr>
              <a:t>System.Net.WebClient).DownloadString('https://chocolatey.org/install.ps1'))</a:t>
            </a:r>
            <a:endParaRPr lang="en-US" sz="1800" b="0" strike="noStrike" spc="-1">
              <a:solidFill>
                <a:srgbClr val="000000"/>
              </a:solidFill>
              <a:uFill>
                <a:solidFill>
                  <a:srgbClr val="FFFFFF"/>
                </a:solidFill>
              </a:uFill>
              <a:latin typeface="Arial"/>
            </a:endParaRPr>
          </a:p>
        </p:txBody>
      </p:sp>
      <p:pic>
        <p:nvPicPr>
          <p:cNvPr id="211" name="図 207"/>
          <p:cNvPicPr/>
          <p:nvPr/>
        </p:nvPicPr>
        <p:blipFill>
          <a:blip r:embed="rId2"/>
          <a:stretch/>
        </p:blipFill>
        <p:spPr>
          <a:xfrm>
            <a:off x="286200" y="3002760"/>
            <a:ext cx="9513360" cy="1531440"/>
          </a:xfrm>
          <a:prstGeom prst="rect">
            <a:avLst/>
          </a:prstGeom>
          <a:ln>
            <a:noFill/>
          </a:ln>
        </p:spPr>
      </p:pic>
      <p:sp>
        <p:nvSpPr>
          <p:cNvPr id="212" name="CustomShape 3"/>
          <p:cNvSpPr/>
          <p:nvPr/>
        </p:nvSpPr>
        <p:spPr>
          <a:xfrm>
            <a:off x="504360" y="4758120"/>
            <a:ext cx="9069840" cy="862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a:solidFill>
                  <a:srgbClr val="000000"/>
                </a:solidFill>
                <a:uFill>
                  <a:solidFill>
                    <a:srgbClr val="FFFFFF"/>
                  </a:solidFill>
                </a:uFill>
                <a:latin typeface="Meiryo UI"/>
                <a:ea typeface="DejaVu Sans"/>
              </a:rPr>
              <a:t>以下 Chocolatey コマンドで各種ソフトウェアをインストールします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800" b="0" u="sng" strike="noStrike" spc="-1">
                <a:solidFill>
                  <a:srgbClr val="000000"/>
                </a:solidFill>
                <a:uFill>
                  <a:solidFill>
                    <a:srgbClr val="FFFFFF"/>
                  </a:solidFill>
                </a:uFill>
                <a:latin typeface="Meiryo UI"/>
                <a:ea typeface="DejaVu Sans"/>
              </a:rPr>
              <a:t>choco install -y unxutils winscp 7zip notepadplusplus.install jdk8 gradle TortoiseGit git.install GoogleChrome vmwarevsphereclient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13" name="図 209"/>
          <p:cNvPicPr/>
          <p:nvPr/>
        </p:nvPicPr>
        <p:blipFill>
          <a:blip r:embed="rId3"/>
          <a:stretch/>
        </p:blipFill>
        <p:spPr>
          <a:xfrm>
            <a:off x="291240" y="5760000"/>
            <a:ext cx="9503640" cy="1360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000" b="0" strike="noStrike" spc="-1">
                <a:solidFill>
                  <a:srgbClr val="000000"/>
                </a:solidFill>
                <a:uFill>
                  <a:solidFill>
                    <a:srgbClr val="FFFFFF"/>
                  </a:solidFill>
                </a:uFill>
                <a:latin typeface="Meiryo UI"/>
                <a:ea typeface="DejaVu Sans"/>
              </a:rPr>
              <a:t>32ビット版Java導入済み環境の注意点</a:t>
            </a:r>
            <a:endParaRPr lang="en-US" sz="1800" b="0" strike="noStrike" spc="-1">
              <a:solidFill>
                <a:srgbClr val="000000"/>
              </a:solidFill>
              <a:uFill>
                <a:solidFill>
                  <a:srgbClr val="FFFFFF"/>
                </a:solidFill>
              </a:uFill>
              <a:latin typeface="Arial"/>
            </a:endParaRPr>
          </a:p>
        </p:txBody>
      </p:sp>
      <p:sp>
        <p:nvSpPr>
          <p:cNvPr id="215" name="CustomShape 2"/>
          <p:cNvSpPr/>
          <p:nvPr/>
        </p:nvSpPr>
        <p:spPr>
          <a:xfrm>
            <a:off x="504000" y="1625040"/>
            <a:ext cx="9069840" cy="82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dirty="0" err="1">
                <a:solidFill>
                  <a:srgbClr val="000000"/>
                </a:solidFill>
                <a:uFill>
                  <a:solidFill>
                    <a:srgbClr val="FFFFFF"/>
                  </a:solidFill>
                </a:uFill>
                <a:latin typeface="Meiryo UI"/>
                <a:ea typeface="DejaVu Sans"/>
              </a:rPr>
              <a:t>Java環境は</a:t>
            </a:r>
            <a:r>
              <a:rPr lang="en-US" sz="2000" b="0" strike="noStrike" spc="-1" dirty="0">
                <a:solidFill>
                  <a:srgbClr val="000000"/>
                </a:solidFill>
                <a:uFill>
                  <a:solidFill>
                    <a:srgbClr val="FFFFFF"/>
                  </a:solidFill>
                </a:uFill>
                <a:latin typeface="Meiryo UI"/>
                <a:ea typeface="DejaVu Sans"/>
              </a:rPr>
              <a:t> 64ビット版が必要となりますが、32ビット版Java </a:t>
            </a:r>
            <a:r>
              <a:rPr lang="en-US" sz="2000" b="0" strike="noStrike" spc="-1" dirty="0" err="1">
                <a:solidFill>
                  <a:srgbClr val="000000"/>
                </a:solidFill>
                <a:uFill>
                  <a:solidFill>
                    <a:srgbClr val="FFFFFF"/>
                  </a:solidFill>
                </a:uFill>
                <a:latin typeface="Meiryo UI"/>
                <a:ea typeface="DejaVu Sans"/>
              </a:rPr>
              <a:t>がインストール済み環境の場合、chocolatey</a:t>
            </a:r>
            <a:r>
              <a:rPr lang="en-US" sz="2000" b="0" strike="noStrike" spc="-1" dirty="0">
                <a:solidFill>
                  <a:srgbClr val="000000"/>
                </a:solidFill>
                <a:uFill>
                  <a:solidFill>
                    <a:srgbClr val="FFFFFF"/>
                  </a:solidFill>
                </a:uFill>
                <a:latin typeface="Meiryo UI"/>
                <a:ea typeface="DejaVu Sans"/>
              </a:rPr>
              <a:t> </a:t>
            </a:r>
            <a:r>
              <a:rPr lang="en-US" sz="2000" b="0" strike="noStrike" spc="-1" dirty="0" smtClean="0">
                <a:solidFill>
                  <a:srgbClr val="000000"/>
                </a:solidFill>
                <a:uFill>
                  <a:solidFill>
                    <a:srgbClr val="FFFFFF"/>
                  </a:solidFill>
                </a:uFill>
                <a:latin typeface="Meiryo UI"/>
                <a:ea typeface="DejaVu Sans"/>
              </a:rPr>
              <a:t>の64</a:t>
            </a:r>
            <a:r>
              <a:rPr lang="ja-JP" altLang="en-US" sz="2000" b="0" strike="noStrike" spc="-1" dirty="0" smtClean="0">
                <a:solidFill>
                  <a:srgbClr val="000000"/>
                </a:solidFill>
                <a:uFill>
                  <a:solidFill>
                    <a:srgbClr val="FFFFFF"/>
                  </a:solidFill>
                </a:uFill>
                <a:latin typeface="Meiryo UI"/>
                <a:ea typeface="DejaVu Sans"/>
              </a:rPr>
              <a:t>ビット版</a:t>
            </a:r>
            <a:r>
              <a:rPr lang="en-US" sz="2000" b="0" strike="noStrike" spc="-1" dirty="0" smtClean="0">
                <a:solidFill>
                  <a:srgbClr val="000000"/>
                </a:solidFill>
                <a:uFill>
                  <a:solidFill>
                    <a:srgbClr val="FFFFFF"/>
                  </a:solidFill>
                </a:uFill>
                <a:latin typeface="Meiryo UI"/>
                <a:ea typeface="DejaVu Sans"/>
              </a:rPr>
              <a:t> </a:t>
            </a:r>
            <a:r>
              <a:rPr lang="en-US" sz="2000" b="0" strike="noStrike" spc="-1" dirty="0">
                <a:solidFill>
                  <a:srgbClr val="000000"/>
                </a:solidFill>
                <a:uFill>
                  <a:solidFill>
                    <a:srgbClr val="FFFFFF"/>
                  </a:solidFill>
                </a:uFill>
                <a:latin typeface="Meiryo UI"/>
                <a:ea typeface="DejaVu Sans"/>
              </a:rPr>
              <a:t>Java </a:t>
            </a:r>
            <a:r>
              <a:rPr lang="ja-JP" altLang="en-US" sz="2000" b="0" strike="noStrike" spc="-1" dirty="0" smtClean="0">
                <a:solidFill>
                  <a:srgbClr val="000000"/>
                </a:solidFill>
                <a:uFill>
                  <a:solidFill>
                    <a:srgbClr val="FFFFFF"/>
                  </a:solidFill>
                </a:uFill>
                <a:latin typeface="Meiryo UI"/>
                <a:ea typeface="DejaVu Sans"/>
              </a:rPr>
              <a:t>の</a:t>
            </a:r>
            <a:r>
              <a:rPr lang="en-US" sz="2000" b="0" strike="noStrike" spc="-1" dirty="0" err="1" smtClean="0">
                <a:solidFill>
                  <a:srgbClr val="000000"/>
                </a:solidFill>
                <a:uFill>
                  <a:solidFill>
                    <a:srgbClr val="FFFFFF"/>
                  </a:solidFill>
                </a:uFill>
                <a:latin typeface="Meiryo UI"/>
                <a:ea typeface="DejaVu Sans"/>
              </a:rPr>
              <a:t>インストールがスキップする問題があります</a:t>
            </a:r>
            <a:r>
              <a:rPr lang="en-US" sz="2000" b="0" strike="noStrike" spc="-1" dirty="0">
                <a:solidFill>
                  <a:srgbClr val="000000"/>
                </a:solidFill>
                <a:uFill>
                  <a:solidFill>
                    <a:srgbClr val="FFFFFF"/>
                  </a:solidFill>
                </a:uFill>
                <a:latin typeface="Meiryo UI"/>
                <a:ea typeface="DejaVu Sans"/>
              </a:rPr>
              <a:t>。</a:t>
            </a:r>
            <a:endParaRPr lang="en-US" sz="1800" b="0" strike="noStrike" spc="-1" dirty="0">
              <a:solidFill>
                <a:srgbClr val="000000"/>
              </a:solidFill>
              <a:uFill>
                <a:solidFill>
                  <a:srgbClr val="FFFFFF"/>
                </a:solidFill>
              </a:uFill>
              <a:latin typeface="Arial"/>
            </a:endParaRPr>
          </a:p>
          <a:p>
            <a:pPr>
              <a:lnSpc>
                <a:spcPct val="100000"/>
              </a:lnSpc>
            </a:pPr>
            <a:r>
              <a:rPr lang="ja-JP" altLang="en-US" sz="2000" b="0" strike="noStrike" spc="-1" dirty="0" smtClean="0">
                <a:solidFill>
                  <a:srgbClr val="000000"/>
                </a:solidFill>
                <a:uFill>
                  <a:solidFill>
                    <a:srgbClr val="FFFFFF"/>
                  </a:solidFill>
                </a:uFill>
                <a:latin typeface="Meiryo UI"/>
                <a:ea typeface="DejaVu Sans"/>
              </a:rPr>
              <a:t>その場合は</a:t>
            </a:r>
            <a:r>
              <a:rPr lang="en-US" sz="2000" b="0" strike="noStrike" spc="-1" dirty="0" err="1" smtClean="0">
                <a:solidFill>
                  <a:srgbClr val="000000"/>
                </a:solidFill>
                <a:uFill>
                  <a:solidFill>
                    <a:srgbClr val="FFFFFF"/>
                  </a:solidFill>
                </a:uFill>
                <a:latin typeface="Meiryo UI"/>
                <a:ea typeface="DejaVu Sans"/>
              </a:rPr>
              <a:t>以下コマンド</a:t>
            </a:r>
            <a:r>
              <a:rPr lang="ja-JP" altLang="en-US" sz="2000" b="0" strike="noStrike" spc="-1" dirty="0" smtClean="0">
                <a:solidFill>
                  <a:srgbClr val="000000"/>
                </a:solidFill>
                <a:uFill>
                  <a:solidFill>
                    <a:srgbClr val="FFFFFF"/>
                  </a:solidFill>
                </a:uFill>
                <a:latin typeface="Meiryo UI"/>
                <a:ea typeface="DejaVu Sans"/>
              </a:rPr>
              <a:t>で、</a:t>
            </a:r>
            <a:r>
              <a:rPr lang="en-US" sz="2000" b="0" strike="noStrike" spc="-1" dirty="0" smtClean="0">
                <a:solidFill>
                  <a:srgbClr val="000000"/>
                </a:solidFill>
                <a:uFill>
                  <a:solidFill>
                    <a:srgbClr val="FFFFFF"/>
                  </a:solidFill>
                </a:uFill>
                <a:latin typeface="Meiryo UI"/>
                <a:ea typeface="DejaVu Sans"/>
              </a:rPr>
              <a:t>64</a:t>
            </a:r>
            <a:r>
              <a:rPr lang="en-US" sz="2000" b="0" strike="noStrike" spc="-1" dirty="0">
                <a:solidFill>
                  <a:srgbClr val="000000"/>
                </a:solidFill>
                <a:uFill>
                  <a:solidFill>
                    <a:srgbClr val="FFFFFF"/>
                  </a:solidFill>
                </a:uFill>
                <a:latin typeface="Meiryo UI"/>
                <a:ea typeface="DejaVu Sans"/>
              </a:rPr>
              <a:t>ビット版 Java </a:t>
            </a:r>
            <a:r>
              <a:rPr lang="en-US" sz="2000" b="0" strike="noStrike" spc="-1" dirty="0" smtClean="0">
                <a:solidFill>
                  <a:srgbClr val="000000"/>
                </a:solidFill>
                <a:uFill>
                  <a:solidFill>
                    <a:srgbClr val="FFFFFF"/>
                  </a:solidFill>
                </a:uFill>
                <a:latin typeface="Meiryo UI"/>
                <a:ea typeface="DejaVu Sans"/>
              </a:rPr>
              <a:t>を</a:t>
            </a:r>
            <a:r>
              <a:rPr lang="ja-JP" altLang="en-US" sz="2000" b="0" strike="noStrike" spc="-1" dirty="0" smtClean="0">
                <a:solidFill>
                  <a:srgbClr val="000000"/>
                </a:solidFill>
                <a:uFill>
                  <a:solidFill>
                    <a:srgbClr val="FFFFFF"/>
                  </a:solidFill>
                </a:uFill>
                <a:latin typeface="Meiryo UI"/>
                <a:ea typeface="DejaVu Sans"/>
              </a:rPr>
              <a:t>指定して</a:t>
            </a:r>
            <a:r>
              <a:rPr lang="en-US" sz="2000" b="0" strike="noStrike" spc="-1" dirty="0" err="1" smtClean="0">
                <a:solidFill>
                  <a:srgbClr val="000000"/>
                </a:solidFill>
                <a:uFill>
                  <a:solidFill>
                    <a:srgbClr val="FFFFFF"/>
                  </a:solidFill>
                </a:uFill>
                <a:latin typeface="Meiryo UI"/>
                <a:ea typeface="DejaVu Sans"/>
              </a:rPr>
              <a:t>インストールしてください</a:t>
            </a:r>
            <a:r>
              <a:rPr lang="en-US" sz="2000" b="0" strike="noStrike" spc="-1" dirty="0">
                <a:solidFill>
                  <a:srgbClr val="000000"/>
                </a:solidFill>
                <a:uFill>
                  <a:solidFill>
                    <a:srgbClr val="FFFFFF"/>
                  </a:solidFill>
                </a:uFill>
                <a:latin typeface="Meiryo UI"/>
                <a:ea typeface="DejaVu Sans"/>
              </a:rPr>
              <a: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u="sng" strike="noStrike" spc="-1" dirty="0" err="1">
                <a:solidFill>
                  <a:srgbClr val="000000"/>
                </a:solidFill>
                <a:uFill>
                  <a:solidFill>
                    <a:srgbClr val="FFFFFF"/>
                  </a:solidFill>
                </a:uFill>
                <a:latin typeface="Meiryo UI"/>
                <a:ea typeface="DejaVu Sans"/>
              </a:rPr>
              <a:t>choco</a:t>
            </a:r>
            <a:r>
              <a:rPr lang="en-US" sz="2000" b="0" u="sng" strike="noStrike" spc="-1" dirty="0">
                <a:solidFill>
                  <a:srgbClr val="000000"/>
                </a:solidFill>
                <a:uFill>
                  <a:solidFill>
                    <a:srgbClr val="FFFFFF"/>
                  </a:solidFill>
                </a:uFill>
                <a:latin typeface="Meiryo UI"/>
                <a:ea typeface="DejaVu Sans"/>
              </a:rPr>
              <a:t> install jdk8 -</a:t>
            </a:r>
            <a:r>
              <a:rPr lang="en-US" sz="2000" b="0" u="sng" strike="noStrike" spc="-1" dirty="0" err="1">
                <a:solidFill>
                  <a:srgbClr val="000000"/>
                </a:solidFill>
                <a:uFill>
                  <a:solidFill>
                    <a:srgbClr val="FFFFFF"/>
                  </a:solidFill>
                </a:uFill>
                <a:latin typeface="Meiryo UI"/>
                <a:ea typeface="DejaVu Sans"/>
              </a:rPr>
              <a:t>params</a:t>
            </a:r>
            <a:r>
              <a:rPr lang="en-US" sz="2000" b="0" u="sng" strike="noStrike" spc="-1" dirty="0">
                <a:solidFill>
                  <a:srgbClr val="000000"/>
                </a:solidFill>
                <a:uFill>
                  <a:solidFill>
                    <a:srgbClr val="FFFFFF"/>
                  </a:solidFill>
                </a:uFill>
                <a:latin typeface="Meiryo UI"/>
                <a:ea typeface="DejaVu Sans"/>
              </a:rPr>
              <a:t> "x64=true"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u="sng" strike="noStrike" spc="-1" dirty="0">
                <a:solidFill>
                  <a:srgbClr val="000000"/>
                </a:solidFill>
                <a:uFill>
                  <a:solidFill>
                    <a:srgbClr val="FFFFFF"/>
                  </a:solidFill>
                </a:uFill>
                <a:latin typeface="Meiryo UI"/>
                <a:ea typeface="DejaVu Sans"/>
              </a:rPr>
              <a:t>java -version </a:t>
            </a:r>
            <a:r>
              <a:rPr lang="ja-JP" altLang="en-US" sz="2000" u="sng" spc="-1" dirty="0" smtClean="0">
                <a:solidFill>
                  <a:srgbClr val="000000"/>
                </a:solidFill>
                <a:uFill>
                  <a:solidFill>
                    <a:srgbClr val="FFFFFF"/>
                  </a:solidFill>
                </a:uFill>
                <a:latin typeface="Meiryo UI"/>
                <a:ea typeface="DejaVu Sans"/>
              </a:rPr>
              <a:t>を実行し、</a:t>
            </a:r>
            <a:r>
              <a:rPr lang="en-US" sz="2000" b="0" u="sng" strike="noStrike" spc="-1" dirty="0" smtClean="0">
                <a:solidFill>
                  <a:srgbClr val="000000"/>
                </a:solidFill>
                <a:uFill>
                  <a:solidFill>
                    <a:srgbClr val="FFFFFF"/>
                  </a:solidFill>
                </a:uFill>
                <a:latin typeface="Meiryo UI"/>
                <a:ea typeface="DejaVu Sans"/>
              </a:rPr>
              <a:t>出力メッセージに</a:t>
            </a:r>
            <a:r>
              <a:rPr lang="en-US" sz="2000" b="0" u="sng" strike="noStrike" spc="-1" dirty="0">
                <a:solidFill>
                  <a:srgbClr val="000000"/>
                </a:solidFill>
                <a:uFill>
                  <a:solidFill>
                    <a:srgbClr val="FFFFFF"/>
                  </a:solidFill>
                </a:uFill>
                <a:latin typeface="Meiryo UI"/>
                <a:ea typeface="DejaVu Sans"/>
              </a:rPr>
              <a:t>64-bitの記述があることを確認します</a:t>
            </a:r>
            <a:endParaRPr lang="en-US" sz="1800" b="0" strike="noStrike" spc="-1" dirty="0">
              <a:solidFill>
                <a:srgbClr val="000000"/>
              </a:solidFill>
              <a:uFill>
                <a:solidFill>
                  <a:srgbClr val="FFFFFF"/>
                </a:solidFill>
              </a:uFill>
              <a:latin typeface="Arial"/>
            </a:endParaRPr>
          </a:p>
        </p:txBody>
      </p:sp>
      <p:pic>
        <p:nvPicPr>
          <p:cNvPr id="216" name="図 215"/>
          <p:cNvPicPr/>
          <p:nvPr/>
        </p:nvPicPr>
        <p:blipFill>
          <a:blip r:embed="rId2"/>
          <a:stretch/>
        </p:blipFill>
        <p:spPr>
          <a:xfrm>
            <a:off x="720000" y="4032000"/>
            <a:ext cx="7296840" cy="149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パッケージのインストール2</a:t>
            </a:r>
            <a:endParaRPr lang="en-US" sz="1800" b="0" strike="noStrike" spc="-1">
              <a:solidFill>
                <a:srgbClr val="000000"/>
              </a:solidFill>
              <a:uFill>
                <a:solidFill>
                  <a:srgbClr val="FFFFFF"/>
                </a:solidFill>
              </a:uFill>
              <a:latin typeface="Arial"/>
            </a:endParaRPr>
          </a:p>
        </p:txBody>
      </p:sp>
      <p:sp>
        <p:nvSpPr>
          <p:cNvPr id="218" name="CustomShape 2"/>
          <p:cNvSpPr/>
          <p:nvPr/>
        </p:nvSpPr>
        <p:spPr>
          <a:xfrm>
            <a:off x="504000" y="1625040"/>
            <a:ext cx="9069840" cy="82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dirty="0">
                <a:solidFill>
                  <a:srgbClr val="000000"/>
                </a:solidFill>
                <a:uFill>
                  <a:solidFill>
                    <a:srgbClr val="FFFFFF"/>
                  </a:solidFill>
                </a:uFill>
                <a:latin typeface="Meiryo UI"/>
                <a:ea typeface="DejaVu Sans"/>
              </a:rPr>
              <a:t>Office </a:t>
            </a:r>
            <a:r>
              <a:rPr lang="en-US" sz="2000" b="0" strike="noStrike" spc="-1" dirty="0" err="1">
                <a:solidFill>
                  <a:srgbClr val="000000"/>
                </a:solidFill>
                <a:uFill>
                  <a:solidFill>
                    <a:srgbClr val="FFFFFF"/>
                  </a:solidFill>
                </a:uFill>
                <a:latin typeface="Meiryo UI"/>
                <a:ea typeface="DejaVu Sans"/>
              </a:rPr>
              <a:t>製品がない場合は、以下コマンドで、Libre</a:t>
            </a:r>
            <a:r>
              <a:rPr lang="en-US" sz="2000" b="0" strike="noStrike" spc="-1" dirty="0">
                <a:solidFill>
                  <a:srgbClr val="000000"/>
                </a:solidFill>
                <a:uFill>
                  <a:solidFill>
                    <a:srgbClr val="FFFFFF"/>
                  </a:solidFill>
                </a:uFill>
                <a:latin typeface="Meiryo UI"/>
                <a:ea typeface="DejaVu Sans"/>
              </a:rPr>
              <a:t> Office </a:t>
            </a:r>
            <a:r>
              <a:rPr lang="en-US" sz="2000" b="0" strike="noStrike" spc="-1" dirty="0" err="1">
                <a:solidFill>
                  <a:srgbClr val="000000"/>
                </a:solidFill>
                <a:uFill>
                  <a:solidFill>
                    <a:srgbClr val="FFFFFF"/>
                  </a:solidFill>
                </a:uFill>
                <a:latin typeface="Meiryo UI"/>
                <a:ea typeface="DejaVu Sans"/>
              </a:rPr>
              <a:t>をインストールします</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u="sng" strike="noStrike" spc="-1" dirty="0" err="1">
                <a:solidFill>
                  <a:srgbClr val="000000"/>
                </a:solidFill>
                <a:uFill>
                  <a:solidFill>
                    <a:srgbClr val="FFFFFF"/>
                  </a:solidFill>
                </a:uFill>
                <a:latin typeface="Meiryo UI"/>
                <a:ea typeface="DejaVu Sans"/>
              </a:rPr>
              <a:t>choco</a:t>
            </a:r>
            <a:r>
              <a:rPr lang="en-US" sz="2000" b="0" u="sng" strike="noStrike" spc="-1" dirty="0">
                <a:solidFill>
                  <a:srgbClr val="000000"/>
                </a:solidFill>
                <a:uFill>
                  <a:solidFill>
                    <a:srgbClr val="FFFFFF"/>
                  </a:solidFill>
                </a:uFill>
                <a:latin typeface="Meiryo UI"/>
                <a:ea typeface="DejaVu Sans"/>
              </a:rPr>
              <a:t> install -y </a:t>
            </a:r>
            <a:r>
              <a:rPr lang="en-US" sz="2000" b="0" u="sng" strike="noStrike" spc="-1" dirty="0" err="1">
                <a:solidFill>
                  <a:srgbClr val="000000"/>
                </a:solidFill>
                <a:uFill>
                  <a:solidFill>
                    <a:srgbClr val="FFFFFF"/>
                  </a:solidFill>
                </a:uFill>
                <a:latin typeface="Meiryo UI"/>
                <a:ea typeface="DejaVu Sans"/>
              </a:rPr>
              <a:t>libreoffice-oldstable</a:t>
            </a:r>
            <a:endParaRPr lang="en-US" sz="1800" b="0" strike="noStrike" spc="-1" dirty="0">
              <a:solidFill>
                <a:srgbClr val="000000"/>
              </a:solidFill>
              <a:uFill>
                <a:solidFill>
                  <a:srgbClr val="FFFFFF"/>
                </a:solidFill>
              </a:uFill>
              <a:latin typeface="Arial"/>
            </a:endParaRPr>
          </a:p>
        </p:txBody>
      </p:sp>
      <p:pic>
        <p:nvPicPr>
          <p:cNvPr id="219" name="図 212"/>
          <p:cNvPicPr/>
          <p:nvPr/>
        </p:nvPicPr>
        <p:blipFill>
          <a:blip r:embed="rId2"/>
          <a:stretch/>
        </p:blipFill>
        <p:spPr>
          <a:xfrm>
            <a:off x="317520" y="2535840"/>
            <a:ext cx="9494280" cy="1350360"/>
          </a:xfrm>
          <a:prstGeom prst="rect">
            <a:avLst/>
          </a:prstGeom>
          <a:ln>
            <a:noFill/>
          </a:ln>
        </p:spPr>
      </p:pic>
      <p:sp>
        <p:nvSpPr>
          <p:cNvPr id="5" name="CustomShape 2"/>
          <p:cNvSpPr/>
          <p:nvPr/>
        </p:nvSpPr>
        <p:spPr>
          <a:xfrm>
            <a:off x="504000" y="4449779"/>
            <a:ext cx="9069840" cy="170632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pc="-1" dirty="0" smtClean="0">
                <a:solidFill>
                  <a:srgbClr val="000000"/>
                </a:solidFill>
                <a:uFill>
                  <a:solidFill>
                    <a:srgbClr val="FFFFFF"/>
                  </a:solidFill>
                </a:uFill>
              </a:rPr>
              <a:t>（注意）</a:t>
            </a:r>
            <a:r>
              <a:rPr lang="ja-JP" altLang="en-US" spc="-1" dirty="0">
                <a:solidFill>
                  <a:srgbClr val="000000"/>
                </a:solidFill>
                <a:uFill>
                  <a:solidFill>
                    <a:srgbClr val="FFFFFF"/>
                  </a:solidFill>
                </a:uFill>
              </a:rPr>
              <a:t>　</a:t>
            </a:r>
            <a:r>
              <a:rPr lang="en-US" altLang="ja-JP" spc="-1" dirty="0">
                <a:solidFill>
                  <a:srgbClr val="000000"/>
                </a:solidFill>
                <a:uFill>
                  <a:solidFill>
                    <a:srgbClr val="FFFFFF"/>
                  </a:solidFill>
                </a:uFill>
              </a:rPr>
              <a:t>2018</a:t>
            </a:r>
            <a:r>
              <a:rPr lang="ja-JP" altLang="en-US" spc="-1" dirty="0">
                <a:solidFill>
                  <a:srgbClr val="000000"/>
                </a:solidFill>
                <a:uFill>
                  <a:solidFill>
                    <a:srgbClr val="FFFFFF"/>
                  </a:solidFill>
                </a:uFill>
              </a:rPr>
              <a:t>年</a:t>
            </a:r>
            <a:r>
              <a:rPr lang="en-US" altLang="ja-JP" spc="-1" dirty="0">
                <a:solidFill>
                  <a:srgbClr val="000000"/>
                </a:solidFill>
                <a:uFill>
                  <a:solidFill>
                    <a:srgbClr val="FFFFFF"/>
                  </a:solidFill>
                </a:uFill>
              </a:rPr>
              <a:t>7</a:t>
            </a:r>
            <a:r>
              <a:rPr lang="ja-JP" altLang="en-US" spc="-1" dirty="0">
                <a:solidFill>
                  <a:srgbClr val="000000"/>
                </a:solidFill>
                <a:uFill>
                  <a:solidFill>
                    <a:srgbClr val="FFFFFF"/>
                  </a:solidFill>
                </a:uFill>
              </a:rPr>
              <a:t>月</a:t>
            </a:r>
            <a:r>
              <a:rPr lang="en-US" altLang="ja-JP" spc="-1" dirty="0">
                <a:solidFill>
                  <a:srgbClr val="000000"/>
                </a:solidFill>
                <a:uFill>
                  <a:solidFill>
                    <a:srgbClr val="FFFFFF"/>
                  </a:solidFill>
                </a:uFill>
              </a:rPr>
              <a:t>4</a:t>
            </a:r>
            <a:r>
              <a:rPr lang="ja-JP" altLang="en-US" spc="-1" dirty="0">
                <a:solidFill>
                  <a:srgbClr val="000000"/>
                </a:solidFill>
                <a:uFill>
                  <a:solidFill>
                    <a:srgbClr val="FFFFFF"/>
                  </a:solidFill>
                </a:uFill>
              </a:rPr>
              <a:t>日現在、</a:t>
            </a:r>
            <a:r>
              <a:rPr lang="en-US" altLang="ja-JP" spc="-1" dirty="0" err="1">
                <a:solidFill>
                  <a:srgbClr val="000000"/>
                </a:solidFill>
                <a:uFill>
                  <a:solidFill>
                    <a:srgbClr val="FFFFFF"/>
                  </a:solidFill>
                </a:uFill>
              </a:rPr>
              <a:t>LibreOffice</a:t>
            </a:r>
            <a:r>
              <a:rPr lang="ja-JP" altLang="en-US" spc="-1" dirty="0">
                <a:solidFill>
                  <a:srgbClr val="000000"/>
                </a:solidFill>
                <a:uFill>
                  <a:solidFill>
                    <a:srgbClr val="FFFFFF"/>
                  </a:solidFill>
                </a:uFill>
              </a:rPr>
              <a:t>で検査シートのレイアウト変更をすると、検査結果シートの出力行のセルスタイルが効かなくなる問題が発生します。シート内値の編集のみの場合は問題は発生しませんが、行追加やセルスタイル変更をすると発生します。</a:t>
            </a:r>
          </a:p>
          <a:p>
            <a:pPr>
              <a:lnSpc>
                <a:spcPct val="100000"/>
              </a:lnSpc>
            </a:pPr>
            <a:r>
              <a:rPr lang="ja-JP" altLang="en-US" spc="-1" dirty="0">
                <a:solidFill>
                  <a:srgbClr val="000000"/>
                </a:solidFill>
                <a:uFill>
                  <a:solidFill>
                    <a:srgbClr val="FFFFFF"/>
                  </a:solidFill>
                </a:uFill>
              </a:rPr>
              <a:t>　シート内レイアウトを変更する場合</a:t>
            </a:r>
            <a:r>
              <a:rPr lang="ja-JP" altLang="en-US" spc="-1" dirty="0" smtClean="0">
                <a:solidFill>
                  <a:srgbClr val="000000"/>
                </a:solidFill>
                <a:uFill>
                  <a:solidFill>
                    <a:srgbClr val="FFFFFF"/>
                  </a:solidFill>
                </a:uFill>
              </a:rPr>
              <a:t>は</a:t>
            </a:r>
            <a:r>
              <a:rPr lang="en-US" altLang="ja-JP" spc="-1" dirty="0" err="1" smtClean="0">
                <a:solidFill>
                  <a:srgbClr val="000000"/>
                </a:solidFill>
                <a:uFill>
                  <a:solidFill>
                    <a:srgbClr val="FFFFFF"/>
                  </a:solidFill>
                </a:uFill>
              </a:rPr>
              <a:t>LibreOffice</a:t>
            </a:r>
            <a:r>
              <a:rPr lang="ja-JP" altLang="en-US" spc="-1" dirty="0" smtClean="0">
                <a:solidFill>
                  <a:srgbClr val="000000"/>
                </a:solidFill>
                <a:uFill>
                  <a:solidFill>
                    <a:srgbClr val="FFFFFF"/>
                  </a:solidFill>
                </a:uFill>
              </a:rPr>
              <a:t>を使用せず、</a:t>
            </a:r>
            <a:r>
              <a:rPr lang="en-US" altLang="ja-JP" spc="-1" dirty="0" smtClean="0">
                <a:solidFill>
                  <a:srgbClr val="000000"/>
                </a:solidFill>
                <a:uFill>
                  <a:solidFill>
                    <a:srgbClr val="FFFFFF"/>
                  </a:solidFill>
                </a:uFill>
              </a:rPr>
              <a:t>Excel</a:t>
            </a:r>
            <a:r>
              <a:rPr lang="ja-JP" altLang="en-US" spc="-1" dirty="0">
                <a:solidFill>
                  <a:srgbClr val="000000"/>
                </a:solidFill>
                <a:uFill>
                  <a:solidFill>
                    <a:srgbClr val="FFFFFF"/>
                  </a:solidFill>
                </a:uFill>
              </a:rPr>
              <a:t>を使用してください</a:t>
            </a:r>
            <a:r>
              <a:rPr lang="ja-JP" altLang="en-US" spc="-1" dirty="0" smtClean="0">
                <a:solidFill>
                  <a:srgbClr val="000000"/>
                </a:solidFill>
                <a:uFill>
                  <a:solidFill>
                    <a:srgbClr val="FFFFFF"/>
                  </a:solidFill>
                </a:uFill>
              </a:rPr>
              <a:t>。</a:t>
            </a:r>
            <a:endParaRPr lang="ja-JP" altLang="en-US" spc="-1" dirty="0">
              <a:solidFill>
                <a:srgbClr val="00000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PowerCLIインストール</a:t>
            </a:r>
            <a:endParaRPr lang="en-US" sz="1800" b="0" strike="noStrike" spc="-1">
              <a:solidFill>
                <a:srgbClr val="000000"/>
              </a:solidFill>
              <a:uFill>
                <a:solidFill>
                  <a:srgbClr val="FFFFFF"/>
                </a:solidFill>
              </a:uFill>
              <a:latin typeface="Arial"/>
            </a:endParaRPr>
          </a:p>
        </p:txBody>
      </p:sp>
      <p:sp>
        <p:nvSpPr>
          <p:cNvPr id="221" name="CustomShape 2"/>
          <p:cNvSpPr/>
          <p:nvPr/>
        </p:nvSpPr>
        <p:spPr>
          <a:xfrm>
            <a:off x="504000" y="1656000"/>
            <a:ext cx="8998200" cy="3742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VMWareサイトから PowerCLI モジュールをダウンロードしてインストールします </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バージョンは PowerCLI 6.x を選びます</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u="sng" strike="noStrike" spc="-1">
                <a:solidFill>
                  <a:srgbClr val="0000FF"/>
                </a:solidFill>
                <a:uFill>
                  <a:solidFill>
                    <a:srgbClr val="FFFFFF"/>
                  </a:solidFill>
                </a:uFill>
                <a:latin typeface="Meiryo UI"/>
                <a:ea typeface="DejaVu Sans"/>
                <a:hlinkClick r:id="rId2"/>
              </a:rPr>
              <a:t>https://www.vmware.com/support/developer/PowerCLI/</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VMWare アカウントが必要となり、未登録の場合はサインアップしてください</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ダウンロードした VMWare-PowerCLI-*.exe を起動して、既定の設定でインストールします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OSの再起動</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一旦、ここでOSを再起動します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Getconfigインストール1</a:t>
            </a:r>
            <a:endParaRPr lang="en-US" sz="1800" b="0" strike="noStrike" spc="-1">
              <a:solidFill>
                <a:srgbClr val="000000"/>
              </a:solidFill>
              <a:uFill>
                <a:solidFill>
                  <a:srgbClr val="FFFFFF"/>
                </a:solidFill>
              </a:uFill>
              <a:latin typeface="Arial"/>
            </a:endParaRPr>
          </a:p>
        </p:txBody>
      </p:sp>
      <p:sp>
        <p:nvSpPr>
          <p:cNvPr id="223" name="CustomShape 2"/>
          <p:cNvSpPr/>
          <p:nvPr/>
        </p:nvSpPr>
        <p:spPr>
          <a:xfrm>
            <a:off x="504000" y="1625040"/>
            <a:ext cx="9069840" cy="677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ダウンロードサイトからバイナリモジュール gradle-server-acceptance-0.1.x.zip をダウンロードして、c:\ の直下にコピーします</a:t>
            </a:r>
            <a:endParaRPr lang="en-US" sz="1800" b="0" strike="noStrike" spc="-1">
              <a:solidFill>
                <a:srgbClr val="000000"/>
              </a:solidFill>
              <a:uFill>
                <a:solidFill>
                  <a:srgbClr val="FFFFFF"/>
                </a:solidFill>
              </a:uFill>
              <a:latin typeface="Arial"/>
            </a:endParaRPr>
          </a:p>
        </p:txBody>
      </p:sp>
      <p:pic>
        <p:nvPicPr>
          <p:cNvPr id="224" name="図 217"/>
          <p:cNvPicPr/>
          <p:nvPr/>
        </p:nvPicPr>
        <p:blipFill>
          <a:blip r:embed="rId2"/>
          <a:stretch/>
        </p:blipFill>
        <p:spPr>
          <a:xfrm>
            <a:off x="860400" y="2419560"/>
            <a:ext cx="5166720" cy="1689480"/>
          </a:xfrm>
          <a:prstGeom prst="rect">
            <a:avLst/>
          </a:prstGeom>
          <a:ln>
            <a:noFill/>
          </a:ln>
        </p:spPr>
      </p:pic>
      <p:pic>
        <p:nvPicPr>
          <p:cNvPr id="225" name="図 218"/>
          <p:cNvPicPr/>
          <p:nvPr/>
        </p:nvPicPr>
        <p:blipFill>
          <a:blip r:embed="rId3"/>
          <a:stretch/>
        </p:blipFill>
        <p:spPr>
          <a:xfrm>
            <a:off x="874800" y="5184000"/>
            <a:ext cx="4708440" cy="1161720"/>
          </a:xfrm>
          <a:prstGeom prst="rect">
            <a:avLst/>
          </a:prstGeom>
          <a:ln>
            <a:noFill/>
          </a:ln>
        </p:spPr>
      </p:pic>
      <p:sp>
        <p:nvSpPr>
          <p:cNvPr id="226" name="CustomShape 3"/>
          <p:cNvSpPr/>
          <p:nvPr/>
        </p:nvSpPr>
        <p:spPr>
          <a:xfrm>
            <a:off x="504000" y="4320000"/>
            <a:ext cx="9069840" cy="118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エクスプローラを起動して、ダウンロードしたファイルを選択し、 右クリックで 7-zip メニューを開いて「展開」を選択します。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Getconfigインストール1</a:t>
            </a:r>
            <a:endParaRPr lang="en-US" sz="1800" b="0" strike="noStrike" spc="-1">
              <a:solidFill>
                <a:srgbClr val="000000"/>
              </a:solidFill>
              <a:uFill>
                <a:solidFill>
                  <a:srgbClr val="FFFFFF"/>
                </a:solidFill>
              </a:uFill>
              <a:latin typeface="Arial"/>
            </a:endParaRPr>
          </a:p>
        </p:txBody>
      </p:sp>
      <p:sp>
        <p:nvSpPr>
          <p:cNvPr id="228" name="CustomShape 2"/>
          <p:cNvSpPr/>
          <p:nvPr/>
        </p:nvSpPr>
        <p:spPr>
          <a:xfrm>
            <a:off x="504000" y="1368000"/>
            <a:ext cx="9069840" cy="118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c:\を展開先に指定して、解凍します。</a:t>
            </a:r>
            <a:endParaRPr lang="en-US" sz="1800" b="0" strike="noStrike" spc="-1">
              <a:solidFill>
                <a:srgbClr val="000000"/>
              </a:solidFill>
              <a:uFill>
                <a:solidFill>
                  <a:srgbClr val="FFFFFF"/>
                </a:solidFill>
              </a:uFill>
              <a:latin typeface="Arial"/>
            </a:endParaRPr>
          </a:p>
        </p:txBody>
      </p:sp>
      <p:sp>
        <p:nvSpPr>
          <p:cNvPr id="229" name="CustomShape 3"/>
          <p:cNvSpPr/>
          <p:nvPr/>
        </p:nvSpPr>
        <p:spPr>
          <a:xfrm>
            <a:off x="504000" y="4536720"/>
            <a:ext cx="9069840" cy="358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c:\server-acceptance ディレクトリが作成されます。</a:t>
            </a:r>
            <a:endParaRPr lang="en-US" sz="1800" b="0" strike="noStrike" spc="-1">
              <a:solidFill>
                <a:srgbClr val="000000"/>
              </a:solidFill>
              <a:uFill>
                <a:solidFill>
                  <a:srgbClr val="FFFFFF"/>
                </a:solidFill>
              </a:uFill>
              <a:latin typeface="Arial"/>
            </a:endParaRPr>
          </a:p>
        </p:txBody>
      </p:sp>
      <p:pic>
        <p:nvPicPr>
          <p:cNvPr id="230" name="図 223"/>
          <p:cNvPicPr/>
          <p:nvPr/>
        </p:nvPicPr>
        <p:blipFill>
          <a:blip r:embed="rId2"/>
          <a:stretch/>
        </p:blipFill>
        <p:spPr>
          <a:xfrm>
            <a:off x="910080" y="1860840"/>
            <a:ext cx="4441680" cy="2403000"/>
          </a:xfrm>
          <a:prstGeom prst="rect">
            <a:avLst/>
          </a:prstGeom>
          <a:ln w="36000">
            <a:noFill/>
          </a:ln>
        </p:spPr>
      </p:pic>
      <p:sp>
        <p:nvSpPr>
          <p:cNvPr id="231" name="CustomShape 4"/>
          <p:cNvSpPr/>
          <p:nvPr/>
        </p:nvSpPr>
        <p:spPr>
          <a:xfrm>
            <a:off x="1008720" y="2190960"/>
            <a:ext cx="2878200" cy="358200"/>
          </a:xfrm>
          <a:prstGeom prst="rect">
            <a:avLst/>
          </a:prstGeom>
          <a:noFill/>
          <a:ln>
            <a:solidFill>
              <a:srgbClr val="FF3333"/>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Getconfigインストール２</a:t>
            </a:r>
            <a:endParaRPr lang="en-US" sz="1800" b="0" strike="noStrike" spc="-1">
              <a:solidFill>
                <a:srgbClr val="000000"/>
              </a:solidFill>
              <a:uFill>
                <a:solidFill>
                  <a:srgbClr val="FFFFFF"/>
                </a:solidFill>
              </a:uFill>
              <a:latin typeface="Arial"/>
            </a:endParaRPr>
          </a:p>
        </p:txBody>
      </p:sp>
      <p:sp>
        <p:nvSpPr>
          <p:cNvPr id="233" name="CustomShape 2"/>
          <p:cNvSpPr/>
          <p:nvPr/>
        </p:nvSpPr>
        <p:spPr>
          <a:xfrm>
            <a:off x="504000" y="1625040"/>
            <a:ext cx="9069840" cy="161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実行パス環境変数に本ディレクトリを追加します</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コントロールパネルを開いて、「システム」、「システムの詳細設定」を選択します</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 「環境変数」をクリックします</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システムの環境変数のリストから、Path を選択して、「編集」をクリックします</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値の先頭に c:\server-acceptance; を追加して、パスを追加します</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34" name="図 227"/>
          <p:cNvPicPr/>
          <p:nvPr/>
        </p:nvPicPr>
        <p:blipFill>
          <a:blip r:embed="rId2"/>
          <a:stretch/>
        </p:blipFill>
        <p:spPr>
          <a:xfrm>
            <a:off x="1364136" y="3601294"/>
            <a:ext cx="3496594" cy="3850951"/>
          </a:xfrm>
          <a:prstGeom prst="rect">
            <a:avLst/>
          </a:prstGeom>
          <a:ln>
            <a:noFill/>
          </a:ln>
        </p:spPr>
      </p:pic>
      <p:pic>
        <p:nvPicPr>
          <p:cNvPr id="235" name="図 228"/>
          <p:cNvPicPr/>
          <p:nvPr/>
        </p:nvPicPr>
        <p:blipFill>
          <a:blip r:embed="rId3"/>
          <a:stretch/>
        </p:blipFill>
        <p:spPr>
          <a:xfrm>
            <a:off x="5364096" y="3601294"/>
            <a:ext cx="3708664" cy="1565162"/>
          </a:xfrm>
          <a:prstGeom prst="rect">
            <a:avLst/>
          </a:prstGeom>
          <a:ln>
            <a:noFill/>
          </a:ln>
        </p:spPr>
      </p:pic>
      <p:sp>
        <p:nvSpPr>
          <p:cNvPr id="236" name="CustomShape 3"/>
          <p:cNvSpPr/>
          <p:nvPr/>
        </p:nvSpPr>
        <p:spPr>
          <a:xfrm>
            <a:off x="6480472" y="4357741"/>
            <a:ext cx="1438200" cy="358200"/>
          </a:xfrm>
          <a:prstGeom prst="rect">
            <a:avLst/>
          </a:prstGeom>
          <a:noFill/>
          <a:ln>
            <a:solidFill>
              <a:srgbClr val="FF3333"/>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Getconfigインストール３</a:t>
            </a:r>
            <a:endParaRPr lang="en-US" sz="1800" b="0" strike="noStrike" spc="-1">
              <a:solidFill>
                <a:srgbClr val="000000"/>
              </a:solidFill>
              <a:uFill>
                <a:solidFill>
                  <a:srgbClr val="FFFFFF"/>
                </a:solidFill>
              </a:uFill>
              <a:latin typeface="Arial"/>
            </a:endParaRPr>
          </a:p>
        </p:txBody>
      </p:sp>
      <p:sp>
        <p:nvSpPr>
          <p:cNvPr id="238" name="CustomShape 2"/>
          <p:cNvSpPr/>
          <p:nvPr/>
        </p:nvSpPr>
        <p:spPr>
          <a:xfrm>
            <a:off x="504000" y="1625040"/>
            <a:ext cx="9069840" cy="82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PowerShellを管理者ユーザで開き、”getconfig -h”を実行して以下のヘルプメッセージがでることを確認します</a:t>
            </a:r>
            <a:endParaRPr lang="en-US" sz="1800" b="0" strike="noStrike" spc="-1">
              <a:solidFill>
                <a:srgbClr val="000000"/>
              </a:solidFill>
              <a:uFill>
                <a:solidFill>
                  <a:srgbClr val="FFFFFF"/>
                </a:solidFill>
              </a:uFill>
              <a:latin typeface="Arial"/>
            </a:endParaRPr>
          </a:p>
        </p:txBody>
      </p:sp>
      <p:pic>
        <p:nvPicPr>
          <p:cNvPr id="239" name="図 232"/>
          <p:cNvPicPr/>
          <p:nvPr/>
        </p:nvPicPr>
        <p:blipFill>
          <a:blip r:embed="rId2"/>
          <a:stretch/>
        </p:blipFill>
        <p:spPr>
          <a:xfrm>
            <a:off x="785520" y="2549880"/>
            <a:ext cx="8784720" cy="446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各プラットフォームの検査</a:t>
            </a:r>
            <a:endParaRPr lang="en-US" sz="1800" b="0" strike="noStrike" spc="-1">
              <a:solidFill>
                <a:srgbClr val="000000"/>
              </a:solidFill>
              <a:uFill>
                <a:solidFill>
                  <a:srgbClr val="FFFFFF"/>
                </a:solidFill>
              </a:uFill>
              <a:latin typeface="Arial"/>
            </a:endParaRPr>
          </a:p>
        </p:txBody>
      </p:sp>
      <p:sp>
        <p:nvSpPr>
          <p:cNvPr id="241" name="CustomShape 2"/>
          <p:cNvSpPr/>
          <p:nvPr/>
        </p:nvSpPr>
        <p:spPr>
          <a:xfrm>
            <a:off x="504000" y="1769040"/>
            <a:ext cx="906984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800" b="0" strike="noStrike" spc="-1" dirty="0" err="1">
                <a:solidFill>
                  <a:srgbClr val="000000"/>
                </a:solidFill>
                <a:uFill>
                  <a:solidFill>
                    <a:srgbClr val="FFFFFF"/>
                  </a:solidFill>
                </a:uFill>
                <a:latin typeface="Meiryo UI"/>
                <a:ea typeface="DejaVu Sans"/>
              </a:rPr>
              <a:t>以下プラットフォームの構成情報の収集／検査を行います</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600" b="0" strike="noStrike" spc="-1" dirty="0">
                <a:solidFill>
                  <a:srgbClr val="000000"/>
                </a:solidFill>
                <a:uFill>
                  <a:solidFill>
                    <a:srgbClr val="FFFFFF"/>
                  </a:solidFill>
                </a:uFill>
                <a:latin typeface="Meiryo UI"/>
                <a:ea typeface="DejaVu Sans"/>
              </a:rPr>
              <a:t>Linux</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600" b="0" strike="noStrike" spc="-1" dirty="0">
                <a:solidFill>
                  <a:srgbClr val="000000"/>
                </a:solidFill>
                <a:uFill>
                  <a:solidFill>
                    <a:srgbClr val="FFFFFF"/>
                  </a:solidFill>
                </a:uFill>
                <a:latin typeface="Meiryo UI"/>
                <a:ea typeface="DejaVu Sans"/>
              </a:rPr>
              <a:t>Windows</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600" b="0" strike="noStrike" spc="-1" dirty="0" smtClean="0">
                <a:solidFill>
                  <a:srgbClr val="000000"/>
                </a:solidFill>
                <a:uFill>
                  <a:solidFill>
                    <a:srgbClr val="FFFFFF"/>
                  </a:solidFill>
                </a:uFill>
                <a:latin typeface="Meiryo UI"/>
                <a:ea typeface="DejaVu Sans"/>
              </a:rPr>
              <a:t>Solaris</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プロジェクトの作成</a:t>
            </a:r>
            <a:endParaRPr lang="en-US" sz="1800" b="0" strike="noStrike" spc="-1">
              <a:solidFill>
                <a:srgbClr val="000000"/>
              </a:solidFill>
              <a:uFill>
                <a:solidFill>
                  <a:srgbClr val="FFFFFF"/>
                </a:solidFill>
              </a:uFill>
              <a:latin typeface="Arial"/>
            </a:endParaRPr>
          </a:p>
        </p:txBody>
      </p:sp>
      <p:sp>
        <p:nvSpPr>
          <p:cNvPr id="243" name="CustomShape 2"/>
          <p:cNvSpPr/>
          <p:nvPr/>
        </p:nvSpPr>
        <p:spPr>
          <a:xfrm>
            <a:off x="504000" y="1769040"/>
            <a:ext cx="9069840" cy="161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はじめに検査用プロジェクトを作成します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PowerShellを開き、 「getconfig -g &lt;プロジェクトホーム&gt;」で指定したディレクトリにプロジェクトを作成します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ここでは、c:\users\administrator\の下に test1というプロジェクトを作成します</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u="sng" strike="noStrike" spc="-1">
                <a:solidFill>
                  <a:srgbClr val="000000"/>
                </a:solidFill>
                <a:uFill>
                  <a:solidFill>
                    <a:srgbClr val="FFFFFF"/>
                  </a:solidFill>
                </a:uFill>
                <a:latin typeface="Meiryo UI"/>
                <a:ea typeface="DejaVu Sans"/>
              </a:rPr>
              <a:t>cd c:\users\administrator</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u="sng" strike="noStrike" spc="-1">
                <a:solidFill>
                  <a:srgbClr val="000000"/>
                </a:solidFill>
                <a:uFill>
                  <a:solidFill>
                    <a:srgbClr val="FFFFFF"/>
                  </a:solidFill>
                </a:uFill>
                <a:latin typeface="Meiryo UI"/>
                <a:ea typeface="DejaVu Sans"/>
              </a:rPr>
              <a:t>getconfig -g test1</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44" name="図 237"/>
          <p:cNvPicPr/>
          <p:nvPr/>
        </p:nvPicPr>
        <p:blipFill>
          <a:blip r:embed="rId2"/>
          <a:stretch/>
        </p:blipFill>
        <p:spPr>
          <a:xfrm>
            <a:off x="995440" y="3319053"/>
            <a:ext cx="8077320" cy="3845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目次</a:t>
            </a:r>
            <a:endParaRPr lang="en-US" sz="1800" b="0" strike="noStrike" spc="-1">
              <a:solidFill>
                <a:srgbClr val="000000"/>
              </a:solidFill>
              <a:uFill>
                <a:solidFill>
                  <a:srgbClr val="FFFFFF"/>
                </a:solidFill>
              </a:uFill>
              <a:latin typeface="Arial"/>
            </a:endParaRPr>
          </a:p>
        </p:txBody>
      </p:sp>
      <p:sp>
        <p:nvSpPr>
          <p:cNvPr id="183" name="CustomShape 2"/>
          <p:cNvSpPr/>
          <p:nvPr/>
        </p:nvSpPr>
        <p:spPr>
          <a:xfrm>
            <a:off x="504000" y="1769040"/>
            <a:ext cx="906984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3200" b="0" strike="noStrike" spc="-1" dirty="0" err="1">
                <a:solidFill>
                  <a:srgbClr val="000000"/>
                </a:solidFill>
                <a:uFill>
                  <a:solidFill>
                    <a:srgbClr val="FFFFFF"/>
                  </a:solidFill>
                </a:uFill>
                <a:latin typeface="Meiryo UI"/>
                <a:ea typeface="Meiryo UI"/>
              </a:rPr>
              <a:t>検査用PCのセットアップ</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3200" b="0" strike="noStrike" spc="-1" dirty="0" err="1">
                <a:solidFill>
                  <a:srgbClr val="000000"/>
                </a:solidFill>
                <a:uFill>
                  <a:solidFill>
                    <a:srgbClr val="FFFFFF"/>
                  </a:solidFill>
                </a:uFill>
                <a:latin typeface="Meiryo UI"/>
                <a:ea typeface="Meiryo UI"/>
              </a:rPr>
              <a:t>各プラットフォームの検査</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800" b="0" strike="noStrike" spc="-1" dirty="0">
                <a:solidFill>
                  <a:srgbClr val="000000"/>
                </a:solidFill>
                <a:uFill>
                  <a:solidFill>
                    <a:srgbClr val="FFFFFF"/>
                  </a:solidFill>
                </a:uFill>
                <a:latin typeface="Meiryo UI"/>
                <a:ea typeface="Meiryo UI"/>
              </a:rPr>
              <a:t>Linux</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800" b="0" strike="noStrike" spc="-1" dirty="0">
                <a:solidFill>
                  <a:srgbClr val="000000"/>
                </a:solidFill>
                <a:uFill>
                  <a:solidFill>
                    <a:srgbClr val="FFFFFF"/>
                  </a:solidFill>
                </a:uFill>
                <a:latin typeface="Meiryo UI"/>
                <a:ea typeface="Meiryo UI"/>
              </a:rPr>
              <a:t>Windows</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800" spc="-1" dirty="0" smtClean="0">
                <a:solidFill>
                  <a:srgbClr val="000000"/>
                </a:solidFill>
                <a:uFill>
                  <a:solidFill>
                    <a:srgbClr val="FFFFFF"/>
                  </a:solidFill>
                </a:uFill>
                <a:latin typeface="Meiryo UI"/>
                <a:ea typeface="Meiryo UI"/>
              </a:rPr>
              <a:t>SPARC Solaris</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800" b="0" strike="noStrike" spc="-1" dirty="0" err="1">
                <a:solidFill>
                  <a:srgbClr val="000000"/>
                </a:solidFill>
                <a:uFill>
                  <a:solidFill>
                    <a:srgbClr val="FFFFFF"/>
                  </a:solidFill>
                </a:uFill>
                <a:latin typeface="Meiryo UI"/>
                <a:ea typeface="Meiryo UI"/>
              </a:rPr>
              <a:t>その他</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800" b="0" strike="noStrike" spc="-1" dirty="0" err="1">
                <a:solidFill>
                  <a:srgbClr val="000000"/>
                </a:solidFill>
                <a:uFill>
                  <a:solidFill>
                    <a:srgbClr val="FFFFFF"/>
                  </a:solidFill>
                </a:uFill>
                <a:latin typeface="Meiryo UI"/>
                <a:ea typeface="Meiryo UI"/>
              </a:rPr>
              <a:t>他のシナリオのインポート</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800" b="0" strike="noStrike" spc="-1" dirty="0" err="1">
                <a:solidFill>
                  <a:srgbClr val="000000"/>
                </a:solidFill>
                <a:uFill>
                  <a:solidFill>
                    <a:srgbClr val="FFFFFF"/>
                  </a:solidFill>
                </a:uFill>
                <a:latin typeface="Meiryo UI"/>
                <a:ea typeface="Meiryo UI"/>
              </a:rPr>
              <a:t>ドライランモードについて</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Linux検査</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Linux検査シート入力</a:t>
            </a:r>
            <a:endParaRPr lang="en-US" sz="1800" b="0" strike="noStrike" spc="-1">
              <a:solidFill>
                <a:srgbClr val="000000"/>
              </a:solidFill>
              <a:uFill>
                <a:solidFill>
                  <a:srgbClr val="FFFFFF"/>
                </a:solidFill>
              </a:uFill>
              <a:latin typeface="Arial"/>
            </a:endParaRPr>
          </a:p>
        </p:txBody>
      </p:sp>
      <p:sp>
        <p:nvSpPr>
          <p:cNvPr id="247" name="CustomShape 2"/>
          <p:cNvSpPr/>
          <p:nvPr/>
        </p:nvSpPr>
        <p:spPr>
          <a:xfrm>
            <a:off x="504000" y="1769039"/>
            <a:ext cx="9288840" cy="366698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b="0" strike="noStrike" spc="-1" dirty="0" err="1">
                <a:solidFill>
                  <a:srgbClr val="000000"/>
                </a:solidFill>
                <a:uFill>
                  <a:solidFill>
                    <a:srgbClr val="FFFFFF"/>
                  </a:solidFill>
                </a:uFill>
                <a:latin typeface="Meiryo UI"/>
                <a:ea typeface="DejaVu Sans"/>
              </a:rPr>
              <a:t>プロジェクトディレクトリに移動し</a:t>
            </a:r>
            <a:r>
              <a:rPr lang="en-US" b="0" strike="noStrike" spc="-1" dirty="0">
                <a:solidFill>
                  <a:srgbClr val="000000"/>
                </a:solidFill>
                <a:uFill>
                  <a:solidFill>
                    <a:srgbClr val="FFFFFF"/>
                  </a:solidFill>
                </a:uFill>
                <a:latin typeface="Meiryo UI"/>
                <a:ea typeface="DejaVu Sans"/>
              </a:rPr>
              <a:t>、「</a:t>
            </a:r>
            <a:r>
              <a:rPr lang="en-US" b="0" strike="noStrike" spc="-1" dirty="0" err="1">
                <a:solidFill>
                  <a:srgbClr val="000000"/>
                </a:solidFill>
                <a:uFill>
                  <a:solidFill>
                    <a:srgbClr val="FFFFFF"/>
                  </a:solidFill>
                </a:uFill>
                <a:latin typeface="Meiryo UI"/>
                <a:ea typeface="DejaVu Sans"/>
              </a:rPr>
              <a:t>サーバチェックシート.xlsx」を編集します</a:t>
            </a:r>
            <a:endParaRPr lang="en-US" sz="16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b="0" strike="noStrike" spc="-1" dirty="0" err="1">
                <a:solidFill>
                  <a:srgbClr val="000000"/>
                </a:solidFill>
                <a:uFill>
                  <a:solidFill>
                    <a:srgbClr val="FFFFFF"/>
                  </a:solidFill>
                </a:uFill>
                <a:latin typeface="Meiryo UI"/>
                <a:ea typeface="DejaVu Sans"/>
              </a:rPr>
              <a:t>シート「チェック対象」の入力列に</a:t>
            </a:r>
            <a:r>
              <a:rPr lang="en-US" b="0" strike="noStrike" spc="-1" dirty="0">
                <a:solidFill>
                  <a:srgbClr val="000000"/>
                </a:solidFill>
                <a:uFill>
                  <a:solidFill>
                    <a:srgbClr val="FFFFFF"/>
                  </a:solidFill>
                </a:uFill>
                <a:latin typeface="Meiryo UI"/>
                <a:ea typeface="DejaVu Sans"/>
              </a:rPr>
              <a:t> </a:t>
            </a:r>
            <a:r>
              <a:rPr lang="en-US" b="0" strike="noStrike" spc="-1" dirty="0" err="1">
                <a:solidFill>
                  <a:srgbClr val="000000"/>
                </a:solidFill>
                <a:uFill>
                  <a:solidFill>
                    <a:srgbClr val="FFFFFF"/>
                  </a:solidFill>
                </a:uFill>
                <a:latin typeface="Meiryo UI"/>
                <a:ea typeface="DejaVu Sans"/>
              </a:rPr>
              <a:t>検査対象の</a:t>
            </a:r>
            <a:r>
              <a:rPr lang="en-US" b="0" strike="noStrike" spc="-1" dirty="0">
                <a:solidFill>
                  <a:srgbClr val="000000"/>
                </a:solidFill>
                <a:uFill>
                  <a:solidFill>
                    <a:srgbClr val="FFFFFF"/>
                  </a:solidFill>
                </a:uFill>
                <a:latin typeface="Meiryo UI"/>
                <a:ea typeface="DejaVu Sans"/>
              </a:rPr>
              <a:t> Linux </a:t>
            </a:r>
            <a:r>
              <a:rPr lang="en-US" b="0" strike="noStrike" spc="-1" dirty="0" err="1" smtClean="0">
                <a:solidFill>
                  <a:srgbClr val="000000"/>
                </a:solidFill>
                <a:uFill>
                  <a:solidFill>
                    <a:srgbClr val="FFFFFF"/>
                  </a:solidFill>
                </a:uFill>
                <a:latin typeface="Meiryo UI"/>
                <a:ea typeface="DejaVu Sans"/>
              </a:rPr>
              <a:t>サーバの情報を設定します</a:t>
            </a:r>
            <a:r>
              <a:rPr lang="en-US" b="0" strike="noStrike" spc="-1" dirty="0" smtClean="0">
                <a:solidFill>
                  <a:srgbClr val="000000"/>
                </a:solidFill>
                <a:uFill>
                  <a:solidFill>
                    <a:srgbClr val="FFFFFF"/>
                  </a:solidFill>
                </a:uFill>
                <a:latin typeface="Meiryo UI"/>
                <a:ea typeface="DejaVu Sans"/>
              </a:rPr>
              <a:t/>
            </a:r>
            <a:br>
              <a:rPr lang="en-US" b="0" strike="noStrike" spc="-1" dirty="0" smtClean="0">
                <a:solidFill>
                  <a:srgbClr val="000000"/>
                </a:solidFill>
                <a:uFill>
                  <a:solidFill>
                    <a:srgbClr val="FFFFFF"/>
                  </a:solidFill>
                </a:uFill>
                <a:latin typeface="Meiryo UI"/>
                <a:ea typeface="DejaVu Sans"/>
              </a:rPr>
            </a:br>
            <a:r>
              <a:rPr lang="ja-JP" altLang="en-US" b="0" strike="noStrike" spc="-1" dirty="0" smtClean="0">
                <a:solidFill>
                  <a:srgbClr val="000000"/>
                </a:solidFill>
                <a:uFill>
                  <a:solidFill>
                    <a:srgbClr val="FFFFFF"/>
                  </a:solidFill>
                </a:uFill>
                <a:latin typeface="Meiryo UI"/>
                <a:ea typeface="DejaVu Sans"/>
              </a:rPr>
              <a:t>以下は、必須入力項目となります</a:t>
            </a:r>
            <a:endParaRPr lang="en-US" sz="1600" b="0" strike="noStrike" spc="-1" dirty="0">
              <a:solidFill>
                <a:srgbClr val="000000"/>
              </a:solidFill>
              <a:uFill>
                <a:solidFill>
                  <a:srgbClr val="FFFFFF"/>
                </a:solidFill>
              </a:uFill>
              <a:latin typeface="Arial"/>
            </a:endParaRPr>
          </a:p>
          <a:p>
            <a:pPr marL="889200" lvl="1" indent="-322200">
              <a:buClr>
                <a:srgbClr val="000000"/>
              </a:buClr>
              <a:buSzPct val="45000"/>
              <a:buFont typeface="Wingdings" charset="2"/>
              <a:buChar char=""/>
            </a:pPr>
            <a:r>
              <a:rPr lang="en-US" b="0" strike="noStrike" spc="-1" dirty="0" smtClean="0">
                <a:solidFill>
                  <a:srgbClr val="000000"/>
                </a:solidFill>
                <a:uFill>
                  <a:solidFill>
                    <a:srgbClr val="FFFFFF"/>
                  </a:solidFill>
                </a:uFill>
                <a:latin typeface="Meiryo UI"/>
                <a:ea typeface="DejaVu Sans"/>
              </a:rPr>
              <a:t>「</a:t>
            </a:r>
            <a:r>
              <a:rPr lang="ja-JP" altLang="en-US" b="0" strike="noStrike" spc="-1" dirty="0" smtClean="0">
                <a:solidFill>
                  <a:srgbClr val="000000"/>
                </a:solidFill>
                <a:uFill>
                  <a:solidFill>
                    <a:srgbClr val="FFFFFF"/>
                  </a:solidFill>
                </a:uFill>
                <a:latin typeface="Meiryo UI"/>
                <a:ea typeface="DejaVu Sans"/>
              </a:rPr>
              <a:t>検査ドメイン</a:t>
            </a:r>
            <a:r>
              <a:rPr lang="en-US" b="0" strike="noStrike" spc="-1" dirty="0" smtClean="0">
                <a:solidFill>
                  <a:srgbClr val="000000"/>
                </a:solidFill>
                <a:uFill>
                  <a:solidFill>
                    <a:srgbClr val="FFFFFF"/>
                  </a:solidFill>
                </a:uFill>
                <a:latin typeface="Meiryo UI"/>
                <a:ea typeface="DejaVu Sans"/>
              </a:rPr>
              <a:t>」</a:t>
            </a:r>
            <a:r>
              <a:rPr lang="en-US" spc="-1" dirty="0">
                <a:solidFill>
                  <a:srgbClr val="000000"/>
                </a:solidFill>
                <a:uFill>
                  <a:solidFill>
                    <a:srgbClr val="FFFFFF"/>
                  </a:solidFill>
                </a:uFill>
                <a:latin typeface="Meiryo UI"/>
                <a:ea typeface="DejaVu Sans"/>
              </a:rPr>
              <a:t>	</a:t>
            </a:r>
            <a:r>
              <a:rPr lang="en-US" b="0" strike="noStrike" spc="-1" dirty="0" smtClean="0">
                <a:solidFill>
                  <a:srgbClr val="000000"/>
                </a:solidFill>
                <a:uFill>
                  <a:solidFill>
                    <a:srgbClr val="FFFFFF"/>
                  </a:solidFill>
                </a:uFill>
                <a:latin typeface="Meiryo UI"/>
                <a:ea typeface="DejaVu Sans"/>
              </a:rPr>
              <a:t>”</a:t>
            </a:r>
            <a:r>
              <a:rPr lang="en-US" b="0" strike="noStrike" spc="-1" dirty="0" err="1">
                <a:solidFill>
                  <a:srgbClr val="000000"/>
                </a:solidFill>
                <a:uFill>
                  <a:solidFill>
                    <a:srgbClr val="FFFFFF"/>
                  </a:solidFill>
                </a:uFill>
                <a:latin typeface="Meiryo UI"/>
                <a:ea typeface="DejaVu Sans"/>
              </a:rPr>
              <a:t>Linux”</a:t>
            </a:r>
            <a:r>
              <a:rPr lang="en-US" b="0" strike="noStrike" spc="-1" dirty="0" err="1" smtClean="0">
                <a:solidFill>
                  <a:srgbClr val="000000"/>
                </a:solidFill>
                <a:uFill>
                  <a:solidFill>
                    <a:srgbClr val="FFFFFF"/>
                  </a:solidFill>
                </a:uFill>
                <a:latin typeface="Meiryo UI"/>
                <a:ea typeface="DejaVu Sans"/>
              </a:rPr>
              <a:t>を</a:t>
            </a:r>
            <a:r>
              <a:rPr lang="ja-JP" altLang="en-US" b="0" strike="noStrike" spc="-1" dirty="0" smtClean="0">
                <a:solidFill>
                  <a:srgbClr val="000000"/>
                </a:solidFill>
                <a:uFill>
                  <a:solidFill>
                    <a:srgbClr val="FFFFFF"/>
                  </a:solidFill>
                </a:uFill>
                <a:latin typeface="Meiryo UI"/>
                <a:ea typeface="DejaVu Sans"/>
              </a:rPr>
              <a:t>入力</a:t>
            </a:r>
            <a:r>
              <a:rPr lang="en-US" b="0" strike="noStrike" spc="-1" dirty="0" err="1" smtClean="0">
                <a:solidFill>
                  <a:srgbClr val="000000"/>
                </a:solidFill>
                <a:uFill>
                  <a:solidFill>
                    <a:srgbClr val="FFFFFF"/>
                  </a:solidFill>
                </a:uFill>
                <a:latin typeface="Meiryo UI"/>
                <a:ea typeface="DejaVu Sans"/>
              </a:rPr>
              <a:t>してください</a:t>
            </a:r>
            <a:endParaRPr lang="en-US" b="0" strike="noStrike" spc="-1" dirty="0" smtClean="0">
              <a:solidFill>
                <a:srgbClr val="000000"/>
              </a:solidFill>
              <a:uFill>
                <a:solidFill>
                  <a:srgbClr val="FFFFFF"/>
                </a:solidFill>
              </a:uFill>
              <a:latin typeface="Meiryo UI"/>
              <a:ea typeface="DejaVu Sans"/>
            </a:endParaRPr>
          </a:p>
          <a:p>
            <a:pPr marL="889200" lvl="1" indent="-322200">
              <a:buClr>
                <a:srgbClr val="000000"/>
              </a:buClr>
              <a:buSzPct val="45000"/>
              <a:buFont typeface="Wingdings" charset="2"/>
              <a:buChar char=""/>
            </a:pPr>
            <a:r>
              <a:rPr lang="ja-JP" altLang="en-US" spc="-1" dirty="0" smtClean="0">
                <a:solidFill>
                  <a:srgbClr val="000000"/>
                </a:solidFill>
                <a:uFill>
                  <a:solidFill>
                    <a:srgbClr val="FFFFFF"/>
                  </a:solidFill>
                </a:uFill>
                <a:latin typeface="Meiryo UI"/>
              </a:rPr>
              <a:t>「対象サーバ」</a:t>
            </a:r>
            <a:r>
              <a:rPr lang="en-US" altLang="ja-JP" spc="-1" dirty="0" smtClean="0">
                <a:solidFill>
                  <a:srgbClr val="000000"/>
                </a:solidFill>
                <a:uFill>
                  <a:solidFill>
                    <a:srgbClr val="FFFFFF"/>
                  </a:solidFill>
                </a:uFill>
                <a:latin typeface="Meiryo UI"/>
              </a:rPr>
              <a:t>	</a:t>
            </a:r>
            <a:r>
              <a:rPr lang="ja-JP" altLang="en-US" spc="-1" dirty="0" smtClean="0">
                <a:solidFill>
                  <a:srgbClr val="000000"/>
                </a:solidFill>
                <a:uFill>
                  <a:solidFill>
                    <a:srgbClr val="FFFFFF"/>
                  </a:solidFill>
                </a:uFill>
                <a:latin typeface="Meiryo UI"/>
              </a:rPr>
              <a:t>検査対象のホスト名を入力</a:t>
            </a:r>
            <a:endParaRPr lang="en-US" altLang="ja-JP" spc="-1" dirty="0" smtClean="0">
              <a:solidFill>
                <a:srgbClr val="000000"/>
              </a:solidFill>
              <a:uFill>
                <a:solidFill>
                  <a:srgbClr val="FFFFFF"/>
                </a:solidFill>
              </a:uFill>
              <a:latin typeface="Meiryo UI"/>
            </a:endParaRPr>
          </a:p>
          <a:p>
            <a:pPr marL="889200" lvl="1" indent="-322200">
              <a:buClr>
                <a:srgbClr val="000000"/>
              </a:buClr>
              <a:buSzPct val="45000"/>
              <a:buFont typeface="Wingdings" charset="2"/>
              <a:buChar char=""/>
            </a:pPr>
            <a:r>
              <a:rPr lang="ja-JP" altLang="en-US" spc="-1" dirty="0" smtClean="0">
                <a:solidFill>
                  <a:srgbClr val="000000"/>
                </a:solidFill>
                <a:uFill>
                  <a:solidFill>
                    <a:srgbClr val="FFFFFF"/>
                  </a:solidFill>
                </a:uFill>
                <a:latin typeface="Meiryo UI"/>
              </a:rPr>
              <a:t>「</a:t>
            </a:r>
            <a:r>
              <a:rPr lang="en-US" altLang="ja-JP" spc="-1" dirty="0" smtClean="0">
                <a:solidFill>
                  <a:srgbClr val="000000"/>
                </a:solidFill>
                <a:uFill>
                  <a:solidFill>
                    <a:srgbClr val="FFFFFF"/>
                  </a:solidFill>
                </a:uFill>
                <a:latin typeface="Meiryo UI"/>
              </a:rPr>
              <a:t>IP</a:t>
            </a:r>
            <a:r>
              <a:rPr lang="ja-JP" altLang="en-US" spc="-1" dirty="0" smtClean="0">
                <a:solidFill>
                  <a:srgbClr val="000000"/>
                </a:solidFill>
                <a:uFill>
                  <a:solidFill>
                    <a:srgbClr val="FFFFFF"/>
                  </a:solidFill>
                </a:uFill>
                <a:latin typeface="Meiryo UI"/>
              </a:rPr>
              <a:t>アドレス」</a:t>
            </a:r>
            <a:r>
              <a:rPr lang="en-US" altLang="ja-JP" spc="-1" dirty="0">
                <a:solidFill>
                  <a:srgbClr val="000000"/>
                </a:solidFill>
                <a:uFill>
                  <a:solidFill>
                    <a:srgbClr val="FFFFFF"/>
                  </a:solidFill>
                </a:uFill>
                <a:latin typeface="Meiryo UI"/>
              </a:rPr>
              <a:t>	</a:t>
            </a:r>
            <a:r>
              <a:rPr lang="ja-JP" altLang="en-US" spc="-1" dirty="0" smtClean="0">
                <a:solidFill>
                  <a:srgbClr val="000000"/>
                </a:solidFill>
                <a:uFill>
                  <a:solidFill>
                    <a:srgbClr val="FFFFFF"/>
                  </a:solidFill>
                </a:uFill>
                <a:latin typeface="Meiryo UI"/>
              </a:rPr>
              <a:t>検査対象の</a:t>
            </a:r>
            <a:r>
              <a:rPr lang="en-US" altLang="ja-JP" spc="-1" dirty="0" smtClean="0">
                <a:solidFill>
                  <a:srgbClr val="000000"/>
                </a:solidFill>
                <a:uFill>
                  <a:solidFill>
                    <a:srgbClr val="FFFFFF"/>
                  </a:solidFill>
                </a:uFill>
                <a:latin typeface="Meiryo UI"/>
              </a:rPr>
              <a:t>IP</a:t>
            </a:r>
            <a:r>
              <a:rPr lang="ja-JP" altLang="en-US" spc="-1" dirty="0" smtClean="0">
                <a:solidFill>
                  <a:srgbClr val="000000"/>
                </a:solidFill>
                <a:uFill>
                  <a:solidFill>
                    <a:srgbClr val="FFFFFF"/>
                  </a:solidFill>
                </a:uFill>
                <a:latin typeface="Meiryo UI"/>
              </a:rPr>
              <a:t>アドレスを入力</a:t>
            </a:r>
            <a:endParaRPr lang="en-US" altLang="ja-JP" spc="-1" dirty="0" smtClean="0">
              <a:solidFill>
                <a:srgbClr val="000000"/>
              </a:solidFill>
              <a:uFill>
                <a:solidFill>
                  <a:srgbClr val="FFFFFF"/>
                </a:solidFill>
              </a:uFill>
              <a:latin typeface="Meiryo UI"/>
            </a:endParaRPr>
          </a:p>
          <a:p>
            <a:pPr marL="889200" lvl="1" indent="-322200">
              <a:buClr>
                <a:srgbClr val="000000"/>
              </a:buClr>
              <a:buSzPct val="45000"/>
              <a:buFont typeface="Wingdings" charset="2"/>
              <a:buChar char=""/>
            </a:pPr>
            <a:r>
              <a:rPr lang="ja-JP" altLang="en-US" spc="-1" dirty="0" smtClean="0">
                <a:solidFill>
                  <a:srgbClr val="000000"/>
                </a:solidFill>
                <a:uFill>
                  <a:solidFill>
                    <a:srgbClr val="FFFFFF"/>
                  </a:solidFill>
                </a:uFill>
                <a:latin typeface="Meiryo UI"/>
              </a:rPr>
              <a:t>「ユーザ</a:t>
            </a:r>
            <a:r>
              <a:rPr lang="en-US" altLang="ja-JP" spc="-1" dirty="0" smtClean="0">
                <a:solidFill>
                  <a:srgbClr val="000000"/>
                </a:solidFill>
                <a:uFill>
                  <a:solidFill>
                    <a:srgbClr val="FFFFFF"/>
                  </a:solidFill>
                </a:uFill>
                <a:latin typeface="Meiryo UI"/>
              </a:rPr>
              <a:t>ID</a:t>
            </a:r>
            <a:r>
              <a:rPr lang="ja-JP" altLang="en-US" spc="-1" dirty="0" smtClean="0">
                <a:solidFill>
                  <a:srgbClr val="000000"/>
                </a:solidFill>
                <a:uFill>
                  <a:solidFill>
                    <a:srgbClr val="FFFFFF"/>
                  </a:solidFill>
                </a:uFill>
                <a:latin typeface="Meiryo UI"/>
              </a:rPr>
              <a:t>」</a:t>
            </a:r>
            <a:r>
              <a:rPr lang="en-US" altLang="ja-JP" spc="-1" dirty="0" smtClean="0">
                <a:solidFill>
                  <a:srgbClr val="000000"/>
                </a:solidFill>
                <a:uFill>
                  <a:solidFill>
                    <a:srgbClr val="FFFFFF"/>
                  </a:solidFill>
                </a:uFill>
                <a:latin typeface="Meiryo UI"/>
              </a:rPr>
              <a:t>	</a:t>
            </a:r>
            <a:r>
              <a:rPr lang="ja-JP" altLang="en-US" spc="-1" dirty="0" smtClean="0">
                <a:solidFill>
                  <a:srgbClr val="000000"/>
                </a:solidFill>
                <a:uFill>
                  <a:solidFill>
                    <a:srgbClr val="FFFFFF"/>
                  </a:solidFill>
                </a:uFill>
                <a:latin typeface="Meiryo UI"/>
              </a:rPr>
              <a:t>後述する </a:t>
            </a:r>
            <a:r>
              <a:rPr lang="en-US" altLang="ja-JP" spc="-1" dirty="0" err="1" smtClean="0">
                <a:solidFill>
                  <a:srgbClr val="000000"/>
                </a:solidFill>
                <a:uFill>
                  <a:solidFill>
                    <a:srgbClr val="FFFFFF"/>
                  </a:solidFill>
                </a:uFill>
                <a:latin typeface="Meiryo UI"/>
              </a:rPr>
              <a:t>config.groovy</a:t>
            </a:r>
            <a:r>
              <a:rPr lang="en-US" altLang="ja-JP" spc="-1" dirty="0" smtClean="0">
                <a:solidFill>
                  <a:srgbClr val="000000"/>
                </a:solidFill>
                <a:uFill>
                  <a:solidFill>
                    <a:srgbClr val="FFFFFF"/>
                  </a:solidFill>
                </a:uFill>
                <a:latin typeface="Meiryo UI"/>
              </a:rPr>
              <a:t> </a:t>
            </a:r>
            <a:r>
              <a:rPr lang="ja-JP" altLang="en-US" spc="-1" dirty="0" smtClean="0">
                <a:solidFill>
                  <a:srgbClr val="000000"/>
                </a:solidFill>
                <a:uFill>
                  <a:solidFill>
                    <a:srgbClr val="FFFFFF"/>
                  </a:solidFill>
                </a:uFill>
                <a:latin typeface="Meiryo UI"/>
              </a:rPr>
              <a:t>設定ファイル内の</a:t>
            </a:r>
            <a:r>
              <a:rPr lang="en-US" altLang="ja-JP" spc="-1" dirty="0" smtClean="0">
                <a:solidFill>
                  <a:srgbClr val="000000"/>
                </a:solidFill>
                <a:uFill>
                  <a:solidFill>
                    <a:srgbClr val="FFFFFF"/>
                  </a:solidFill>
                </a:uFill>
                <a:latin typeface="Meiryo UI"/>
              </a:rPr>
              <a:t>OS</a:t>
            </a:r>
            <a:r>
              <a:rPr lang="ja-JP" altLang="en-US" spc="-1" dirty="0" smtClean="0">
                <a:solidFill>
                  <a:srgbClr val="000000"/>
                </a:solidFill>
                <a:uFill>
                  <a:solidFill>
                    <a:srgbClr val="FFFFFF"/>
                  </a:solidFill>
                </a:uFill>
                <a:latin typeface="Meiryo UI"/>
              </a:rPr>
              <a:t>アカウント</a:t>
            </a:r>
            <a:r>
              <a:rPr lang="en-US" altLang="ja-JP" spc="-1" dirty="0" smtClean="0">
                <a:solidFill>
                  <a:srgbClr val="000000"/>
                </a:solidFill>
                <a:uFill>
                  <a:solidFill>
                    <a:srgbClr val="FFFFFF"/>
                  </a:solidFill>
                </a:uFill>
                <a:latin typeface="Meiryo UI"/>
              </a:rPr>
              <a:t>ID</a:t>
            </a:r>
            <a:r>
              <a:rPr lang="ja-JP" altLang="en-US" spc="-1" dirty="0" smtClean="0">
                <a:solidFill>
                  <a:srgbClr val="000000"/>
                </a:solidFill>
                <a:uFill>
                  <a:solidFill>
                    <a:srgbClr val="FFFFFF"/>
                  </a:solidFill>
                </a:uFill>
                <a:latin typeface="Meiryo UI"/>
              </a:rPr>
              <a:t>を入力</a:t>
            </a:r>
            <a:endParaRPr lang="en-US" altLang="ja-JP" spc="-1" dirty="0" smtClean="0">
              <a:solidFill>
                <a:srgbClr val="000000"/>
              </a:solidFill>
              <a:uFill>
                <a:solidFill>
                  <a:srgbClr val="FFFFFF"/>
                </a:solidFill>
              </a:uFill>
              <a:latin typeface="Meiryo UI"/>
            </a:endParaRPr>
          </a:p>
          <a:p>
            <a:pPr marL="109800">
              <a:lnSpc>
                <a:spcPct val="100000"/>
              </a:lnSpc>
              <a:buClr>
                <a:srgbClr val="000000"/>
              </a:buClr>
              <a:buSzPct val="45000"/>
            </a:pPr>
            <a:r>
              <a:rPr lang="ja-JP" altLang="en-US" spc="-1" dirty="0">
                <a:solidFill>
                  <a:srgbClr val="000000"/>
                </a:solidFill>
                <a:uFill>
                  <a:solidFill>
                    <a:srgbClr val="FFFFFF"/>
                  </a:solidFill>
                </a:uFill>
                <a:latin typeface="Meiryo UI"/>
              </a:rPr>
              <a:t>　</a:t>
            </a:r>
            <a:r>
              <a:rPr lang="ja-JP" altLang="en-US" spc="-1" dirty="0" smtClean="0">
                <a:solidFill>
                  <a:srgbClr val="000000"/>
                </a:solidFill>
                <a:uFill>
                  <a:solidFill>
                    <a:srgbClr val="FFFFFF"/>
                  </a:solidFill>
                </a:uFill>
                <a:latin typeface="Meiryo UI"/>
              </a:rPr>
              <a:t>　以下は、オプション入力項目となり、未記入の場合は該当処理を実行しません</a:t>
            </a:r>
            <a:endParaRPr lang="en-US" altLang="ja-JP" b="0" strike="noStrike" spc="-1" dirty="0" smtClean="0">
              <a:solidFill>
                <a:srgbClr val="000000"/>
              </a:solidFill>
              <a:uFill>
                <a:solidFill>
                  <a:srgbClr val="FFFFFF"/>
                </a:solidFill>
              </a:uFill>
              <a:latin typeface="Meiryo UI"/>
            </a:endParaRPr>
          </a:p>
          <a:p>
            <a:pPr marL="889200" lvl="1" indent="-322200">
              <a:buClr>
                <a:srgbClr val="000000"/>
              </a:buClr>
              <a:buSzPct val="45000"/>
              <a:buFont typeface="Wingdings" charset="2"/>
              <a:buChar char=""/>
            </a:pPr>
            <a:r>
              <a:rPr lang="ja-JP" altLang="en-US" b="0" strike="noStrike" spc="-1" dirty="0" smtClean="0">
                <a:solidFill>
                  <a:srgbClr val="000000"/>
                </a:solidFill>
                <a:uFill>
                  <a:solidFill>
                    <a:srgbClr val="FFFFFF"/>
                  </a:solidFill>
                </a:uFill>
                <a:latin typeface="Meiryo UI"/>
              </a:rPr>
              <a:t>「テンプレート</a:t>
            </a:r>
            <a:r>
              <a:rPr lang="en-US" altLang="ja-JP" b="0" strike="noStrike" spc="-1" dirty="0" smtClean="0">
                <a:solidFill>
                  <a:srgbClr val="000000"/>
                </a:solidFill>
                <a:uFill>
                  <a:solidFill>
                    <a:srgbClr val="FFFFFF"/>
                  </a:solidFill>
                </a:uFill>
                <a:latin typeface="Meiryo UI"/>
              </a:rPr>
              <a:t>ID</a:t>
            </a:r>
            <a:r>
              <a:rPr lang="ja-JP" altLang="en-US" b="0" strike="noStrike" spc="-1" dirty="0" smtClean="0">
                <a:solidFill>
                  <a:srgbClr val="000000"/>
                </a:solidFill>
                <a:uFill>
                  <a:solidFill>
                    <a:srgbClr val="FFFFFF"/>
                  </a:solidFill>
                </a:uFill>
                <a:latin typeface="Meiryo UI"/>
              </a:rPr>
              <a:t>」</a:t>
            </a:r>
            <a:r>
              <a:rPr lang="en-US" altLang="ja-JP" b="0" strike="noStrike" spc="-1" dirty="0" smtClean="0">
                <a:solidFill>
                  <a:srgbClr val="000000"/>
                </a:solidFill>
                <a:uFill>
                  <a:solidFill>
                    <a:srgbClr val="FFFFFF"/>
                  </a:solidFill>
                </a:uFill>
                <a:latin typeface="Meiryo UI"/>
              </a:rPr>
              <a:t>	</a:t>
            </a:r>
            <a:r>
              <a:rPr lang="ja-JP" altLang="en-US" b="0" strike="noStrike" spc="-1" dirty="0" smtClean="0">
                <a:solidFill>
                  <a:srgbClr val="000000"/>
                </a:solidFill>
                <a:uFill>
                  <a:solidFill>
                    <a:srgbClr val="FFFFFF"/>
                  </a:solidFill>
                </a:uFill>
                <a:latin typeface="Meiryo UI"/>
              </a:rPr>
              <a:t>後述する、テンプレートシートのテンプレート</a:t>
            </a:r>
            <a:r>
              <a:rPr lang="en-US" altLang="ja-JP" b="0" strike="noStrike" spc="-1" dirty="0" smtClean="0">
                <a:solidFill>
                  <a:srgbClr val="000000"/>
                </a:solidFill>
                <a:uFill>
                  <a:solidFill>
                    <a:srgbClr val="FFFFFF"/>
                  </a:solidFill>
                </a:uFill>
                <a:latin typeface="Meiryo UI"/>
              </a:rPr>
              <a:t>ID</a:t>
            </a:r>
            <a:r>
              <a:rPr lang="ja-JP" altLang="en-US" b="0" strike="noStrike" spc="-1" dirty="0" smtClean="0">
                <a:solidFill>
                  <a:srgbClr val="000000"/>
                </a:solidFill>
                <a:uFill>
                  <a:solidFill>
                    <a:srgbClr val="FFFFFF"/>
                  </a:solidFill>
                </a:uFill>
                <a:latin typeface="Meiryo UI"/>
              </a:rPr>
              <a:t>を入力</a:t>
            </a:r>
            <a:endParaRPr lang="en-US" sz="1600" b="0" strike="noStrike" spc="-1" dirty="0">
              <a:solidFill>
                <a:srgbClr val="000000"/>
              </a:solidFill>
              <a:uFill>
                <a:solidFill>
                  <a:srgbClr val="FFFFFF"/>
                </a:solidFill>
              </a:uFill>
              <a:latin typeface="Arial"/>
            </a:endParaRPr>
          </a:p>
          <a:p>
            <a:pPr marL="889200" lvl="1" indent="-322200">
              <a:buClr>
                <a:srgbClr val="000000"/>
              </a:buClr>
              <a:buSzPct val="45000"/>
              <a:buFont typeface="Wingdings" charset="2"/>
              <a:buChar char=""/>
            </a:pPr>
            <a:r>
              <a:rPr lang="ja-JP" altLang="en-US" spc="-1" dirty="0">
                <a:solidFill>
                  <a:srgbClr val="000000"/>
                </a:solidFill>
                <a:uFill>
                  <a:solidFill>
                    <a:srgbClr val="FFFFFF"/>
                  </a:solidFill>
                </a:uFill>
                <a:latin typeface="Meiryo UI"/>
              </a:rPr>
              <a:t>「エイリアス名</a:t>
            </a:r>
            <a:r>
              <a:rPr lang="ja-JP" altLang="en-US" spc="-1" dirty="0" smtClean="0">
                <a:solidFill>
                  <a:srgbClr val="000000"/>
                </a:solidFill>
                <a:uFill>
                  <a:solidFill>
                    <a:srgbClr val="FFFFFF"/>
                  </a:solidFill>
                </a:uFill>
                <a:latin typeface="Meiryo UI"/>
              </a:rPr>
              <a:t>」</a:t>
            </a:r>
            <a:r>
              <a:rPr lang="en-US" altLang="ja-JP" spc="-1" dirty="0" smtClean="0">
                <a:solidFill>
                  <a:srgbClr val="000000"/>
                </a:solidFill>
                <a:uFill>
                  <a:solidFill>
                    <a:srgbClr val="FFFFFF"/>
                  </a:solidFill>
                </a:uFill>
                <a:latin typeface="Meiryo UI"/>
              </a:rPr>
              <a:t>	</a:t>
            </a:r>
            <a:r>
              <a:rPr lang="ja-JP" altLang="en-US" spc="-1" dirty="0" smtClean="0">
                <a:solidFill>
                  <a:srgbClr val="000000"/>
                </a:solidFill>
                <a:uFill>
                  <a:solidFill>
                    <a:srgbClr val="FFFFFF"/>
                  </a:solidFill>
                </a:uFill>
                <a:latin typeface="Meiryo UI"/>
              </a:rPr>
              <a:t>サーバ</a:t>
            </a:r>
            <a:r>
              <a:rPr lang="ja-JP" altLang="en-US" b="0" strike="noStrike" spc="-1" dirty="0" smtClean="0">
                <a:solidFill>
                  <a:srgbClr val="000000"/>
                </a:solidFill>
                <a:uFill>
                  <a:solidFill>
                    <a:srgbClr val="FFFFFF"/>
                  </a:solidFill>
                </a:uFill>
                <a:latin typeface="Meiryo UI"/>
                <a:ea typeface="DejaVu Sans"/>
              </a:rPr>
              <a:t>が </a:t>
            </a:r>
            <a:r>
              <a:rPr lang="en-US" b="0" strike="noStrike" spc="-1" dirty="0" smtClean="0">
                <a:solidFill>
                  <a:srgbClr val="000000"/>
                </a:solidFill>
                <a:uFill>
                  <a:solidFill>
                    <a:srgbClr val="FFFFFF"/>
                  </a:solidFill>
                </a:uFill>
                <a:latin typeface="Meiryo UI"/>
                <a:ea typeface="DejaVu Sans"/>
              </a:rPr>
              <a:t>VM </a:t>
            </a:r>
            <a:r>
              <a:rPr lang="ja-JP" altLang="en-US" b="0" strike="noStrike" spc="-1" dirty="0" smtClean="0">
                <a:solidFill>
                  <a:srgbClr val="000000"/>
                </a:solidFill>
                <a:uFill>
                  <a:solidFill>
                    <a:srgbClr val="FFFFFF"/>
                  </a:solidFill>
                </a:uFill>
                <a:latin typeface="Meiryo UI"/>
                <a:ea typeface="DejaVu Sans"/>
              </a:rPr>
              <a:t>の場合、に</a:t>
            </a:r>
            <a:r>
              <a:rPr lang="en-US" altLang="ja-JP" b="0" strike="noStrike" spc="-1" dirty="0" err="1" smtClean="0">
                <a:solidFill>
                  <a:srgbClr val="000000"/>
                </a:solidFill>
                <a:uFill>
                  <a:solidFill>
                    <a:srgbClr val="FFFFFF"/>
                  </a:solidFill>
                </a:uFill>
                <a:latin typeface="Meiryo UI"/>
                <a:ea typeface="DejaVu Sans"/>
              </a:rPr>
              <a:t>vCenter</a:t>
            </a:r>
            <a:r>
              <a:rPr lang="en-US" altLang="ja-JP" b="0" strike="noStrike" spc="-1" dirty="0" smtClean="0">
                <a:solidFill>
                  <a:srgbClr val="000000"/>
                </a:solidFill>
                <a:uFill>
                  <a:solidFill>
                    <a:srgbClr val="FFFFFF"/>
                  </a:solidFill>
                </a:uFill>
                <a:latin typeface="Meiryo UI"/>
                <a:ea typeface="DejaVu Sans"/>
              </a:rPr>
              <a:t> </a:t>
            </a:r>
            <a:r>
              <a:rPr lang="ja-JP" altLang="en-US" b="0" strike="noStrike" spc="-1" dirty="0" smtClean="0">
                <a:solidFill>
                  <a:srgbClr val="000000"/>
                </a:solidFill>
                <a:uFill>
                  <a:solidFill>
                    <a:srgbClr val="FFFFFF"/>
                  </a:solidFill>
                </a:uFill>
                <a:latin typeface="Meiryo UI"/>
                <a:ea typeface="DejaVu Sans"/>
              </a:rPr>
              <a:t>内定義のマシン名を入力</a:t>
            </a:r>
            <a:r>
              <a:rPr lang="en-US" altLang="ja-JP" b="0" strike="noStrike" spc="-1" dirty="0" smtClean="0">
                <a:solidFill>
                  <a:srgbClr val="000000"/>
                </a:solidFill>
                <a:uFill>
                  <a:solidFill>
                    <a:srgbClr val="FFFFFF"/>
                  </a:solidFill>
                </a:uFill>
                <a:latin typeface="Meiryo UI"/>
                <a:ea typeface="DejaVu Sans"/>
              </a:rPr>
              <a:t/>
            </a:r>
            <a:br>
              <a:rPr lang="en-US" altLang="ja-JP" b="0" strike="noStrike" spc="-1" dirty="0" smtClean="0">
                <a:solidFill>
                  <a:srgbClr val="000000"/>
                </a:solidFill>
                <a:uFill>
                  <a:solidFill>
                    <a:srgbClr val="FFFFFF"/>
                  </a:solidFill>
                </a:uFill>
                <a:latin typeface="Meiryo UI"/>
                <a:ea typeface="DejaVu Sans"/>
              </a:rPr>
            </a:br>
            <a:r>
              <a:rPr lang="en-US" altLang="ja-JP" b="0" strike="noStrike" spc="-1" dirty="0" smtClean="0">
                <a:solidFill>
                  <a:srgbClr val="000000"/>
                </a:solidFill>
                <a:uFill>
                  <a:solidFill>
                    <a:srgbClr val="FFFFFF"/>
                  </a:solidFill>
                </a:uFill>
                <a:latin typeface="Meiryo UI"/>
                <a:ea typeface="DejaVu Sans"/>
              </a:rPr>
              <a:t>			(</a:t>
            </a:r>
            <a:r>
              <a:rPr lang="ja-JP" altLang="en-US" b="0" strike="noStrike" spc="-1" dirty="0" smtClean="0">
                <a:solidFill>
                  <a:srgbClr val="000000"/>
                </a:solidFill>
                <a:uFill>
                  <a:solidFill>
                    <a:srgbClr val="FFFFFF"/>
                  </a:solidFill>
                </a:uFill>
                <a:latin typeface="Meiryo UI"/>
                <a:ea typeface="DejaVu Sans"/>
              </a:rPr>
              <a:t>注</a:t>
            </a:r>
            <a:r>
              <a:rPr lang="en-US" altLang="ja-JP" b="0" strike="noStrike" spc="-1" dirty="0" smtClean="0">
                <a:solidFill>
                  <a:srgbClr val="000000"/>
                </a:solidFill>
                <a:uFill>
                  <a:solidFill>
                    <a:srgbClr val="FFFFFF"/>
                  </a:solidFill>
                </a:uFill>
                <a:latin typeface="Meiryo UI"/>
                <a:ea typeface="DejaVu Sans"/>
              </a:rPr>
              <a:t>) </a:t>
            </a:r>
            <a:r>
              <a:rPr lang="ja-JP" altLang="en-US" b="0" strike="noStrike" spc="-1" dirty="0" smtClean="0">
                <a:solidFill>
                  <a:srgbClr val="000000"/>
                </a:solidFill>
                <a:uFill>
                  <a:solidFill>
                    <a:srgbClr val="FFFFFF"/>
                  </a:solidFill>
                </a:uFill>
                <a:latin typeface="Meiryo UI"/>
                <a:ea typeface="DejaVu Sans"/>
              </a:rPr>
              <a:t>「エイリアス名」に値の記入がある場合のみ、</a:t>
            </a:r>
            <a:r>
              <a:rPr lang="en-US" altLang="ja-JP" b="0" strike="noStrike" spc="-1" dirty="0" err="1" smtClean="0">
                <a:solidFill>
                  <a:srgbClr val="000000"/>
                </a:solidFill>
                <a:uFill>
                  <a:solidFill>
                    <a:srgbClr val="FFFFFF"/>
                  </a:solidFill>
                </a:uFill>
                <a:latin typeface="Meiryo UI"/>
                <a:ea typeface="DejaVu Sans"/>
              </a:rPr>
              <a:t>vCenter</a:t>
            </a:r>
            <a:r>
              <a:rPr lang="en-US" altLang="ja-JP" b="0" strike="noStrike" spc="-1" dirty="0" smtClean="0">
                <a:solidFill>
                  <a:srgbClr val="000000"/>
                </a:solidFill>
                <a:uFill>
                  <a:solidFill>
                    <a:srgbClr val="FFFFFF"/>
                  </a:solidFill>
                </a:uFill>
                <a:latin typeface="Meiryo UI"/>
                <a:ea typeface="DejaVu Sans"/>
              </a:rPr>
              <a:t> </a:t>
            </a:r>
            <a:br>
              <a:rPr lang="en-US" altLang="ja-JP" b="0" strike="noStrike" spc="-1" dirty="0" smtClean="0">
                <a:solidFill>
                  <a:srgbClr val="000000"/>
                </a:solidFill>
                <a:uFill>
                  <a:solidFill>
                    <a:srgbClr val="FFFFFF"/>
                  </a:solidFill>
                </a:uFill>
                <a:latin typeface="Meiryo UI"/>
                <a:ea typeface="DejaVu Sans"/>
              </a:rPr>
            </a:br>
            <a:r>
              <a:rPr lang="en-US" altLang="ja-JP" b="0" strike="noStrike" spc="-1" dirty="0" smtClean="0">
                <a:solidFill>
                  <a:srgbClr val="000000"/>
                </a:solidFill>
                <a:uFill>
                  <a:solidFill>
                    <a:srgbClr val="FFFFFF"/>
                  </a:solidFill>
                </a:uFill>
                <a:latin typeface="Meiryo UI"/>
                <a:ea typeface="DejaVu Sans"/>
              </a:rPr>
              <a:t>			</a:t>
            </a:r>
            <a:r>
              <a:rPr lang="ja-JP" altLang="en-US" b="0" strike="noStrike" spc="-1" dirty="0" smtClean="0">
                <a:solidFill>
                  <a:srgbClr val="000000"/>
                </a:solidFill>
                <a:uFill>
                  <a:solidFill>
                    <a:srgbClr val="FFFFFF"/>
                  </a:solidFill>
                </a:uFill>
                <a:latin typeface="Meiryo UI"/>
                <a:ea typeface="DejaVu Sans"/>
              </a:rPr>
              <a:t>サーバに接続し、</a:t>
            </a:r>
            <a:r>
              <a:rPr lang="en-US" altLang="ja-JP" b="0" strike="noStrike" spc="-1" dirty="0" smtClean="0">
                <a:solidFill>
                  <a:srgbClr val="000000"/>
                </a:solidFill>
                <a:uFill>
                  <a:solidFill>
                    <a:srgbClr val="FFFFFF"/>
                  </a:solidFill>
                </a:uFill>
                <a:latin typeface="Meiryo UI"/>
                <a:ea typeface="DejaVu Sans"/>
              </a:rPr>
              <a:t>VM</a:t>
            </a:r>
            <a:r>
              <a:rPr lang="ja-JP" altLang="en-US" b="0" strike="noStrike" spc="-1" dirty="0" smtClean="0">
                <a:solidFill>
                  <a:srgbClr val="000000"/>
                </a:solidFill>
                <a:uFill>
                  <a:solidFill>
                    <a:srgbClr val="FFFFFF"/>
                  </a:solidFill>
                </a:uFill>
                <a:latin typeface="Meiryo UI"/>
                <a:ea typeface="DejaVu Sans"/>
              </a:rPr>
              <a:t>構成情報を収集します。</a:t>
            </a:r>
            <a:endParaRPr lang="en-US" altLang="ja-JP" b="0" strike="noStrike" spc="-1" dirty="0" smtClean="0">
              <a:solidFill>
                <a:srgbClr val="000000"/>
              </a:solidFill>
              <a:uFill>
                <a:solidFill>
                  <a:srgbClr val="FFFFFF"/>
                </a:solidFill>
              </a:uFill>
              <a:latin typeface="Meiryo UI"/>
              <a:ea typeface="DejaVu Sans"/>
            </a:endParaRPr>
          </a:p>
          <a:p>
            <a:pPr marL="889200" lvl="1" indent="-322200">
              <a:buClr>
                <a:srgbClr val="000000"/>
              </a:buClr>
              <a:buSzPct val="45000"/>
              <a:buFont typeface="Wingdings" charset="2"/>
              <a:buChar char=""/>
            </a:pPr>
            <a:r>
              <a:rPr lang="ja-JP" altLang="en-US" sz="1600" spc="-1" dirty="0" smtClean="0">
                <a:solidFill>
                  <a:srgbClr val="000000"/>
                </a:solidFill>
                <a:uFill>
                  <a:solidFill>
                    <a:srgbClr val="FFFFFF"/>
                  </a:solidFill>
                </a:uFill>
                <a:latin typeface="Meiryo UI"/>
              </a:rPr>
              <a:t>「比較対象」</a:t>
            </a:r>
            <a:r>
              <a:rPr lang="en-US" altLang="ja-JP" sz="1600" spc="-1" dirty="0" smtClean="0">
                <a:solidFill>
                  <a:srgbClr val="000000"/>
                </a:solidFill>
                <a:uFill>
                  <a:solidFill>
                    <a:srgbClr val="FFFFFF"/>
                  </a:solidFill>
                </a:uFill>
                <a:latin typeface="Meiryo UI"/>
              </a:rPr>
              <a:t>	</a:t>
            </a:r>
            <a:r>
              <a:rPr lang="ja-JP" altLang="en-US" sz="1600" spc="-1" dirty="0" smtClean="0">
                <a:solidFill>
                  <a:srgbClr val="000000"/>
                </a:solidFill>
                <a:uFill>
                  <a:solidFill>
                    <a:srgbClr val="FFFFFF"/>
                  </a:solidFill>
                </a:uFill>
                <a:latin typeface="Meiryo UI"/>
              </a:rPr>
              <a:t>検証結果の比較をする場合の比較対象ホスト名を入力</a:t>
            </a:r>
            <a:endParaRPr lang="en-US" sz="1600" b="0" strike="noStrike" spc="-1" dirty="0">
              <a:solidFill>
                <a:srgbClr val="000000"/>
              </a:solidFill>
              <a:uFill>
                <a:solidFill>
                  <a:srgbClr val="FFFFFF"/>
                </a:solidFill>
              </a:uFill>
              <a:latin typeface="Arial"/>
            </a:endParaRPr>
          </a:p>
          <a:p>
            <a:pPr>
              <a:lnSpc>
                <a:spcPct val="100000"/>
              </a:lnSpc>
            </a:pPr>
            <a:endParaRPr lang="en-US" sz="1600" b="0" strike="noStrike" spc="-1" dirty="0">
              <a:solidFill>
                <a:srgbClr val="000000"/>
              </a:solidFill>
              <a:uFill>
                <a:solidFill>
                  <a:srgbClr val="FFFFFF"/>
                </a:solidFill>
              </a:uFill>
              <a:latin typeface="Arial"/>
            </a:endParaRPr>
          </a:p>
          <a:p>
            <a:pPr>
              <a:lnSpc>
                <a:spcPct val="100000"/>
              </a:lnSpc>
            </a:pPr>
            <a:endParaRPr lang="en-US" sz="1600" b="0" strike="noStrike" spc="-1" dirty="0">
              <a:solidFill>
                <a:srgbClr val="000000"/>
              </a:solidFill>
              <a:uFill>
                <a:solidFill>
                  <a:srgbClr val="FFFFFF"/>
                </a:solidFill>
              </a:uFill>
              <a:latin typeface="Arial"/>
            </a:endParaRPr>
          </a:p>
        </p:txBody>
      </p:sp>
      <p:pic>
        <p:nvPicPr>
          <p:cNvPr id="2" name="図 1"/>
          <p:cNvPicPr>
            <a:picLocks noChangeAspect="1"/>
          </p:cNvPicPr>
          <p:nvPr/>
        </p:nvPicPr>
        <p:blipFill rotWithShape="1">
          <a:blip r:embed="rId2"/>
          <a:srcRect t="1" r="34933" b="-9349"/>
          <a:stretch/>
        </p:blipFill>
        <p:spPr>
          <a:xfrm>
            <a:off x="937593" y="5436020"/>
            <a:ext cx="8202653" cy="213553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Linux検査シート入力2</a:t>
            </a:r>
            <a:endParaRPr lang="en-US" sz="1800" b="0" strike="noStrike" spc="-1">
              <a:solidFill>
                <a:srgbClr val="000000"/>
              </a:solidFill>
              <a:uFill>
                <a:solidFill>
                  <a:srgbClr val="FFFFFF"/>
                </a:solidFill>
              </a:uFill>
              <a:latin typeface="Arial"/>
            </a:endParaRPr>
          </a:p>
        </p:txBody>
      </p:sp>
      <p:sp>
        <p:nvSpPr>
          <p:cNvPr id="250" name="CustomShape 2"/>
          <p:cNvSpPr/>
          <p:nvPr/>
        </p:nvSpPr>
        <p:spPr>
          <a:xfrm>
            <a:off x="504000" y="1768680"/>
            <a:ext cx="9070920" cy="543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ja-JP" altLang="en-US" sz="2200" b="0" strike="noStrike" spc="-1" dirty="0" smtClean="0">
                <a:solidFill>
                  <a:srgbClr val="000000"/>
                </a:solidFill>
                <a:uFill>
                  <a:solidFill>
                    <a:srgbClr val="FFFFFF"/>
                  </a:solidFill>
                </a:uFill>
                <a:latin typeface="Meiryo UI"/>
                <a:ea typeface="DejaVu Sans"/>
              </a:rPr>
              <a:t>以下の</a:t>
            </a:r>
            <a:r>
              <a:rPr lang="en-US" sz="2200" b="0" strike="noStrike" spc="-1" dirty="0" err="1" smtClean="0">
                <a:solidFill>
                  <a:srgbClr val="000000"/>
                </a:solidFill>
                <a:uFill>
                  <a:solidFill>
                    <a:srgbClr val="FFFFFF"/>
                  </a:solidFill>
                </a:uFill>
                <a:latin typeface="Meiryo UI"/>
                <a:ea typeface="DejaVu Sans"/>
              </a:rPr>
              <a:t>セルの値を入します</a:t>
            </a:r>
            <a:endParaRPr lang="en-US" sz="1800" b="0" strike="noStrike" spc="-1" dirty="0">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altLang="ja-JP" sz="1800" b="0" strike="noStrike" spc="-1" dirty="0" smtClean="0">
                <a:solidFill>
                  <a:srgbClr val="000000"/>
                </a:solidFill>
                <a:uFill>
                  <a:solidFill>
                    <a:srgbClr val="FFFFFF"/>
                  </a:solidFill>
                </a:uFill>
                <a:latin typeface="Meiryo UI"/>
                <a:ea typeface="DejaVu Sans"/>
              </a:rPr>
              <a:t>OS</a:t>
            </a:r>
            <a:r>
              <a:rPr lang="ja-JP" altLang="en-US" sz="1800" b="0" strike="noStrike" spc="-1" dirty="0" smtClean="0">
                <a:solidFill>
                  <a:srgbClr val="000000"/>
                </a:solidFill>
                <a:uFill>
                  <a:solidFill>
                    <a:srgbClr val="FFFFFF"/>
                  </a:solidFill>
                </a:uFill>
                <a:latin typeface="Meiryo UI"/>
                <a:ea typeface="DejaVu Sans"/>
              </a:rPr>
              <a:t>設定</a:t>
            </a:r>
            <a:endParaRPr lang="en-US" altLang="ja-JP" sz="1800" b="0" strike="noStrike" spc="-1" dirty="0" smtClean="0">
              <a:solidFill>
                <a:srgbClr val="000000"/>
              </a:solidFill>
              <a:uFill>
                <a:solidFill>
                  <a:srgbClr val="FFFFFF"/>
                </a:solidFill>
              </a:uFill>
              <a:latin typeface="Meiryo UI"/>
              <a:ea typeface="DejaVu Sans"/>
            </a:endParaRPr>
          </a:p>
          <a:p>
            <a:pPr marL="1321200" lvl="2" indent="-322920">
              <a:buClr>
                <a:srgbClr val="000000"/>
              </a:buClr>
              <a:buSzPct val="75000"/>
              <a:buFont typeface="Symbol"/>
              <a:buChar char=""/>
            </a:pPr>
            <a:r>
              <a:rPr lang="ja-JP" altLang="en-US" b="0" strike="noStrike" spc="-1" dirty="0" smtClean="0">
                <a:solidFill>
                  <a:srgbClr val="000000"/>
                </a:solidFill>
                <a:uFill>
                  <a:solidFill>
                    <a:srgbClr val="FFFFFF"/>
                  </a:solidFill>
                </a:uFill>
                <a:latin typeface="Meiryo UI"/>
                <a:ea typeface="DejaVu Sans"/>
              </a:rPr>
              <a:t>「特定パスワード」</a:t>
            </a:r>
            <a:r>
              <a:rPr lang="en-US" altLang="ja-JP" b="0" strike="noStrike" spc="-1" dirty="0" smtClean="0">
                <a:solidFill>
                  <a:srgbClr val="000000"/>
                </a:solidFill>
                <a:uFill>
                  <a:solidFill>
                    <a:srgbClr val="FFFFFF"/>
                  </a:solidFill>
                </a:uFill>
                <a:latin typeface="Meiryo UI"/>
                <a:ea typeface="DejaVu Sans"/>
              </a:rPr>
              <a:t>	</a:t>
            </a:r>
            <a:br>
              <a:rPr lang="en-US" altLang="ja-JP" b="0" strike="noStrike" spc="-1" dirty="0" smtClean="0">
                <a:solidFill>
                  <a:srgbClr val="000000"/>
                </a:solidFill>
                <a:uFill>
                  <a:solidFill>
                    <a:srgbClr val="FFFFFF"/>
                  </a:solidFill>
                </a:uFill>
                <a:latin typeface="Meiryo UI"/>
                <a:ea typeface="DejaVu Sans"/>
              </a:rPr>
            </a:br>
            <a:r>
              <a:rPr lang="en-US" b="0" strike="noStrike" spc="-1" dirty="0" err="1" smtClean="0">
                <a:solidFill>
                  <a:srgbClr val="000000"/>
                </a:solidFill>
                <a:uFill>
                  <a:solidFill>
                    <a:srgbClr val="FFFFFF"/>
                  </a:solidFill>
                </a:uFill>
                <a:latin typeface="Meiryo UI"/>
                <a:ea typeface="DejaVu Sans"/>
              </a:rPr>
              <a:t>OSアカウントで特定のパスワード設定が必要な場合はパスワードを入力</a:t>
            </a:r>
            <a:r>
              <a:rPr lang="en-US" b="0" strike="noStrike" spc="-1" dirty="0" smtClean="0">
                <a:solidFill>
                  <a:srgbClr val="000000"/>
                </a:solidFill>
                <a:uFill>
                  <a:solidFill>
                    <a:srgbClr val="FFFFFF"/>
                  </a:solidFill>
                </a:uFill>
                <a:latin typeface="Meiryo UI"/>
                <a:ea typeface="DejaVu Sans"/>
              </a:rPr>
              <a:t/>
            </a:r>
            <a:br>
              <a:rPr lang="en-US" b="0" strike="noStrike" spc="-1" dirty="0" smtClean="0">
                <a:solidFill>
                  <a:srgbClr val="000000"/>
                </a:solidFill>
                <a:uFill>
                  <a:solidFill>
                    <a:srgbClr val="FFFFFF"/>
                  </a:solidFill>
                </a:uFill>
                <a:latin typeface="Meiryo UI"/>
                <a:ea typeface="DejaVu Sans"/>
              </a:rPr>
            </a:br>
            <a:r>
              <a:rPr lang="en-US" sz="1800" b="0" strike="noStrike" spc="-1" dirty="0" err="1" smtClean="0">
                <a:solidFill>
                  <a:srgbClr val="000000"/>
                </a:solidFill>
                <a:uFill>
                  <a:solidFill>
                    <a:srgbClr val="FFFFFF"/>
                  </a:solidFill>
                </a:uFill>
                <a:latin typeface="Meiryo UI"/>
                <a:ea typeface="DejaVu Sans"/>
              </a:rPr>
              <a:t>未記入の場合は</a:t>
            </a:r>
            <a:r>
              <a:rPr lang="en-US" sz="1800" b="0" strike="noStrike" spc="-1" dirty="0" err="1">
                <a:solidFill>
                  <a:srgbClr val="000000"/>
                </a:solidFill>
                <a:uFill>
                  <a:solidFill>
                    <a:srgbClr val="FFFFFF"/>
                  </a:solidFill>
                </a:uFill>
                <a:latin typeface="Meiryo UI"/>
                <a:ea typeface="DejaVu Sans"/>
              </a:rPr>
              <a:t>config</a:t>
            </a:r>
            <a:r>
              <a:rPr lang="en-US" sz="1800" b="0" strike="noStrike" spc="-1" dirty="0">
                <a:solidFill>
                  <a:srgbClr val="000000"/>
                </a:solidFill>
                <a:uFill>
                  <a:solidFill>
                    <a:srgbClr val="FFFFFF"/>
                  </a:solidFill>
                </a:uFill>
                <a:latin typeface="Meiryo UI"/>
                <a:ea typeface="DejaVu Sans"/>
              </a:rPr>
              <a:t>\</a:t>
            </a:r>
            <a:r>
              <a:rPr lang="en-US" sz="1800" b="0" strike="noStrike" spc="-1" dirty="0" err="1">
                <a:solidFill>
                  <a:srgbClr val="000000"/>
                </a:solidFill>
                <a:uFill>
                  <a:solidFill>
                    <a:srgbClr val="FFFFFF"/>
                  </a:solidFill>
                </a:uFill>
                <a:latin typeface="Meiryo UI"/>
                <a:ea typeface="DejaVu Sans"/>
              </a:rPr>
              <a:t>config.groovyの値が反映</a:t>
            </a:r>
            <a:endParaRPr lang="en-US" sz="1800" b="0" strike="noStrike" spc="-1" dirty="0">
              <a:solidFill>
                <a:srgbClr val="000000"/>
              </a:solidFill>
              <a:uFill>
                <a:solidFill>
                  <a:srgbClr val="FFFFFF"/>
                </a:solidFill>
              </a:uFill>
              <a:latin typeface="Arial"/>
            </a:endParaRPr>
          </a:p>
          <a:p>
            <a:pPr marL="1321200" lvl="2" indent="-322920">
              <a:buClr>
                <a:srgbClr val="000000"/>
              </a:buClr>
              <a:buSzPct val="75000"/>
              <a:buFont typeface="Symbol"/>
              <a:buChar char=""/>
            </a:pPr>
            <a:r>
              <a:rPr lang="ja-JP" altLang="en-US" b="0" strike="noStrike" spc="-1" dirty="0" smtClean="0">
                <a:solidFill>
                  <a:srgbClr val="000000"/>
                </a:solidFill>
                <a:uFill>
                  <a:solidFill>
                    <a:srgbClr val="FFFFFF"/>
                  </a:solidFill>
                </a:uFill>
                <a:latin typeface="Meiryo UI"/>
                <a:ea typeface="DejaVu Sans"/>
              </a:rPr>
              <a:t>「</a:t>
            </a:r>
            <a:r>
              <a:rPr lang="en-US" b="0" strike="noStrike" spc="-1" dirty="0" smtClean="0">
                <a:solidFill>
                  <a:srgbClr val="000000"/>
                </a:solidFill>
                <a:uFill>
                  <a:solidFill>
                    <a:srgbClr val="FFFFFF"/>
                  </a:solidFill>
                </a:uFill>
                <a:latin typeface="Meiryo UI"/>
                <a:ea typeface="DejaVu Sans"/>
              </a:rPr>
              <a:t>CPU</a:t>
            </a:r>
            <a:r>
              <a:rPr lang="ja-JP" altLang="en-US" b="0" strike="noStrike" spc="-1" dirty="0" smtClean="0">
                <a:solidFill>
                  <a:srgbClr val="000000"/>
                </a:solidFill>
                <a:uFill>
                  <a:solidFill>
                    <a:srgbClr val="FFFFFF"/>
                  </a:solidFill>
                </a:uFill>
                <a:latin typeface="Meiryo UI"/>
                <a:ea typeface="DejaVu Sans"/>
              </a:rPr>
              <a:t>数」、</a:t>
            </a:r>
            <a:r>
              <a:rPr lang="ja-JP" altLang="en-US" spc="-1" dirty="0" smtClean="0">
                <a:solidFill>
                  <a:srgbClr val="000000"/>
                </a:solidFill>
                <a:uFill>
                  <a:solidFill>
                    <a:srgbClr val="FFFFFF"/>
                  </a:solidFill>
                </a:uFill>
                <a:latin typeface="Meiryo UI"/>
              </a:rPr>
              <a:t>「メモリ</a:t>
            </a:r>
            <a:r>
              <a:rPr lang="en-US" altLang="ja-JP" spc="-1" dirty="0" smtClean="0">
                <a:solidFill>
                  <a:srgbClr val="000000"/>
                </a:solidFill>
                <a:uFill>
                  <a:solidFill>
                    <a:srgbClr val="FFFFFF"/>
                  </a:solidFill>
                </a:uFill>
                <a:latin typeface="Meiryo UI"/>
              </a:rPr>
              <a:t>[MB]</a:t>
            </a:r>
            <a:r>
              <a:rPr lang="ja-JP" altLang="en-US" spc="-1" dirty="0" smtClean="0">
                <a:solidFill>
                  <a:srgbClr val="000000"/>
                </a:solidFill>
                <a:uFill>
                  <a:solidFill>
                    <a:srgbClr val="FFFFFF"/>
                  </a:solidFill>
                </a:uFill>
                <a:latin typeface="Arial"/>
              </a:rPr>
              <a:t>」</a:t>
            </a:r>
            <a:r>
              <a:rPr lang="en-US" altLang="ja-JP" spc="-1" dirty="0" smtClean="0">
                <a:solidFill>
                  <a:srgbClr val="000000"/>
                </a:solidFill>
                <a:uFill>
                  <a:solidFill>
                    <a:srgbClr val="FFFFFF"/>
                  </a:solidFill>
                </a:uFill>
                <a:latin typeface="Arial"/>
              </a:rPr>
              <a:t/>
            </a:r>
            <a:br>
              <a:rPr lang="en-US" altLang="ja-JP" spc="-1" dirty="0" smtClean="0">
                <a:solidFill>
                  <a:srgbClr val="000000"/>
                </a:solidFill>
                <a:uFill>
                  <a:solidFill>
                    <a:srgbClr val="FFFFFF"/>
                  </a:solidFill>
                </a:uFill>
                <a:latin typeface="Arial"/>
              </a:rPr>
            </a:br>
            <a:r>
              <a:rPr lang="en-US" altLang="ja-JP" spc="-1" dirty="0" smtClean="0">
                <a:solidFill>
                  <a:srgbClr val="000000"/>
                </a:solidFill>
                <a:uFill>
                  <a:solidFill>
                    <a:srgbClr val="FFFFFF"/>
                  </a:solidFill>
                </a:uFill>
                <a:latin typeface="Arial"/>
              </a:rPr>
              <a:t>CPU</a:t>
            </a:r>
            <a:r>
              <a:rPr lang="ja-JP" altLang="en-US" spc="-1" dirty="0" smtClean="0">
                <a:solidFill>
                  <a:srgbClr val="000000"/>
                </a:solidFill>
                <a:uFill>
                  <a:solidFill>
                    <a:srgbClr val="FFFFFF"/>
                  </a:solidFill>
                </a:uFill>
                <a:latin typeface="Arial"/>
              </a:rPr>
              <a:t>数、搭載メモリ量のチェックが必要な場合は値を入力してください</a:t>
            </a:r>
            <a:endParaRPr lang="en-US" altLang="ja-JP" spc="-1" dirty="0" smtClean="0">
              <a:solidFill>
                <a:srgbClr val="000000"/>
              </a:solidFill>
              <a:uFill>
                <a:solidFill>
                  <a:srgbClr val="FFFFFF"/>
                </a:solidFill>
              </a:uFill>
              <a:latin typeface="Arial"/>
            </a:endParaRPr>
          </a:p>
          <a:p>
            <a:pPr marL="864000" lvl="1" indent="-322920">
              <a:buClr>
                <a:srgbClr val="000000"/>
              </a:buClr>
              <a:buSzPct val="75000"/>
              <a:buFont typeface="Symbol"/>
              <a:buChar char=""/>
            </a:pPr>
            <a:r>
              <a:rPr lang="en-US" altLang="ja-JP" spc="-1" dirty="0" smtClean="0">
                <a:solidFill>
                  <a:srgbClr val="000000"/>
                </a:solidFill>
                <a:uFill>
                  <a:solidFill>
                    <a:srgbClr val="FFFFFF"/>
                  </a:solidFill>
                </a:uFill>
                <a:latin typeface="Arial"/>
              </a:rPr>
              <a:t>VM</a:t>
            </a:r>
            <a:r>
              <a:rPr lang="ja-JP" altLang="en-US" spc="-1" dirty="0" smtClean="0">
                <a:solidFill>
                  <a:srgbClr val="000000"/>
                </a:solidFill>
                <a:uFill>
                  <a:solidFill>
                    <a:srgbClr val="FFFFFF"/>
                  </a:solidFill>
                </a:uFill>
                <a:latin typeface="Arial"/>
              </a:rPr>
              <a:t>設定</a:t>
            </a:r>
            <a:endParaRPr lang="en-US" altLang="ja-JP" spc="-1" dirty="0" smtClean="0">
              <a:solidFill>
                <a:srgbClr val="000000"/>
              </a:solidFill>
              <a:uFill>
                <a:solidFill>
                  <a:srgbClr val="FFFFFF"/>
                </a:solidFill>
              </a:uFill>
              <a:latin typeface="Arial"/>
            </a:endParaRPr>
          </a:p>
          <a:p>
            <a:pPr marL="1321200" lvl="2" indent="-322920">
              <a:buClr>
                <a:srgbClr val="000000"/>
              </a:buClr>
              <a:buSzPct val="75000"/>
              <a:buFont typeface="Symbol"/>
              <a:buChar char=""/>
            </a:pPr>
            <a:r>
              <a:rPr lang="ja-JP" altLang="en-US" spc="-1" dirty="0" smtClean="0">
                <a:solidFill>
                  <a:srgbClr val="000000"/>
                </a:solidFill>
                <a:uFill>
                  <a:solidFill>
                    <a:srgbClr val="FFFFFF"/>
                  </a:solidFill>
                </a:uFill>
                <a:latin typeface="Arial"/>
              </a:rPr>
              <a:t>「</a:t>
            </a:r>
            <a:r>
              <a:rPr lang="en-US" altLang="ja-JP" spc="-1" dirty="0" err="1" smtClean="0">
                <a:solidFill>
                  <a:srgbClr val="000000"/>
                </a:solidFill>
                <a:uFill>
                  <a:solidFill>
                    <a:srgbClr val="FFFFFF"/>
                  </a:solidFill>
                </a:uFill>
                <a:latin typeface="Arial"/>
              </a:rPr>
              <a:t>ESXi</a:t>
            </a:r>
            <a:r>
              <a:rPr lang="ja-JP" altLang="en-US" spc="-1" dirty="0" smtClean="0">
                <a:solidFill>
                  <a:srgbClr val="000000"/>
                </a:solidFill>
                <a:uFill>
                  <a:solidFill>
                    <a:srgbClr val="FFFFFF"/>
                  </a:solidFill>
                </a:uFill>
                <a:latin typeface="Arial"/>
              </a:rPr>
              <a:t>ホスト」</a:t>
            </a:r>
            <a:r>
              <a:rPr lang="en-US" altLang="ja-JP" spc="-1" dirty="0" smtClean="0">
                <a:solidFill>
                  <a:srgbClr val="000000"/>
                </a:solidFill>
                <a:uFill>
                  <a:solidFill>
                    <a:srgbClr val="FFFFFF"/>
                  </a:solidFill>
                </a:uFill>
                <a:latin typeface="Arial"/>
              </a:rPr>
              <a:t/>
            </a:r>
            <a:br>
              <a:rPr lang="en-US" altLang="ja-JP" spc="-1" dirty="0" smtClean="0">
                <a:solidFill>
                  <a:srgbClr val="000000"/>
                </a:solidFill>
                <a:uFill>
                  <a:solidFill>
                    <a:srgbClr val="FFFFFF"/>
                  </a:solidFill>
                </a:uFill>
                <a:latin typeface="Arial"/>
              </a:rPr>
            </a:br>
            <a:r>
              <a:rPr lang="en-US" altLang="ja-JP" spc="-1" dirty="0" err="1" smtClean="0">
                <a:solidFill>
                  <a:srgbClr val="000000"/>
                </a:solidFill>
                <a:uFill>
                  <a:solidFill>
                    <a:srgbClr val="FFFFFF"/>
                  </a:solidFill>
                </a:uFill>
                <a:latin typeface="Arial"/>
              </a:rPr>
              <a:t>ESXi</a:t>
            </a:r>
            <a:r>
              <a:rPr lang="ja-JP" altLang="en-US" spc="-1" dirty="0" smtClean="0">
                <a:solidFill>
                  <a:srgbClr val="000000"/>
                </a:solidFill>
                <a:uFill>
                  <a:solidFill>
                    <a:srgbClr val="FFFFFF"/>
                  </a:solidFill>
                </a:uFill>
                <a:latin typeface="Arial"/>
              </a:rPr>
              <a:t>ホスト名の検索キーワード</a:t>
            </a:r>
            <a:endParaRPr lang="en-US" altLang="ja-JP" spc="-1" dirty="0" smtClean="0">
              <a:solidFill>
                <a:srgbClr val="000000"/>
              </a:solidFill>
              <a:uFill>
                <a:solidFill>
                  <a:srgbClr val="FFFFFF"/>
                </a:solidFill>
              </a:uFill>
              <a:latin typeface="Arial"/>
            </a:endParaRPr>
          </a:p>
          <a:p>
            <a:pPr marL="1321200" lvl="2" indent="-322920">
              <a:buClr>
                <a:srgbClr val="000000"/>
              </a:buClr>
              <a:buSzPct val="75000"/>
              <a:buFont typeface="Symbol"/>
              <a:buChar char=""/>
            </a:pPr>
            <a:r>
              <a:rPr lang="ja-JP" altLang="en-US" spc="-1" dirty="0" smtClean="0">
                <a:solidFill>
                  <a:srgbClr val="000000"/>
                </a:solidFill>
                <a:uFill>
                  <a:solidFill>
                    <a:srgbClr val="FFFFFF"/>
                  </a:solidFill>
                </a:uFill>
                <a:latin typeface="Arial"/>
              </a:rPr>
              <a:t>「</a:t>
            </a:r>
            <a:r>
              <a:rPr lang="en-US" altLang="ja-JP" spc="-1" dirty="0" smtClean="0">
                <a:solidFill>
                  <a:srgbClr val="000000"/>
                </a:solidFill>
                <a:uFill>
                  <a:solidFill>
                    <a:srgbClr val="FFFFFF"/>
                  </a:solidFill>
                </a:uFill>
                <a:latin typeface="Arial"/>
              </a:rPr>
              <a:t>HDD</a:t>
            </a:r>
            <a:r>
              <a:rPr lang="ja-JP" altLang="en-US" spc="-1" dirty="0" smtClean="0">
                <a:solidFill>
                  <a:srgbClr val="000000"/>
                </a:solidFill>
                <a:uFill>
                  <a:solidFill>
                    <a:srgbClr val="FFFFFF"/>
                  </a:solidFill>
                </a:uFill>
                <a:latin typeface="Arial"/>
              </a:rPr>
              <a:t>タイプ」</a:t>
            </a:r>
            <a:r>
              <a:rPr lang="en-US" altLang="ja-JP" spc="-1" dirty="0" smtClean="0">
                <a:solidFill>
                  <a:srgbClr val="000000"/>
                </a:solidFill>
                <a:uFill>
                  <a:solidFill>
                    <a:srgbClr val="FFFFFF"/>
                  </a:solidFill>
                </a:uFill>
                <a:latin typeface="Arial"/>
              </a:rPr>
              <a:t/>
            </a:r>
            <a:br>
              <a:rPr lang="en-US" altLang="ja-JP" spc="-1" dirty="0" smtClean="0">
                <a:solidFill>
                  <a:srgbClr val="000000"/>
                </a:solidFill>
                <a:uFill>
                  <a:solidFill>
                    <a:srgbClr val="FFFFFF"/>
                  </a:solidFill>
                </a:uFill>
                <a:latin typeface="Arial"/>
              </a:rPr>
            </a:br>
            <a:r>
              <a:rPr lang="ja-JP" altLang="en-US" spc="-1" dirty="0" smtClean="0">
                <a:solidFill>
                  <a:srgbClr val="000000"/>
                </a:solidFill>
                <a:uFill>
                  <a:solidFill>
                    <a:srgbClr val="FFFFFF"/>
                  </a:solidFill>
                </a:uFill>
                <a:latin typeface="Arial"/>
              </a:rPr>
              <a:t>ストレージタイプ</a:t>
            </a:r>
            <a:r>
              <a:rPr lang="en-US" altLang="ja-JP" spc="-1" dirty="0" smtClean="0">
                <a:solidFill>
                  <a:srgbClr val="000000"/>
                </a:solidFill>
                <a:uFill>
                  <a:solidFill>
                    <a:srgbClr val="FFFFFF"/>
                  </a:solidFill>
                </a:uFill>
                <a:latin typeface="Arial"/>
              </a:rPr>
              <a:t>(</a:t>
            </a:r>
            <a:r>
              <a:rPr lang="en-US" altLang="ja-JP" spc="-1" dirty="0" err="1" smtClean="0">
                <a:solidFill>
                  <a:srgbClr val="000000"/>
                </a:solidFill>
                <a:uFill>
                  <a:solidFill>
                    <a:srgbClr val="FFFFFF"/>
                  </a:solidFill>
                </a:uFill>
                <a:latin typeface="Arial"/>
              </a:rPr>
              <a:t>Thick,Thin</a:t>
            </a:r>
            <a:r>
              <a:rPr lang="en-US" altLang="ja-JP" spc="-1" dirty="0" smtClean="0">
                <a:solidFill>
                  <a:srgbClr val="000000"/>
                </a:solidFill>
                <a:uFill>
                  <a:solidFill>
                    <a:srgbClr val="FFFFFF"/>
                  </a:solidFill>
                </a:uFill>
                <a:latin typeface="Arial"/>
              </a:rPr>
              <a:t>)</a:t>
            </a:r>
            <a:r>
              <a:rPr lang="ja-JP" altLang="en-US" spc="-1" dirty="0" smtClean="0">
                <a:solidFill>
                  <a:srgbClr val="000000"/>
                </a:solidFill>
                <a:uFill>
                  <a:solidFill>
                    <a:srgbClr val="FFFFFF"/>
                  </a:solidFill>
                </a:uFill>
                <a:latin typeface="Arial"/>
              </a:rPr>
              <a:t>の検索キーワード</a:t>
            </a:r>
            <a:endParaRPr lang="en-US" altLang="ja-JP" spc="-1" dirty="0" smtClean="0">
              <a:solidFill>
                <a:srgbClr val="000000"/>
              </a:solidFill>
              <a:uFill>
                <a:solidFill>
                  <a:srgbClr val="FFFFFF"/>
                </a:solidFill>
              </a:uFill>
              <a:latin typeface="Arial"/>
            </a:endParaRPr>
          </a:p>
          <a:p>
            <a:pPr marL="1321200" lvl="2" indent="-322920">
              <a:buClr>
                <a:srgbClr val="000000"/>
              </a:buClr>
              <a:buSzPct val="75000"/>
              <a:buFont typeface="Symbol"/>
              <a:buChar char=""/>
            </a:pPr>
            <a:r>
              <a:rPr lang="ja-JP" altLang="en-US" spc="-1" dirty="0" smtClean="0">
                <a:solidFill>
                  <a:srgbClr val="000000"/>
                </a:solidFill>
                <a:uFill>
                  <a:solidFill>
                    <a:srgbClr val="FFFFFF"/>
                  </a:solidFill>
                </a:uFill>
                <a:latin typeface="Arial"/>
              </a:rPr>
              <a:t>「</a:t>
            </a:r>
            <a:r>
              <a:rPr lang="en-US" altLang="ja-JP" spc="-1" dirty="0" smtClean="0">
                <a:solidFill>
                  <a:srgbClr val="000000"/>
                </a:solidFill>
                <a:uFill>
                  <a:solidFill>
                    <a:srgbClr val="FFFFFF"/>
                  </a:solidFill>
                </a:uFill>
                <a:latin typeface="Arial"/>
              </a:rPr>
              <a:t>CPU</a:t>
            </a:r>
            <a:r>
              <a:rPr lang="ja-JP" altLang="en-US" spc="-1" dirty="0" smtClean="0">
                <a:solidFill>
                  <a:srgbClr val="000000"/>
                </a:solidFill>
                <a:uFill>
                  <a:solidFill>
                    <a:srgbClr val="FFFFFF"/>
                  </a:solidFill>
                </a:uFill>
                <a:latin typeface="Arial"/>
              </a:rPr>
              <a:t>数」、「メモリ</a:t>
            </a:r>
            <a:r>
              <a:rPr lang="en-US" altLang="ja-JP" spc="-1" dirty="0" smtClean="0">
                <a:solidFill>
                  <a:srgbClr val="000000"/>
                </a:solidFill>
                <a:uFill>
                  <a:solidFill>
                    <a:srgbClr val="FFFFFF"/>
                  </a:solidFill>
                </a:uFill>
                <a:latin typeface="Arial"/>
              </a:rPr>
              <a:t>[GB]</a:t>
            </a:r>
            <a:r>
              <a:rPr lang="ja-JP" altLang="en-US" spc="-1" dirty="0" smtClean="0">
                <a:solidFill>
                  <a:srgbClr val="000000"/>
                </a:solidFill>
                <a:uFill>
                  <a:solidFill>
                    <a:srgbClr val="FFFFFF"/>
                  </a:solidFill>
                </a:uFill>
                <a:latin typeface="Arial"/>
              </a:rPr>
              <a:t>」</a:t>
            </a:r>
            <a:r>
              <a:rPr lang="en-US" altLang="ja-JP" spc="-1" dirty="0" smtClean="0">
                <a:solidFill>
                  <a:srgbClr val="000000"/>
                </a:solidFill>
                <a:uFill>
                  <a:solidFill>
                    <a:srgbClr val="FFFFFF"/>
                  </a:solidFill>
                </a:uFill>
                <a:latin typeface="Arial"/>
              </a:rPr>
              <a:t/>
            </a:r>
            <a:br>
              <a:rPr lang="en-US" altLang="ja-JP" spc="-1" dirty="0" smtClean="0">
                <a:solidFill>
                  <a:srgbClr val="000000"/>
                </a:solidFill>
                <a:uFill>
                  <a:solidFill>
                    <a:srgbClr val="FFFFFF"/>
                  </a:solidFill>
                </a:uFill>
                <a:latin typeface="Arial"/>
              </a:rPr>
            </a:br>
            <a:r>
              <a:rPr lang="ja-JP" altLang="en-US" spc="-1" dirty="0" smtClean="0">
                <a:solidFill>
                  <a:srgbClr val="000000"/>
                </a:solidFill>
                <a:uFill>
                  <a:solidFill>
                    <a:srgbClr val="FFFFFF"/>
                  </a:solidFill>
                </a:uFill>
                <a:latin typeface="Arial"/>
              </a:rPr>
              <a:t>リソース割当ての値</a:t>
            </a:r>
            <a:endParaRPr lang="en-US" altLang="ja-JP" spc="-1" dirty="0" smtClean="0">
              <a:solidFill>
                <a:srgbClr val="000000"/>
              </a:solidFill>
              <a:uFill>
                <a:solidFill>
                  <a:srgbClr val="FFFFFF"/>
                </a:solidFill>
              </a:uFill>
              <a:latin typeface="Meiryo U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config\config.groovyの編集</a:t>
            </a:r>
            <a:endParaRPr lang="en-US" sz="1800" b="0" strike="noStrike" spc="-1">
              <a:solidFill>
                <a:srgbClr val="000000"/>
              </a:solidFill>
              <a:uFill>
                <a:solidFill>
                  <a:srgbClr val="FFFFFF"/>
                </a:solidFill>
              </a:uFill>
              <a:latin typeface="Arial"/>
            </a:endParaRPr>
          </a:p>
        </p:txBody>
      </p:sp>
      <p:sp>
        <p:nvSpPr>
          <p:cNvPr id="257" name="CustomShape 2"/>
          <p:cNvSpPr/>
          <p:nvPr/>
        </p:nvSpPr>
        <p:spPr>
          <a:xfrm>
            <a:off x="504000" y="176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notepad++など、UTF-8に対応したエディタでプロジェクトホーム\configの下にある設定ファイル config.groovy を開いてください</a:t>
            </a:r>
            <a:endParaRPr lang="en-US" sz="1800" b="0" strike="noStrike" spc="-1">
              <a:solidFill>
                <a:srgbClr val="000000"/>
              </a:solidFill>
              <a:uFill>
                <a:solidFill>
                  <a:srgbClr val="FFFFFF"/>
                </a:solidFill>
              </a:uFill>
              <a:latin typeface="Arial"/>
            </a:endParaRPr>
          </a:p>
        </p:txBody>
      </p:sp>
      <p:pic>
        <p:nvPicPr>
          <p:cNvPr id="258" name="図 251"/>
          <p:cNvPicPr/>
          <p:nvPr/>
        </p:nvPicPr>
        <p:blipFill>
          <a:blip r:embed="rId2"/>
          <a:stretch/>
        </p:blipFill>
        <p:spPr>
          <a:xfrm>
            <a:off x="1036080" y="2592000"/>
            <a:ext cx="4685760" cy="151092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config\config.groovyの編集</a:t>
            </a:r>
            <a:endParaRPr lang="en-US" sz="1800" b="0" strike="noStrike" spc="-1">
              <a:solidFill>
                <a:srgbClr val="000000"/>
              </a:solidFill>
              <a:uFill>
                <a:solidFill>
                  <a:srgbClr val="FFFFFF"/>
                </a:solidFill>
              </a:uFill>
              <a:latin typeface="Arial"/>
            </a:endParaRPr>
          </a:p>
        </p:txBody>
      </p:sp>
      <p:sp>
        <p:nvSpPr>
          <p:cNvPr id="260" name="CustomShape 2"/>
          <p:cNvSpPr/>
          <p:nvPr/>
        </p:nvSpPr>
        <p:spPr>
          <a:xfrm>
            <a:off x="504000" y="1683000"/>
            <a:ext cx="907092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以下の行の接続アカウント情報を編集します</a:t>
            </a:r>
            <a:endParaRPr lang="en-US" sz="1800" b="0" strike="noStrike" spc="-1">
              <a:solidFill>
                <a:srgbClr val="000000"/>
              </a:solidFill>
              <a:uFill>
                <a:solidFill>
                  <a:srgbClr val="FFFFFF"/>
                </a:solidFill>
              </a:uFill>
              <a:latin typeface="Arial"/>
            </a:endParaRPr>
          </a:p>
        </p:txBody>
      </p:sp>
      <p:sp>
        <p:nvSpPr>
          <p:cNvPr id="261" name="CustomShape 3"/>
          <p:cNvSpPr/>
          <p:nvPr/>
        </p:nvSpPr>
        <p:spPr>
          <a:xfrm>
            <a:off x="864000" y="2115000"/>
            <a:ext cx="6985800" cy="256392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300" b="0" strike="noStrike" spc="-1" dirty="0">
                <a:solidFill>
                  <a:srgbClr val="000000"/>
                </a:solidFill>
                <a:uFill>
                  <a:solidFill>
                    <a:srgbClr val="FFFFFF"/>
                  </a:solidFill>
                </a:uFill>
                <a:latin typeface="ＭＳ ゴシック"/>
                <a:ea typeface="DejaVu Sans"/>
              </a:rPr>
              <a:t>// </a:t>
            </a:r>
            <a:r>
              <a:rPr lang="en-US" sz="1300" b="0" strike="noStrike" spc="-1" dirty="0" err="1">
                <a:solidFill>
                  <a:srgbClr val="000000"/>
                </a:solidFill>
                <a:uFill>
                  <a:solidFill>
                    <a:srgbClr val="FFFFFF"/>
                  </a:solidFill>
                </a:uFill>
                <a:latin typeface="ＭＳ ゴシック"/>
                <a:ea typeface="DejaVu Sans"/>
              </a:rPr>
              <a:t>vCenter接続情報</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300" spc="-1" dirty="0" err="1">
                <a:solidFill>
                  <a:srgbClr val="000000"/>
                </a:solidFill>
                <a:uFill>
                  <a:solidFill>
                    <a:srgbClr val="FFFFFF"/>
                  </a:solidFill>
                </a:uFill>
                <a:latin typeface="ＭＳ ゴシック"/>
                <a:ea typeface="ＭＳ ゴシック"/>
              </a:rPr>
              <a:t>account.vCenter.Test.server</a:t>
            </a:r>
            <a:r>
              <a:rPr lang="en-US" sz="1300" spc="-1" dirty="0">
                <a:solidFill>
                  <a:srgbClr val="000000"/>
                </a:solidFill>
                <a:uFill>
                  <a:solidFill>
                    <a:srgbClr val="FFFFFF"/>
                  </a:solidFill>
                </a:uFill>
                <a:latin typeface="ＭＳ ゴシック"/>
                <a:ea typeface="ＭＳ ゴシック"/>
              </a:rPr>
              <a:t>   = '192.168.10.100'</a:t>
            </a:r>
          </a:p>
          <a:p>
            <a:pPr>
              <a:lnSpc>
                <a:spcPct val="100000"/>
              </a:lnSpc>
            </a:pPr>
            <a:r>
              <a:rPr lang="en-US" sz="1300" spc="-1" dirty="0" err="1">
                <a:solidFill>
                  <a:srgbClr val="000000"/>
                </a:solidFill>
                <a:uFill>
                  <a:solidFill>
                    <a:srgbClr val="FFFFFF"/>
                  </a:solidFill>
                </a:uFill>
                <a:latin typeface="ＭＳ ゴシック"/>
                <a:ea typeface="ＭＳ ゴシック"/>
              </a:rPr>
              <a:t>account.vCenter.Test.user</a:t>
            </a:r>
            <a:r>
              <a:rPr lang="en-US" sz="1300" spc="-1" dirty="0">
                <a:solidFill>
                  <a:srgbClr val="000000"/>
                </a:solidFill>
                <a:uFill>
                  <a:solidFill>
                    <a:srgbClr val="FFFFFF"/>
                  </a:solidFill>
                </a:uFill>
                <a:latin typeface="ＭＳ ゴシック"/>
                <a:ea typeface="ＭＳ ゴシック"/>
              </a:rPr>
              <a:t>     = '</a:t>
            </a:r>
            <a:r>
              <a:rPr lang="en-US" sz="1300" spc="-1" dirty="0" err="1">
                <a:solidFill>
                  <a:srgbClr val="000000"/>
                </a:solidFill>
                <a:uFill>
                  <a:solidFill>
                    <a:srgbClr val="FFFFFF"/>
                  </a:solidFill>
                </a:uFill>
                <a:latin typeface="ＭＳ ゴシック"/>
                <a:ea typeface="ＭＳ ゴシック"/>
              </a:rPr>
              <a:t>test_user</a:t>
            </a:r>
            <a:r>
              <a:rPr lang="en-US" sz="1300" spc="-1" dirty="0">
                <a:solidFill>
                  <a:srgbClr val="000000"/>
                </a:solidFill>
                <a:uFill>
                  <a:solidFill>
                    <a:srgbClr val="FFFFFF"/>
                  </a:solidFill>
                </a:uFill>
                <a:latin typeface="ＭＳ ゴシック"/>
                <a:ea typeface="ＭＳ ゴシック"/>
              </a:rPr>
              <a:t>'</a:t>
            </a:r>
          </a:p>
          <a:p>
            <a:pPr>
              <a:lnSpc>
                <a:spcPct val="100000"/>
              </a:lnSpc>
            </a:pPr>
            <a:r>
              <a:rPr lang="en-US" sz="1300" spc="-1" dirty="0" err="1">
                <a:solidFill>
                  <a:srgbClr val="000000"/>
                </a:solidFill>
                <a:uFill>
                  <a:solidFill>
                    <a:srgbClr val="FFFFFF"/>
                  </a:solidFill>
                </a:uFill>
                <a:latin typeface="ＭＳ ゴシック"/>
                <a:ea typeface="ＭＳ ゴシック"/>
              </a:rPr>
              <a:t>account.vCenter.Test.password</a:t>
            </a:r>
            <a:r>
              <a:rPr lang="en-US" sz="1300" spc="-1" dirty="0">
                <a:solidFill>
                  <a:srgbClr val="000000"/>
                </a:solidFill>
                <a:uFill>
                  <a:solidFill>
                    <a:srgbClr val="FFFFFF"/>
                  </a:solidFill>
                </a:uFill>
                <a:latin typeface="ＭＳ ゴシック"/>
                <a:ea typeface="ＭＳ ゴシック"/>
              </a:rPr>
              <a:t> = '</a:t>
            </a:r>
            <a:r>
              <a:rPr lang="en-US" sz="1300" spc="-1" dirty="0" err="1">
                <a:solidFill>
                  <a:srgbClr val="000000"/>
                </a:solidFill>
                <a:uFill>
                  <a:solidFill>
                    <a:srgbClr val="FFFFFF"/>
                  </a:solidFill>
                </a:uFill>
                <a:latin typeface="ＭＳ ゴシック"/>
                <a:ea typeface="ＭＳ ゴシック"/>
              </a:rPr>
              <a:t>P@ssword</a:t>
            </a:r>
            <a:r>
              <a:rPr lang="en-US" sz="1300" spc="-1" dirty="0">
                <a:solidFill>
                  <a:srgbClr val="000000"/>
                </a:solidFill>
                <a:uFill>
                  <a:solidFill>
                    <a:srgbClr val="FFFFFF"/>
                  </a:solidFill>
                </a:uFill>
                <a:latin typeface="ＭＳ ゴシック"/>
                <a:ea typeface="ＭＳ ゴシック"/>
              </a:rPr>
              <a:t>'</a:t>
            </a: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300" b="0" strike="noStrike" spc="-1" dirty="0">
                <a:solidFill>
                  <a:srgbClr val="000000"/>
                </a:solidFill>
                <a:uFill>
                  <a:solidFill>
                    <a:srgbClr val="FFFFFF"/>
                  </a:solidFill>
                </a:uFill>
                <a:latin typeface="ＭＳ ゴシック"/>
                <a:ea typeface="ＭＳ ゴシック"/>
              </a:rPr>
              <a:t>// Linux </a:t>
            </a:r>
            <a:r>
              <a:rPr lang="en-US" sz="1300" b="0" strike="noStrike" spc="-1" dirty="0" err="1">
                <a:solidFill>
                  <a:srgbClr val="000000"/>
                </a:solidFill>
                <a:uFill>
                  <a:solidFill>
                    <a:srgbClr val="FFFFFF"/>
                  </a:solidFill>
                </a:uFill>
                <a:latin typeface="ＭＳ ゴシック"/>
                <a:ea typeface="ＭＳ ゴシック"/>
              </a:rPr>
              <a:t>接続情報</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300" spc="-1" dirty="0" err="1">
                <a:solidFill>
                  <a:srgbClr val="000000"/>
                </a:solidFill>
                <a:uFill>
                  <a:solidFill>
                    <a:srgbClr val="FFFFFF"/>
                  </a:solidFill>
                </a:uFill>
                <a:latin typeface="ＭＳ ゴシック"/>
                <a:ea typeface="ＭＳ ゴシック"/>
              </a:rPr>
              <a:t>account.Linux.Test.user</a:t>
            </a:r>
            <a:r>
              <a:rPr lang="en-US" sz="1300" spc="-1" dirty="0">
                <a:solidFill>
                  <a:srgbClr val="000000"/>
                </a:solidFill>
                <a:uFill>
                  <a:solidFill>
                    <a:srgbClr val="FFFFFF"/>
                  </a:solidFill>
                </a:uFill>
                <a:latin typeface="ＭＳ ゴシック"/>
                <a:ea typeface="ＭＳ ゴシック"/>
              </a:rPr>
              <a:t>      = '</a:t>
            </a:r>
            <a:r>
              <a:rPr lang="en-US" sz="1300" spc="-1" dirty="0" err="1">
                <a:solidFill>
                  <a:srgbClr val="000000"/>
                </a:solidFill>
                <a:uFill>
                  <a:solidFill>
                    <a:srgbClr val="FFFFFF"/>
                  </a:solidFill>
                </a:uFill>
                <a:latin typeface="ＭＳ ゴシック"/>
                <a:ea typeface="ＭＳ ゴシック"/>
              </a:rPr>
              <a:t>someuser</a:t>
            </a:r>
            <a:r>
              <a:rPr lang="en-US" sz="1300" spc="-1" dirty="0">
                <a:solidFill>
                  <a:srgbClr val="000000"/>
                </a:solidFill>
                <a:uFill>
                  <a:solidFill>
                    <a:srgbClr val="FFFFFF"/>
                  </a:solidFill>
                </a:uFill>
                <a:latin typeface="ＭＳ ゴシック"/>
                <a:ea typeface="ＭＳ ゴシック"/>
              </a:rPr>
              <a:t>'</a:t>
            </a:r>
          </a:p>
          <a:p>
            <a:pPr>
              <a:lnSpc>
                <a:spcPct val="100000"/>
              </a:lnSpc>
            </a:pPr>
            <a:r>
              <a:rPr lang="en-US" sz="1300" spc="-1" dirty="0" err="1">
                <a:solidFill>
                  <a:srgbClr val="000000"/>
                </a:solidFill>
                <a:uFill>
                  <a:solidFill>
                    <a:srgbClr val="FFFFFF"/>
                  </a:solidFill>
                </a:uFill>
                <a:latin typeface="ＭＳ ゴシック"/>
                <a:ea typeface="ＭＳ ゴシック"/>
              </a:rPr>
              <a:t>account.Linux.Test.password</a:t>
            </a:r>
            <a:r>
              <a:rPr lang="en-US" sz="1300" spc="-1" dirty="0">
                <a:solidFill>
                  <a:srgbClr val="000000"/>
                </a:solidFill>
                <a:uFill>
                  <a:solidFill>
                    <a:srgbClr val="FFFFFF"/>
                  </a:solidFill>
                </a:uFill>
                <a:latin typeface="ＭＳ ゴシック"/>
                <a:ea typeface="ＭＳ ゴシック"/>
              </a:rPr>
              <a:t>  = '</a:t>
            </a:r>
            <a:r>
              <a:rPr lang="en-US" sz="1300" spc="-1" dirty="0" err="1">
                <a:solidFill>
                  <a:srgbClr val="000000"/>
                </a:solidFill>
                <a:uFill>
                  <a:solidFill>
                    <a:srgbClr val="FFFFFF"/>
                  </a:solidFill>
                </a:uFill>
                <a:latin typeface="ＭＳ ゴシック"/>
                <a:ea typeface="ＭＳ ゴシック"/>
              </a:rPr>
              <a:t>P@ssword</a:t>
            </a:r>
            <a:r>
              <a:rPr lang="en-US" sz="1300" spc="-1" dirty="0">
                <a:solidFill>
                  <a:srgbClr val="000000"/>
                </a:solidFill>
                <a:uFill>
                  <a:solidFill>
                    <a:srgbClr val="FFFFFF"/>
                  </a:solidFill>
                </a:uFill>
                <a:latin typeface="ＭＳ ゴシック"/>
                <a:ea typeface="ＭＳ ゴシック"/>
              </a:rPr>
              <a:t>'</a:t>
            </a:r>
          </a:p>
          <a:p>
            <a:pPr>
              <a:lnSpc>
                <a:spcPct val="100000"/>
              </a:lnSpc>
            </a:pPr>
            <a:r>
              <a:rPr lang="en-US" sz="1300" spc="-1" dirty="0" err="1">
                <a:solidFill>
                  <a:srgbClr val="000000"/>
                </a:solidFill>
                <a:uFill>
                  <a:solidFill>
                    <a:srgbClr val="FFFFFF"/>
                  </a:solidFill>
                </a:uFill>
                <a:latin typeface="ＭＳ ゴシック"/>
                <a:ea typeface="ＭＳ ゴシック"/>
              </a:rPr>
              <a:t>account.Linux.Test.work_dir</a:t>
            </a:r>
            <a:r>
              <a:rPr lang="en-US" sz="1300" spc="-1" dirty="0">
                <a:solidFill>
                  <a:srgbClr val="000000"/>
                </a:solidFill>
                <a:uFill>
                  <a:solidFill>
                    <a:srgbClr val="FFFFFF"/>
                  </a:solidFill>
                </a:uFill>
                <a:latin typeface="ＭＳ ゴシック"/>
                <a:ea typeface="ＭＳ ゴシック"/>
              </a:rPr>
              <a:t>  = '/</a:t>
            </a:r>
            <a:r>
              <a:rPr lang="en-US" sz="1300" spc="-1" dirty="0" err="1">
                <a:solidFill>
                  <a:srgbClr val="000000"/>
                </a:solidFill>
                <a:uFill>
                  <a:solidFill>
                    <a:srgbClr val="FFFFFF"/>
                  </a:solidFill>
                </a:uFill>
                <a:latin typeface="ＭＳ ゴシック"/>
                <a:ea typeface="ＭＳ ゴシック"/>
              </a:rPr>
              <a:t>tmp</a:t>
            </a:r>
            <a:r>
              <a:rPr lang="en-US" sz="1300" spc="-1" dirty="0">
                <a:solidFill>
                  <a:srgbClr val="000000"/>
                </a:solidFill>
                <a:uFill>
                  <a:solidFill>
                    <a:srgbClr val="FFFFFF"/>
                  </a:solidFill>
                </a:uFill>
                <a:latin typeface="ＭＳ ゴシック"/>
                <a:ea typeface="ＭＳ ゴシック"/>
              </a:rPr>
              <a:t>/</a:t>
            </a:r>
            <a:r>
              <a:rPr lang="en-US" sz="1300" spc="-1" dirty="0" err="1">
                <a:solidFill>
                  <a:srgbClr val="000000"/>
                </a:solidFill>
                <a:uFill>
                  <a:solidFill>
                    <a:srgbClr val="FFFFFF"/>
                  </a:solidFill>
                </a:uFill>
                <a:latin typeface="ＭＳ ゴシック"/>
                <a:ea typeface="ＭＳ ゴシック"/>
              </a:rPr>
              <a:t>gradle_test</a:t>
            </a:r>
            <a:r>
              <a:rPr lang="en-US" sz="1300" spc="-1" dirty="0">
                <a:solidFill>
                  <a:srgbClr val="000000"/>
                </a:solidFill>
                <a:uFill>
                  <a:solidFill>
                    <a:srgbClr val="FFFFFF"/>
                  </a:solidFill>
                </a:uFill>
                <a:latin typeface="ＭＳ ゴシック"/>
                <a:ea typeface="ＭＳ ゴシック"/>
              </a:rPr>
              <a:t>'</a:t>
            </a:r>
          </a:p>
          <a:p>
            <a:pPr>
              <a:lnSpc>
                <a:spcPct val="100000"/>
              </a:lnSpc>
            </a:pPr>
            <a:endParaRPr lang="en-US" sz="1800" b="0" strike="noStrike" spc="-1" dirty="0">
              <a:solidFill>
                <a:srgbClr val="000000"/>
              </a:solidFill>
              <a:uFill>
                <a:solidFill>
                  <a:srgbClr val="FFFFFF"/>
                </a:solidFill>
              </a:uFill>
              <a:latin typeface="Arial"/>
            </a:endParaRPr>
          </a:p>
        </p:txBody>
      </p:sp>
      <p:sp>
        <p:nvSpPr>
          <p:cNvPr id="262" name="CustomShape 4"/>
          <p:cNvSpPr/>
          <p:nvPr/>
        </p:nvSpPr>
        <p:spPr>
          <a:xfrm>
            <a:off x="6984000" y="2423160"/>
            <a:ext cx="2446920" cy="67176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Meiryo UI"/>
                <a:ea typeface="DejaVu Sans"/>
              </a:rPr>
              <a:t>VMの場合、vCenter接続アカウントを入力します</a:t>
            </a:r>
            <a:endParaRPr lang="en-US" sz="1800" b="0" strike="noStrike" spc="-1">
              <a:solidFill>
                <a:srgbClr val="000000"/>
              </a:solidFill>
              <a:uFill>
                <a:solidFill>
                  <a:srgbClr val="FFFFFF"/>
                </a:solidFill>
              </a:uFill>
              <a:latin typeface="Arial"/>
            </a:endParaRPr>
          </a:p>
        </p:txBody>
      </p:sp>
      <p:sp>
        <p:nvSpPr>
          <p:cNvPr id="263" name="CustomShape 5"/>
          <p:cNvSpPr/>
          <p:nvPr/>
        </p:nvSpPr>
        <p:spPr>
          <a:xfrm>
            <a:off x="6984000" y="3359160"/>
            <a:ext cx="2446920" cy="67176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Meiryo UI"/>
                <a:ea typeface="DejaVu Sans"/>
              </a:rPr>
              <a:t>Linux接続アカウントを入力します</a:t>
            </a:r>
            <a:endParaRPr lang="en-US" sz="1800" b="0" strike="noStrike" spc="-1">
              <a:solidFill>
                <a:srgbClr val="000000"/>
              </a:solidFill>
              <a:uFill>
                <a:solidFill>
                  <a:srgbClr val="FFFFFF"/>
                </a:solidFill>
              </a:uFill>
              <a:latin typeface="Arial"/>
            </a:endParaRPr>
          </a:p>
        </p:txBody>
      </p:sp>
      <p:sp>
        <p:nvSpPr>
          <p:cNvPr id="264" name="CustomShape 6"/>
          <p:cNvSpPr/>
          <p:nvPr/>
        </p:nvSpPr>
        <p:spPr>
          <a:xfrm>
            <a:off x="504000" y="4896000"/>
            <a:ext cx="9070920" cy="244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dirty="0" err="1">
                <a:solidFill>
                  <a:srgbClr val="000000"/>
                </a:solidFill>
                <a:uFill>
                  <a:solidFill>
                    <a:srgbClr val="FFFFFF"/>
                  </a:solidFill>
                </a:uFill>
                <a:latin typeface="Meiryo UI"/>
                <a:ea typeface="DejaVu Sans"/>
              </a:rPr>
              <a:t>アカウントIDについて</a:t>
            </a:r>
            <a:endParaRPr lang="en-US" sz="1800" b="0" strike="noStrike" spc="-1" dirty="0">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dirty="0">
                <a:solidFill>
                  <a:srgbClr val="000000"/>
                </a:solidFill>
                <a:uFill>
                  <a:solidFill>
                    <a:srgbClr val="FFFFFF"/>
                  </a:solidFill>
                </a:uFill>
                <a:latin typeface="Meiryo UI"/>
                <a:ea typeface="DejaVu Sans"/>
              </a:rPr>
              <a:t>各サーバで接続アカウント情報が異なる場合は、アカウントIDを変えて複数アカウント情報を設定してください。シート「検査対象」の”os_account_id”で指定します</a:t>
            </a:r>
            <a:endParaRPr lang="en-US" sz="1800" b="0" strike="noStrike" spc="-1" dirty="0">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dirty="0" smtClean="0">
                <a:solidFill>
                  <a:srgbClr val="000000"/>
                </a:solidFill>
                <a:uFill>
                  <a:solidFill>
                    <a:srgbClr val="FFFFFF"/>
                  </a:solidFill>
                </a:uFill>
                <a:latin typeface="Meiryo UI"/>
                <a:ea typeface="DejaVu Sans"/>
              </a:rPr>
              <a:t>account.</a:t>
            </a:r>
            <a:r>
              <a:rPr lang="en-US" sz="1800" b="0" strike="noStrike" spc="-1" dirty="0" err="1" smtClean="0">
                <a:solidFill>
                  <a:srgbClr val="000000"/>
                </a:solidFill>
                <a:uFill>
                  <a:solidFill>
                    <a:srgbClr val="FFFFFF"/>
                  </a:solidFill>
                </a:uFill>
                <a:latin typeface="Meiryo UI"/>
                <a:ea typeface="DejaVu Sans"/>
              </a:rPr>
              <a:t>vCenter</a:t>
            </a:r>
            <a:r>
              <a:rPr lang="en-US" sz="1800" b="0" strike="noStrike" spc="-1" dirty="0" smtClean="0">
                <a:solidFill>
                  <a:srgbClr val="000000"/>
                </a:solidFill>
                <a:uFill>
                  <a:solidFill>
                    <a:srgbClr val="FFFFFF"/>
                  </a:solidFill>
                </a:uFill>
                <a:latin typeface="Meiryo UI"/>
                <a:ea typeface="DejaVu Sans"/>
              </a:rPr>
              <a:t>.、</a:t>
            </a:r>
            <a:r>
              <a:rPr lang="en-US" sz="1800" b="0" strike="noStrike" spc="-1" dirty="0" err="1">
                <a:solidFill>
                  <a:srgbClr val="000000"/>
                </a:solidFill>
                <a:uFill>
                  <a:solidFill>
                    <a:srgbClr val="FFFFFF"/>
                  </a:solidFill>
                </a:uFill>
                <a:latin typeface="Meiryo UI"/>
                <a:ea typeface="DejaVu Sans"/>
              </a:rPr>
              <a:t>account.Linux.の後の文字列がアカウントID</a:t>
            </a:r>
            <a:r>
              <a:rPr lang="en-US" sz="1800" b="0" strike="noStrike" spc="-1" dirty="0" err="1" smtClean="0">
                <a:solidFill>
                  <a:srgbClr val="000000"/>
                </a:solidFill>
                <a:uFill>
                  <a:solidFill>
                    <a:srgbClr val="FFFFFF"/>
                  </a:solidFill>
                </a:uFill>
                <a:latin typeface="Meiryo UI"/>
                <a:ea typeface="DejaVu Sans"/>
              </a:rPr>
              <a:t>となります</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Linux検査実行1</a:t>
            </a:r>
            <a:endParaRPr lang="en-US" sz="1800" b="0" strike="noStrike" spc="-1">
              <a:solidFill>
                <a:srgbClr val="000000"/>
              </a:solidFill>
              <a:uFill>
                <a:solidFill>
                  <a:srgbClr val="FFFFFF"/>
                </a:solidFill>
              </a:uFill>
              <a:latin typeface="Arial"/>
            </a:endParaRPr>
          </a:p>
        </p:txBody>
      </p:sp>
      <p:sp>
        <p:nvSpPr>
          <p:cNvPr id="266" name="CustomShape 2"/>
          <p:cNvSpPr/>
          <p:nvPr/>
        </p:nvSpPr>
        <p:spPr>
          <a:xfrm>
            <a:off x="504000" y="176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PowerShellを開いて、プロジェクトディレクトリに移動して、getconfig を実行します</a:t>
            </a:r>
            <a:endParaRPr lang="en-US" sz="1800" b="0" strike="noStrike" spc="-1">
              <a:solidFill>
                <a:srgbClr val="000000"/>
              </a:solidFill>
              <a:uFill>
                <a:solidFill>
                  <a:srgbClr val="FFFFFF"/>
                </a:solidFill>
              </a:uFill>
              <a:latin typeface="Arial"/>
            </a:endParaRPr>
          </a:p>
        </p:txBody>
      </p:sp>
      <p:pic>
        <p:nvPicPr>
          <p:cNvPr id="3" name="図 2"/>
          <p:cNvPicPr>
            <a:picLocks noChangeAspect="1"/>
          </p:cNvPicPr>
          <p:nvPr/>
        </p:nvPicPr>
        <p:blipFill>
          <a:blip r:embed="rId2"/>
          <a:stretch>
            <a:fillRect/>
          </a:stretch>
        </p:blipFill>
        <p:spPr>
          <a:xfrm>
            <a:off x="1030788" y="2267669"/>
            <a:ext cx="8019048" cy="379047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Linux検査実行2</a:t>
            </a:r>
            <a:endParaRPr lang="en-US" sz="1800" b="0" strike="noStrike" spc="-1">
              <a:solidFill>
                <a:srgbClr val="000000"/>
              </a:solidFill>
              <a:uFill>
                <a:solidFill>
                  <a:srgbClr val="FFFFFF"/>
                </a:solidFill>
              </a:uFill>
              <a:latin typeface="Arial"/>
            </a:endParaRPr>
          </a:p>
        </p:txBody>
      </p:sp>
      <p:sp>
        <p:nvSpPr>
          <p:cNvPr id="269" name="CustomShape 2"/>
          <p:cNvSpPr/>
          <p:nvPr/>
        </p:nvSpPr>
        <p:spPr>
          <a:xfrm>
            <a:off x="504000" y="4824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Excel検査結果の確認ができたら”getconfig -u local”でローカルデータベースに検査結果を登録します</a:t>
            </a:r>
            <a:endParaRPr lang="en-US" sz="1800" b="0" strike="noStrike" spc="-1">
              <a:solidFill>
                <a:srgbClr val="000000"/>
              </a:solidFill>
              <a:uFill>
                <a:solidFill>
                  <a:srgbClr val="FFFFFF"/>
                </a:solidFill>
              </a:uFill>
              <a:latin typeface="Arial"/>
            </a:endParaRPr>
          </a:p>
        </p:txBody>
      </p:sp>
      <p:pic>
        <p:nvPicPr>
          <p:cNvPr id="270" name="図 263"/>
          <p:cNvPicPr/>
          <p:nvPr/>
        </p:nvPicPr>
        <p:blipFill>
          <a:blip r:embed="rId2"/>
          <a:stretch/>
        </p:blipFill>
        <p:spPr>
          <a:xfrm>
            <a:off x="864000" y="5501880"/>
            <a:ext cx="7451280" cy="1152360"/>
          </a:xfrm>
          <a:prstGeom prst="rect">
            <a:avLst/>
          </a:prstGeom>
          <a:ln w="36000">
            <a:noFill/>
          </a:ln>
        </p:spPr>
      </p:pic>
      <p:sp>
        <p:nvSpPr>
          <p:cNvPr id="271" name="CustomShape 3"/>
          <p:cNvSpPr/>
          <p:nvPr/>
        </p:nvSpPr>
        <p:spPr>
          <a:xfrm>
            <a:off x="504000" y="1800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実行後、プロジェクトディレクトリ下のbuildの下に生成されたExcel検査結果を開いて結果を確認します</a:t>
            </a:r>
            <a:endParaRPr lang="en-US" sz="1800" b="0" strike="noStrike" spc="-1">
              <a:solidFill>
                <a:srgbClr val="000000"/>
              </a:solidFill>
              <a:uFill>
                <a:solidFill>
                  <a:srgbClr val="FFFFFF"/>
                </a:solidFill>
              </a:uFill>
              <a:latin typeface="Arial"/>
            </a:endParaRPr>
          </a:p>
        </p:txBody>
      </p:sp>
      <p:pic>
        <p:nvPicPr>
          <p:cNvPr id="272" name="図 265"/>
          <p:cNvPicPr/>
          <p:nvPr/>
        </p:nvPicPr>
        <p:blipFill>
          <a:blip r:embed="rId3"/>
          <a:stretch/>
        </p:blipFill>
        <p:spPr>
          <a:xfrm>
            <a:off x="822600" y="2448720"/>
            <a:ext cx="6016320" cy="215820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VM検査エラー発生時の対処</a:t>
            </a:r>
            <a:endParaRPr lang="en-US" sz="1800" b="0" strike="noStrike" spc="-1">
              <a:solidFill>
                <a:srgbClr val="000000"/>
              </a:solidFill>
              <a:uFill>
                <a:solidFill>
                  <a:srgbClr val="FFFFFF"/>
                </a:solidFill>
              </a:uFill>
              <a:latin typeface="Arial"/>
            </a:endParaRPr>
          </a:p>
        </p:txBody>
      </p:sp>
      <p:sp>
        <p:nvSpPr>
          <p:cNvPr id="274" name="CustomShape 2"/>
          <p:cNvSpPr/>
          <p:nvPr/>
        </p:nvSpPr>
        <p:spPr>
          <a:xfrm>
            <a:off x="504000" y="1768680"/>
            <a:ext cx="9070920" cy="678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getconfig 実行中にエラーメッセージが発生した場合、config\config.groovy のdebugパラメータをtrueに変更して、原因調査を行います</a:t>
            </a:r>
            <a:endParaRPr lang="en-US" sz="1800" b="0" strike="noStrike" spc="-1">
              <a:solidFill>
                <a:srgbClr val="000000"/>
              </a:solidFill>
              <a:uFill>
                <a:solidFill>
                  <a:srgbClr val="FFFFFF"/>
                </a:solidFill>
              </a:uFill>
              <a:latin typeface="Arial"/>
            </a:endParaRPr>
          </a:p>
        </p:txBody>
      </p:sp>
      <p:sp>
        <p:nvSpPr>
          <p:cNvPr id="275" name="CustomShape 3"/>
          <p:cNvSpPr/>
          <p:nvPr/>
        </p:nvSpPr>
        <p:spPr>
          <a:xfrm>
            <a:off x="792000" y="2592000"/>
            <a:ext cx="5614920" cy="646920"/>
          </a:xfrm>
          <a:prstGeom prst="rect">
            <a:avLst/>
          </a:prstGeom>
          <a:noFill/>
          <a:ln w="36000">
            <a:solidFill>
              <a:srgbClr val="B2B2B2"/>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0" strike="noStrike" spc="-1">
                <a:solidFill>
                  <a:srgbClr val="000000"/>
                </a:solidFill>
                <a:uFill>
                  <a:solidFill>
                    <a:srgbClr val="FFFFFF"/>
                  </a:solidFill>
                </a:uFill>
                <a:latin typeface="Arial"/>
                <a:ea typeface="DejaVu Sans"/>
              </a:rPr>
              <a:t>// コマンド採取のデバッグモード</a:t>
            </a:r>
            <a:endParaRPr lang="en-US" sz="1800" b="0" strike="noStrike" spc="-1">
              <a:solidFill>
                <a:srgbClr val="000000"/>
              </a:solidFill>
              <a:uFill>
                <a:solidFill>
                  <a:srgbClr val="FFFFFF"/>
                </a:solidFill>
              </a:uFill>
              <a:latin typeface="Arial"/>
            </a:endParaRPr>
          </a:p>
          <a:p>
            <a:pPr>
              <a:lnSpc>
                <a:spcPct val="100000"/>
              </a:lnSpc>
            </a:pPr>
            <a:r>
              <a:rPr lang="en-US" sz="1500" b="0" strike="noStrike" spc="-1">
                <a:solidFill>
                  <a:srgbClr val="000000"/>
                </a:solidFill>
                <a:uFill>
                  <a:solidFill>
                    <a:srgbClr val="FFFFFF"/>
                  </a:solidFill>
                </a:uFill>
                <a:latin typeface="Arial"/>
                <a:ea typeface="DejaVu Sans"/>
              </a:rPr>
              <a:t>test.Linux.debug   = true</a:t>
            </a:r>
            <a:endParaRPr lang="en-US" sz="1800" b="0" strike="noStrike" spc="-1">
              <a:solidFill>
                <a:srgbClr val="000000"/>
              </a:solidFill>
              <a:uFill>
                <a:solidFill>
                  <a:srgbClr val="FFFFFF"/>
                </a:solidFill>
              </a:uFill>
              <a:latin typeface="Arial"/>
            </a:endParaRPr>
          </a:p>
        </p:txBody>
      </p:sp>
      <p:sp>
        <p:nvSpPr>
          <p:cNvPr id="276" name="CustomShape 4"/>
          <p:cNvSpPr/>
          <p:nvPr/>
        </p:nvSpPr>
        <p:spPr>
          <a:xfrm>
            <a:off x="504000" y="3384000"/>
            <a:ext cx="9070920" cy="678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変更後、再度、getconfig を実行し、実行中の以下の[command]メッセージを確認します</a:t>
            </a: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PowerShellから[command]下のコマンドを実行して、コマンド単体の原因調査を行います</a:t>
            </a:r>
            <a:endParaRPr lang="en-US" sz="1800" b="0" strike="noStrike" spc="-1">
              <a:solidFill>
                <a:srgbClr val="000000"/>
              </a:solidFill>
              <a:uFill>
                <a:solidFill>
                  <a:srgbClr val="FFFFFF"/>
                </a:solidFill>
              </a:uFill>
              <a:latin typeface="Arial"/>
            </a:endParaRPr>
          </a:p>
        </p:txBody>
      </p:sp>
      <p:sp>
        <p:nvSpPr>
          <p:cNvPr id="277" name="CustomShape 5"/>
          <p:cNvSpPr/>
          <p:nvPr/>
        </p:nvSpPr>
        <p:spPr>
          <a:xfrm>
            <a:off x="792000" y="4176000"/>
            <a:ext cx="7846920" cy="2346480"/>
          </a:xfrm>
          <a:prstGeom prst="rect">
            <a:avLst/>
          </a:prstGeom>
          <a:noFill/>
          <a:ln w="36000">
            <a:solidFill>
              <a:srgbClr val="B2B2B2"/>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a:solidFill>
                  <a:srgbClr val="000000"/>
                </a:solidFill>
                <a:uFill>
                  <a:solidFill>
                    <a:srgbClr val="FFFFFF"/>
                  </a:solidFill>
                </a:uFill>
                <a:latin typeface="Arial"/>
                <a:ea typeface="DejaVu Sans"/>
              </a:rPr>
              <a:t>[command]</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Arial"/>
                <a:ea typeface="DejaVu Sans"/>
              </a:rPr>
              <a:t>powershell -NonInteractive ./build/log/Linux/ostrich/vCenter/get_vCenter_spec.ps1</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Arial"/>
                <a:ea typeface="DejaVu Sans"/>
              </a:rPr>
              <a:t>-log_dir './build/log/Linux/ostrich/vCenter'</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Arial"/>
                <a:ea typeface="DejaVu Sans"/>
              </a:rPr>
              <a:t>-server 'ostrich' -vm 'ostrich'</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Arial"/>
                <a:ea typeface="DejaVu Sans"/>
              </a:rPr>
              <a:t>-user 'xxxxxxx' -password 'xxxxxxxx'</a:t>
            </a: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Arial"/>
                <a:ea typeface="DejaVu Sans"/>
              </a:rPr>
              <a:t>-vcenter 'xxx.xxx.xxx.xxx'</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Arial"/>
                <a:ea typeface="DejaVu Sans"/>
              </a:rPr>
              <a:t>[output]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400" b="0" strike="noStrike" spc="-1">
                <a:solidFill>
                  <a:srgbClr val="000000"/>
                </a:solidFill>
                <a:uFill>
                  <a:solidFill>
                    <a:srgbClr val="FFFFFF"/>
                  </a:solidFill>
                </a:uFill>
                <a:latin typeface="Arial"/>
                <a:ea typeface="DejaVu Sans"/>
              </a:rPr>
              <a:t>04:58:05 ERROR j.c.t.I.a.InfraTestSpec - [PowershellTest] Powershell script faild.</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Windows検査</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検査対象Windowsサーバ側の準備</a:t>
            </a:r>
            <a:endParaRPr lang="en-US" sz="1800" b="0" strike="noStrike" spc="-1">
              <a:solidFill>
                <a:srgbClr val="000000"/>
              </a:solidFill>
              <a:uFill>
                <a:solidFill>
                  <a:srgbClr val="FFFFFF"/>
                </a:solidFill>
              </a:uFill>
              <a:latin typeface="Arial"/>
            </a:endParaRPr>
          </a:p>
        </p:txBody>
      </p:sp>
      <p:sp>
        <p:nvSpPr>
          <p:cNvPr id="280" name="CustomShape 2"/>
          <p:cNvSpPr/>
          <p:nvPr/>
        </p:nvSpPr>
        <p:spPr>
          <a:xfrm>
            <a:off x="504000" y="1768680"/>
            <a:ext cx="9070920" cy="678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281" name="CustomShape 3"/>
          <p:cNvSpPr/>
          <p:nvPr/>
        </p:nvSpPr>
        <p:spPr>
          <a:xfrm>
            <a:off x="360000" y="1620541"/>
            <a:ext cx="9214920" cy="525564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ja-JP" altLang="en-US" sz="2400" spc="-1">
                <a:solidFill>
                  <a:srgbClr val="000000"/>
                </a:solidFill>
                <a:uFill>
                  <a:solidFill>
                    <a:srgbClr val="FFFFFF"/>
                  </a:solidFill>
                </a:uFill>
              </a:rPr>
              <a:t>パブリックネットワークの場合の構成変更</a:t>
            </a:r>
            <a:endParaRPr lang="en-US" sz="2400" b="0" strike="noStrike" spc="-1" smtClean="0">
              <a:solidFill>
                <a:srgbClr val="000000"/>
              </a:solidFill>
              <a:uFill>
                <a:solidFill>
                  <a:srgbClr val="FFFFFF"/>
                </a:solidFill>
              </a:uFill>
              <a:latin typeface="Arial"/>
              <a:ea typeface="DejaVu Sans"/>
            </a:endParaRPr>
          </a:p>
          <a:p>
            <a:pPr marL="673200" lvl="1" indent="-214920">
              <a:buClr>
                <a:srgbClr val="000000"/>
              </a:buClr>
              <a:buSzPct val="45000"/>
              <a:buFont typeface="Wingdings" charset="2"/>
              <a:buChar char=""/>
            </a:pPr>
            <a:r>
              <a:rPr lang="en-US" altLang="ja-JP" sz="2400" spc="-1">
                <a:solidFill>
                  <a:srgbClr val="000000"/>
                </a:solidFill>
                <a:uFill>
                  <a:solidFill>
                    <a:srgbClr val="FFFFFF"/>
                  </a:solidFill>
                </a:uFill>
              </a:rPr>
              <a:t>ネットワーク構成がパブリックネットワークの場合</a:t>
            </a:r>
            <a:r>
              <a:rPr lang="en-US" altLang="ja-JP" sz="2400" spc="-1" smtClean="0">
                <a:solidFill>
                  <a:srgbClr val="000000"/>
                </a:solidFill>
                <a:uFill>
                  <a:solidFill>
                    <a:srgbClr val="FFFFFF"/>
                  </a:solidFill>
                </a:uFill>
              </a:rPr>
              <a:t>、</a:t>
            </a:r>
            <a:r>
              <a:rPr lang="en-US" altLang="ja-JP" sz="2400" spc="-1">
                <a:solidFill>
                  <a:srgbClr val="000000"/>
                </a:solidFill>
                <a:uFill>
                  <a:solidFill>
                    <a:srgbClr val="FFFFFF"/>
                  </a:solidFill>
                </a:uFill>
              </a:rPr>
              <a:t>「検査PCセットアップ – 事前準備4」</a:t>
            </a:r>
            <a:r>
              <a:rPr lang="en-US" altLang="ja-JP" sz="2400" spc="-1" smtClean="0">
                <a:solidFill>
                  <a:srgbClr val="000000"/>
                </a:solidFill>
                <a:uFill>
                  <a:solidFill>
                    <a:srgbClr val="FFFFFF"/>
                  </a:solidFill>
                </a:uFill>
              </a:rPr>
              <a:t>のページの手順を</a:t>
            </a:r>
            <a:r>
              <a:rPr lang="ja-JP" altLang="en-US" sz="2400" spc="-1" smtClean="0">
                <a:solidFill>
                  <a:srgbClr val="000000"/>
                </a:solidFill>
                <a:uFill>
                  <a:solidFill>
                    <a:srgbClr val="FFFFFF"/>
                  </a:solidFill>
                </a:uFill>
              </a:rPr>
              <a:t>参考に、</a:t>
            </a:r>
            <a:r>
              <a:rPr lang="en-US" altLang="ja-JP" sz="2400" spc="-1" smtClean="0">
                <a:solidFill>
                  <a:srgbClr val="000000"/>
                </a:solidFill>
                <a:uFill>
                  <a:solidFill>
                    <a:srgbClr val="FFFFFF"/>
                  </a:solidFill>
                </a:uFill>
              </a:rPr>
              <a:t>ネットワークの変更</a:t>
            </a:r>
            <a:r>
              <a:rPr lang="ja-JP" altLang="en-US" sz="2400" spc="-1" smtClean="0">
                <a:solidFill>
                  <a:srgbClr val="000000"/>
                </a:solidFill>
                <a:uFill>
                  <a:solidFill>
                    <a:srgbClr val="FFFFFF"/>
                  </a:solidFill>
                </a:uFill>
              </a:rPr>
              <a:t>を</a:t>
            </a:r>
            <a:r>
              <a:rPr lang="en-US" altLang="ja-JP" sz="2400" spc="-1" smtClean="0">
                <a:solidFill>
                  <a:srgbClr val="000000"/>
                </a:solidFill>
                <a:uFill>
                  <a:solidFill>
                    <a:srgbClr val="FFFFFF"/>
                  </a:solidFill>
                </a:uFill>
              </a:rPr>
              <a:t>します</a:t>
            </a:r>
            <a:endParaRPr lang="en-US" altLang="ja-JP" sz="2000" spc="-1">
              <a:solidFill>
                <a:srgbClr val="000000"/>
              </a:solidFill>
              <a:uFill>
                <a:solidFill>
                  <a:srgbClr val="FFFFFF"/>
                </a:solidFill>
              </a:uFill>
            </a:endParaRPr>
          </a:p>
          <a:p>
            <a:pPr marL="864000" lvl="3" indent="-215640">
              <a:lnSpc>
                <a:spcPct val="100000"/>
              </a:lnSpc>
              <a:buClr>
                <a:srgbClr val="000000"/>
              </a:buClr>
              <a:buSzPct val="45000"/>
              <a:buFont typeface="Wingdings" charset="2"/>
              <a:buChar char=""/>
            </a:pPr>
            <a:r>
              <a:rPr lang="en-US" sz="2000" b="0" strike="noStrike" spc="-1" smtClean="0">
                <a:solidFill>
                  <a:srgbClr val="000000"/>
                </a:solidFill>
                <a:uFill>
                  <a:solidFill>
                    <a:srgbClr val="FFFFFF"/>
                  </a:solidFill>
                </a:uFill>
                <a:latin typeface="Arial"/>
                <a:ea typeface="DejaVu Sans"/>
              </a:rPr>
              <a:t>確認用コマンド</a:t>
            </a:r>
            <a:endParaRPr lang="en-US" b="0" strike="noStrike" spc="-1">
              <a:solidFill>
                <a:srgbClr val="000000"/>
              </a:solidFill>
              <a:uFill>
                <a:solidFill>
                  <a:srgbClr val="FFFFFF"/>
                </a:solidFill>
              </a:uFill>
              <a:latin typeface="Arial"/>
            </a:endParaRPr>
          </a:p>
          <a:p>
            <a:pPr marL="864360" lvl="4">
              <a:lnSpc>
                <a:spcPct val="100000"/>
              </a:lnSpc>
              <a:buClr>
                <a:srgbClr val="000000"/>
              </a:buClr>
              <a:buSzPct val="45000"/>
            </a:pPr>
            <a:r>
              <a:rPr lang="en-US" sz="2000" b="0" strike="noStrike" spc="-1">
                <a:solidFill>
                  <a:srgbClr val="000000"/>
                </a:solidFill>
                <a:uFill>
                  <a:solidFill>
                    <a:srgbClr val="FFFFFF"/>
                  </a:solidFill>
                </a:uFill>
                <a:latin typeface="Arial"/>
                <a:ea typeface="DejaVu Sans"/>
              </a:rPr>
              <a:t>Get-NetConnectionProfile -IPv4Connectivity Internet</a:t>
            </a:r>
            <a:endParaRPr lang="en-US" b="0" strike="noStrike" spc="-1">
              <a:solidFill>
                <a:srgbClr val="000000"/>
              </a:solidFill>
              <a:uFill>
                <a:solidFill>
                  <a:srgbClr val="FFFFFF"/>
                </a:solidFill>
              </a:uFill>
              <a:latin typeface="Arial"/>
            </a:endParaRPr>
          </a:p>
          <a:p>
            <a:pPr marL="864000" lvl="3" indent="-215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DejaVu Sans"/>
              </a:rPr>
              <a:t>設定用コマンド</a:t>
            </a:r>
            <a:endParaRPr lang="en-US" b="0" strike="noStrike" spc="-1">
              <a:solidFill>
                <a:srgbClr val="000000"/>
              </a:solidFill>
              <a:uFill>
                <a:solidFill>
                  <a:srgbClr val="FFFFFF"/>
                </a:solidFill>
              </a:uFill>
              <a:latin typeface="Arial"/>
            </a:endParaRPr>
          </a:p>
          <a:p>
            <a:pPr marL="864360" lvl="4">
              <a:lnSpc>
                <a:spcPct val="100000"/>
              </a:lnSpc>
              <a:buClr>
                <a:srgbClr val="000000"/>
              </a:buClr>
              <a:buSzPct val="45000"/>
            </a:pPr>
            <a:r>
              <a:rPr lang="en-US" sz="2000" b="0" strike="noStrike" spc="-1">
                <a:solidFill>
                  <a:srgbClr val="000000"/>
                </a:solidFill>
                <a:uFill>
                  <a:solidFill>
                    <a:srgbClr val="FFFFFF"/>
                  </a:solidFill>
                </a:uFill>
                <a:latin typeface="Arial"/>
                <a:ea typeface="DejaVu Sans"/>
              </a:rPr>
              <a:t>Set-NetConnectionProfile -InterfaceAlias (Get-NetConnectionProfile -IPv4Connectivity Internet).InterfaceAlias -NetworkCategory Private</a:t>
            </a:r>
            <a:endParaRPr lang="en-US" b="0" strike="noStrike" spc="-1">
              <a:solidFill>
                <a:srgbClr val="000000"/>
              </a:solidFill>
              <a:uFill>
                <a:solidFill>
                  <a:srgbClr val="FFFFFF"/>
                </a:solidFill>
              </a:uFill>
              <a:latin typeface="Arial"/>
            </a:endParaRPr>
          </a:p>
          <a:p>
            <a:pPr marL="432000" lvl="1" indent="-215640">
              <a:lnSpc>
                <a:spcPct val="100000"/>
              </a:lnSpc>
              <a:buClr>
                <a:srgbClr val="000000"/>
              </a:buClr>
              <a:buSzPct val="45000"/>
              <a:buFont typeface="Wingdings" charset="2"/>
              <a:buChar char=""/>
            </a:pPr>
            <a:r>
              <a:rPr lang="en-US" sz="2400" b="0" strike="noStrike" spc="-1" smtClean="0">
                <a:solidFill>
                  <a:srgbClr val="000000"/>
                </a:solidFill>
                <a:uFill>
                  <a:solidFill>
                    <a:srgbClr val="FFFFFF"/>
                  </a:solidFill>
                </a:uFill>
                <a:latin typeface="Arial"/>
                <a:ea typeface="DejaVu Sans"/>
              </a:rPr>
              <a:t>WinRM</a:t>
            </a:r>
            <a:r>
              <a:rPr lang="ja-JP" altLang="en-US" sz="2400" spc="-1" smtClean="0">
                <a:solidFill>
                  <a:srgbClr val="000000"/>
                </a:solidFill>
                <a:uFill>
                  <a:solidFill>
                    <a:srgbClr val="FFFFFF"/>
                  </a:solidFill>
                </a:uFill>
                <a:latin typeface="Arial"/>
                <a:ea typeface="DejaVu Sans"/>
              </a:rPr>
              <a:t> リモート管理</a:t>
            </a:r>
            <a:r>
              <a:rPr lang="en-US" sz="2400" b="0" strike="noStrike" spc="-1" smtClean="0">
                <a:solidFill>
                  <a:srgbClr val="000000"/>
                </a:solidFill>
                <a:uFill>
                  <a:solidFill>
                    <a:srgbClr val="FFFFFF"/>
                  </a:solidFill>
                </a:uFill>
                <a:latin typeface="Arial"/>
                <a:ea typeface="DejaVu Sans"/>
              </a:rPr>
              <a:t>設定</a:t>
            </a:r>
            <a:endParaRPr lang="en-US" sz="2000" b="0" strike="noStrike" spc="-1">
              <a:solidFill>
                <a:srgbClr val="000000"/>
              </a:solidFill>
              <a:uFill>
                <a:solidFill>
                  <a:srgbClr val="FFFFFF"/>
                </a:solidFill>
              </a:uFill>
              <a:latin typeface="Arial"/>
            </a:endParaRPr>
          </a:p>
          <a:p>
            <a:pPr marL="648000" lvl="2" indent="-215640">
              <a:lnSpc>
                <a:spcPct val="100000"/>
              </a:lnSpc>
              <a:buClr>
                <a:srgbClr val="000000"/>
              </a:buClr>
              <a:buSzPct val="45000"/>
              <a:buFont typeface="Wingdings" charset="2"/>
              <a:buChar char=""/>
            </a:pPr>
            <a:r>
              <a:rPr lang="ja-JP" altLang="en-US" sz="2000" b="0" strike="noStrike" spc="-1" smtClean="0">
                <a:solidFill>
                  <a:srgbClr val="000000"/>
                </a:solidFill>
                <a:uFill>
                  <a:solidFill>
                    <a:srgbClr val="FFFFFF"/>
                  </a:solidFill>
                </a:uFill>
                <a:latin typeface="Arial"/>
                <a:ea typeface="DejaVu Sans"/>
              </a:rPr>
              <a:t>管理者で</a:t>
            </a:r>
            <a:r>
              <a:rPr lang="en-US" sz="2000" b="0" strike="noStrike" spc="-1" smtClean="0">
                <a:solidFill>
                  <a:srgbClr val="000000"/>
                </a:solidFill>
                <a:uFill>
                  <a:solidFill>
                    <a:srgbClr val="FFFFFF"/>
                  </a:solidFill>
                </a:uFill>
                <a:latin typeface="Arial"/>
                <a:ea typeface="DejaVu Sans"/>
              </a:rPr>
              <a:t>PowerShell </a:t>
            </a:r>
            <a:r>
              <a:rPr lang="ja-JP" altLang="en-US" sz="2000" b="0" strike="noStrike" spc="-1" smtClean="0">
                <a:solidFill>
                  <a:srgbClr val="000000"/>
                </a:solidFill>
                <a:uFill>
                  <a:solidFill>
                    <a:srgbClr val="FFFFFF"/>
                  </a:solidFill>
                </a:uFill>
                <a:latin typeface="Arial"/>
                <a:ea typeface="DejaVu Sans"/>
              </a:rPr>
              <a:t>を開いて、</a:t>
            </a:r>
            <a:r>
              <a:rPr lang="en-US" sz="2000" b="0" strike="noStrike" spc="-1" smtClean="0">
                <a:solidFill>
                  <a:srgbClr val="000000"/>
                </a:solidFill>
                <a:uFill>
                  <a:solidFill>
                    <a:srgbClr val="FFFFFF"/>
                  </a:solidFill>
                </a:uFill>
                <a:latin typeface="Arial"/>
                <a:ea typeface="DejaVu Sans"/>
              </a:rPr>
              <a:t>以下コマンドを</a:t>
            </a:r>
            <a:r>
              <a:rPr lang="ja-JP" altLang="en-US" sz="2000" b="0" strike="noStrike" spc="-1" smtClean="0">
                <a:solidFill>
                  <a:srgbClr val="000000"/>
                </a:solidFill>
                <a:uFill>
                  <a:solidFill>
                    <a:srgbClr val="FFFFFF"/>
                  </a:solidFill>
                </a:uFill>
                <a:latin typeface="Arial"/>
                <a:ea typeface="DejaVu Sans"/>
              </a:rPr>
              <a:t>実行</a:t>
            </a:r>
            <a:r>
              <a:rPr lang="en-US" sz="2000" b="0" strike="noStrike" spc="-1" smtClean="0">
                <a:solidFill>
                  <a:srgbClr val="000000"/>
                </a:solidFill>
                <a:uFill>
                  <a:solidFill>
                    <a:srgbClr val="FFFFFF"/>
                  </a:solidFill>
                </a:uFill>
                <a:latin typeface="Arial"/>
                <a:ea typeface="DejaVu Sans"/>
              </a:rPr>
              <a:t>します</a:t>
            </a:r>
            <a:endParaRPr lang="en-US" b="0" strike="noStrike" spc="-1">
              <a:solidFill>
                <a:srgbClr val="000000"/>
              </a:solidFill>
              <a:uFill>
                <a:solidFill>
                  <a:srgbClr val="FFFFFF"/>
                </a:solidFill>
              </a:uFill>
              <a:latin typeface="Arial"/>
            </a:endParaRPr>
          </a:p>
          <a:p>
            <a:pPr marL="648360" lvl="3">
              <a:lnSpc>
                <a:spcPct val="100000"/>
              </a:lnSpc>
              <a:buClr>
                <a:srgbClr val="000000"/>
              </a:buClr>
              <a:buSzPct val="45000"/>
            </a:pPr>
            <a:r>
              <a:rPr lang="en-US" sz="2000" b="0" strike="noStrike" spc="-1">
                <a:solidFill>
                  <a:srgbClr val="000000"/>
                </a:solidFill>
                <a:uFill>
                  <a:solidFill>
                    <a:srgbClr val="FFFFFF"/>
                  </a:solidFill>
                </a:uFill>
                <a:latin typeface="Arial"/>
                <a:ea typeface="DejaVu Sans"/>
              </a:rPr>
              <a:t>winrm quickconfig</a:t>
            </a:r>
            <a:endParaRPr lang="en-US" b="0" strike="noStrike" spc="-1">
              <a:solidFill>
                <a:srgbClr val="000000"/>
              </a:solidFill>
              <a:uFill>
                <a:solidFill>
                  <a:srgbClr val="FFFFFF"/>
                </a:solidFill>
              </a:uFill>
              <a:latin typeface="Arial"/>
            </a:endParaRPr>
          </a:p>
          <a:p>
            <a:pPr marL="648000" lvl="2" indent="-215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DejaVu Sans"/>
              </a:rPr>
              <a:t>本設定は以下設定を行います</a:t>
            </a:r>
            <a:endParaRPr lang="en-US" b="0" strike="noStrike" spc="-1">
              <a:solidFill>
                <a:srgbClr val="000000"/>
              </a:solidFill>
              <a:uFill>
                <a:solidFill>
                  <a:srgbClr val="FFFFFF"/>
                </a:solidFill>
              </a:uFill>
              <a:latin typeface="Arial"/>
            </a:endParaRPr>
          </a:p>
          <a:p>
            <a:pPr marL="864000" lvl="3" indent="-215640">
              <a:lnSpc>
                <a:spcPct val="100000"/>
              </a:lnSpc>
              <a:buClr>
                <a:srgbClr val="000000"/>
              </a:buClr>
              <a:buSzPct val="45000"/>
              <a:buFont typeface="Wingdings" charset="2"/>
              <a:buChar char=""/>
            </a:pPr>
            <a:r>
              <a:rPr lang="en-US" sz="2000" b="0" strike="noStrike" spc="-1" smtClean="0">
                <a:solidFill>
                  <a:srgbClr val="000000"/>
                </a:solidFill>
                <a:uFill>
                  <a:solidFill>
                    <a:srgbClr val="FFFFFF"/>
                  </a:solidFill>
                </a:uFill>
                <a:latin typeface="Arial"/>
                <a:ea typeface="DejaVu Sans"/>
              </a:rPr>
              <a:t>WinRM</a:t>
            </a:r>
            <a:r>
              <a:rPr lang="ja-JP" altLang="en-US" sz="2000" b="0" strike="noStrike" spc="-1" smtClean="0">
                <a:solidFill>
                  <a:srgbClr val="000000"/>
                </a:solidFill>
                <a:uFill>
                  <a:solidFill>
                    <a:srgbClr val="FFFFFF"/>
                  </a:solidFill>
                </a:uFill>
                <a:latin typeface="Arial"/>
                <a:ea typeface="DejaVu Sans"/>
              </a:rPr>
              <a:t>用</a:t>
            </a:r>
            <a:r>
              <a:rPr lang="en-US" sz="2000" b="0" strike="noStrike" spc="-1" smtClean="0">
                <a:solidFill>
                  <a:srgbClr val="000000"/>
                </a:solidFill>
                <a:uFill>
                  <a:solidFill>
                    <a:srgbClr val="FFFFFF"/>
                  </a:solidFill>
                </a:uFill>
                <a:latin typeface="Arial"/>
                <a:ea typeface="DejaVu Sans"/>
              </a:rPr>
              <a:t>の</a:t>
            </a:r>
            <a:r>
              <a:rPr lang="en-US" sz="2000" b="0" strike="noStrike" spc="-1">
                <a:solidFill>
                  <a:srgbClr val="000000"/>
                </a:solidFill>
                <a:uFill>
                  <a:solidFill>
                    <a:srgbClr val="FFFFFF"/>
                  </a:solidFill>
                </a:uFill>
                <a:latin typeface="Arial"/>
                <a:ea typeface="DejaVu Sans"/>
              </a:rPr>
              <a:t>service</a:t>
            </a:r>
            <a:r>
              <a:rPr lang="en-US" sz="2000" b="0" strike="noStrike" spc="-1" smtClean="0">
                <a:solidFill>
                  <a:srgbClr val="000000"/>
                </a:solidFill>
                <a:uFill>
                  <a:solidFill>
                    <a:srgbClr val="FFFFFF"/>
                  </a:solidFill>
                </a:uFill>
                <a:latin typeface="Arial"/>
                <a:ea typeface="DejaVu Sans"/>
              </a:rPr>
              <a:t>起動</a:t>
            </a:r>
            <a:r>
              <a:rPr lang="ja-JP" altLang="en-US" sz="2000" b="0" strike="noStrike" spc="-1" smtClean="0">
                <a:solidFill>
                  <a:srgbClr val="000000"/>
                </a:solidFill>
                <a:uFill>
                  <a:solidFill>
                    <a:srgbClr val="FFFFFF"/>
                  </a:solidFill>
                </a:uFill>
                <a:latin typeface="Arial"/>
                <a:ea typeface="DejaVu Sans"/>
              </a:rPr>
              <a:t>設定</a:t>
            </a:r>
            <a:endParaRPr lang="en-US" b="0" strike="noStrike" spc="-1">
              <a:solidFill>
                <a:srgbClr val="000000"/>
              </a:solidFill>
              <a:uFill>
                <a:solidFill>
                  <a:srgbClr val="FFFFFF"/>
                </a:solidFill>
              </a:uFill>
              <a:latin typeface="Arial"/>
            </a:endParaRPr>
          </a:p>
          <a:p>
            <a:pPr marL="864000" lvl="3" indent="-215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DejaVu Sans"/>
              </a:rPr>
              <a:t>WinRM</a:t>
            </a:r>
            <a:r>
              <a:rPr lang="en-US" sz="2000" b="0" strike="noStrike" spc="-1" smtClean="0">
                <a:solidFill>
                  <a:srgbClr val="000000"/>
                </a:solidFill>
                <a:uFill>
                  <a:solidFill>
                    <a:srgbClr val="FFFFFF"/>
                  </a:solidFill>
                </a:uFill>
                <a:latin typeface="Arial"/>
                <a:ea typeface="DejaVu Sans"/>
              </a:rPr>
              <a:t>用</a:t>
            </a:r>
            <a:r>
              <a:rPr lang="ja-JP" altLang="en-US" sz="2000" b="0" strike="noStrike" spc="-1" smtClean="0">
                <a:solidFill>
                  <a:srgbClr val="000000"/>
                </a:solidFill>
                <a:uFill>
                  <a:solidFill>
                    <a:srgbClr val="FFFFFF"/>
                  </a:solidFill>
                </a:uFill>
                <a:latin typeface="Arial"/>
                <a:ea typeface="DejaVu Sans"/>
              </a:rPr>
              <a:t>の</a:t>
            </a:r>
            <a:r>
              <a:rPr lang="en-US" sz="2000" b="0" strike="noStrike" spc="-1" smtClean="0">
                <a:solidFill>
                  <a:srgbClr val="000000"/>
                </a:solidFill>
                <a:uFill>
                  <a:solidFill>
                    <a:srgbClr val="FFFFFF"/>
                  </a:solidFill>
                </a:uFill>
                <a:latin typeface="Arial"/>
                <a:ea typeface="DejaVu Sans"/>
              </a:rPr>
              <a:t>Lisner</a:t>
            </a:r>
            <a:r>
              <a:rPr lang="en-US" sz="2000" b="0" strike="noStrike" spc="-1">
                <a:solidFill>
                  <a:srgbClr val="000000"/>
                </a:solidFill>
                <a:uFill>
                  <a:solidFill>
                    <a:srgbClr val="FFFFFF"/>
                  </a:solidFill>
                </a:uFill>
                <a:latin typeface="Arial"/>
                <a:ea typeface="DejaVu Sans"/>
              </a:rPr>
              <a:t>作成</a:t>
            </a:r>
            <a:endParaRPr lang="en-US" b="0" strike="noStrike" spc="-1">
              <a:solidFill>
                <a:srgbClr val="000000"/>
              </a:solidFill>
              <a:uFill>
                <a:solidFill>
                  <a:srgbClr val="FFFFFF"/>
                </a:solidFill>
              </a:uFill>
              <a:latin typeface="Arial"/>
            </a:endParaRPr>
          </a:p>
          <a:p>
            <a:pPr marL="864000" lvl="3" indent="-215640">
              <a:lnSpc>
                <a:spcPct val="100000"/>
              </a:lnSpc>
              <a:buClr>
                <a:srgbClr val="000000"/>
              </a:buClr>
              <a:buSzPct val="45000"/>
              <a:buFont typeface="Wingdings" charset="2"/>
              <a:buChar char=""/>
            </a:pPr>
            <a:r>
              <a:rPr lang="en-US" sz="2000" b="0" strike="noStrike" spc="-1" smtClean="0">
                <a:solidFill>
                  <a:srgbClr val="000000"/>
                </a:solidFill>
                <a:uFill>
                  <a:solidFill>
                    <a:srgbClr val="FFFFFF"/>
                  </a:solidFill>
                </a:uFill>
                <a:latin typeface="Arial"/>
                <a:ea typeface="DejaVu Sans"/>
              </a:rPr>
              <a:t>WinRM</a:t>
            </a:r>
            <a:r>
              <a:rPr lang="ja-JP" altLang="en-US" sz="2000" b="0" strike="noStrike" spc="-1" smtClean="0">
                <a:solidFill>
                  <a:srgbClr val="000000"/>
                </a:solidFill>
                <a:uFill>
                  <a:solidFill>
                    <a:srgbClr val="FFFFFF"/>
                  </a:solidFill>
                </a:uFill>
                <a:latin typeface="Arial"/>
                <a:ea typeface="DejaVu Sans"/>
              </a:rPr>
              <a:t>用の</a:t>
            </a:r>
            <a:r>
              <a:rPr lang="en-US" sz="2000" b="0" strike="noStrike" spc="-1" smtClean="0">
                <a:solidFill>
                  <a:srgbClr val="000000"/>
                </a:solidFill>
                <a:uFill>
                  <a:solidFill>
                    <a:srgbClr val="FFFFFF"/>
                  </a:solidFill>
                </a:uFill>
                <a:latin typeface="Arial"/>
                <a:ea typeface="DejaVu Sans"/>
              </a:rPr>
              <a:t>ファイヤーウォールの設定</a:t>
            </a:r>
            <a:endParaRPr lang="en-US"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検査用PCのセットアップ</a:t>
            </a:r>
            <a:endParaRPr lang="en-US" sz="1800" b="0" strike="noStrike" spc="-1">
              <a:solidFill>
                <a:srgbClr val="000000"/>
              </a:solidFill>
              <a:uFill>
                <a:solidFill>
                  <a:srgbClr val="FFFFFF"/>
                </a:solidFill>
              </a:uFill>
              <a:latin typeface="Arial"/>
            </a:endParaRPr>
          </a:p>
        </p:txBody>
      </p:sp>
      <p:sp>
        <p:nvSpPr>
          <p:cNvPr id="185" name="CustomShape 2"/>
          <p:cNvSpPr/>
          <p:nvPr/>
        </p:nvSpPr>
        <p:spPr>
          <a:xfrm>
            <a:off x="504000" y="1769040"/>
            <a:ext cx="906984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Meiryo UI"/>
                <a:ea typeface="Meiryo UI"/>
              </a:rPr>
              <a:t>システム要件</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800" b="0" strike="noStrike" spc="-1">
                <a:solidFill>
                  <a:srgbClr val="000000"/>
                </a:solidFill>
                <a:uFill>
                  <a:solidFill>
                    <a:srgbClr val="FFFFFF"/>
                  </a:solidFill>
                </a:uFill>
                <a:latin typeface="Meiryo UI"/>
                <a:ea typeface="Meiryo UI"/>
              </a:rPr>
              <a:t>Windows 7 64bit、Windows Server 2012 R2以上のPCが必要です</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Meiryo UI"/>
              </a:rPr>
              <a:t>CPU 1 Core以上</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Meiryo UI"/>
              </a:rPr>
              <a:t>Memory 4 GB以上</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Meiryo UI"/>
              </a:rPr>
              <a:t>Disk 100 GB以上</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一時的な設定変更で検査をする場合</a:t>
            </a:r>
            <a:endParaRPr lang="en-US" sz="1800" b="0" strike="noStrike" spc="-1">
              <a:solidFill>
                <a:srgbClr val="000000"/>
              </a:solidFill>
              <a:uFill>
                <a:solidFill>
                  <a:srgbClr val="FFFFFF"/>
                </a:solidFill>
              </a:uFill>
              <a:latin typeface="Arial"/>
            </a:endParaRPr>
          </a:p>
        </p:txBody>
      </p:sp>
      <p:sp>
        <p:nvSpPr>
          <p:cNvPr id="283" name="CustomShape 2"/>
          <p:cNvSpPr/>
          <p:nvPr/>
        </p:nvSpPr>
        <p:spPr>
          <a:xfrm>
            <a:off x="404280" y="2333520"/>
            <a:ext cx="9070920" cy="327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DejaVu Sans"/>
              </a:rPr>
              <a:t>ファイヤーウォール許可設定</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PowerShell から以下のコマンドでファイヤーウォールの無効化設定をします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ファイアウォール無効化</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Get-NetFirewallProfile | Set-NetFirewallProfile -Enabled false</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DejaVu Sans"/>
              </a:rPr>
              <a:t>検査終了後、基に戻す場合は以下コマンドで有効化設定をします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DejaVu Sans"/>
              </a:rPr>
              <a:t>ファイアウォール有効化</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Get-NetFirewallProfile | Set-NetFirewallProfile -Enabled true</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許可設定をしないと、getconfig 実行時に、”Get-WmiObject : RPC サーバーを利用できません” というエラーが発生します</a:t>
            </a:r>
            <a:endParaRPr lang="en-US" sz="1800" b="0" strike="noStrike" spc="-1">
              <a:solidFill>
                <a:srgbClr val="000000"/>
              </a:solidFill>
              <a:uFill>
                <a:solidFill>
                  <a:srgbClr val="FFFFFF"/>
                </a:solidFill>
              </a:uFill>
              <a:latin typeface="Arial"/>
            </a:endParaRPr>
          </a:p>
        </p:txBody>
      </p:sp>
      <p:sp>
        <p:nvSpPr>
          <p:cNvPr id="284" name="CustomShape 3"/>
          <p:cNvSpPr/>
          <p:nvPr/>
        </p:nvSpPr>
        <p:spPr>
          <a:xfrm>
            <a:off x="360000" y="1656000"/>
            <a:ext cx="9215640" cy="37260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00000"/>
              </a:lnSpc>
              <a:buClr>
                <a:srgbClr val="000000"/>
              </a:buClr>
              <a:buSzPct val="45000"/>
              <a:buFont typeface="Wingdings" charset="2"/>
              <a:buChar char=""/>
            </a:pPr>
            <a:r>
              <a:rPr lang="en-US" sz="2000" b="0" strike="noStrike" spc="-1" smtClean="0">
                <a:solidFill>
                  <a:srgbClr val="000000"/>
                </a:solidFill>
                <a:uFill>
                  <a:solidFill>
                    <a:srgbClr val="FFFFFF"/>
                  </a:solidFill>
                </a:uFill>
                <a:latin typeface="Arial"/>
                <a:ea typeface="DejaVu Sans"/>
              </a:rPr>
              <a:t>前頁の設定はサーバ運用</a:t>
            </a:r>
            <a:r>
              <a:rPr lang="ja-JP" altLang="en-US" sz="2000" b="0" strike="noStrike" spc="-1" smtClean="0">
                <a:solidFill>
                  <a:srgbClr val="000000"/>
                </a:solidFill>
                <a:uFill>
                  <a:solidFill>
                    <a:srgbClr val="FFFFFF"/>
                  </a:solidFill>
                </a:uFill>
                <a:latin typeface="Arial"/>
                <a:ea typeface="DejaVu Sans"/>
              </a:rPr>
              <a:t>開始</a:t>
            </a:r>
            <a:r>
              <a:rPr lang="en-US" sz="2000" b="0" strike="noStrike" spc="-1" smtClean="0">
                <a:solidFill>
                  <a:srgbClr val="000000"/>
                </a:solidFill>
                <a:uFill>
                  <a:solidFill>
                    <a:srgbClr val="FFFFFF"/>
                  </a:solidFill>
                </a:uFill>
                <a:latin typeface="Arial"/>
                <a:ea typeface="DejaVu Sans"/>
              </a:rPr>
              <a:t>後の検査も想定した恒久</a:t>
            </a:r>
            <a:r>
              <a:rPr lang="ja-JP" altLang="en-US" sz="2000" b="0" strike="noStrike" spc="-1" smtClean="0">
                <a:solidFill>
                  <a:srgbClr val="000000"/>
                </a:solidFill>
                <a:uFill>
                  <a:solidFill>
                    <a:srgbClr val="FFFFFF"/>
                  </a:solidFill>
                </a:uFill>
                <a:latin typeface="Arial"/>
                <a:ea typeface="DejaVu Sans"/>
              </a:rPr>
              <a:t>的な</a:t>
            </a:r>
            <a:r>
              <a:rPr lang="en-US" sz="2000" b="0" strike="noStrike" spc="-1" smtClean="0">
                <a:solidFill>
                  <a:srgbClr val="000000"/>
                </a:solidFill>
                <a:uFill>
                  <a:solidFill>
                    <a:srgbClr val="FFFFFF"/>
                  </a:solidFill>
                </a:uFill>
                <a:latin typeface="Arial"/>
                <a:ea typeface="DejaVu Sans"/>
              </a:rPr>
              <a:t>設定となります</a:t>
            </a:r>
            <a:r>
              <a:rPr lang="ja-JP" altLang="en-US" sz="2000" b="0" strike="noStrike" spc="-1" smtClean="0">
                <a:solidFill>
                  <a:srgbClr val="000000"/>
                </a:solidFill>
                <a:uFill>
                  <a:solidFill>
                    <a:srgbClr val="FFFFFF"/>
                  </a:solidFill>
                </a:uFill>
                <a:latin typeface="Arial"/>
                <a:ea typeface="DejaVu Sans"/>
              </a:rPr>
              <a:t>が、</a:t>
            </a:r>
            <a:r>
              <a:rPr lang="en-US" sz="2000" b="0" strike="noStrike" spc="-1" smtClean="0">
                <a:solidFill>
                  <a:srgbClr val="000000"/>
                </a:solidFill>
                <a:uFill>
                  <a:solidFill>
                    <a:srgbClr val="FFFFFF"/>
                  </a:solidFill>
                </a:uFill>
                <a:latin typeface="Arial"/>
                <a:ea typeface="DejaVu Sans"/>
              </a:rPr>
              <a:t>一時的に検査作業時のみ設定をする場合</a:t>
            </a:r>
            <a:r>
              <a:rPr lang="en-US" sz="2000" b="0" strike="noStrike" spc="-1">
                <a:solidFill>
                  <a:srgbClr val="000000"/>
                </a:solidFill>
                <a:uFill>
                  <a:solidFill>
                    <a:srgbClr val="FFFFFF"/>
                  </a:solidFill>
                </a:uFill>
                <a:latin typeface="Arial"/>
                <a:ea typeface="DejaVu Sans"/>
              </a:rPr>
              <a:t>、 Windows 環境で以下の設定変更をします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検査対象Windowsサーバ側の準備</a:t>
            </a:r>
            <a:endParaRPr lang="en-US" sz="1800" b="0" strike="noStrike" spc="-1">
              <a:solidFill>
                <a:srgbClr val="000000"/>
              </a:solidFill>
              <a:uFill>
                <a:solidFill>
                  <a:srgbClr val="FFFFFF"/>
                </a:solidFill>
              </a:uFill>
              <a:latin typeface="Arial"/>
            </a:endParaRPr>
          </a:p>
        </p:txBody>
      </p:sp>
      <p:sp>
        <p:nvSpPr>
          <p:cNvPr id="286" name="CustomShape 2"/>
          <p:cNvSpPr/>
          <p:nvPr/>
        </p:nvSpPr>
        <p:spPr>
          <a:xfrm>
            <a:off x="504000" y="1768680"/>
            <a:ext cx="9070920" cy="3270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lang="en-US"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Meiryo UI"/>
                <a:ea typeface="DejaVu Sans"/>
              </a:rPr>
              <a:t>PowerShell リモートアクセス許可の有効化</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Windows Server 2012 より前のOSでは、PowerShell のリモートアクセス許可が無効化されている場合があります</a:t>
            </a:r>
            <a:endParaRPr lang="en-US" sz="1800" b="0" strike="noStrike" spc="-1">
              <a:solidFill>
                <a:srgbClr val="000000"/>
              </a:solidFill>
              <a:uFill>
                <a:solidFill>
                  <a:srgbClr val="FFFFFF"/>
                </a:solidFill>
              </a:uFill>
              <a:latin typeface="Arial"/>
            </a:endParaRPr>
          </a:p>
          <a:p>
            <a:pPr marL="1296000" lvl="2" indent="-286920">
              <a:lnSpc>
                <a:spcPct val="100000"/>
              </a:lnSpc>
              <a:buClr>
                <a:srgbClr val="000000"/>
              </a:buClr>
              <a:buSzPct val="45000"/>
              <a:buFont typeface="Wingdings" charset="2"/>
              <a:buChar char=""/>
            </a:pPr>
            <a:r>
              <a:rPr lang="en-US" sz="1600" b="0" strike="noStrike" spc="-1">
                <a:solidFill>
                  <a:srgbClr val="000000"/>
                </a:solidFill>
                <a:uFill>
                  <a:solidFill>
                    <a:srgbClr val="FFFFFF"/>
                  </a:solidFill>
                </a:uFill>
                <a:latin typeface="Meiryo UI"/>
                <a:ea typeface="DejaVu Sans"/>
              </a:rPr>
              <a:t>Windows Server 2012 R2 以上の場合、リモートアクセス許可の既定値は有効化です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その場合、PowerShellを管理者権限で実行して、PowerShell コンソールから以下のコマンドで有効化します</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Enable-PSRemoting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また、「認識されないネットワーク」があり、Publicとして設定されている場合、以下のオプションを 追加して有効化を試してください</a:t>
            </a: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Enable-PSRemoting -SkipNetworkProfileCheck</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864000" lvl="1" indent="-32292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Meiryo UI"/>
                <a:ea typeface="DejaVu Sans"/>
              </a:rPr>
              <a:t>オプションを指定しない場合、「Public に設定されているため、WinRM ファイアウォール例外は機能しません。 ネットワーク接続の種類を Domain または Private に変更して、やり直してください。 」 というエラーが発生する場合があります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Windows検査シート入力</a:t>
            </a:r>
            <a:endParaRPr lang="en-US" sz="1800" b="0" strike="noStrike" spc="-1">
              <a:solidFill>
                <a:srgbClr val="000000"/>
              </a:solidFill>
              <a:uFill>
                <a:solidFill>
                  <a:srgbClr val="FFFFFF"/>
                </a:solidFill>
              </a:uFill>
              <a:latin typeface="Arial"/>
            </a:endParaRPr>
          </a:p>
        </p:txBody>
      </p:sp>
      <p:sp>
        <p:nvSpPr>
          <p:cNvPr id="288" name="CustomShape 2"/>
          <p:cNvSpPr/>
          <p:nvPr/>
        </p:nvSpPr>
        <p:spPr>
          <a:xfrm>
            <a:off x="504000" y="176904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DejaVu Sans"/>
              </a:rPr>
              <a:t>プロジェクトディレクトリに移動し</a:t>
            </a:r>
            <a:r>
              <a:rPr lang="en-US" sz="2000" b="0" strike="noStrike" spc="-1" dirty="0">
                <a:solidFill>
                  <a:srgbClr val="000000"/>
                </a:solidFill>
                <a:uFill>
                  <a:solidFill>
                    <a:srgbClr val="FFFFFF"/>
                  </a:solidFill>
                </a:uFill>
                <a:latin typeface="Meiryo UI"/>
                <a:ea typeface="DejaVu Sans"/>
              </a:rPr>
              <a:t>、「</a:t>
            </a:r>
            <a:r>
              <a:rPr lang="en-US" sz="2000" b="0" strike="noStrike" spc="-1" dirty="0" err="1">
                <a:solidFill>
                  <a:srgbClr val="000000"/>
                </a:solidFill>
                <a:uFill>
                  <a:solidFill>
                    <a:srgbClr val="FFFFFF"/>
                  </a:solidFill>
                </a:uFill>
                <a:latin typeface="Meiryo UI"/>
                <a:ea typeface="DejaVu Sans"/>
              </a:rPr>
              <a:t>サーバチェックシート.xlsx」を編集します</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DejaVu Sans"/>
              </a:rPr>
              <a:t>シート</a:t>
            </a:r>
            <a:r>
              <a:rPr lang="en-US" sz="2000" b="0" strike="noStrike" spc="-1" dirty="0" smtClean="0">
                <a:solidFill>
                  <a:srgbClr val="000000"/>
                </a:solidFill>
                <a:uFill>
                  <a:solidFill>
                    <a:srgbClr val="FFFFFF"/>
                  </a:solidFill>
                </a:uFill>
                <a:latin typeface="Meiryo UI"/>
                <a:ea typeface="DejaVu Sans"/>
              </a:rPr>
              <a:t>「</a:t>
            </a:r>
            <a:r>
              <a:rPr lang="ja-JP" altLang="en-US" sz="2000" b="0" strike="noStrike" spc="-1" dirty="0" smtClean="0">
                <a:solidFill>
                  <a:srgbClr val="000000"/>
                </a:solidFill>
                <a:uFill>
                  <a:solidFill>
                    <a:srgbClr val="FFFFFF"/>
                  </a:solidFill>
                </a:uFill>
                <a:latin typeface="Meiryo UI"/>
                <a:ea typeface="DejaVu Sans"/>
              </a:rPr>
              <a:t>検査</a:t>
            </a:r>
            <a:r>
              <a:rPr lang="en-US" sz="2000" b="0" strike="noStrike" spc="-1" dirty="0" err="1" smtClean="0">
                <a:solidFill>
                  <a:srgbClr val="000000"/>
                </a:solidFill>
                <a:uFill>
                  <a:solidFill>
                    <a:srgbClr val="FFFFFF"/>
                  </a:solidFill>
                </a:uFill>
                <a:latin typeface="Meiryo UI"/>
                <a:ea typeface="DejaVu Sans"/>
              </a:rPr>
              <a:t>対象</a:t>
            </a:r>
            <a:r>
              <a:rPr lang="en-US" sz="2000" b="0" strike="noStrike" spc="-1" dirty="0" err="1">
                <a:solidFill>
                  <a:srgbClr val="000000"/>
                </a:solidFill>
                <a:uFill>
                  <a:solidFill>
                    <a:srgbClr val="FFFFFF"/>
                  </a:solidFill>
                </a:uFill>
                <a:latin typeface="Meiryo UI"/>
                <a:ea typeface="DejaVu Sans"/>
              </a:rPr>
              <a:t>」の入力列に</a:t>
            </a:r>
            <a:r>
              <a:rPr lang="en-US" sz="2000" b="0" strike="noStrike" spc="-1" dirty="0">
                <a:solidFill>
                  <a:srgbClr val="000000"/>
                </a:solidFill>
                <a:uFill>
                  <a:solidFill>
                    <a:srgbClr val="FFFFFF"/>
                  </a:solidFill>
                </a:uFill>
                <a:latin typeface="Meiryo UI"/>
                <a:ea typeface="DejaVu Sans"/>
              </a:rPr>
              <a:t> </a:t>
            </a:r>
            <a:r>
              <a:rPr lang="en-US" sz="2000" b="0" strike="noStrike" spc="-1" dirty="0" err="1">
                <a:solidFill>
                  <a:srgbClr val="000000"/>
                </a:solidFill>
                <a:uFill>
                  <a:solidFill>
                    <a:srgbClr val="FFFFFF"/>
                  </a:solidFill>
                </a:uFill>
                <a:latin typeface="Meiryo UI"/>
                <a:ea typeface="DejaVu Sans"/>
              </a:rPr>
              <a:t>検査対象の</a:t>
            </a:r>
            <a:r>
              <a:rPr lang="en-US" sz="2000" b="0" strike="noStrike" spc="-1" dirty="0">
                <a:solidFill>
                  <a:srgbClr val="000000"/>
                </a:solidFill>
                <a:uFill>
                  <a:solidFill>
                    <a:srgbClr val="FFFFFF"/>
                  </a:solidFill>
                </a:uFill>
                <a:latin typeface="Meiryo UI"/>
                <a:ea typeface="DejaVu Sans"/>
              </a:rPr>
              <a:t> Windows </a:t>
            </a:r>
            <a:r>
              <a:rPr lang="en-US" sz="2000" b="0" strike="noStrike" spc="-1" dirty="0" err="1">
                <a:solidFill>
                  <a:srgbClr val="000000"/>
                </a:solidFill>
                <a:uFill>
                  <a:solidFill>
                    <a:srgbClr val="FFFFFF"/>
                  </a:solidFill>
                </a:uFill>
                <a:latin typeface="Meiryo UI"/>
                <a:ea typeface="DejaVu Sans"/>
              </a:rPr>
              <a:t>サーバの情報を設定します</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DejaVu Sans"/>
              </a:rPr>
              <a:t>はじめに</a:t>
            </a:r>
            <a:r>
              <a:rPr lang="en-US" sz="2000" b="0" strike="noStrike" spc="-1" dirty="0" smtClean="0">
                <a:solidFill>
                  <a:srgbClr val="000000"/>
                </a:solidFill>
                <a:uFill>
                  <a:solidFill>
                    <a:srgbClr val="FFFFFF"/>
                  </a:solidFill>
                </a:uFill>
                <a:latin typeface="Meiryo UI"/>
                <a:ea typeface="DejaVu Sans"/>
              </a:rPr>
              <a:t>「</a:t>
            </a:r>
            <a:r>
              <a:rPr lang="ja-JP" altLang="en-US" sz="2000" b="0" strike="noStrike" spc="-1" dirty="0" smtClean="0">
                <a:solidFill>
                  <a:srgbClr val="000000"/>
                </a:solidFill>
                <a:uFill>
                  <a:solidFill>
                    <a:srgbClr val="FFFFFF"/>
                  </a:solidFill>
                </a:uFill>
                <a:latin typeface="Meiryo UI"/>
                <a:ea typeface="DejaVu Sans"/>
              </a:rPr>
              <a:t>検査ドメイン</a:t>
            </a:r>
            <a:r>
              <a:rPr lang="en-US" sz="2000" b="0" strike="noStrike" spc="-1" dirty="0" smtClean="0">
                <a:solidFill>
                  <a:srgbClr val="000000"/>
                </a:solidFill>
                <a:uFill>
                  <a:solidFill>
                    <a:srgbClr val="FFFFFF"/>
                  </a:solidFill>
                </a:uFill>
                <a:latin typeface="Meiryo UI"/>
                <a:ea typeface="DejaVu Sans"/>
              </a:rPr>
              <a:t>」</a:t>
            </a:r>
            <a:r>
              <a:rPr lang="ja-JP" altLang="en-US" sz="2000" b="0" strike="noStrike" spc="-1" dirty="0" smtClean="0">
                <a:solidFill>
                  <a:srgbClr val="000000"/>
                </a:solidFill>
                <a:uFill>
                  <a:solidFill>
                    <a:srgbClr val="FFFFFF"/>
                  </a:solidFill>
                </a:uFill>
                <a:latin typeface="Meiryo UI"/>
                <a:ea typeface="DejaVu Sans"/>
              </a:rPr>
              <a:t>を</a:t>
            </a:r>
            <a:r>
              <a:rPr lang="en-US" sz="2000" b="0" strike="noStrike" spc="-1" dirty="0" smtClean="0">
                <a:solidFill>
                  <a:srgbClr val="000000"/>
                </a:solidFill>
                <a:uFill>
                  <a:solidFill>
                    <a:srgbClr val="FFFFFF"/>
                  </a:solidFill>
                </a:uFill>
                <a:latin typeface="Meiryo UI"/>
                <a:ea typeface="DejaVu Sans"/>
              </a:rPr>
              <a:t>”</a:t>
            </a:r>
            <a:r>
              <a:rPr lang="en-US" sz="2000" b="0" strike="noStrike" spc="-1" dirty="0">
                <a:solidFill>
                  <a:srgbClr val="000000"/>
                </a:solidFill>
                <a:uFill>
                  <a:solidFill>
                    <a:srgbClr val="FFFFFF"/>
                  </a:solidFill>
                </a:uFill>
                <a:latin typeface="Meiryo UI"/>
                <a:ea typeface="DejaVu Sans"/>
              </a:rPr>
              <a:t>Windows</a:t>
            </a:r>
            <a:r>
              <a:rPr lang="en-US" sz="2000" b="0" strike="noStrike" spc="-1" dirty="0" smtClean="0">
                <a:solidFill>
                  <a:srgbClr val="000000"/>
                </a:solidFill>
                <a:uFill>
                  <a:solidFill>
                    <a:srgbClr val="FFFFFF"/>
                  </a:solidFill>
                </a:uFill>
                <a:latin typeface="Meiryo UI"/>
                <a:ea typeface="DejaVu Sans"/>
              </a:rPr>
              <a:t>”</a:t>
            </a:r>
            <a:r>
              <a:rPr lang="ja-JP" altLang="en-US" sz="2000" b="0" strike="noStrike" spc="-1" dirty="0" smtClean="0">
                <a:solidFill>
                  <a:srgbClr val="000000"/>
                </a:solidFill>
                <a:uFill>
                  <a:solidFill>
                    <a:srgbClr val="FFFFFF"/>
                  </a:solidFill>
                </a:uFill>
                <a:latin typeface="Meiryo UI"/>
                <a:ea typeface="DejaVu Sans"/>
              </a:rPr>
              <a:t>と入力</a:t>
            </a:r>
            <a:r>
              <a:rPr lang="en-US" sz="2000" b="0" strike="noStrike" spc="-1" dirty="0" err="1" smtClean="0">
                <a:solidFill>
                  <a:srgbClr val="000000"/>
                </a:solidFill>
                <a:uFill>
                  <a:solidFill>
                    <a:srgbClr val="FFFFFF"/>
                  </a:solidFill>
                </a:uFill>
                <a:latin typeface="Meiryo UI"/>
                <a:ea typeface="DejaVu Sans"/>
              </a:rPr>
              <a:t>してください</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smtClean="0">
                <a:solidFill>
                  <a:srgbClr val="000000"/>
                </a:solidFill>
                <a:uFill>
                  <a:solidFill>
                    <a:srgbClr val="FFFFFF"/>
                  </a:solidFill>
                </a:uFill>
                <a:latin typeface="Meiryo UI"/>
                <a:ea typeface="DejaVu Sans"/>
              </a:rPr>
              <a:t>各項目の入力手順は</a:t>
            </a:r>
            <a:r>
              <a:rPr lang="en-US" sz="2000" b="0" strike="noStrike" spc="-1" dirty="0" err="1">
                <a:solidFill>
                  <a:srgbClr val="000000"/>
                </a:solidFill>
                <a:uFill>
                  <a:solidFill>
                    <a:srgbClr val="FFFFFF"/>
                  </a:solidFill>
                </a:uFill>
                <a:latin typeface="Meiryo UI"/>
                <a:ea typeface="DejaVu Sans"/>
              </a:rPr>
              <a:t>Linux検査と同じとなります</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config\config.groovyの編集</a:t>
            </a:r>
            <a:endParaRPr lang="en-US" sz="1800" b="0" strike="noStrike" spc="-1">
              <a:solidFill>
                <a:srgbClr val="000000"/>
              </a:solidFill>
              <a:uFill>
                <a:solidFill>
                  <a:srgbClr val="FFFFFF"/>
                </a:solidFill>
              </a:uFill>
              <a:latin typeface="Arial"/>
            </a:endParaRPr>
          </a:p>
        </p:txBody>
      </p:sp>
      <p:sp>
        <p:nvSpPr>
          <p:cNvPr id="291" name="CustomShape 2"/>
          <p:cNvSpPr/>
          <p:nvPr/>
        </p:nvSpPr>
        <p:spPr>
          <a:xfrm>
            <a:off x="504000" y="1683000"/>
            <a:ext cx="907092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notepad++などでconfig\config.groovy を開き、以下の行の接続アカウント情報を編集します</a:t>
            </a:r>
            <a:endParaRPr lang="en-US" sz="1800" b="0" strike="noStrike" spc="-1">
              <a:solidFill>
                <a:srgbClr val="000000"/>
              </a:solidFill>
              <a:uFill>
                <a:solidFill>
                  <a:srgbClr val="FFFFFF"/>
                </a:solidFill>
              </a:uFill>
              <a:latin typeface="Arial"/>
            </a:endParaRPr>
          </a:p>
        </p:txBody>
      </p:sp>
      <p:sp>
        <p:nvSpPr>
          <p:cNvPr id="292" name="CustomShape 3"/>
          <p:cNvSpPr/>
          <p:nvPr/>
        </p:nvSpPr>
        <p:spPr>
          <a:xfrm>
            <a:off x="864000" y="2115000"/>
            <a:ext cx="6897600" cy="238716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000000"/>
                </a:solidFill>
                <a:uFill>
                  <a:solidFill>
                    <a:srgbClr val="FFFFFF"/>
                  </a:solidFill>
                </a:uFill>
                <a:latin typeface="ＭＳ ゴシック"/>
                <a:ea typeface="DejaVu Sans"/>
              </a:rPr>
              <a:t>// </a:t>
            </a:r>
            <a:r>
              <a:rPr lang="en-US" sz="1400" b="0" strike="noStrike" spc="-1" dirty="0" err="1">
                <a:solidFill>
                  <a:srgbClr val="000000"/>
                </a:solidFill>
                <a:uFill>
                  <a:solidFill>
                    <a:srgbClr val="FFFFFF"/>
                  </a:solidFill>
                </a:uFill>
                <a:latin typeface="ＭＳ ゴシック"/>
                <a:ea typeface="DejaVu Sans"/>
              </a:rPr>
              <a:t>vCenter接続情報</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spc="-1" dirty="0" err="1">
                <a:solidFill>
                  <a:srgbClr val="000000"/>
                </a:solidFill>
                <a:uFill>
                  <a:solidFill>
                    <a:srgbClr val="FFFFFF"/>
                  </a:solidFill>
                </a:uFill>
                <a:latin typeface="ＭＳ ゴシック"/>
                <a:ea typeface="ＭＳ ゴシック"/>
              </a:rPr>
              <a:t>account.vCenter.Test.server</a:t>
            </a:r>
            <a:r>
              <a:rPr lang="en-US" sz="1400" spc="-1" dirty="0">
                <a:solidFill>
                  <a:srgbClr val="000000"/>
                </a:solidFill>
                <a:uFill>
                  <a:solidFill>
                    <a:srgbClr val="FFFFFF"/>
                  </a:solidFill>
                </a:uFill>
                <a:latin typeface="ＭＳ ゴシック"/>
                <a:ea typeface="ＭＳ ゴシック"/>
              </a:rPr>
              <a:t>   = '192.168.10.100'</a:t>
            </a:r>
          </a:p>
          <a:p>
            <a:pPr>
              <a:lnSpc>
                <a:spcPct val="100000"/>
              </a:lnSpc>
            </a:pPr>
            <a:r>
              <a:rPr lang="en-US" sz="1400" spc="-1" dirty="0" err="1">
                <a:solidFill>
                  <a:srgbClr val="000000"/>
                </a:solidFill>
                <a:uFill>
                  <a:solidFill>
                    <a:srgbClr val="FFFFFF"/>
                  </a:solidFill>
                </a:uFill>
                <a:latin typeface="ＭＳ ゴシック"/>
                <a:ea typeface="ＭＳ ゴシック"/>
              </a:rPr>
              <a:t>account.vCenter.Test.user</a:t>
            </a:r>
            <a:r>
              <a:rPr lang="en-US" sz="1400" spc="-1" dirty="0">
                <a:solidFill>
                  <a:srgbClr val="000000"/>
                </a:solidFill>
                <a:uFill>
                  <a:solidFill>
                    <a:srgbClr val="FFFFFF"/>
                  </a:solidFill>
                </a:uFill>
                <a:latin typeface="ＭＳ ゴシック"/>
                <a:ea typeface="ＭＳ ゴシック"/>
              </a:rPr>
              <a:t>     = '</a:t>
            </a:r>
            <a:r>
              <a:rPr lang="en-US" sz="1400" spc="-1" dirty="0" err="1">
                <a:solidFill>
                  <a:srgbClr val="000000"/>
                </a:solidFill>
                <a:uFill>
                  <a:solidFill>
                    <a:srgbClr val="FFFFFF"/>
                  </a:solidFill>
                </a:uFill>
                <a:latin typeface="ＭＳ ゴシック"/>
                <a:ea typeface="ＭＳ ゴシック"/>
              </a:rPr>
              <a:t>test_user</a:t>
            </a:r>
            <a:r>
              <a:rPr lang="en-US" sz="1400" spc="-1" dirty="0">
                <a:solidFill>
                  <a:srgbClr val="000000"/>
                </a:solidFill>
                <a:uFill>
                  <a:solidFill>
                    <a:srgbClr val="FFFFFF"/>
                  </a:solidFill>
                </a:uFill>
                <a:latin typeface="ＭＳ ゴシック"/>
                <a:ea typeface="ＭＳ ゴシック"/>
              </a:rPr>
              <a:t>'</a:t>
            </a:r>
          </a:p>
          <a:p>
            <a:pPr>
              <a:lnSpc>
                <a:spcPct val="100000"/>
              </a:lnSpc>
            </a:pPr>
            <a:r>
              <a:rPr lang="en-US" sz="1400" spc="-1" dirty="0" err="1">
                <a:solidFill>
                  <a:srgbClr val="000000"/>
                </a:solidFill>
                <a:uFill>
                  <a:solidFill>
                    <a:srgbClr val="FFFFFF"/>
                  </a:solidFill>
                </a:uFill>
                <a:latin typeface="ＭＳ ゴシック"/>
                <a:ea typeface="ＭＳ ゴシック"/>
              </a:rPr>
              <a:t>account.vCenter.Test.password</a:t>
            </a:r>
            <a:r>
              <a:rPr lang="en-US" sz="1400" spc="-1" dirty="0">
                <a:solidFill>
                  <a:srgbClr val="000000"/>
                </a:solidFill>
                <a:uFill>
                  <a:solidFill>
                    <a:srgbClr val="FFFFFF"/>
                  </a:solidFill>
                </a:uFill>
                <a:latin typeface="ＭＳ ゴシック"/>
                <a:ea typeface="ＭＳ ゴシック"/>
              </a:rPr>
              <a:t> = '</a:t>
            </a:r>
            <a:r>
              <a:rPr lang="en-US" sz="1400" spc="-1" dirty="0" err="1">
                <a:solidFill>
                  <a:srgbClr val="000000"/>
                </a:solidFill>
                <a:uFill>
                  <a:solidFill>
                    <a:srgbClr val="FFFFFF"/>
                  </a:solidFill>
                </a:uFill>
                <a:latin typeface="ＭＳ ゴシック"/>
                <a:ea typeface="ＭＳ ゴシック"/>
              </a:rPr>
              <a:t>P@ssword</a:t>
            </a:r>
            <a:r>
              <a:rPr lang="en-US" sz="1400" spc="-1" dirty="0">
                <a:solidFill>
                  <a:srgbClr val="000000"/>
                </a:solidFill>
                <a:uFill>
                  <a:solidFill>
                    <a:srgbClr val="FFFFFF"/>
                  </a:solidFill>
                </a:uFill>
                <a:latin typeface="ＭＳ ゴシック"/>
                <a:ea typeface="ＭＳ ゴシック"/>
              </a:rPr>
              <a:t>'</a:t>
            </a:r>
          </a:p>
          <a:p>
            <a:pPr>
              <a:lnSpc>
                <a:spcPct val="100000"/>
              </a:lnSpc>
            </a:pPr>
            <a:endParaRPr lang="en-US" sz="1400" b="0" strike="noStrike" spc="-1" dirty="0" smtClean="0">
              <a:solidFill>
                <a:srgbClr val="000000"/>
              </a:solidFill>
              <a:uFill>
                <a:solidFill>
                  <a:srgbClr val="FFFFFF"/>
                </a:solidFill>
              </a:uFill>
              <a:latin typeface="ＭＳ ゴシック"/>
              <a:ea typeface="ＭＳ ゴシック"/>
            </a:endParaRPr>
          </a:p>
          <a:p>
            <a:pPr>
              <a:lnSpc>
                <a:spcPct val="100000"/>
              </a:lnSpc>
            </a:pPr>
            <a:r>
              <a:rPr lang="en-US" sz="1400" b="0" strike="noStrike" spc="-1" dirty="0" smtClean="0">
                <a:solidFill>
                  <a:srgbClr val="000000"/>
                </a:solidFill>
                <a:uFill>
                  <a:solidFill>
                    <a:srgbClr val="FFFFFF"/>
                  </a:solidFill>
                </a:uFill>
                <a:latin typeface="ＭＳ ゴシック"/>
                <a:ea typeface="ＭＳ ゴシック"/>
              </a:rPr>
              <a:t>// </a:t>
            </a:r>
            <a:r>
              <a:rPr lang="en-US" sz="1400" b="0" strike="noStrike" spc="-1" dirty="0">
                <a:solidFill>
                  <a:srgbClr val="000000"/>
                </a:solidFill>
                <a:uFill>
                  <a:solidFill>
                    <a:srgbClr val="FFFFFF"/>
                  </a:solidFill>
                </a:uFill>
                <a:latin typeface="ＭＳ ゴシック"/>
                <a:ea typeface="ＭＳ ゴシック"/>
              </a:rPr>
              <a:t>Windows </a:t>
            </a:r>
            <a:r>
              <a:rPr lang="en-US" sz="1400" b="0" strike="noStrike" spc="-1" dirty="0" err="1">
                <a:solidFill>
                  <a:srgbClr val="000000"/>
                </a:solidFill>
                <a:uFill>
                  <a:solidFill>
                    <a:srgbClr val="FFFFFF"/>
                  </a:solidFill>
                </a:uFill>
                <a:latin typeface="ＭＳ ゴシック"/>
                <a:ea typeface="ＭＳ ゴシック"/>
              </a:rPr>
              <a:t>接続情報</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spc="-1" dirty="0" err="1">
                <a:solidFill>
                  <a:srgbClr val="000000"/>
                </a:solidFill>
                <a:uFill>
                  <a:solidFill>
                    <a:srgbClr val="FFFFFF"/>
                  </a:solidFill>
                </a:uFill>
                <a:latin typeface="ＭＳ ゴシック"/>
                <a:ea typeface="ＭＳ ゴシック"/>
              </a:rPr>
              <a:t>account.Windows.Test.user</a:t>
            </a:r>
            <a:r>
              <a:rPr lang="en-US" sz="1400" spc="-1" dirty="0">
                <a:solidFill>
                  <a:srgbClr val="000000"/>
                </a:solidFill>
                <a:uFill>
                  <a:solidFill>
                    <a:srgbClr val="FFFFFF"/>
                  </a:solidFill>
                </a:uFill>
                <a:latin typeface="ＭＳ ゴシック"/>
                <a:ea typeface="ＭＳ ゴシック"/>
              </a:rPr>
              <a:t>     = 'administrator'</a:t>
            </a:r>
          </a:p>
          <a:p>
            <a:pPr>
              <a:lnSpc>
                <a:spcPct val="100000"/>
              </a:lnSpc>
            </a:pPr>
            <a:r>
              <a:rPr lang="en-US" sz="1400" spc="-1" dirty="0" err="1">
                <a:solidFill>
                  <a:srgbClr val="000000"/>
                </a:solidFill>
                <a:uFill>
                  <a:solidFill>
                    <a:srgbClr val="FFFFFF"/>
                  </a:solidFill>
                </a:uFill>
                <a:latin typeface="ＭＳ ゴシック"/>
                <a:ea typeface="ＭＳ ゴシック"/>
              </a:rPr>
              <a:t>account.Windows.Test.password</a:t>
            </a:r>
            <a:r>
              <a:rPr lang="en-US" sz="1400" spc="-1" dirty="0">
                <a:solidFill>
                  <a:srgbClr val="000000"/>
                </a:solidFill>
                <a:uFill>
                  <a:solidFill>
                    <a:srgbClr val="FFFFFF"/>
                  </a:solidFill>
                </a:uFill>
                <a:latin typeface="ＭＳ ゴシック"/>
                <a:ea typeface="ＭＳ ゴシック"/>
              </a:rPr>
              <a:t> = '</a:t>
            </a:r>
            <a:r>
              <a:rPr lang="en-US" sz="1400" spc="-1" dirty="0" err="1">
                <a:solidFill>
                  <a:srgbClr val="000000"/>
                </a:solidFill>
                <a:uFill>
                  <a:solidFill>
                    <a:srgbClr val="FFFFFF"/>
                  </a:solidFill>
                </a:uFill>
                <a:latin typeface="ＭＳ ゴシック"/>
                <a:ea typeface="ＭＳ ゴシック"/>
              </a:rPr>
              <a:t>P@ssword</a:t>
            </a:r>
            <a:r>
              <a:rPr lang="en-US" sz="1400" spc="-1" dirty="0">
                <a:solidFill>
                  <a:srgbClr val="000000"/>
                </a:solidFill>
                <a:uFill>
                  <a:solidFill>
                    <a:srgbClr val="FFFFFF"/>
                  </a:solidFill>
                </a:uFill>
                <a:latin typeface="ＭＳ ゴシック"/>
                <a:ea typeface="ＭＳ ゴシック"/>
              </a:rPr>
              <a:t>'</a:t>
            </a:r>
          </a:p>
          <a:p>
            <a:pPr>
              <a:lnSpc>
                <a:spcPct val="100000"/>
              </a:lnSpc>
            </a:pPr>
            <a:endParaRPr lang="en-US" sz="1800" b="0" strike="noStrike" spc="-1" dirty="0">
              <a:solidFill>
                <a:srgbClr val="000000"/>
              </a:solidFill>
              <a:uFill>
                <a:solidFill>
                  <a:srgbClr val="FFFFFF"/>
                </a:solidFill>
              </a:uFill>
              <a:latin typeface="Arial"/>
            </a:endParaRPr>
          </a:p>
        </p:txBody>
      </p:sp>
      <p:sp>
        <p:nvSpPr>
          <p:cNvPr id="293" name="CustomShape 4"/>
          <p:cNvSpPr/>
          <p:nvPr/>
        </p:nvSpPr>
        <p:spPr>
          <a:xfrm>
            <a:off x="6984000" y="2423160"/>
            <a:ext cx="2446920" cy="67176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Meiryo UI"/>
                <a:ea typeface="DejaVu Sans"/>
              </a:rPr>
              <a:t>VMの場合、vCenter接続アカウントを入力します</a:t>
            </a:r>
            <a:endParaRPr lang="en-US" sz="1800" b="0" strike="noStrike" spc="-1">
              <a:solidFill>
                <a:srgbClr val="000000"/>
              </a:solidFill>
              <a:uFill>
                <a:solidFill>
                  <a:srgbClr val="FFFFFF"/>
                </a:solidFill>
              </a:uFill>
              <a:latin typeface="Arial"/>
            </a:endParaRPr>
          </a:p>
        </p:txBody>
      </p:sp>
      <p:sp>
        <p:nvSpPr>
          <p:cNvPr id="294" name="CustomShape 5"/>
          <p:cNvSpPr/>
          <p:nvPr/>
        </p:nvSpPr>
        <p:spPr>
          <a:xfrm>
            <a:off x="6984000" y="3215160"/>
            <a:ext cx="2446920" cy="67176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Meiryo UI"/>
                <a:ea typeface="DejaVu Sans"/>
              </a:rPr>
              <a:t>Windows接続アカウントを入力します</a:t>
            </a:r>
            <a:endParaRPr lang="en-US" sz="1800" b="0" strike="noStrike" spc="-1">
              <a:solidFill>
                <a:srgbClr val="000000"/>
              </a:solidFill>
              <a:uFill>
                <a:solidFill>
                  <a:srgbClr val="FFFFFF"/>
                </a:solidFill>
              </a:uFill>
              <a:latin typeface="Arial"/>
            </a:endParaRPr>
          </a:p>
        </p:txBody>
      </p:sp>
      <p:sp>
        <p:nvSpPr>
          <p:cNvPr id="295" name="CustomShape 6"/>
          <p:cNvSpPr/>
          <p:nvPr/>
        </p:nvSpPr>
        <p:spPr>
          <a:xfrm>
            <a:off x="504000" y="5472000"/>
            <a:ext cx="9070920" cy="1870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アカウントID,Windowsログオンテストの入力手順は、Linuxと同様です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Windows検査実行1</a:t>
            </a:r>
            <a:endParaRPr lang="en-US" sz="1800" b="0" strike="noStrike" spc="-1">
              <a:solidFill>
                <a:srgbClr val="000000"/>
              </a:solidFill>
              <a:uFill>
                <a:solidFill>
                  <a:srgbClr val="FFFFFF"/>
                </a:solidFill>
              </a:uFill>
              <a:latin typeface="Arial"/>
            </a:endParaRPr>
          </a:p>
        </p:txBody>
      </p:sp>
      <p:sp>
        <p:nvSpPr>
          <p:cNvPr id="297" name="CustomShape 2"/>
          <p:cNvSpPr/>
          <p:nvPr/>
        </p:nvSpPr>
        <p:spPr>
          <a:xfrm>
            <a:off x="504000" y="176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PowerShellを開いて、プロジェクトディレクトリに移動して、getconfig を実行します</a:t>
            </a:r>
            <a:endParaRPr lang="en-US" sz="1800" b="0" strike="noStrike" spc="-1">
              <a:solidFill>
                <a:srgbClr val="000000"/>
              </a:solidFill>
              <a:uFill>
                <a:solidFill>
                  <a:srgbClr val="FFFFFF"/>
                </a:solidFill>
              </a:uFill>
              <a:latin typeface="Arial"/>
            </a:endParaRPr>
          </a:p>
        </p:txBody>
      </p:sp>
      <p:pic>
        <p:nvPicPr>
          <p:cNvPr id="2" name="図 1"/>
          <p:cNvPicPr>
            <a:picLocks noChangeAspect="1"/>
          </p:cNvPicPr>
          <p:nvPr/>
        </p:nvPicPr>
        <p:blipFill>
          <a:blip r:embed="rId2"/>
          <a:stretch>
            <a:fillRect/>
          </a:stretch>
        </p:blipFill>
        <p:spPr>
          <a:xfrm>
            <a:off x="859359" y="2195661"/>
            <a:ext cx="8361905" cy="4152381"/>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Windows検査実行2</a:t>
            </a:r>
            <a:endParaRPr lang="en-US" sz="1800" b="0" strike="noStrike" spc="-1">
              <a:solidFill>
                <a:srgbClr val="000000"/>
              </a:solidFill>
              <a:uFill>
                <a:solidFill>
                  <a:srgbClr val="FFFFFF"/>
                </a:solidFill>
              </a:uFill>
              <a:latin typeface="Arial"/>
            </a:endParaRPr>
          </a:p>
        </p:txBody>
      </p:sp>
      <p:sp>
        <p:nvSpPr>
          <p:cNvPr id="300" name="CustomShape 2"/>
          <p:cNvSpPr/>
          <p:nvPr/>
        </p:nvSpPr>
        <p:spPr>
          <a:xfrm>
            <a:off x="504000" y="464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Excel検査結果の確認ができたら”getconfig -u local”でローカルデータベースに検査結果を登録します</a:t>
            </a:r>
            <a:endParaRPr lang="en-US" sz="1800" b="0" strike="noStrike" spc="-1">
              <a:solidFill>
                <a:srgbClr val="000000"/>
              </a:solidFill>
              <a:uFill>
                <a:solidFill>
                  <a:srgbClr val="FFFFFF"/>
                </a:solidFill>
              </a:uFill>
              <a:latin typeface="Arial"/>
            </a:endParaRPr>
          </a:p>
        </p:txBody>
      </p:sp>
      <p:pic>
        <p:nvPicPr>
          <p:cNvPr id="301" name="図 291"/>
          <p:cNvPicPr/>
          <p:nvPr/>
        </p:nvPicPr>
        <p:blipFill>
          <a:blip r:embed="rId2"/>
          <a:stretch/>
        </p:blipFill>
        <p:spPr>
          <a:xfrm>
            <a:off x="864000" y="5326560"/>
            <a:ext cx="7451280" cy="1152360"/>
          </a:xfrm>
          <a:prstGeom prst="rect">
            <a:avLst/>
          </a:prstGeom>
          <a:ln w="36000">
            <a:noFill/>
          </a:ln>
        </p:spPr>
      </p:pic>
      <p:sp>
        <p:nvSpPr>
          <p:cNvPr id="302" name="CustomShape 3"/>
          <p:cNvSpPr/>
          <p:nvPr/>
        </p:nvSpPr>
        <p:spPr>
          <a:xfrm>
            <a:off x="504000" y="1656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実行後、プロジェクトディレクトリ下のbuildの下に生成されたExcel検査結果を開いて結果を確認します</a:t>
            </a:r>
            <a:endParaRPr lang="en-US" sz="1800" b="0" strike="noStrike" spc="-1">
              <a:solidFill>
                <a:srgbClr val="000000"/>
              </a:solidFill>
              <a:uFill>
                <a:solidFill>
                  <a:srgbClr val="FFFFFF"/>
                </a:solidFill>
              </a:uFill>
              <a:latin typeface="Arial"/>
            </a:endParaRPr>
          </a:p>
        </p:txBody>
      </p:sp>
      <p:pic>
        <p:nvPicPr>
          <p:cNvPr id="303" name="図 293"/>
          <p:cNvPicPr/>
          <p:nvPr/>
        </p:nvPicPr>
        <p:blipFill>
          <a:blip r:embed="rId3"/>
          <a:stretch/>
        </p:blipFill>
        <p:spPr>
          <a:xfrm>
            <a:off x="822600" y="2304720"/>
            <a:ext cx="6016320" cy="215820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spc="-1" dirty="0" smtClean="0">
                <a:solidFill>
                  <a:srgbClr val="000000"/>
                </a:solidFill>
                <a:uFill>
                  <a:solidFill>
                    <a:srgbClr val="FFFFFF"/>
                  </a:solidFill>
                </a:uFill>
                <a:latin typeface="Arial"/>
                <a:ea typeface="DejaVu Sans"/>
              </a:rPr>
              <a:t>SPARC </a:t>
            </a:r>
            <a:r>
              <a:rPr lang="en-US" sz="4400" spc="-1" dirty="0" err="1" smtClean="0">
                <a:solidFill>
                  <a:srgbClr val="000000"/>
                </a:solidFill>
                <a:uFill>
                  <a:solidFill>
                    <a:srgbClr val="FFFFFF"/>
                  </a:solidFill>
                </a:uFill>
                <a:latin typeface="Arial"/>
                <a:ea typeface="DejaVu Sans"/>
              </a:rPr>
              <a:t>Solaris</a:t>
            </a:r>
            <a:r>
              <a:rPr lang="en-US" sz="4400" b="0" strike="noStrike" spc="-1" dirty="0" err="1" smtClean="0">
                <a:solidFill>
                  <a:srgbClr val="000000"/>
                </a:solidFill>
                <a:uFill>
                  <a:solidFill>
                    <a:srgbClr val="FFFFFF"/>
                  </a:solidFill>
                </a:uFill>
                <a:latin typeface="Arial"/>
                <a:ea typeface="DejaVu Sans"/>
              </a:rPr>
              <a:t>の検査</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smtClean="0">
                <a:solidFill>
                  <a:srgbClr val="000000"/>
                </a:solidFill>
                <a:uFill>
                  <a:solidFill>
                    <a:srgbClr val="FFFFFF"/>
                  </a:solidFill>
                </a:uFill>
                <a:latin typeface="Meiryo UI"/>
                <a:ea typeface="DejaVu Sans"/>
              </a:rPr>
              <a:t>SPARC </a:t>
            </a:r>
            <a:r>
              <a:rPr lang="en-US" sz="4400" b="0" strike="noStrike" spc="-1" dirty="0" err="1" smtClean="0">
                <a:solidFill>
                  <a:srgbClr val="000000"/>
                </a:solidFill>
                <a:uFill>
                  <a:solidFill>
                    <a:srgbClr val="FFFFFF"/>
                  </a:solidFill>
                </a:uFill>
                <a:latin typeface="Meiryo UI"/>
                <a:ea typeface="DejaVu Sans"/>
              </a:rPr>
              <a:t>Solaris検査シート入力</a:t>
            </a:r>
            <a:endParaRPr lang="en-US" sz="1800" b="0" strike="noStrike" spc="-1" dirty="0">
              <a:solidFill>
                <a:srgbClr val="000000"/>
              </a:solidFill>
              <a:uFill>
                <a:solidFill>
                  <a:srgbClr val="FFFFFF"/>
                </a:solidFill>
              </a:uFill>
              <a:latin typeface="Arial"/>
            </a:endParaRPr>
          </a:p>
        </p:txBody>
      </p:sp>
      <p:sp>
        <p:nvSpPr>
          <p:cNvPr id="306" name="CustomShape 2"/>
          <p:cNvSpPr/>
          <p:nvPr/>
        </p:nvSpPr>
        <p:spPr>
          <a:xfrm>
            <a:off x="504000" y="176904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DejaVu Sans"/>
              </a:rPr>
              <a:t>プロジェクトディレクトリに移動し</a:t>
            </a:r>
            <a:r>
              <a:rPr lang="en-US" sz="2000" spc="-1" dirty="0">
                <a:solidFill>
                  <a:srgbClr val="000000"/>
                </a:solidFill>
                <a:uFill>
                  <a:solidFill>
                    <a:srgbClr val="FFFFFF"/>
                  </a:solidFill>
                </a:uFill>
                <a:latin typeface="Meiryo UI"/>
              </a:rPr>
              <a:t>、「.\template\Solaris\Solaris</a:t>
            </a:r>
            <a:r>
              <a:rPr lang="ja-JP" altLang="en-US" sz="2000" spc="-1" dirty="0">
                <a:solidFill>
                  <a:srgbClr val="000000"/>
                </a:solidFill>
                <a:uFill>
                  <a:solidFill>
                    <a:srgbClr val="FFFFFF"/>
                  </a:solidFill>
                </a:uFill>
                <a:latin typeface="Meiryo UI"/>
              </a:rPr>
              <a:t>チェックシート</a:t>
            </a:r>
            <a:r>
              <a:rPr lang="en-US" altLang="ja-JP" sz="2000" spc="-1" dirty="0">
                <a:solidFill>
                  <a:srgbClr val="000000"/>
                </a:solidFill>
                <a:uFill>
                  <a:solidFill>
                    <a:srgbClr val="FFFFFF"/>
                  </a:solidFill>
                </a:uFill>
                <a:latin typeface="Meiryo UI"/>
              </a:rPr>
              <a:t>.</a:t>
            </a:r>
            <a:r>
              <a:rPr lang="en-US" sz="2000" spc="-1" dirty="0" err="1">
                <a:solidFill>
                  <a:srgbClr val="000000"/>
                </a:solidFill>
                <a:uFill>
                  <a:solidFill>
                    <a:srgbClr val="FFFFFF"/>
                  </a:solidFill>
                </a:uFill>
                <a:latin typeface="Meiryo UI"/>
              </a:rPr>
              <a:t>xlsx」</a:t>
            </a:r>
            <a:r>
              <a:rPr lang="en-US" sz="2000" b="0" strike="noStrike" spc="-1" dirty="0" err="1">
                <a:solidFill>
                  <a:srgbClr val="000000"/>
                </a:solidFill>
                <a:uFill>
                  <a:solidFill>
                    <a:srgbClr val="FFFFFF"/>
                  </a:solidFill>
                </a:uFill>
                <a:latin typeface="Meiryo UI"/>
                <a:ea typeface="DejaVu Sans"/>
              </a:rPr>
              <a:t>を編集します</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DejaVu Sans"/>
              </a:rPr>
              <a:t>シート</a:t>
            </a:r>
            <a:r>
              <a:rPr lang="en-US" sz="2000" b="0" strike="noStrike" spc="-1" dirty="0" smtClean="0">
                <a:solidFill>
                  <a:srgbClr val="000000"/>
                </a:solidFill>
                <a:uFill>
                  <a:solidFill>
                    <a:srgbClr val="FFFFFF"/>
                  </a:solidFill>
                </a:uFill>
                <a:latin typeface="Meiryo UI"/>
                <a:ea typeface="DejaVu Sans"/>
              </a:rPr>
              <a:t>「</a:t>
            </a:r>
            <a:r>
              <a:rPr lang="ja-JP" altLang="en-US" sz="2000" b="0" strike="noStrike" spc="-1" dirty="0" smtClean="0">
                <a:solidFill>
                  <a:srgbClr val="000000"/>
                </a:solidFill>
                <a:uFill>
                  <a:solidFill>
                    <a:srgbClr val="FFFFFF"/>
                  </a:solidFill>
                </a:uFill>
                <a:latin typeface="Meiryo UI"/>
                <a:ea typeface="DejaVu Sans"/>
              </a:rPr>
              <a:t>検査</a:t>
            </a:r>
            <a:r>
              <a:rPr lang="en-US" sz="2000" b="0" strike="noStrike" spc="-1" dirty="0" err="1" smtClean="0">
                <a:solidFill>
                  <a:srgbClr val="000000"/>
                </a:solidFill>
                <a:uFill>
                  <a:solidFill>
                    <a:srgbClr val="FFFFFF"/>
                  </a:solidFill>
                </a:uFill>
                <a:latin typeface="Meiryo UI"/>
                <a:ea typeface="DejaVu Sans"/>
              </a:rPr>
              <a:t>対象」の入力列に</a:t>
            </a:r>
            <a:r>
              <a:rPr lang="en-US" sz="2000" b="0" strike="noStrike" spc="-1" dirty="0" smtClean="0">
                <a:solidFill>
                  <a:srgbClr val="000000"/>
                </a:solidFill>
                <a:uFill>
                  <a:solidFill>
                    <a:srgbClr val="FFFFFF"/>
                  </a:solidFill>
                </a:uFill>
                <a:latin typeface="Meiryo UI"/>
                <a:ea typeface="DejaVu Sans"/>
              </a:rPr>
              <a:t> </a:t>
            </a:r>
            <a:r>
              <a:rPr lang="en-US" sz="2000" b="0" strike="noStrike" spc="-1" dirty="0" err="1" smtClean="0">
                <a:solidFill>
                  <a:srgbClr val="000000"/>
                </a:solidFill>
                <a:uFill>
                  <a:solidFill>
                    <a:srgbClr val="FFFFFF"/>
                  </a:solidFill>
                </a:uFill>
                <a:latin typeface="Meiryo UI"/>
                <a:ea typeface="DejaVu Sans"/>
              </a:rPr>
              <a:t>検査対象の</a:t>
            </a:r>
            <a:r>
              <a:rPr lang="en-US" sz="2000" spc="-1" dirty="0" err="1" smtClean="0">
                <a:solidFill>
                  <a:srgbClr val="000000"/>
                </a:solidFill>
                <a:uFill>
                  <a:solidFill>
                    <a:srgbClr val="FFFFFF"/>
                  </a:solidFill>
                </a:uFill>
                <a:latin typeface="Meiryo UI"/>
                <a:ea typeface="DejaVu Sans"/>
              </a:rPr>
              <a:t>SPARC</a:t>
            </a:r>
            <a:r>
              <a:rPr lang="en-US" sz="2000" spc="-1" dirty="0" smtClean="0">
                <a:solidFill>
                  <a:srgbClr val="000000"/>
                </a:solidFill>
                <a:uFill>
                  <a:solidFill>
                    <a:srgbClr val="FFFFFF"/>
                  </a:solidFill>
                </a:uFill>
                <a:latin typeface="Meiryo UI"/>
                <a:ea typeface="DejaVu Sans"/>
              </a:rPr>
              <a:t> Solaris </a:t>
            </a:r>
            <a:r>
              <a:rPr lang="ja-JP" altLang="en-US" sz="2000" spc="-1" dirty="0" smtClean="0">
                <a:solidFill>
                  <a:srgbClr val="000000"/>
                </a:solidFill>
                <a:uFill>
                  <a:solidFill>
                    <a:srgbClr val="FFFFFF"/>
                  </a:solidFill>
                </a:uFill>
                <a:latin typeface="Meiryo UI"/>
                <a:ea typeface="DejaVu Sans"/>
              </a:rPr>
              <a:t>サーバ</a:t>
            </a:r>
            <a:r>
              <a:rPr lang="en-US" sz="2000" b="0" strike="noStrike" spc="-1" dirty="0" err="1" smtClean="0">
                <a:solidFill>
                  <a:srgbClr val="000000"/>
                </a:solidFill>
                <a:uFill>
                  <a:solidFill>
                    <a:srgbClr val="FFFFFF"/>
                  </a:solidFill>
                </a:uFill>
                <a:latin typeface="Meiryo UI"/>
                <a:ea typeface="DejaVu Sans"/>
              </a:rPr>
              <a:t>の情報を</a:t>
            </a:r>
            <a:r>
              <a:rPr lang="ja-JP" altLang="en-US" sz="2000" b="0" strike="noStrike" spc="-1" dirty="0" smtClean="0">
                <a:solidFill>
                  <a:srgbClr val="000000"/>
                </a:solidFill>
                <a:uFill>
                  <a:solidFill>
                    <a:srgbClr val="FFFFFF"/>
                  </a:solidFill>
                </a:uFill>
                <a:latin typeface="Meiryo UI"/>
                <a:ea typeface="DejaVu Sans"/>
              </a:rPr>
              <a:t>入力</a:t>
            </a:r>
            <a:r>
              <a:rPr lang="en-US" sz="2000" b="0" strike="noStrike" spc="-1" dirty="0" err="1" smtClean="0">
                <a:solidFill>
                  <a:srgbClr val="000000"/>
                </a:solidFill>
                <a:uFill>
                  <a:solidFill>
                    <a:srgbClr val="FFFFFF"/>
                  </a:solidFill>
                </a:uFill>
                <a:latin typeface="Meiryo UI"/>
                <a:ea typeface="DejaVu Sans"/>
              </a:rPr>
              <a:t>します</a:t>
            </a:r>
            <a:endParaRPr lang="en-US" sz="1800" b="0" strike="noStrike" spc="-1" dirty="0" smtClean="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smtClean="0">
                <a:solidFill>
                  <a:srgbClr val="000000"/>
                </a:solidFill>
                <a:uFill>
                  <a:solidFill>
                    <a:srgbClr val="FFFFFF"/>
                  </a:solidFill>
                </a:uFill>
                <a:latin typeface="Meiryo UI"/>
                <a:ea typeface="DejaVu Sans"/>
              </a:rPr>
              <a:t>はじめに</a:t>
            </a:r>
            <a:r>
              <a:rPr lang="en-US" sz="2000" b="0" strike="noStrike" spc="-1" dirty="0" smtClean="0">
                <a:solidFill>
                  <a:srgbClr val="000000"/>
                </a:solidFill>
                <a:uFill>
                  <a:solidFill>
                    <a:srgbClr val="FFFFFF"/>
                  </a:solidFill>
                </a:uFill>
                <a:latin typeface="Meiryo UI"/>
                <a:ea typeface="DejaVu Sans"/>
              </a:rPr>
              <a:t>「</a:t>
            </a:r>
            <a:r>
              <a:rPr lang="ja-JP" altLang="en-US" sz="2000" b="0" strike="noStrike" spc="-1" dirty="0" smtClean="0">
                <a:solidFill>
                  <a:srgbClr val="000000"/>
                </a:solidFill>
                <a:uFill>
                  <a:solidFill>
                    <a:srgbClr val="FFFFFF"/>
                  </a:solidFill>
                </a:uFill>
                <a:latin typeface="Meiryo UI"/>
                <a:ea typeface="DejaVu Sans"/>
              </a:rPr>
              <a:t>検査ドメイン</a:t>
            </a:r>
            <a:r>
              <a:rPr lang="en-US" sz="2000" b="0" strike="noStrike" spc="-1" dirty="0" smtClean="0">
                <a:solidFill>
                  <a:srgbClr val="000000"/>
                </a:solidFill>
                <a:uFill>
                  <a:solidFill>
                    <a:srgbClr val="FFFFFF"/>
                  </a:solidFill>
                </a:uFill>
                <a:latin typeface="Meiryo UI"/>
                <a:ea typeface="DejaVu Sans"/>
              </a:rPr>
              <a:t>」</a:t>
            </a:r>
            <a:r>
              <a:rPr lang="en-US" sz="2000" b="0" strike="noStrike" spc="-1" dirty="0" err="1" smtClean="0">
                <a:solidFill>
                  <a:srgbClr val="000000"/>
                </a:solidFill>
                <a:uFill>
                  <a:solidFill>
                    <a:srgbClr val="FFFFFF"/>
                  </a:solidFill>
                </a:uFill>
                <a:latin typeface="Meiryo UI"/>
                <a:ea typeface="DejaVu Sans"/>
              </a:rPr>
              <a:t>に”Solaris”を</a:t>
            </a:r>
            <a:r>
              <a:rPr lang="ja-JP" altLang="en-US" sz="2000" b="0" strike="noStrike" spc="-1" dirty="0" smtClean="0">
                <a:solidFill>
                  <a:srgbClr val="000000"/>
                </a:solidFill>
                <a:uFill>
                  <a:solidFill>
                    <a:srgbClr val="FFFFFF"/>
                  </a:solidFill>
                </a:uFill>
                <a:latin typeface="Meiryo UI"/>
                <a:ea typeface="DejaVu Sans"/>
              </a:rPr>
              <a:t>入力</a:t>
            </a:r>
            <a:r>
              <a:rPr lang="en-US" sz="2000" b="0" strike="noStrike" spc="-1" dirty="0" err="1" smtClean="0">
                <a:solidFill>
                  <a:srgbClr val="000000"/>
                </a:solidFill>
                <a:uFill>
                  <a:solidFill>
                    <a:srgbClr val="FFFFFF"/>
                  </a:solidFill>
                </a:uFill>
                <a:latin typeface="Meiryo UI"/>
                <a:ea typeface="DejaVu Sans"/>
              </a:rPr>
              <a:t>してください</a:t>
            </a:r>
            <a:endParaRPr lang="en-US" sz="1800" b="0" strike="noStrike" spc="-1" dirty="0" smtClean="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smtClean="0">
                <a:solidFill>
                  <a:srgbClr val="000000"/>
                </a:solidFill>
                <a:uFill>
                  <a:solidFill>
                    <a:srgbClr val="FFFFFF"/>
                  </a:solidFill>
                </a:uFill>
                <a:latin typeface="Meiryo UI"/>
                <a:ea typeface="DejaVu Sans"/>
              </a:rPr>
              <a:t>各項目の入力手順は</a:t>
            </a:r>
            <a:r>
              <a:rPr lang="en-US" sz="2000" b="0" strike="noStrike" spc="-1" dirty="0" err="1">
                <a:solidFill>
                  <a:srgbClr val="000000"/>
                </a:solidFill>
                <a:uFill>
                  <a:solidFill>
                    <a:srgbClr val="FFFFFF"/>
                  </a:solidFill>
                </a:uFill>
                <a:latin typeface="Meiryo UI"/>
                <a:ea typeface="DejaVu Sans"/>
              </a:rPr>
              <a:t>Linux検査と同じとなります</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ja-JP" altLang="en-US" sz="1800" b="0" strike="noStrike" spc="-1" dirty="0" smtClean="0">
                <a:solidFill>
                  <a:srgbClr val="000000"/>
                </a:solidFill>
                <a:uFill>
                  <a:solidFill>
                    <a:srgbClr val="FFFFFF"/>
                  </a:solidFill>
                </a:uFill>
                <a:latin typeface="Arial"/>
              </a:rPr>
              <a:t>（注意） 「</a:t>
            </a:r>
            <a:r>
              <a:rPr lang="en-US" altLang="ja-JP" sz="1800" b="0" strike="noStrike" spc="-1" dirty="0" smtClean="0">
                <a:solidFill>
                  <a:srgbClr val="000000"/>
                </a:solidFill>
                <a:uFill>
                  <a:solidFill>
                    <a:srgbClr val="FFFFFF"/>
                  </a:solidFill>
                </a:uFill>
                <a:latin typeface="Arial"/>
              </a:rPr>
              <a:t>template</a:t>
            </a:r>
            <a:r>
              <a:rPr lang="ja-JP" altLang="en-US" sz="1800" b="0" strike="noStrike" spc="-1" dirty="0" smtClean="0">
                <a:solidFill>
                  <a:srgbClr val="000000"/>
                </a:solidFill>
                <a:uFill>
                  <a:solidFill>
                    <a:srgbClr val="FFFFFF"/>
                  </a:solidFill>
                </a:uFill>
                <a:latin typeface="Arial"/>
              </a:rPr>
              <a:t>」ディレクトリの下が各種プラットフォームの検査テンプレート用ディレクトリとなります。</a:t>
            </a:r>
            <a:r>
              <a:rPr lang="en-US" altLang="ja-JP" sz="1800" b="0" strike="noStrike" spc="-1" dirty="0" smtClean="0">
                <a:solidFill>
                  <a:srgbClr val="000000"/>
                </a:solidFill>
                <a:uFill>
                  <a:solidFill>
                    <a:srgbClr val="FFFFFF"/>
                  </a:solidFill>
                </a:uFill>
                <a:latin typeface="Arial"/>
              </a:rPr>
              <a:t>SPARC Solaris </a:t>
            </a:r>
            <a:r>
              <a:rPr lang="ja-JP" altLang="en-US" sz="1800" b="0" strike="noStrike" spc="-1" dirty="0" smtClean="0">
                <a:solidFill>
                  <a:srgbClr val="000000"/>
                </a:solidFill>
                <a:uFill>
                  <a:solidFill>
                    <a:srgbClr val="FFFFFF"/>
                  </a:solidFill>
                </a:uFill>
                <a:latin typeface="Arial"/>
              </a:rPr>
              <a:t>の場合は、「</a:t>
            </a:r>
            <a:r>
              <a:rPr lang="en-US" altLang="ja-JP" sz="1800" b="0" strike="noStrike" spc="-1" dirty="0" smtClean="0">
                <a:solidFill>
                  <a:srgbClr val="000000"/>
                </a:solidFill>
                <a:uFill>
                  <a:solidFill>
                    <a:srgbClr val="FFFFFF"/>
                  </a:solidFill>
                </a:uFill>
                <a:latin typeface="Arial"/>
              </a:rPr>
              <a:t>.\template\Solaris</a:t>
            </a:r>
            <a:r>
              <a:rPr lang="ja-JP" altLang="en-US" sz="1800" b="0" strike="noStrike" spc="-1" dirty="0" smtClean="0">
                <a:solidFill>
                  <a:srgbClr val="000000"/>
                </a:solidFill>
                <a:uFill>
                  <a:solidFill>
                    <a:srgbClr val="FFFFFF"/>
                  </a:solidFill>
                </a:uFill>
                <a:latin typeface="Arial"/>
              </a:rPr>
              <a:t>」の下に検査シート、設定ファイルを保存します</a:t>
            </a:r>
            <a:endParaRPr lang="en-US" altLang="ja-JP" sz="1800" b="0" strike="noStrike" spc="-1" dirty="0" smtClean="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err="1" smtClean="0">
                <a:solidFill>
                  <a:srgbClr val="000000"/>
                </a:solidFill>
                <a:uFill>
                  <a:solidFill>
                    <a:srgbClr val="FFFFFF"/>
                  </a:solidFill>
                </a:uFill>
                <a:latin typeface="Meiryo UI"/>
                <a:ea typeface="DejaVu Sans"/>
              </a:rPr>
              <a:t>config.groovy</a:t>
            </a:r>
            <a:r>
              <a:rPr lang="en-US" sz="4400" b="0" strike="noStrike" spc="-1" dirty="0" err="1">
                <a:solidFill>
                  <a:srgbClr val="000000"/>
                </a:solidFill>
                <a:uFill>
                  <a:solidFill>
                    <a:srgbClr val="FFFFFF"/>
                  </a:solidFill>
                </a:uFill>
                <a:latin typeface="Meiryo UI"/>
                <a:ea typeface="DejaVu Sans"/>
              </a:rPr>
              <a:t>の編集</a:t>
            </a:r>
            <a:endParaRPr lang="en-US" sz="1800" b="0" strike="noStrike" spc="-1" dirty="0">
              <a:solidFill>
                <a:srgbClr val="000000"/>
              </a:solidFill>
              <a:uFill>
                <a:solidFill>
                  <a:srgbClr val="FFFFFF"/>
                </a:solidFill>
              </a:uFill>
              <a:latin typeface="Arial"/>
            </a:endParaRPr>
          </a:p>
        </p:txBody>
      </p:sp>
      <p:sp>
        <p:nvSpPr>
          <p:cNvPr id="309" name="CustomShape 2"/>
          <p:cNvSpPr/>
          <p:nvPr/>
        </p:nvSpPr>
        <p:spPr>
          <a:xfrm>
            <a:off x="504000" y="1683000"/>
            <a:ext cx="907092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dirty="0">
                <a:solidFill>
                  <a:srgbClr val="000000"/>
                </a:solidFill>
                <a:uFill>
                  <a:solidFill>
                    <a:srgbClr val="FFFFFF"/>
                  </a:solidFill>
                </a:uFill>
                <a:latin typeface="Meiryo UI"/>
                <a:ea typeface="DejaVu Sans"/>
              </a:rPr>
              <a:t>notepad++</a:t>
            </a:r>
            <a:r>
              <a:rPr lang="en-US" sz="1800" b="0" strike="noStrike" spc="-1" dirty="0" err="1" smtClean="0">
                <a:solidFill>
                  <a:srgbClr val="000000"/>
                </a:solidFill>
                <a:uFill>
                  <a:solidFill>
                    <a:srgbClr val="FFFFFF"/>
                  </a:solidFill>
                </a:uFill>
                <a:latin typeface="Meiryo UI"/>
                <a:ea typeface="DejaVu Sans"/>
              </a:rPr>
              <a:t>などで</a:t>
            </a:r>
            <a:r>
              <a:rPr lang="ja-JP" altLang="en-US" spc="-1" dirty="0" smtClean="0">
                <a:solidFill>
                  <a:srgbClr val="000000"/>
                </a:solidFill>
                <a:uFill>
                  <a:solidFill>
                    <a:srgbClr val="FFFFFF"/>
                  </a:solidFill>
                </a:uFill>
                <a:latin typeface="Meiryo UI"/>
                <a:ea typeface="DejaVu Sans"/>
              </a:rPr>
              <a:t>「</a:t>
            </a:r>
            <a:r>
              <a:rPr lang="en-US" altLang="ja-JP" spc="-1" dirty="0">
                <a:solidFill>
                  <a:srgbClr val="000000"/>
                </a:solidFill>
                <a:uFill>
                  <a:solidFill>
                    <a:srgbClr val="FFFFFF"/>
                  </a:solidFill>
                </a:uFill>
                <a:latin typeface="Meiryo UI"/>
              </a:rPr>
              <a:t>.\</a:t>
            </a:r>
            <a:r>
              <a:rPr lang="en-US" altLang="ja-JP" spc="-1" dirty="0" smtClean="0">
                <a:solidFill>
                  <a:srgbClr val="000000"/>
                </a:solidFill>
                <a:uFill>
                  <a:solidFill>
                    <a:srgbClr val="FFFFFF"/>
                  </a:solidFill>
                </a:uFill>
                <a:latin typeface="Meiryo UI"/>
              </a:rPr>
              <a:t>template\Solaris\</a:t>
            </a:r>
            <a:r>
              <a:rPr lang="en-US" altLang="ja-JP" spc="-1" dirty="0" err="1" smtClean="0">
                <a:solidFill>
                  <a:srgbClr val="000000"/>
                </a:solidFill>
                <a:uFill>
                  <a:solidFill>
                    <a:srgbClr val="FFFFFF"/>
                  </a:solidFill>
                </a:uFill>
                <a:latin typeface="Meiryo UI"/>
              </a:rPr>
              <a:t>solaris_config.groovy</a:t>
            </a:r>
            <a:r>
              <a:rPr lang="ja-JP" altLang="en-US" spc="-1" dirty="0" smtClean="0">
                <a:solidFill>
                  <a:srgbClr val="000000"/>
                </a:solidFill>
                <a:uFill>
                  <a:solidFill>
                    <a:srgbClr val="FFFFFF"/>
                  </a:solidFill>
                </a:uFill>
                <a:latin typeface="Meiryo UI"/>
              </a:rPr>
              <a:t>」</a:t>
            </a:r>
            <a:r>
              <a:rPr lang="en-US" sz="1800" b="0" strike="noStrike" spc="-1" dirty="0" smtClean="0">
                <a:solidFill>
                  <a:srgbClr val="000000"/>
                </a:solidFill>
                <a:uFill>
                  <a:solidFill>
                    <a:srgbClr val="FFFFFF"/>
                  </a:solidFill>
                </a:uFill>
                <a:latin typeface="Meiryo UI"/>
                <a:ea typeface="DejaVu Sans"/>
              </a:rPr>
              <a:t> </a:t>
            </a:r>
            <a:r>
              <a:rPr lang="en-US" sz="1800" b="0" strike="noStrike" spc="-1" dirty="0" err="1">
                <a:solidFill>
                  <a:srgbClr val="000000"/>
                </a:solidFill>
                <a:uFill>
                  <a:solidFill>
                    <a:srgbClr val="FFFFFF"/>
                  </a:solidFill>
                </a:uFill>
                <a:latin typeface="Meiryo UI"/>
                <a:ea typeface="DejaVu Sans"/>
              </a:rPr>
              <a:t>を開き、以下の行の接続アカウント情報を編集します</a:t>
            </a:r>
            <a:endParaRPr lang="en-US" sz="1800" b="0" strike="noStrike" spc="-1" dirty="0">
              <a:solidFill>
                <a:srgbClr val="000000"/>
              </a:solidFill>
              <a:uFill>
                <a:solidFill>
                  <a:srgbClr val="FFFFFF"/>
                </a:solidFill>
              </a:uFill>
              <a:latin typeface="Arial"/>
            </a:endParaRPr>
          </a:p>
        </p:txBody>
      </p:sp>
      <p:sp>
        <p:nvSpPr>
          <p:cNvPr id="310" name="CustomShape 3"/>
          <p:cNvSpPr/>
          <p:nvPr/>
        </p:nvSpPr>
        <p:spPr>
          <a:xfrm>
            <a:off x="864000" y="2338200"/>
            <a:ext cx="7919280" cy="97308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000000"/>
                </a:solidFill>
                <a:uFill>
                  <a:solidFill>
                    <a:srgbClr val="FFFFFF"/>
                  </a:solidFill>
                </a:uFill>
                <a:latin typeface="ＭＳ ゴシック"/>
                <a:ea typeface="DejaVu Sans"/>
              </a:rPr>
              <a:t>// </a:t>
            </a:r>
            <a:r>
              <a:rPr lang="en-US" sz="1400" b="0" strike="noStrike" spc="-1" dirty="0" smtClean="0">
                <a:solidFill>
                  <a:srgbClr val="000000"/>
                </a:solidFill>
                <a:uFill>
                  <a:solidFill>
                    <a:srgbClr val="FFFFFF"/>
                  </a:solidFill>
                </a:uFill>
                <a:latin typeface="ＭＳ ゴシック"/>
                <a:ea typeface="DejaVu Sans"/>
              </a:rPr>
              <a:t>Solaris </a:t>
            </a:r>
            <a:r>
              <a:rPr lang="en-US" sz="1400" b="0" strike="noStrike" spc="-1" dirty="0" err="1">
                <a:solidFill>
                  <a:srgbClr val="000000"/>
                </a:solidFill>
                <a:uFill>
                  <a:solidFill>
                    <a:srgbClr val="FFFFFF"/>
                  </a:solidFill>
                </a:uFill>
                <a:latin typeface="ＭＳ ゴシック"/>
                <a:ea typeface="DejaVu Sans"/>
              </a:rPr>
              <a:t>接続情報</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spc="-1" dirty="0" err="1">
                <a:solidFill>
                  <a:srgbClr val="000000"/>
                </a:solidFill>
                <a:uFill>
                  <a:solidFill>
                    <a:srgbClr val="FFFFFF"/>
                  </a:solidFill>
                </a:uFill>
                <a:latin typeface="ＭＳ ゴシック"/>
                <a:ea typeface="ＭＳ ゴシック"/>
              </a:rPr>
              <a:t>account.Solaris.Test.user</a:t>
            </a:r>
            <a:r>
              <a:rPr lang="en-US" sz="1400" spc="-1" dirty="0">
                <a:solidFill>
                  <a:srgbClr val="000000"/>
                </a:solidFill>
                <a:uFill>
                  <a:solidFill>
                    <a:srgbClr val="FFFFFF"/>
                  </a:solidFill>
                </a:uFill>
                <a:latin typeface="ＭＳ ゴシック"/>
                <a:ea typeface="ＭＳ ゴシック"/>
              </a:rPr>
              <a:t>      = </a:t>
            </a:r>
            <a:r>
              <a:rPr lang="en-US" sz="1400" spc="-1" dirty="0" smtClean="0">
                <a:solidFill>
                  <a:srgbClr val="000000"/>
                </a:solidFill>
                <a:uFill>
                  <a:solidFill>
                    <a:srgbClr val="FFFFFF"/>
                  </a:solidFill>
                </a:uFill>
                <a:latin typeface="ＭＳ ゴシック"/>
                <a:ea typeface="ＭＳ ゴシック"/>
              </a:rPr>
              <a:t>'guest‘</a:t>
            </a:r>
          </a:p>
          <a:p>
            <a:pPr>
              <a:lnSpc>
                <a:spcPct val="100000"/>
              </a:lnSpc>
            </a:pPr>
            <a:r>
              <a:rPr lang="en-US" sz="1400" spc="-1" dirty="0" err="1" smtClean="0">
                <a:solidFill>
                  <a:srgbClr val="000000"/>
                </a:solidFill>
                <a:uFill>
                  <a:solidFill>
                    <a:srgbClr val="FFFFFF"/>
                  </a:solidFill>
                </a:uFill>
                <a:latin typeface="ＭＳ ゴシック"/>
                <a:ea typeface="ＭＳ ゴシック"/>
              </a:rPr>
              <a:t>account.Solaris.Test.password</a:t>
            </a:r>
            <a:r>
              <a:rPr lang="en-US" sz="1400" spc="-1" dirty="0" smtClean="0">
                <a:solidFill>
                  <a:srgbClr val="000000"/>
                </a:solidFill>
                <a:uFill>
                  <a:solidFill>
                    <a:srgbClr val="FFFFFF"/>
                  </a:solidFill>
                </a:uFill>
                <a:latin typeface="ＭＳ ゴシック"/>
                <a:ea typeface="ＭＳ ゴシック"/>
              </a:rPr>
              <a:t>  </a:t>
            </a:r>
            <a:r>
              <a:rPr lang="en-US" sz="1400" spc="-1" dirty="0">
                <a:solidFill>
                  <a:srgbClr val="000000"/>
                </a:solidFill>
                <a:uFill>
                  <a:solidFill>
                    <a:srgbClr val="FFFFFF"/>
                  </a:solidFill>
                </a:uFill>
                <a:latin typeface="ＭＳ ゴシック"/>
                <a:ea typeface="ＭＳ ゴシック"/>
              </a:rPr>
              <a:t>= 'guest000'</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smtClean="0">
                <a:solidFill>
                  <a:srgbClr val="000000"/>
                </a:solidFill>
                <a:uFill>
                  <a:solidFill>
                    <a:srgbClr val="FFFFFF"/>
                  </a:solidFill>
                </a:uFill>
                <a:latin typeface="Meiryo UI"/>
                <a:ea typeface="DejaVu Sans"/>
              </a:rPr>
              <a:t>SPARC Solaris検査実行</a:t>
            </a:r>
            <a:r>
              <a:rPr lang="en-US" sz="4400" b="0" strike="noStrike" spc="-1" dirty="0">
                <a:solidFill>
                  <a:srgbClr val="000000"/>
                </a:solidFill>
                <a:uFill>
                  <a:solidFill>
                    <a:srgbClr val="FFFFFF"/>
                  </a:solidFill>
                </a:uFill>
                <a:latin typeface="Meiryo UI"/>
                <a:ea typeface="DejaVu Sans"/>
              </a:rPr>
              <a:t>1</a:t>
            </a:r>
            <a:endParaRPr lang="en-US" sz="1800" b="0" strike="noStrike" spc="-1" dirty="0">
              <a:solidFill>
                <a:srgbClr val="000000"/>
              </a:solidFill>
              <a:uFill>
                <a:solidFill>
                  <a:srgbClr val="FFFFFF"/>
                </a:solidFill>
              </a:uFill>
              <a:latin typeface="Arial"/>
            </a:endParaRPr>
          </a:p>
        </p:txBody>
      </p:sp>
      <p:sp>
        <p:nvSpPr>
          <p:cNvPr id="312" name="CustomShape 2"/>
          <p:cNvSpPr/>
          <p:nvPr/>
        </p:nvSpPr>
        <p:spPr>
          <a:xfrm>
            <a:off x="504000" y="176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dirty="0" err="1">
                <a:solidFill>
                  <a:srgbClr val="000000"/>
                </a:solidFill>
                <a:uFill>
                  <a:solidFill>
                    <a:srgbClr val="FFFFFF"/>
                  </a:solidFill>
                </a:uFill>
                <a:latin typeface="Meiryo UI"/>
                <a:ea typeface="DejaVu Sans"/>
              </a:rPr>
              <a:t>PowerShellを開いて、プロジェクトディレクトリに移動して、getconfig</a:t>
            </a:r>
            <a:r>
              <a:rPr lang="en-US" sz="1800" b="0" strike="noStrike" spc="-1" dirty="0">
                <a:solidFill>
                  <a:srgbClr val="000000"/>
                </a:solidFill>
                <a:uFill>
                  <a:solidFill>
                    <a:srgbClr val="FFFFFF"/>
                  </a:solidFill>
                </a:uFill>
                <a:latin typeface="Meiryo UI"/>
                <a:ea typeface="DejaVu Sans"/>
              </a:rPr>
              <a:t> </a:t>
            </a:r>
            <a:r>
              <a:rPr lang="en-US" sz="1800" b="0" strike="noStrike" spc="-1" dirty="0" err="1" smtClean="0">
                <a:solidFill>
                  <a:srgbClr val="000000"/>
                </a:solidFill>
                <a:uFill>
                  <a:solidFill>
                    <a:srgbClr val="FFFFFF"/>
                  </a:solidFill>
                </a:uFill>
                <a:latin typeface="Meiryo UI"/>
                <a:ea typeface="DejaVu Sans"/>
              </a:rPr>
              <a:t>を実行します</a:t>
            </a:r>
            <a:r>
              <a:rPr lang="en-US" spc="-1" dirty="0">
                <a:solidFill>
                  <a:srgbClr val="000000"/>
                </a:solidFill>
                <a:uFill>
                  <a:solidFill>
                    <a:srgbClr val="FFFFFF"/>
                  </a:solidFill>
                </a:uFill>
                <a:latin typeface="Meiryo UI"/>
              </a:rPr>
              <a:t/>
            </a:r>
            <a:br>
              <a:rPr lang="en-US" spc="-1" dirty="0">
                <a:solidFill>
                  <a:srgbClr val="000000"/>
                </a:solidFill>
                <a:uFill>
                  <a:solidFill>
                    <a:srgbClr val="FFFFFF"/>
                  </a:solidFill>
                </a:uFill>
                <a:latin typeface="Meiryo UI"/>
              </a:rPr>
            </a:br>
            <a:r>
              <a:rPr lang="ja-JP" altLang="en-US" spc="-1" dirty="0">
                <a:solidFill>
                  <a:srgbClr val="000000"/>
                </a:solidFill>
                <a:uFill>
                  <a:solidFill>
                    <a:srgbClr val="FFFFFF"/>
                  </a:solidFill>
                </a:uFill>
                <a:latin typeface="Meiryo UI"/>
              </a:rPr>
              <a:t> </a:t>
            </a:r>
            <a:r>
              <a:rPr lang="en-US" altLang="ja-JP" spc="-1" dirty="0" smtClean="0">
                <a:solidFill>
                  <a:srgbClr val="000000"/>
                </a:solidFill>
                <a:uFill>
                  <a:solidFill>
                    <a:srgbClr val="FFFFFF"/>
                  </a:solidFill>
                </a:uFill>
                <a:latin typeface="Meiryo UI"/>
              </a:rPr>
              <a:t>-c</a:t>
            </a:r>
            <a:r>
              <a:rPr lang="ja-JP" altLang="en-US" spc="-1" dirty="0">
                <a:solidFill>
                  <a:srgbClr val="000000"/>
                </a:solidFill>
                <a:uFill>
                  <a:solidFill>
                    <a:srgbClr val="FFFFFF"/>
                  </a:solidFill>
                </a:uFill>
                <a:latin typeface="Meiryo UI"/>
              </a:rPr>
              <a:t> </a:t>
            </a:r>
            <a:r>
              <a:rPr lang="ja-JP" altLang="en-US" spc="-1" dirty="0" smtClean="0">
                <a:solidFill>
                  <a:srgbClr val="000000"/>
                </a:solidFill>
                <a:uFill>
                  <a:solidFill>
                    <a:srgbClr val="FFFFFF"/>
                  </a:solidFill>
                </a:uFill>
                <a:latin typeface="Meiryo UI"/>
              </a:rPr>
              <a:t>オプションで、</a:t>
            </a:r>
            <a:r>
              <a:rPr lang="en-US" altLang="ja-JP" spc="-1" dirty="0" err="1" smtClean="0">
                <a:solidFill>
                  <a:srgbClr val="000000"/>
                </a:solidFill>
                <a:uFill>
                  <a:solidFill>
                    <a:srgbClr val="FFFFFF"/>
                  </a:solidFill>
                </a:uFill>
                <a:latin typeface="Meiryo UI"/>
              </a:rPr>
              <a:t>config</a:t>
            </a:r>
            <a:r>
              <a:rPr lang="en-US" altLang="ja-JP" spc="-1" dirty="0" smtClean="0">
                <a:solidFill>
                  <a:srgbClr val="000000"/>
                </a:solidFill>
                <a:uFill>
                  <a:solidFill>
                    <a:srgbClr val="FFFFFF"/>
                  </a:solidFill>
                </a:uFill>
                <a:latin typeface="Meiryo UI"/>
              </a:rPr>
              <a:t> </a:t>
            </a:r>
            <a:r>
              <a:rPr lang="ja-JP" altLang="en-US" spc="-1" dirty="0" smtClean="0">
                <a:solidFill>
                  <a:srgbClr val="000000"/>
                </a:solidFill>
                <a:uFill>
                  <a:solidFill>
                    <a:srgbClr val="FFFFFF"/>
                  </a:solidFill>
                </a:uFill>
                <a:latin typeface="Meiryo UI"/>
              </a:rPr>
              <a:t>ファイルを指定します</a:t>
            </a:r>
            <a:r>
              <a:rPr lang="en-US" spc="-1" dirty="0" smtClean="0">
                <a:solidFill>
                  <a:srgbClr val="000000"/>
                </a:solidFill>
                <a:uFill>
                  <a:solidFill>
                    <a:srgbClr val="FFFFFF"/>
                  </a:solidFill>
                </a:uFill>
                <a:latin typeface="Meiryo UI"/>
              </a:rPr>
              <a:t/>
            </a:r>
            <a:br>
              <a:rPr lang="en-US" spc="-1" dirty="0" smtClean="0">
                <a:solidFill>
                  <a:srgbClr val="000000"/>
                </a:solidFill>
                <a:uFill>
                  <a:solidFill>
                    <a:srgbClr val="FFFFFF"/>
                  </a:solidFill>
                </a:uFill>
                <a:latin typeface="Meiryo UI"/>
              </a:rPr>
            </a:br>
            <a:r>
              <a:rPr lang="en-US" spc="-1" dirty="0" smtClean="0">
                <a:solidFill>
                  <a:srgbClr val="000000"/>
                </a:solidFill>
                <a:uFill>
                  <a:solidFill>
                    <a:srgbClr val="FFFFFF"/>
                  </a:solidFill>
                </a:uFill>
                <a:latin typeface="Meiryo UI"/>
              </a:rPr>
              <a:t/>
            </a:r>
            <a:br>
              <a:rPr lang="en-US" spc="-1" dirty="0" smtClean="0">
                <a:solidFill>
                  <a:srgbClr val="000000"/>
                </a:solidFill>
                <a:uFill>
                  <a:solidFill>
                    <a:srgbClr val="FFFFFF"/>
                  </a:solidFill>
                </a:uFill>
                <a:latin typeface="Meiryo UI"/>
              </a:rPr>
            </a:br>
            <a:r>
              <a:rPr lang="en-US" spc="-1" dirty="0" err="1" smtClean="0">
                <a:solidFill>
                  <a:srgbClr val="000000"/>
                </a:solidFill>
                <a:uFill>
                  <a:solidFill>
                    <a:srgbClr val="FFFFFF"/>
                  </a:solidFill>
                </a:uFill>
                <a:latin typeface="Meiryo UI"/>
              </a:rPr>
              <a:t>getconfig</a:t>
            </a:r>
            <a:r>
              <a:rPr lang="en-US" spc="-1" dirty="0" smtClean="0">
                <a:solidFill>
                  <a:srgbClr val="000000"/>
                </a:solidFill>
                <a:uFill>
                  <a:solidFill>
                    <a:srgbClr val="FFFFFF"/>
                  </a:solidFill>
                </a:uFill>
                <a:latin typeface="Meiryo UI"/>
              </a:rPr>
              <a:t> </a:t>
            </a:r>
            <a:r>
              <a:rPr lang="en-US" spc="-1" dirty="0">
                <a:solidFill>
                  <a:srgbClr val="000000"/>
                </a:solidFill>
                <a:uFill>
                  <a:solidFill>
                    <a:srgbClr val="FFFFFF"/>
                  </a:solidFill>
                </a:uFill>
                <a:latin typeface="Meiryo UI"/>
              </a:rPr>
              <a:t>-c .\template\Solaris\</a:t>
            </a:r>
            <a:r>
              <a:rPr lang="en-US" spc="-1" dirty="0" err="1">
                <a:solidFill>
                  <a:srgbClr val="000000"/>
                </a:solidFill>
                <a:uFill>
                  <a:solidFill>
                    <a:srgbClr val="FFFFFF"/>
                  </a:solidFill>
                </a:uFill>
                <a:latin typeface="Meiryo UI"/>
              </a:rPr>
              <a:t>solaris_config.groovy</a:t>
            </a:r>
            <a:endParaRPr lang="en-US" sz="1800" b="0" strike="noStrike" spc="-1" dirty="0">
              <a:solidFill>
                <a:srgbClr val="000000"/>
              </a:solidFill>
              <a:uFill>
                <a:solidFill>
                  <a:srgbClr val="FFFFFF"/>
                </a:solidFill>
              </a:uFill>
              <a:latin typeface="Arial"/>
            </a:endParaRPr>
          </a:p>
        </p:txBody>
      </p:sp>
      <p:pic>
        <p:nvPicPr>
          <p:cNvPr id="2" name="図 1"/>
          <p:cNvPicPr>
            <a:picLocks noChangeAspect="1"/>
          </p:cNvPicPr>
          <p:nvPr/>
        </p:nvPicPr>
        <p:blipFill>
          <a:blip r:embed="rId2"/>
          <a:stretch>
            <a:fillRect/>
          </a:stretch>
        </p:blipFill>
        <p:spPr>
          <a:xfrm>
            <a:off x="916502" y="3131765"/>
            <a:ext cx="8247619" cy="347619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事前準備１</a:t>
            </a:r>
            <a:endParaRPr lang="en-US" sz="1800" b="0" strike="noStrike" spc="-1">
              <a:solidFill>
                <a:srgbClr val="000000"/>
              </a:solidFill>
              <a:uFill>
                <a:solidFill>
                  <a:srgbClr val="FFFFFF"/>
                </a:solidFill>
              </a:uFill>
              <a:latin typeface="Arial"/>
            </a:endParaRPr>
          </a:p>
        </p:txBody>
      </p:sp>
      <p:sp>
        <p:nvSpPr>
          <p:cNvPr id="187" name="CustomShape 2"/>
          <p:cNvSpPr/>
          <p:nvPr/>
        </p:nvSpPr>
        <p:spPr>
          <a:xfrm>
            <a:off x="504000" y="1373040"/>
            <a:ext cx="9069840" cy="2045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Meiryo UI"/>
              </a:rPr>
              <a:t>ネットワークプロキシーの設定</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Meiryo UI"/>
              </a:rPr>
              <a:t>InternetExploler を開いて、「インターネットオプション設定」を選択。 「接続」、「LAN設定」を選択し、プロキシーサーバの欄にプロキシーのアドレス、ポート番号を入力</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Meiryo UI"/>
              </a:rPr>
              <a:t>検査対象の vCenter アドレスのプロキシー除外設定</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Meiryo UI"/>
              </a:rPr>
              <a:t>「詳細設定」を選択し、「プロキシーの設定除外」の欄に、検査対象の vCenter のアドレスを追加</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188" name="図 187"/>
          <p:cNvPicPr/>
          <p:nvPr/>
        </p:nvPicPr>
        <p:blipFill>
          <a:blip r:embed="rId2"/>
          <a:stretch/>
        </p:blipFill>
        <p:spPr>
          <a:xfrm>
            <a:off x="1008000" y="3275640"/>
            <a:ext cx="4217400" cy="3674520"/>
          </a:xfrm>
          <a:prstGeom prst="rect">
            <a:avLst/>
          </a:prstGeom>
          <a:ln>
            <a:noFill/>
          </a:ln>
        </p:spPr>
      </p:pic>
      <p:pic>
        <p:nvPicPr>
          <p:cNvPr id="189" name="図 188"/>
          <p:cNvPicPr/>
          <p:nvPr/>
        </p:nvPicPr>
        <p:blipFill>
          <a:blip r:embed="rId3"/>
          <a:stretch/>
        </p:blipFill>
        <p:spPr>
          <a:xfrm>
            <a:off x="5472000" y="3281400"/>
            <a:ext cx="3416400" cy="3668760"/>
          </a:xfrm>
          <a:prstGeom prst="rect">
            <a:avLst/>
          </a:prstGeom>
          <a:ln>
            <a:noFill/>
          </a:ln>
        </p:spPr>
      </p:pic>
      <p:sp>
        <p:nvSpPr>
          <p:cNvPr id="190" name="CustomShape 3"/>
          <p:cNvSpPr/>
          <p:nvPr/>
        </p:nvSpPr>
        <p:spPr>
          <a:xfrm>
            <a:off x="1368000" y="5727960"/>
            <a:ext cx="2878200" cy="358200"/>
          </a:xfrm>
          <a:prstGeom prst="rect">
            <a:avLst/>
          </a:prstGeom>
          <a:noFill/>
          <a:ln>
            <a:solidFill>
              <a:srgbClr val="FF3333"/>
            </a:solidFill>
          </a:ln>
        </p:spPr>
        <p:style>
          <a:lnRef idx="0">
            <a:scrgbClr r="0" g="0" b="0"/>
          </a:lnRef>
          <a:fillRef idx="0">
            <a:scrgbClr r="0" g="0" b="0"/>
          </a:fillRef>
          <a:effectRef idx="0">
            <a:scrgbClr r="0" g="0" b="0"/>
          </a:effectRef>
          <a:fontRef idx="minor"/>
        </p:style>
      </p:sp>
      <p:sp>
        <p:nvSpPr>
          <p:cNvPr id="191" name="CustomShape 4"/>
          <p:cNvSpPr/>
          <p:nvPr/>
        </p:nvSpPr>
        <p:spPr>
          <a:xfrm>
            <a:off x="5904000" y="5871960"/>
            <a:ext cx="2878200" cy="430200"/>
          </a:xfrm>
          <a:prstGeom prst="rect">
            <a:avLst/>
          </a:prstGeom>
          <a:noFill/>
          <a:ln>
            <a:solidFill>
              <a:srgbClr val="FF3333"/>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smtClean="0">
                <a:solidFill>
                  <a:srgbClr val="000000"/>
                </a:solidFill>
                <a:uFill>
                  <a:solidFill>
                    <a:srgbClr val="FFFFFF"/>
                  </a:solidFill>
                </a:uFill>
                <a:latin typeface="Meiryo UI"/>
                <a:ea typeface="DejaVu Sans"/>
              </a:rPr>
              <a:t>SPARC Solaris検査実行</a:t>
            </a:r>
            <a:r>
              <a:rPr lang="en-US" sz="4400" b="0" strike="noStrike" spc="-1" dirty="0">
                <a:solidFill>
                  <a:srgbClr val="000000"/>
                </a:solidFill>
                <a:uFill>
                  <a:solidFill>
                    <a:srgbClr val="FFFFFF"/>
                  </a:solidFill>
                </a:uFill>
                <a:latin typeface="Meiryo UI"/>
                <a:ea typeface="DejaVu Sans"/>
              </a:rPr>
              <a:t>2</a:t>
            </a:r>
            <a:endParaRPr lang="en-US" sz="1800" b="0" strike="noStrike" spc="-1" dirty="0">
              <a:solidFill>
                <a:srgbClr val="000000"/>
              </a:solidFill>
              <a:uFill>
                <a:solidFill>
                  <a:srgbClr val="FFFFFF"/>
                </a:solidFill>
              </a:uFill>
              <a:latin typeface="Arial"/>
            </a:endParaRPr>
          </a:p>
        </p:txBody>
      </p:sp>
      <p:sp>
        <p:nvSpPr>
          <p:cNvPr id="315" name="CustomShape 2"/>
          <p:cNvSpPr/>
          <p:nvPr/>
        </p:nvSpPr>
        <p:spPr>
          <a:xfrm>
            <a:off x="504000" y="464868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Excel検査結果の確認ができたら”getconfig -u local”でローカルデータベースに検査結果を登録します</a:t>
            </a:r>
            <a:endParaRPr lang="en-US" sz="1800" b="0" strike="noStrike" spc="-1">
              <a:solidFill>
                <a:srgbClr val="000000"/>
              </a:solidFill>
              <a:uFill>
                <a:solidFill>
                  <a:srgbClr val="FFFFFF"/>
                </a:solidFill>
              </a:uFill>
              <a:latin typeface="Arial"/>
            </a:endParaRPr>
          </a:p>
        </p:txBody>
      </p:sp>
      <p:pic>
        <p:nvPicPr>
          <p:cNvPr id="316" name="図 306"/>
          <p:cNvPicPr/>
          <p:nvPr/>
        </p:nvPicPr>
        <p:blipFill>
          <a:blip r:embed="rId2"/>
          <a:stretch/>
        </p:blipFill>
        <p:spPr>
          <a:xfrm>
            <a:off x="864000" y="5326560"/>
            <a:ext cx="7451280" cy="1152360"/>
          </a:xfrm>
          <a:prstGeom prst="rect">
            <a:avLst/>
          </a:prstGeom>
          <a:ln w="36000">
            <a:noFill/>
          </a:ln>
        </p:spPr>
      </p:pic>
      <p:sp>
        <p:nvSpPr>
          <p:cNvPr id="317" name="CustomShape 3"/>
          <p:cNvSpPr/>
          <p:nvPr/>
        </p:nvSpPr>
        <p:spPr>
          <a:xfrm>
            <a:off x="504000" y="1656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実行後、プロジェクトディレクトリ下のbuildの下に生成されたExcel検査結果を開いて結果を確認します</a:t>
            </a:r>
            <a:endParaRPr lang="en-US" sz="1800" b="0" strike="noStrike" spc="-1">
              <a:solidFill>
                <a:srgbClr val="000000"/>
              </a:solidFill>
              <a:uFill>
                <a:solidFill>
                  <a:srgbClr val="FFFFFF"/>
                </a:solidFill>
              </a:uFill>
              <a:latin typeface="Arial"/>
            </a:endParaRPr>
          </a:p>
        </p:txBody>
      </p:sp>
      <p:pic>
        <p:nvPicPr>
          <p:cNvPr id="318" name="図 308"/>
          <p:cNvPicPr/>
          <p:nvPr/>
        </p:nvPicPr>
        <p:blipFill>
          <a:blip r:embed="rId3"/>
          <a:stretch/>
        </p:blipFill>
        <p:spPr>
          <a:xfrm>
            <a:off x="822600" y="2304720"/>
            <a:ext cx="6016320" cy="2158200"/>
          </a:xfrm>
          <a:prstGeom prst="rect">
            <a:avLst/>
          </a:prstGeom>
          <a:ln w="360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smtClean="0">
                <a:solidFill>
                  <a:srgbClr val="000000"/>
                </a:solidFill>
                <a:uFill>
                  <a:solidFill>
                    <a:srgbClr val="FFFFFF"/>
                  </a:solidFill>
                </a:uFill>
                <a:latin typeface="Meiryo UI"/>
                <a:ea typeface="DejaVu Sans"/>
              </a:rPr>
              <a:t>SPARC </a:t>
            </a:r>
            <a:r>
              <a:rPr lang="en-US" sz="4400" b="0" strike="noStrike" spc="-1" dirty="0" err="1" smtClean="0">
                <a:solidFill>
                  <a:srgbClr val="000000"/>
                </a:solidFill>
                <a:uFill>
                  <a:solidFill>
                    <a:srgbClr val="FFFFFF"/>
                  </a:solidFill>
                </a:uFill>
                <a:latin typeface="Meiryo UI"/>
                <a:ea typeface="DejaVu Sans"/>
              </a:rPr>
              <a:t>XSCF検査シート入力</a:t>
            </a:r>
            <a:endParaRPr lang="en-US" sz="1800" b="0" strike="noStrike" spc="-1" dirty="0">
              <a:solidFill>
                <a:srgbClr val="000000"/>
              </a:solidFill>
              <a:uFill>
                <a:solidFill>
                  <a:srgbClr val="FFFFFF"/>
                </a:solidFill>
              </a:uFill>
              <a:latin typeface="Arial"/>
            </a:endParaRPr>
          </a:p>
        </p:txBody>
      </p:sp>
      <p:sp>
        <p:nvSpPr>
          <p:cNvPr id="306" name="CustomShape 2"/>
          <p:cNvSpPr/>
          <p:nvPr/>
        </p:nvSpPr>
        <p:spPr>
          <a:xfrm>
            <a:off x="504000" y="176904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DejaVu Sans"/>
              </a:rPr>
              <a:t>プロジェクトディレクトリに移動し</a:t>
            </a:r>
            <a:r>
              <a:rPr lang="en-US" sz="2000" spc="-1" dirty="0">
                <a:solidFill>
                  <a:srgbClr val="000000"/>
                </a:solidFill>
                <a:uFill>
                  <a:solidFill>
                    <a:srgbClr val="FFFFFF"/>
                  </a:solidFill>
                </a:uFill>
                <a:latin typeface="Meiryo UI"/>
              </a:rPr>
              <a:t>、「.\</a:t>
            </a:r>
            <a:r>
              <a:rPr lang="en-US" sz="2000" spc="-1" dirty="0" smtClean="0">
                <a:solidFill>
                  <a:srgbClr val="000000"/>
                </a:solidFill>
                <a:uFill>
                  <a:solidFill>
                    <a:srgbClr val="FFFFFF"/>
                  </a:solidFill>
                </a:uFill>
                <a:latin typeface="Meiryo UI"/>
              </a:rPr>
              <a:t>template\Solaris\XSCF</a:t>
            </a:r>
            <a:r>
              <a:rPr lang="ja-JP" altLang="en-US" sz="2000" spc="-1" dirty="0" smtClean="0">
                <a:solidFill>
                  <a:srgbClr val="000000"/>
                </a:solidFill>
                <a:uFill>
                  <a:solidFill>
                    <a:srgbClr val="FFFFFF"/>
                  </a:solidFill>
                </a:uFill>
                <a:latin typeface="Meiryo UI"/>
              </a:rPr>
              <a:t>チェックシート</a:t>
            </a:r>
            <a:r>
              <a:rPr lang="en-US" altLang="ja-JP" sz="2000" spc="-1" dirty="0">
                <a:solidFill>
                  <a:srgbClr val="000000"/>
                </a:solidFill>
                <a:uFill>
                  <a:solidFill>
                    <a:srgbClr val="FFFFFF"/>
                  </a:solidFill>
                </a:uFill>
                <a:latin typeface="Meiryo UI"/>
              </a:rPr>
              <a:t>.</a:t>
            </a:r>
            <a:r>
              <a:rPr lang="en-US" sz="2000" spc="-1" dirty="0" err="1">
                <a:solidFill>
                  <a:srgbClr val="000000"/>
                </a:solidFill>
                <a:uFill>
                  <a:solidFill>
                    <a:srgbClr val="FFFFFF"/>
                  </a:solidFill>
                </a:uFill>
                <a:latin typeface="Meiryo UI"/>
              </a:rPr>
              <a:t>xlsx」</a:t>
            </a:r>
            <a:r>
              <a:rPr lang="en-US" sz="2000" b="0" strike="noStrike" spc="-1" dirty="0" err="1">
                <a:solidFill>
                  <a:srgbClr val="000000"/>
                </a:solidFill>
                <a:uFill>
                  <a:solidFill>
                    <a:srgbClr val="FFFFFF"/>
                  </a:solidFill>
                </a:uFill>
                <a:latin typeface="Meiryo UI"/>
                <a:ea typeface="DejaVu Sans"/>
              </a:rPr>
              <a:t>を編集します</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DejaVu Sans"/>
              </a:rPr>
              <a:t>シート</a:t>
            </a:r>
            <a:r>
              <a:rPr lang="en-US" sz="2000" b="0" strike="noStrike" spc="-1" dirty="0" smtClean="0">
                <a:solidFill>
                  <a:srgbClr val="000000"/>
                </a:solidFill>
                <a:uFill>
                  <a:solidFill>
                    <a:srgbClr val="FFFFFF"/>
                  </a:solidFill>
                </a:uFill>
                <a:latin typeface="Meiryo UI"/>
                <a:ea typeface="DejaVu Sans"/>
              </a:rPr>
              <a:t>「</a:t>
            </a:r>
            <a:r>
              <a:rPr lang="ja-JP" altLang="en-US" sz="2000" b="0" strike="noStrike" spc="-1" dirty="0" smtClean="0">
                <a:solidFill>
                  <a:srgbClr val="000000"/>
                </a:solidFill>
                <a:uFill>
                  <a:solidFill>
                    <a:srgbClr val="FFFFFF"/>
                  </a:solidFill>
                </a:uFill>
                <a:latin typeface="Meiryo UI"/>
                <a:ea typeface="DejaVu Sans"/>
              </a:rPr>
              <a:t>検査</a:t>
            </a:r>
            <a:r>
              <a:rPr lang="en-US" sz="2000" b="0" strike="noStrike" spc="-1" dirty="0" err="1" smtClean="0">
                <a:solidFill>
                  <a:srgbClr val="000000"/>
                </a:solidFill>
                <a:uFill>
                  <a:solidFill>
                    <a:srgbClr val="FFFFFF"/>
                  </a:solidFill>
                </a:uFill>
                <a:latin typeface="Meiryo UI"/>
                <a:ea typeface="DejaVu Sans"/>
              </a:rPr>
              <a:t>対象」の入力列に</a:t>
            </a:r>
            <a:r>
              <a:rPr lang="en-US" sz="2000" b="0" strike="noStrike" spc="-1" dirty="0" smtClean="0">
                <a:solidFill>
                  <a:srgbClr val="000000"/>
                </a:solidFill>
                <a:uFill>
                  <a:solidFill>
                    <a:srgbClr val="FFFFFF"/>
                  </a:solidFill>
                </a:uFill>
                <a:latin typeface="Meiryo UI"/>
                <a:ea typeface="DejaVu Sans"/>
              </a:rPr>
              <a:t> </a:t>
            </a:r>
            <a:r>
              <a:rPr lang="en-US" sz="2000" b="0" strike="noStrike" spc="-1" dirty="0" err="1" smtClean="0">
                <a:solidFill>
                  <a:srgbClr val="000000"/>
                </a:solidFill>
                <a:uFill>
                  <a:solidFill>
                    <a:srgbClr val="FFFFFF"/>
                  </a:solidFill>
                </a:uFill>
                <a:latin typeface="Meiryo UI"/>
                <a:ea typeface="DejaVu Sans"/>
              </a:rPr>
              <a:t>検査対象の</a:t>
            </a:r>
            <a:r>
              <a:rPr lang="en-US" sz="2000" spc="-1" dirty="0" err="1" smtClean="0">
                <a:solidFill>
                  <a:srgbClr val="000000"/>
                </a:solidFill>
                <a:uFill>
                  <a:solidFill>
                    <a:srgbClr val="FFFFFF"/>
                  </a:solidFill>
                </a:uFill>
                <a:latin typeface="Meiryo UI"/>
                <a:ea typeface="DejaVu Sans"/>
              </a:rPr>
              <a:t>SPARC</a:t>
            </a:r>
            <a:r>
              <a:rPr lang="en-US" sz="2000" spc="-1" dirty="0" smtClean="0">
                <a:solidFill>
                  <a:srgbClr val="000000"/>
                </a:solidFill>
                <a:uFill>
                  <a:solidFill>
                    <a:srgbClr val="FFFFFF"/>
                  </a:solidFill>
                </a:uFill>
                <a:latin typeface="Meiryo UI"/>
                <a:ea typeface="DejaVu Sans"/>
              </a:rPr>
              <a:t> XSCF</a:t>
            </a:r>
            <a:r>
              <a:rPr lang="ja-JP" altLang="en-US" sz="2000" spc="-1" dirty="0" smtClean="0">
                <a:solidFill>
                  <a:srgbClr val="000000"/>
                </a:solidFill>
                <a:uFill>
                  <a:solidFill>
                    <a:srgbClr val="FFFFFF"/>
                  </a:solidFill>
                </a:uFill>
                <a:latin typeface="Meiryo UI"/>
                <a:ea typeface="DejaVu Sans"/>
              </a:rPr>
              <a:t>インターフェース</a:t>
            </a:r>
            <a:r>
              <a:rPr lang="en-US" sz="2000" b="0" strike="noStrike" spc="-1" dirty="0" err="1" smtClean="0">
                <a:solidFill>
                  <a:srgbClr val="000000"/>
                </a:solidFill>
                <a:uFill>
                  <a:solidFill>
                    <a:srgbClr val="FFFFFF"/>
                  </a:solidFill>
                </a:uFill>
                <a:latin typeface="Meiryo UI"/>
                <a:ea typeface="DejaVu Sans"/>
              </a:rPr>
              <a:t>の情報を</a:t>
            </a:r>
            <a:r>
              <a:rPr lang="ja-JP" altLang="en-US" sz="2000" b="0" strike="noStrike" spc="-1" dirty="0" smtClean="0">
                <a:solidFill>
                  <a:srgbClr val="000000"/>
                </a:solidFill>
                <a:uFill>
                  <a:solidFill>
                    <a:srgbClr val="FFFFFF"/>
                  </a:solidFill>
                </a:uFill>
                <a:latin typeface="Meiryo UI"/>
                <a:ea typeface="DejaVu Sans"/>
              </a:rPr>
              <a:t>入力</a:t>
            </a:r>
            <a:r>
              <a:rPr lang="en-US" sz="2000" b="0" strike="noStrike" spc="-1" dirty="0" err="1" smtClean="0">
                <a:solidFill>
                  <a:srgbClr val="000000"/>
                </a:solidFill>
                <a:uFill>
                  <a:solidFill>
                    <a:srgbClr val="FFFFFF"/>
                  </a:solidFill>
                </a:uFill>
                <a:latin typeface="Meiryo UI"/>
                <a:ea typeface="DejaVu Sans"/>
              </a:rPr>
              <a:t>します</a:t>
            </a:r>
            <a:endParaRPr lang="en-US" sz="1800" b="0" strike="noStrike" spc="-1" dirty="0" smtClean="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smtClean="0">
                <a:solidFill>
                  <a:srgbClr val="000000"/>
                </a:solidFill>
                <a:uFill>
                  <a:solidFill>
                    <a:srgbClr val="FFFFFF"/>
                  </a:solidFill>
                </a:uFill>
                <a:latin typeface="Meiryo UI"/>
                <a:ea typeface="DejaVu Sans"/>
              </a:rPr>
              <a:t>はじめに</a:t>
            </a:r>
            <a:r>
              <a:rPr lang="en-US" sz="2000" b="0" strike="noStrike" spc="-1" dirty="0" smtClean="0">
                <a:solidFill>
                  <a:srgbClr val="000000"/>
                </a:solidFill>
                <a:uFill>
                  <a:solidFill>
                    <a:srgbClr val="FFFFFF"/>
                  </a:solidFill>
                </a:uFill>
                <a:latin typeface="Meiryo UI"/>
                <a:ea typeface="DejaVu Sans"/>
              </a:rPr>
              <a:t>「</a:t>
            </a:r>
            <a:r>
              <a:rPr lang="ja-JP" altLang="en-US" sz="2000" b="0" strike="noStrike" spc="-1" dirty="0" smtClean="0">
                <a:solidFill>
                  <a:srgbClr val="000000"/>
                </a:solidFill>
                <a:uFill>
                  <a:solidFill>
                    <a:srgbClr val="FFFFFF"/>
                  </a:solidFill>
                </a:uFill>
                <a:latin typeface="Meiryo UI"/>
                <a:ea typeface="DejaVu Sans"/>
              </a:rPr>
              <a:t>検査ドメイン</a:t>
            </a:r>
            <a:r>
              <a:rPr lang="en-US" sz="2000" b="0" strike="noStrike" spc="-1" dirty="0" smtClean="0">
                <a:solidFill>
                  <a:srgbClr val="000000"/>
                </a:solidFill>
                <a:uFill>
                  <a:solidFill>
                    <a:srgbClr val="FFFFFF"/>
                  </a:solidFill>
                </a:uFill>
                <a:latin typeface="Meiryo UI"/>
                <a:ea typeface="DejaVu Sans"/>
              </a:rPr>
              <a:t>」</a:t>
            </a:r>
            <a:r>
              <a:rPr lang="en-US" sz="2000" b="0" strike="noStrike" spc="-1" dirty="0" err="1" smtClean="0">
                <a:solidFill>
                  <a:srgbClr val="000000"/>
                </a:solidFill>
                <a:uFill>
                  <a:solidFill>
                    <a:srgbClr val="FFFFFF"/>
                  </a:solidFill>
                </a:uFill>
                <a:latin typeface="Meiryo UI"/>
                <a:ea typeface="DejaVu Sans"/>
              </a:rPr>
              <a:t>に”XSCF”を</a:t>
            </a:r>
            <a:r>
              <a:rPr lang="ja-JP" altLang="en-US" sz="2000" b="0" strike="noStrike" spc="-1" dirty="0" smtClean="0">
                <a:solidFill>
                  <a:srgbClr val="000000"/>
                </a:solidFill>
                <a:uFill>
                  <a:solidFill>
                    <a:srgbClr val="FFFFFF"/>
                  </a:solidFill>
                </a:uFill>
                <a:latin typeface="Meiryo UI"/>
                <a:ea typeface="DejaVu Sans"/>
              </a:rPr>
              <a:t>入力</a:t>
            </a:r>
            <a:r>
              <a:rPr lang="en-US" sz="2000" b="0" strike="noStrike" spc="-1" dirty="0" err="1" smtClean="0">
                <a:solidFill>
                  <a:srgbClr val="000000"/>
                </a:solidFill>
                <a:uFill>
                  <a:solidFill>
                    <a:srgbClr val="FFFFFF"/>
                  </a:solidFill>
                </a:uFill>
                <a:latin typeface="Meiryo UI"/>
                <a:ea typeface="DejaVu Sans"/>
              </a:rPr>
              <a:t>してください</a:t>
            </a:r>
            <a:endParaRPr lang="en-US" sz="1800" b="0" strike="noStrike" spc="-1" dirty="0" smtClean="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000" b="0" strike="noStrike" spc="-1" dirty="0" err="1" smtClean="0">
                <a:solidFill>
                  <a:srgbClr val="000000"/>
                </a:solidFill>
                <a:uFill>
                  <a:solidFill>
                    <a:srgbClr val="FFFFFF"/>
                  </a:solidFill>
                </a:uFill>
                <a:latin typeface="Meiryo UI"/>
                <a:ea typeface="DejaVu Sans"/>
              </a:rPr>
              <a:t>各項目の入力手順はSPARC</a:t>
            </a:r>
            <a:r>
              <a:rPr lang="en-US" sz="2000" b="0" strike="noStrike" spc="-1" dirty="0" smtClean="0">
                <a:solidFill>
                  <a:srgbClr val="000000"/>
                </a:solidFill>
                <a:uFill>
                  <a:solidFill>
                    <a:srgbClr val="FFFFFF"/>
                  </a:solidFill>
                </a:uFill>
                <a:latin typeface="Meiryo UI"/>
                <a:ea typeface="DejaVu Sans"/>
              </a:rPr>
              <a:t> Solaris </a:t>
            </a:r>
            <a:r>
              <a:rPr lang="en-US" sz="2000" b="0" strike="noStrike" spc="-1" dirty="0" err="1" smtClean="0">
                <a:solidFill>
                  <a:srgbClr val="000000"/>
                </a:solidFill>
                <a:uFill>
                  <a:solidFill>
                    <a:srgbClr val="FFFFFF"/>
                  </a:solidFill>
                </a:uFill>
                <a:latin typeface="Meiryo UI"/>
                <a:ea typeface="DejaVu Sans"/>
              </a:rPr>
              <a:t>検査と同じとなります</a:t>
            </a:r>
            <a:r>
              <a:rPr lang="en-US" sz="2000" b="0" strike="noStrike" spc="-1" dirty="0" smtClean="0">
                <a:solidFill>
                  <a:srgbClr val="000000"/>
                </a:solidFill>
                <a:uFill>
                  <a:solidFill>
                    <a:srgbClr val="FFFFFF"/>
                  </a:solidFill>
                </a:uFill>
                <a:latin typeface="Meiryo UI"/>
                <a:ea typeface="DejaVu Sans"/>
              </a:rPr>
              <a:t/>
            </a:r>
            <a:br>
              <a:rPr lang="en-US" sz="2000" b="0" strike="noStrike" spc="-1" dirty="0" smtClean="0">
                <a:solidFill>
                  <a:srgbClr val="000000"/>
                </a:solidFill>
                <a:uFill>
                  <a:solidFill>
                    <a:srgbClr val="FFFFFF"/>
                  </a:solidFill>
                </a:uFill>
                <a:latin typeface="Meiryo UI"/>
                <a:ea typeface="DejaVu Sans"/>
              </a:rPr>
            </a:br>
            <a:endParaRPr lang="en-US" sz="2000" b="0" strike="noStrike" spc="-1" dirty="0" smtClean="0">
              <a:solidFill>
                <a:srgbClr val="000000"/>
              </a:solidFill>
              <a:uFill>
                <a:solidFill>
                  <a:srgbClr val="FFFFFF"/>
                </a:solidFill>
              </a:uFill>
              <a:latin typeface="Meiryo UI"/>
              <a:ea typeface="DejaVu Sans"/>
            </a:endParaRPr>
          </a:p>
          <a:p>
            <a:pPr marL="109800">
              <a:lnSpc>
                <a:spcPct val="100000"/>
              </a:lnSpc>
              <a:buClr>
                <a:srgbClr val="000000"/>
              </a:buClr>
              <a:buSzPct val="45000"/>
            </a:pPr>
            <a:r>
              <a:rPr lang="en-US" sz="2000" spc="-1" dirty="0" smtClean="0">
                <a:solidFill>
                  <a:srgbClr val="000000"/>
                </a:solidFill>
                <a:uFill>
                  <a:solidFill>
                    <a:srgbClr val="FFFFFF"/>
                  </a:solidFill>
                </a:uFill>
                <a:latin typeface="Meiryo UI"/>
              </a:rPr>
              <a:t>(</a:t>
            </a:r>
            <a:r>
              <a:rPr lang="ja-JP" altLang="en-US" sz="2000" spc="-1" dirty="0" smtClean="0">
                <a:solidFill>
                  <a:srgbClr val="000000"/>
                </a:solidFill>
                <a:uFill>
                  <a:solidFill>
                    <a:srgbClr val="FFFFFF"/>
                  </a:solidFill>
                </a:uFill>
                <a:latin typeface="Meiryo UI"/>
              </a:rPr>
              <a:t>注意</a:t>
            </a:r>
            <a:r>
              <a:rPr lang="en-US" altLang="ja-JP" sz="2000" spc="-1" dirty="0" smtClean="0">
                <a:solidFill>
                  <a:srgbClr val="000000"/>
                </a:solidFill>
                <a:uFill>
                  <a:solidFill>
                    <a:srgbClr val="FFFFFF"/>
                  </a:solidFill>
                </a:uFill>
                <a:latin typeface="Meiryo UI"/>
              </a:rPr>
              <a:t>) </a:t>
            </a:r>
            <a:r>
              <a:rPr lang="ja-JP" altLang="en-US" sz="2000" spc="-1" dirty="0" smtClean="0">
                <a:solidFill>
                  <a:srgbClr val="000000"/>
                </a:solidFill>
                <a:uFill>
                  <a:solidFill>
                    <a:srgbClr val="FFFFFF"/>
                  </a:solidFill>
                </a:uFill>
                <a:latin typeface="Meiryo UI"/>
              </a:rPr>
              <a:t>「対象サーバ」の入力は、前頁の</a:t>
            </a:r>
            <a:r>
              <a:rPr lang="en-US" altLang="ja-JP" sz="2000" spc="-1" dirty="0" smtClean="0">
                <a:solidFill>
                  <a:srgbClr val="000000"/>
                </a:solidFill>
                <a:uFill>
                  <a:solidFill>
                    <a:srgbClr val="FFFFFF"/>
                  </a:solidFill>
                </a:uFill>
                <a:latin typeface="Meiryo UI"/>
              </a:rPr>
              <a:t>SPARC Solaris </a:t>
            </a:r>
            <a:r>
              <a:rPr lang="ja-JP" altLang="en-US" sz="2000" spc="-1" dirty="0" smtClean="0">
                <a:solidFill>
                  <a:srgbClr val="000000"/>
                </a:solidFill>
                <a:uFill>
                  <a:solidFill>
                    <a:srgbClr val="FFFFFF"/>
                  </a:solidFill>
                </a:uFill>
                <a:latin typeface="Meiryo UI"/>
              </a:rPr>
              <a:t>検査と同じホスト名を入力してください</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0395896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smtClean="0">
                <a:solidFill>
                  <a:srgbClr val="000000"/>
                </a:solidFill>
                <a:uFill>
                  <a:solidFill>
                    <a:srgbClr val="FFFFFF"/>
                  </a:solidFill>
                </a:uFill>
                <a:latin typeface="Meiryo UI"/>
                <a:ea typeface="DejaVu Sans"/>
              </a:rPr>
              <a:t>SPARC XSCF </a:t>
            </a:r>
            <a:r>
              <a:rPr lang="en-US" sz="4400" b="0" strike="noStrike" spc="-1" dirty="0" err="1" smtClean="0">
                <a:solidFill>
                  <a:srgbClr val="000000"/>
                </a:solidFill>
                <a:uFill>
                  <a:solidFill>
                    <a:srgbClr val="FFFFFF"/>
                  </a:solidFill>
                </a:uFill>
                <a:latin typeface="Meiryo UI"/>
                <a:ea typeface="DejaVu Sans"/>
              </a:rPr>
              <a:t>config.groovy</a:t>
            </a:r>
            <a:r>
              <a:rPr lang="en-US" sz="4400" b="0" strike="noStrike" spc="-1" dirty="0" err="1">
                <a:solidFill>
                  <a:srgbClr val="000000"/>
                </a:solidFill>
                <a:uFill>
                  <a:solidFill>
                    <a:srgbClr val="FFFFFF"/>
                  </a:solidFill>
                </a:uFill>
                <a:latin typeface="Meiryo UI"/>
                <a:ea typeface="DejaVu Sans"/>
              </a:rPr>
              <a:t>の編集</a:t>
            </a:r>
            <a:endParaRPr lang="en-US" sz="1800" b="0" strike="noStrike" spc="-1" dirty="0">
              <a:solidFill>
                <a:srgbClr val="000000"/>
              </a:solidFill>
              <a:uFill>
                <a:solidFill>
                  <a:srgbClr val="FFFFFF"/>
                </a:solidFill>
              </a:uFill>
              <a:latin typeface="Arial"/>
            </a:endParaRPr>
          </a:p>
        </p:txBody>
      </p:sp>
      <p:sp>
        <p:nvSpPr>
          <p:cNvPr id="309" name="CustomShape 2"/>
          <p:cNvSpPr/>
          <p:nvPr/>
        </p:nvSpPr>
        <p:spPr>
          <a:xfrm>
            <a:off x="504000" y="1683000"/>
            <a:ext cx="9070920" cy="358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dirty="0">
                <a:solidFill>
                  <a:srgbClr val="000000"/>
                </a:solidFill>
                <a:uFill>
                  <a:solidFill>
                    <a:srgbClr val="FFFFFF"/>
                  </a:solidFill>
                </a:uFill>
                <a:latin typeface="Meiryo UI"/>
                <a:ea typeface="DejaVu Sans"/>
              </a:rPr>
              <a:t>notepad++</a:t>
            </a:r>
            <a:r>
              <a:rPr lang="en-US" sz="1800" b="0" strike="noStrike" spc="-1" dirty="0" err="1" smtClean="0">
                <a:solidFill>
                  <a:srgbClr val="000000"/>
                </a:solidFill>
                <a:uFill>
                  <a:solidFill>
                    <a:srgbClr val="FFFFFF"/>
                  </a:solidFill>
                </a:uFill>
                <a:latin typeface="Meiryo UI"/>
                <a:ea typeface="DejaVu Sans"/>
              </a:rPr>
              <a:t>などで</a:t>
            </a:r>
            <a:r>
              <a:rPr lang="ja-JP" altLang="en-US" spc="-1" dirty="0" smtClean="0">
                <a:solidFill>
                  <a:srgbClr val="000000"/>
                </a:solidFill>
                <a:uFill>
                  <a:solidFill>
                    <a:srgbClr val="FFFFFF"/>
                  </a:solidFill>
                </a:uFill>
                <a:latin typeface="Meiryo UI"/>
                <a:ea typeface="DejaVu Sans"/>
              </a:rPr>
              <a:t>「</a:t>
            </a:r>
            <a:r>
              <a:rPr lang="en-US" altLang="ja-JP" spc="-1" dirty="0">
                <a:solidFill>
                  <a:srgbClr val="000000"/>
                </a:solidFill>
                <a:uFill>
                  <a:solidFill>
                    <a:srgbClr val="FFFFFF"/>
                  </a:solidFill>
                </a:uFill>
                <a:latin typeface="Meiryo UI"/>
              </a:rPr>
              <a:t>.\</a:t>
            </a:r>
            <a:r>
              <a:rPr lang="en-US" altLang="ja-JP" spc="-1" dirty="0" smtClean="0">
                <a:solidFill>
                  <a:srgbClr val="000000"/>
                </a:solidFill>
                <a:uFill>
                  <a:solidFill>
                    <a:srgbClr val="FFFFFF"/>
                  </a:solidFill>
                </a:uFill>
                <a:latin typeface="Meiryo UI"/>
              </a:rPr>
              <a:t>template\Solaris\</a:t>
            </a:r>
            <a:r>
              <a:rPr lang="en-US" altLang="ja-JP" spc="-1" dirty="0" err="1" smtClean="0">
                <a:solidFill>
                  <a:srgbClr val="000000"/>
                </a:solidFill>
                <a:uFill>
                  <a:solidFill>
                    <a:srgbClr val="FFFFFF"/>
                  </a:solidFill>
                </a:uFill>
                <a:latin typeface="Meiryo UI"/>
              </a:rPr>
              <a:t>xscf_config.groovy</a:t>
            </a:r>
            <a:r>
              <a:rPr lang="ja-JP" altLang="en-US" spc="-1" dirty="0" smtClean="0">
                <a:solidFill>
                  <a:srgbClr val="000000"/>
                </a:solidFill>
                <a:uFill>
                  <a:solidFill>
                    <a:srgbClr val="FFFFFF"/>
                  </a:solidFill>
                </a:uFill>
                <a:latin typeface="Meiryo UI"/>
              </a:rPr>
              <a:t>」</a:t>
            </a:r>
            <a:r>
              <a:rPr lang="en-US" sz="1800" b="0" strike="noStrike" spc="-1" dirty="0" smtClean="0">
                <a:solidFill>
                  <a:srgbClr val="000000"/>
                </a:solidFill>
                <a:uFill>
                  <a:solidFill>
                    <a:srgbClr val="FFFFFF"/>
                  </a:solidFill>
                </a:uFill>
                <a:latin typeface="Meiryo UI"/>
                <a:ea typeface="DejaVu Sans"/>
              </a:rPr>
              <a:t> </a:t>
            </a:r>
            <a:r>
              <a:rPr lang="en-US" sz="1800" b="0" strike="noStrike" spc="-1" dirty="0" err="1">
                <a:solidFill>
                  <a:srgbClr val="000000"/>
                </a:solidFill>
                <a:uFill>
                  <a:solidFill>
                    <a:srgbClr val="FFFFFF"/>
                  </a:solidFill>
                </a:uFill>
                <a:latin typeface="Meiryo UI"/>
                <a:ea typeface="DejaVu Sans"/>
              </a:rPr>
              <a:t>を開き、以下の行の接続アカウント情報を編集します</a:t>
            </a:r>
            <a:endParaRPr lang="en-US" sz="1800" b="0" strike="noStrike" spc="-1" dirty="0">
              <a:solidFill>
                <a:srgbClr val="000000"/>
              </a:solidFill>
              <a:uFill>
                <a:solidFill>
                  <a:srgbClr val="FFFFFF"/>
                </a:solidFill>
              </a:uFill>
              <a:latin typeface="Arial"/>
            </a:endParaRPr>
          </a:p>
        </p:txBody>
      </p:sp>
      <p:sp>
        <p:nvSpPr>
          <p:cNvPr id="310" name="CustomShape 3"/>
          <p:cNvSpPr/>
          <p:nvPr/>
        </p:nvSpPr>
        <p:spPr>
          <a:xfrm>
            <a:off x="864000" y="2338200"/>
            <a:ext cx="7919280" cy="973080"/>
          </a:xfrm>
          <a:prstGeom prst="rect">
            <a:avLst/>
          </a:prstGeom>
          <a:noFill/>
          <a:ln w="3600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0" strike="noStrike" spc="-1" dirty="0">
                <a:solidFill>
                  <a:srgbClr val="000000"/>
                </a:solidFill>
                <a:uFill>
                  <a:solidFill>
                    <a:srgbClr val="FFFFFF"/>
                  </a:solidFill>
                </a:uFill>
                <a:latin typeface="ＭＳ ゴシック"/>
                <a:ea typeface="DejaVu Sans"/>
              </a:rPr>
              <a:t>// </a:t>
            </a:r>
            <a:r>
              <a:rPr lang="en-US" sz="1400" b="0" strike="noStrike" spc="-1" dirty="0" smtClean="0">
                <a:solidFill>
                  <a:srgbClr val="000000"/>
                </a:solidFill>
                <a:uFill>
                  <a:solidFill>
                    <a:srgbClr val="FFFFFF"/>
                  </a:solidFill>
                </a:uFill>
                <a:latin typeface="ＭＳ ゴシック"/>
                <a:ea typeface="DejaVu Sans"/>
              </a:rPr>
              <a:t>XSCF </a:t>
            </a:r>
            <a:r>
              <a:rPr lang="en-US" sz="1400" b="0" strike="noStrike" spc="-1" dirty="0" err="1" smtClean="0">
                <a:solidFill>
                  <a:srgbClr val="000000"/>
                </a:solidFill>
                <a:uFill>
                  <a:solidFill>
                    <a:srgbClr val="FFFFFF"/>
                  </a:solidFill>
                </a:uFill>
                <a:latin typeface="ＭＳ ゴシック"/>
                <a:ea typeface="DejaVu Sans"/>
              </a:rPr>
              <a:t>接続情報</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400" spc="-1" dirty="0" err="1" smtClean="0">
                <a:solidFill>
                  <a:srgbClr val="000000"/>
                </a:solidFill>
                <a:uFill>
                  <a:solidFill>
                    <a:srgbClr val="FFFFFF"/>
                  </a:solidFill>
                </a:uFill>
                <a:latin typeface="ＭＳ ゴシック"/>
                <a:ea typeface="ＭＳ ゴシック"/>
              </a:rPr>
              <a:t>account.XSCF.Test.user</a:t>
            </a:r>
            <a:r>
              <a:rPr lang="en-US" sz="1400" spc="-1" dirty="0" smtClean="0">
                <a:solidFill>
                  <a:srgbClr val="000000"/>
                </a:solidFill>
                <a:uFill>
                  <a:solidFill>
                    <a:srgbClr val="FFFFFF"/>
                  </a:solidFill>
                </a:uFill>
                <a:latin typeface="ＭＳ ゴシック"/>
                <a:ea typeface="ＭＳ ゴシック"/>
              </a:rPr>
              <a:t>      = 'guest‘</a:t>
            </a:r>
          </a:p>
          <a:p>
            <a:pPr>
              <a:lnSpc>
                <a:spcPct val="100000"/>
              </a:lnSpc>
            </a:pPr>
            <a:r>
              <a:rPr lang="en-US" sz="1400" spc="-1" dirty="0" err="1" smtClean="0">
                <a:solidFill>
                  <a:srgbClr val="000000"/>
                </a:solidFill>
                <a:uFill>
                  <a:solidFill>
                    <a:srgbClr val="FFFFFF"/>
                  </a:solidFill>
                </a:uFill>
                <a:latin typeface="ＭＳ ゴシック"/>
                <a:ea typeface="ＭＳ ゴシック"/>
              </a:rPr>
              <a:t>account.XSCF.Test.password</a:t>
            </a:r>
            <a:r>
              <a:rPr lang="en-US" sz="1400" spc="-1" dirty="0" smtClean="0">
                <a:solidFill>
                  <a:srgbClr val="000000"/>
                </a:solidFill>
                <a:uFill>
                  <a:solidFill>
                    <a:srgbClr val="FFFFFF"/>
                  </a:solidFill>
                </a:uFill>
                <a:latin typeface="ＭＳ ゴシック"/>
                <a:ea typeface="ＭＳ ゴシック"/>
              </a:rPr>
              <a:t>  = 'guest000'</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7591525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smtClean="0">
                <a:solidFill>
                  <a:srgbClr val="000000"/>
                </a:solidFill>
                <a:uFill>
                  <a:solidFill>
                    <a:srgbClr val="FFFFFF"/>
                  </a:solidFill>
                </a:uFill>
                <a:latin typeface="Meiryo UI"/>
                <a:ea typeface="DejaVu Sans"/>
              </a:rPr>
              <a:t>SPARC </a:t>
            </a:r>
            <a:r>
              <a:rPr lang="en-US" sz="4400" b="0" strike="noStrike" spc="-1" dirty="0" err="1" smtClean="0">
                <a:solidFill>
                  <a:srgbClr val="000000"/>
                </a:solidFill>
                <a:uFill>
                  <a:solidFill>
                    <a:srgbClr val="FFFFFF"/>
                  </a:solidFill>
                </a:uFill>
                <a:latin typeface="Meiryo UI"/>
                <a:ea typeface="DejaVu Sans"/>
              </a:rPr>
              <a:t>XSCF検査実行</a:t>
            </a:r>
            <a:endParaRPr lang="en-US" sz="1800" b="0" strike="noStrike" spc="-1" dirty="0">
              <a:solidFill>
                <a:srgbClr val="000000"/>
              </a:solidFill>
              <a:uFill>
                <a:solidFill>
                  <a:srgbClr val="FFFFFF"/>
                </a:solidFill>
              </a:uFill>
              <a:latin typeface="Arial"/>
            </a:endParaRPr>
          </a:p>
        </p:txBody>
      </p:sp>
      <p:sp>
        <p:nvSpPr>
          <p:cNvPr id="312" name="CustomShape 2"/>
          <p:cNvSpPr/>
          <p:nvPr/>
        </p:nvSpPr>
        <p:spPr>
          <a:xfrm>
            <a:off x="504000" y="1768680"/>
            <a:ext cx="9360848"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600" b="0" strike="noStrike" spc="-1" dirty="0" err="1">
                <a:solidFill>
                  <a:srgbClr val="000000"/>
                </a:solidFill>
                <a:uFill>
                  <a:solidFill>
                    <a:srgbClr val="FFFFFF"/>
                  </a:solidFill>
                </a:uFill>
                <a:latin typeface="Meiryo UI"/>
                <a:ea typeface="DejaVu Sans"/>
              </a:rPr>
              <a:t>PowerShellを開いて、プロジェクトディレクトリに移動して、getconfig</a:t>
            </a:r>
            <a:r>
              <a:rPr lang="en-US" sz="1600" b="0" strike="noStrike" spc="-1" dirty="0">
                <a:solidFill>
                  <a:srgbClr val="000000"/>
                </a:solidFill>
                <a:uFill>
                  <a:solidFill>
                    <a:srgbClr val="FFFFFF"/>
                  </a:solidFill>
                </a:uFill>
                <a:latin typeface="Meiryo UI"/>
                <a:ea typeface="DejaVu Sans"/>
              </a:rPr>
              <a:t> </a:t>
            </a:r>
            <a:r>
              <a:rPr lang="en-US" sz="1600" b="0" strike="noStrike" spc="-1" dirty="0" err="1" smtClean="0">
                <a:solidFill>
                  <a:srgbClr val="000000"/>
                </a:solidFill>
                <a:uFill>
                  <a:solidFill>
                    <a:srgbClr val="FFFFFF"/>
                  </a:solidFill>
                </a:uFill>
                <a:latin typeface="Meiryo UI"/>
                <a:ea typeface="DejaVu Sans"/>
              </a:rPr>
              <a:t>を実行します</a:t>
            </a:r>
            <a:r>
              <a:rPr lang="en-US" sz="1600" spc="-1" dirty="0">
                <a:solidFill>
                  <a:srgbClr val="000000"/>
                </a:solidFill>
                <a:uFill>
                  <a:solidFill>
                    <a:srgbClr val="FFFFFF"/>
                  </a:solidFill>
                </a:uFill>
                <a:latin typeface="Meiryo UI"/>
              </a:rPr>
              <a:t/>
            </a:r>
            <a:br>
              <a:rPr lang="en-US" sz="1600" spc="-1" dirty="0">
                <a:solidFill>
                  <a:srgbClr val="000000"/>
                </a:solidFill>
                <a:uFill>
                  <a:solidFill>
                    <a:srgbClr val="FFFFFF"/>
                  </a:solidFill>
                </a:uFill>
                <a:latin typeface="Meiryo UI"/>
              </a:rPr>
            </a:br>
            <a:r>
              <a:rPr lang="ja-JP" altLang="en-US" sz="1600" spc="-1" dirty="0">
                <a:solidFill>
                  <a:srgbClr val="000000"/>
                </a:solidFill>
                <a:uFill>
                  <a:solidFill>
                    <a:srgbClr val="FFFFFF"/>
                  </a:solidFill>
                </a:uFill>
                <a:latin typeface="Meiryo UI"/>
              </a:rPr>
              <a:t> </a:t>
            </a:r>
            <a:r>
              <a:rPr lang="en-US" altLang="ja-JP" sz="1600" spc="-1" dirty="0" smtClean="0">
                <a:solidFill>
                  <a:srgbClr val="000000"/>
                </a:solidFill>
                <a:uFill>
                  <a:solidFill>
                    <a:srgbClr val="FFFFFF"/>
                  </a:solidFill>
                </a:uFill>
                <a:latin typeface="Meiryo UI"/>
              </a:rPr>
              <a:t>-c</a:t>
            </a:r>
            <a:r>
              <a:rPr lang="ja-JP" altLang="en-US" sz="1600" spc="-1" dirty="0">
                <a:solidFill>
                  <a:srgbClr val="000000"/>
                </a:solidFill>
                <a:uFill>
                  <a:solidFill>
                    <a:srgbClr val="FFFFFF"/>
                  </a:solidFill>
                </a:uFill>
                <a:latin typeface="Meiryo UI"/>
              </a:rPr>
              <a:t> </a:t>
            </a:r>
            <a:r>
              <a:rPr lang="ja-JP" altLang="en-US" sz="1600" spc="-1" dirty="0" smtClean="0">
                <a:solidFill>
                  <a:srgbClr val="000000"/>
                </a:solidFill>
                <a:uFill>
                  <a:solidFill>
                    <a:srgbClr val="FFFFFF"/>
                  </a:solidFill>
                </a:uFill>
                <a:latin typeface="Meiryo UI"/>
              </a:rPr>
              <a:t>オプションで、</a:t>
            </a:r>
            <a:r>
              <a:rPr lang="en-US" altLang="ja-JP" sz="1600" spc="-1" dirty="0" err="1" smtClean="0">
                <a:solidFill>
                  <a:srgbClr val="000000"/>
                </a:solidFill>
                <a:uFill>
                  <a:solidFill>
                    <a:srgbClr val="FFFFFF"/>
                  </a:solidFill>
                </a:uFill>
                <a:latin typeface="Meiryo UI"/>
              </a:rPr>
              <a:t>config</a:t>
            </a:r>
            <a:r>
              <a:rPr lang="en-US" altLang="ja-JP" sz="1600" spc="-1" dirty="0" smtClean="0">
                <a:solidFill>
                  <a:srgbClr val="000000"/>
                </a:solidFill>
                <a:uFill>
                  <a:solidFill>
                    <a:srgbClr val="FFFFFF"/>
                  </a:solidFill>
                </a:uFill>
                <a:latin typeface="Meiryo UI"/>
              </a:rPr>
              <a:t> </a:t>
            </a:r>
            <a:r>
              <a:rPr lang="ja-JP" altLang="en-US" sz="1600" spc="-1" dirty="0" smtClean="0">
                <a:solidFill>
                  <a:srgbClr val="000000"/>
                </a:solidFill>
                <a:uFill>
                  <a:solidFill>
                    <a:srgbClr val="FFFFFF"/>
                  </a:solidFill>
                </a:uFill>
                <a:latin typeface="Meiryo UI"/>
              </a:rPr>
              <a:t>ファイルを指定します</a:t>
            </a:r>
            <a:r>
              <a:rPr lang="en-US" sz="1600" spc="-1" dirty="0" smtClean="0">
                <a:solidFill>
                  <a:srgbClr val="000000"/>
                </a:solidFill>
                <a:uFill>
                  <a:solidFill>
                    <a:srgbClr val="FFFFFF"/>
                  </a:solidFill>
                </a:uFill>
                <a:latin typeface="Meiryo UI"/>
              </a:rPr>
              <a:t/>
            </a:r>
            <a:br>
              <a:rPr lang="en-US" sz="1600" spc="-1" dirty="0" smtClean="0">
                <a:solidFill>
                  <a:srgbClr val="000000"/>
                </a:solidFill>
                <a:uFill>
                  <a:solidFill>
                    <a:srgbClr val="FFFFFF"/>
                  </a:solidFill>
                </a:uFill>
                <a:latin typeface="Meiryo UI"/>
              </a:rPr>
            </a:br>
            <a:r>
              <a:rPr lang="en-US" sz="1600" spc="-1" dirty="0" smtClean="0">
                <a:solidFill>
                  <a:srgbClr val="000000"/>
                </a:solidFill>
                <a:uFill>
                  <a:solidFill>
                    <a:srgbClr val="FFFFFF"/>
                  </a:solidFill>
                </a:uFill>
                <a:latin typeface="Meiryo UI"/>
              </a:rPr>
              <a:t/>
            </a:r>
            <a:br>
              <a:rPr lang="en-US" sz="1600" spc="-1" dirty="0" smtClean="0">
                <a:solidFill>
                  <a:srgbClr val="000000"/>
                </a:solidFill>
                <a:uFill>
                  <a:solidFill>
                    <a:srgbClr val="FFFFFF"/>
                  </a:solidFill>
                </a:uFill>
                <a:latin typeface="Meiryo UI"/>
              </a:rPr>
            </a:br>
            <a:r>
              <a:rPr lang="en-US" sz="1600" spc="-1" dirty="0" err="1" smtClean="0">
                <a:solidFill>
                  <a:srgbClr val="000000"/>
                </a:solidFill>
                <a:uFill>
                  <a:solidFill>
                    <a:srgbClr val="FFFFFF"/>
                  </a:solidFill>
                </a:uFill>
                <a:latin typeface="Meiryo UI"/>
              </a:rPr>
              <a:t>getconfig</a:t>
            </a:r>
            <a:r>
              <a:rPr lang="en-US" sz="1600" spc="-1" dirty="0" smtClean="0">
                <a:solidFill>
                  <a:srgbClr val="000000"/>
                </a:solidFill>
                <a:uFill>
                  <a:solidFill>
                    <a:srgbClr val="FFFFFF"/>
                  </a:solidFill>
                </a:uFill>
                <a:latin typeface="Meiryo UI"/>
              </a:rPr>
              <a:t> </a:t>
            </a:r>
            <a:r>
              <a:rPr lang="en-US" sz="1600" spc="-1" dirty="0">
                <a:solidFill>
                  <a:srgbClr val="000000"/>
                </a:solidFill>
                <a:uFill>
                  <a:solidFill>
                    <a:srgbClr val="FFFFFF"/>
                  </a:solidFill>
                </a:uFill>
                <a:latin typeface="Meiryo UI"/>
              </a:rPr>
              <a:t>-c .\</a:t>
            </a:r>
            <a:r>
              <a:rPr lang="en-US" sz="1600" spc="-1" dirty="0" smtClean="0">
                <a:solidFill>
                  <a:srgbClr val="000000"/>
                </a:solidFill>
                <a:uFill>
                  <a:solidFill>
                    <a:srgbClr val="FFFFFF"/>
                  </a:solidFill>
                </a:uFill>
                <a:latin typeface="Meiryo UI"/>
              </a:rPr>
              <a:t>template\Solaris\</a:t>
            </a:r>
            <a:r>
              <a:rPr lang="en-US" sz="1600" spc="-1" dirty="0" err="1" smtClean="0">
                <a:solidFill>
                  <a:srgbClr val="000000"/>
                </a:solidFill>
                <a:uFill>
                  <a:solidFill>
                    <a:srgbClr val="FFFFFF"/>
                  </a:solidFill>
                </a:uFill>
                <a:latin typeface="Meiryo UI"/>
              </a:rPr>
              <a:t>xscf_config.groovy</a:t>
            </a:r>
            <a:endParaRPr lang="en-US" sz="1600" b="0" strike="noStrike" spc="-1" dirty="0">
              <a:solidFill>
                <a:srgbClr val="000000"/>
              </a:solidFill>
              <a:uFill>
                <a:solidFill>
                  <a:srgbClr val="FFFFFF"/>
                </a:solidFill>
              </a:uFill>
              <a:latin typeface="Arial"/>
            </a:endParaRPr>
          </a:p>
        </p:txBody>
      </p:sp>
      <p:sp>
        <p:nvSpPr>
          <p:cNvPr id="5" name="CustomShape 2"/>
          <p:cNvSpPr/>
          <p:nvPr/>
        </p:nvSpPr>
        <p:spPr>
          <a:xfrm>
            <a:off x="504000" y="5644361"/>
            <a:ext cx="9360848"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600" b="0" strike="noStrike" spc="-1" dirty="0" err="1">
                <a:solidFill>
                  <a:srgbClr val="000000"/>
                </a:solidFill>
                <a:uFill>
                  <a:solidFill>
                    <a:srgbClr val="FFFFFF"/>
                  </a:solidFill>
                </a:uFill>
                <a:latin typeface="Meiryo UI"/>
                <a:ea typeface="DejaVu Sans"/>
              </a:rPr>
              <a:t>Excel検査結果の確認ができたら”getconfig</a:t>
            </a:r>
            <a:r>
              <a:rPr lang="en-US" sz="1600" b="0" strike="noStrike" spc="-1" dirty="0">
                <a:solidFill>
                  <a:srgbClr val="000000"/>
                </a:solidFill>
                <a:uFill>
                  <a:solidFill>
                    <a:srgbClr val="FFFFFF"/>
                  </a:solidFill>
                </a:uFill>
                <a:latin typeface="Meiryo UI"/>
                <a:ea typeface="DejaVu Sans"/>
              </a:rPr>
              <a:t> -u </a:t>
            </a:r>
            <a:r>
              <a:rPr lang="en-US" sz="1600" b="0" strike="noStrike" spc="-1" dirty="0" err="1">
                <a:solidFill>
                  <a:srgbClr val="000000"/>
                </a:solidFill>
                <a:uFill>
                  <a:solidFill>
                    <a:srgbClr val="FFFFFF"/>
                  </a:solidFill>
                </a:uFill>
                <a:latin typeface="Meiryo UI"/>
                <a:ea typeface="DejaVu Sans"/>
              </a:rPr>
              <a:t>local”でローカルデータベースに検査結果を登録します</a:t>
            </a:r>
            <a:endParaRPr lang="en-US" sz="1600" b="0" strike="noStrike" spc="-1" dirty="0">
              <a:solidFill>
                <a:srgbClr val="000000"/>
              </a:solidFill>
              <a:uFill>
                <a:solidFill>
                  <a:srgbClr val="FFFFFF"/>
                </a:solidFill>
              </a:uFill>
              <a:latin typeface="Arial"/>
            </a:endParaRPr>
          </a:p>
        </p:txBody>
      </p:sp>
      <p:pic>
        <p:nvPicPr>
          <p:cNvPr id="6" name="図 306"/>
          <p:cNvPicPr/>
          <p:nvPr/>
        </p:nvPicPr>
        <p:blipFill>
          <a:blip r:embed="rId2"/>
          <a:stretch/>
        </p:blipFill>
        <p:spPr>
          <a:xfrm>
            <a:off x="864000" y="6084093"/>
            <a:ext cx="7689440" cy="1152360"/>
          </a:xfrm>
          <a:prstGeom prst="rect">
            <a:avLst/>
          </a:prstGeom>
          <a:ln w="36000">
            <a:noFill/>
          </a:ln>
        </p:spPr>
      </p:pic>
      <p:sp>
        <p:nvSpPr>
          <p:cNvPr id="7" name="CustomShape 3"/>
          <p:cNvSpPr/>
          <p:nvPr/>
        </p:nvSpPr>
        <p:spPr>
          <a:xfrm>
            <a:off x="504000" y="2984021"/>
            <a:ext cx="9360848"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600" b="0" strike="noStrike" spc="-1" dirty="0" err="1">
                <a:solidFill>
                  <a:srgbClr val="000000"/>
                </a:solidFill>
                <a:uFill>
                  <a:solidFill>
                    <a:srgbClr val="FFFFFF"/>
                  </a:solidFill>
                </a:uFill>
                <a:latin typeface="Meiryo UI"/>
                <a:ea typeface="DejaVu Sans"/>
              </a:rPr>
              <a:t>実行後、プロジェクトディレクトリ下のbuildの下に生成されたExcel検査結果を開いて結果を確認します</a:t>
            </a:r>
            <a:endParaRPr lang="en-US" sz="1600" b="0" strike="noStrike" spc="-1" dirty="0">
              <a:solidFill>
                <a:srgbClr val="000000"/>
              </a:solidFill>
              <a:uFill>
                <a:solidFill>
                  <a:srgbClr val="FFFFFF"/>
                </a:solidFill>
              </a:uFill>
              <a:latin typeface="Arial"/>
            </a:endParaRPr>
          </a:p>
        </p:txBody>
      </p:sp>
      <p:pic>
        <p:nvPicPr>
          <p:cNvPr id="8" name="図 308"/>
          <p:cNvPicPr/>
          <p:nvPr/>
        </p:nvPicPr>
        <p:blipFill>
          <a:blip r:embed="rId3"/>
          <a:stretch/>
        </p:blipFill>
        <p:spPr>
          <a:xfrm>
            <a:off x="822600" y="3386651"/>
            <a:ext cx="6208616" cy="2158200"/>
          </a:xfrm>
          <a:prstGeom prst="rect">
            <a:avLst/>
          </a:prstGeom>
          <a:ln w="36000">
            <a:noFill/>
          </a:ln>
        </p:spPr>
      </p:pic>
    </p:spTree>
    <p:extLst>
      <p:ext uri="{BB962C8B-B14F-4D97-AF65-F5344CB8AC3E}">
        <p14:creationId xmlns:p14="http://schemas.microsoft.com/office/powerpoint/2010/main" val="2710277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他の検査シナリオのインポート</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他の検査シナリオの実行1</a:t>
            </a:r>
            <a:endParaRPr lang="en-US" sz="1800" b="0" strike="noStrike" spc="-1">
              <a:solidFill>
                <a:srgbClr val="000000"/>
              </a:solidFill>
              <a:uFill>
                <a:solidFill>
                  <a:srgbClr val="FFFFFF"/>
                </a:solidFill>
              </a:uFill>
              <a:latin typeface="Arial"/>
            </a:endParaRPr>
          </a:p>
        </p:txBody>
      </p:sp>
      <p:sp>
        <p:nvSpPr>
          <p:cNvPr id="330" name="CustomShape 2"/>
          <p:cNvSpPr/>
          <p:nvPr/>
        </p:nvSpPr>
        <p:spPr>
          <a:xfrm>
            <a:off x="504000" y="510732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dirty="0" err="1" smtClean="0">
                <a:solidFill>
                  <a:srgbClr val="000000"/>
                </a:solidFill>
                <a:uFill>
                  <a:solidFill>
                    <a:srgbClr val="FFFFFF"/>
                  </a:solidFill>
                </a:uFill>
                <a:latin typeface="Meiryo UI"/>
                <a:ea typeface="DejaVu Sans"/>
              </a:rPr>
              <a:t>Config</a:t>
            </a:r>
            <a:r>
              <a:rPr lang="ja-JP" altLang="en-US" sz="1800" b="0" strike="noStrike" spc="-1" dirty="0" smtClean="0">
                <a:solidFill>
                  <a:srgbClr val="000000"/>
                </a:solidFill>
                <a:uFill>
                  <a:solidFill>
                    <a:srgbClr val="FFFFFF"/>
                  </a:solidFill>
                </a:uFill>
                <a:latin typeface="Meiryo UI"/>
                <a:ea typeface="DejaVu Sans"/>
              </a:rPr>
              <a:t>ファイル</a:t>
            </a:r>
            <a:r>
              <a:rPr lang="en-US" sz="1800" b="0" strike="noStrike" spc="-1" dirty="0" smtClean="0">
                <a:solidFill>
                  <a:srgbClr val="000000"/>
                </a:solidFill>
                <a:uFill>
                  <a:solidFill>
                    <a:srgbClr val="FFFFFF"/>
                  </a:solidFill>
                </a:uFill>
                <a:latin typeface="Meiryo UI"/>
                <a:ea typeface="DejaVu Sans"/>
              </a:rPr>
              <a:t>”.\template\</a:t>
            </a:r>
            <a:r>
              <a:rPr lang="en-US" sz="1800" b="0" strike="noStrike" spc="-1" dirty="0" err="1" smtClean="0">
                <a:solidFill>
                  <a:srgbClr val="000000"/>
                </a:solidFill>
                <a:uFill>
                  <a:solidFill>
                    <a:srgbClr val="FFFFFF"/>
                  </a:solidFill>
                </a:uFill>
                <a:latin typeface="Meiryo UI"/>
                <a:ea typeface="DejaVu Sans"/>
              </a:rPr>
              <a:t>zabbix</a:t>
            </a:r>
            <a:r>
              <a:rPr lang="en-US" sz="1800" b="0" strike="noStrike" spc="-1" dirty="0" smtClean="0">
                <a:solidFill>
                  <a:srgbClr val="000000"/>
                </a:solidFill>
                <a:uFill>
                  <a:solidFill>
                    <a:srgbClr val="FFFFFF"/>
                  </a:solidFill>
                </a:uFill>
                <a:latin typeface="Meiryo UI"/>
                <a:ea typeface="DejaVu Sans"/>
              </a:rPr>
              <a:t>\</a:t>
            </a:r>
            <a:r>
              <a:rPr lang="en-US" sz="1800" b="0" strike="noStrike" spc="-1" dirty="0" err="1" smtClean="0">
                <a:solidFill>
                  <a:srgbClr val="000000"/>
                </a:solidFill>
                <a:uFill>
                  <a:solidFill>
                    <a:srgbClr val="FFFFFF"/>
                  </a:solidFill>
                </a:uFill>
                <a:latin typeface="Meiryo UI"/>
                <a:ea typeface="DejaVu Sans"/>
              </a:rPr>
              <a:t>zabbix_config.groovy</a:t>
            </a:r>
            <a:r>
              <a:rPr lang="en-US" sz="1800" b="0" strike="noStrike" spc="-1" dirty="0">
                <a:solidFill>
                  <a:srgbClr val="000000"/>
                </a:solidFill>
                <a:uFill>
                  <a:solidFill>
                    <a:srgbClr val="FFFFFF"/>
                  </a:solidFill>
                </a:uFill>
                <a:latin typeface="Meiryo UI"/>
                <a:ea typeface="DejaVu Sans"/>
              </a:rPr>
              <a:t>”(</a:t>
            </a:r>
            <a:r>
              <a:rPr lang="en-US" sz="1800" b="0" strike="noStrike" spc="-1" dirty="0" err="1">
                <a:solidFill>
                  <a:srgbClr val="000000"/>
                </a:solidFill>
                <a:uFill>
                  <a:solidFill>
                    <a:srgbClr val="FFFFFF"/>
                  </a:solidFill>
                </a:uFill>
                <a:latin typeface="Meiryo UI"/>
                <a:ea typeface="DejaVu Sans"/>
              </a:rPr>
              <a:t>ここでは、zabbix</a:t>
            </a:r>
            <a:r>
              <a:rPr lang="en-US" sz="1800" b="0" strike="noStrike" spc="-1" dirty="0" err="1" smtClean="0">
                <a:solidFill>
                  <a:srgbClr val="000000"/>
                </a:solidFill>
                <a:uFill>
                  <a:solidFill>
                    <a:srgbClr val="FFFFFF"/>
                  </a:solidFill>
                </a:uFill>
                <a:latin typeface="Meiryo UI"/>
                <a:ea typeface="DejaVu Sans"/>
              </a:rPr>
              <a:t>検査シナリオの</a:t>
            </a:r>
            <a:r>
              <a:rPr lang="ja-JP" altLang="en-US" sz="1800" b="0" strike="noStrike" spc="-1" dirty="0" smtClean="0">
                <a:solidFill>
                  <a:srgbClr val="000000"/>
                </a:solidFill>
                <a:uFill>
                  <a:solidFill>
                    <a:srgbClr val="FFFFFF"/>
                  </a:solidFill>
                </a:uFill>
                <a:latin typeface="Meiryo UI"/>
                <a:ea typeface="DejaVu Sans"/>
              </a:rPr>
              <a:t>設定ファイル</a:t>
            </a:r>
            <a:r>
              <a:rPr lang="en-US" sz="1800" b="0" strike="noStrike" spc="-1" dirty="0" smtClean="0">
                <a:solidFill>
                  <a:srgbClr val="000000"/>
                </a:solidFill>
                <a:uFill>
                  <a:solidFill>
                    <a:srgbClr val="FFFFFF"/>
                  </a:solidFill>
                </a:uFill>
                <a:latin typeface="Meiryo UI"/>
                <a:ea typeface="DejaVu Sans"/>
              </a:rPr>
              <a:t>)</a:t>
            </a:r>
            <a:r>
              <a:rPr lang="en-US" sz="1800" b="0" strike="noStrike" spc="-1" dirty="0" err="1">
                <a:solidFill>
                  <a:srgbClr val="000000"/>
                </a:solidFill>
                <a:uFill>
                  <a:solidFill>
                    <a:srgbClr val="FFFFFF"/>
                  </a:solidFill>
                </a:uFill>
                <a:latin typeface="Meiryo UI"/>
                <a:ea typeface="DejaVu Sans"/>
              </a:rPr>
              <a:t>を編集します</a:t>
            </a:r>
            <a:endParaRPr lang="en-US" sz="1800" b="0" strike="noStrike" spc="-1" dirty="0">
              <a:solidFill>
                <a:srgbClr val="000000"/>
              </a:solidFill>
              <a:uFill>
                <a:solidFill>
                  <a:srgbClr val="FFFFFF"/>
                </a:solidFill>
              </a:uFill>
              <a:latin typeface="Arial"/>
            </a:endParaRPr>
          </a:p>
        </p:txBody>
      </p:sp>
      <p:sp>
        <p:nvSpPr>
          <p:cNvPr id="331" name="CustomShape 3"/>
          <p:cNvSpPr/>
          <p:nvPr/>
        </p:nvSpPr>
        <p:spPr>
          <a:xfrm>
            <a:off x="541800" y="1800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dirty="0" smtClean="0">
                <a:solidFill>
                  <a:srgbClr val="000000"/>
                </a:solidFill>
                <a:uFill>
                  <a:solidFill>
                    <a:srgbClr val="FFFFFF"/>
                  </a:solidFill>
                </a:uFill>
                <a:latin typeface="Meiryo UI"/>
                <a:ea typeface="DejaVu Sans"/>
              </a:rPr>
              <a:t>template </a:t>
            </a:r>
            <a:r>
              <a:rPr lang="ja-JP" altLang="en-US" sz="1800" b="0" strike="noStrike" spc="-1" dirty="0" smtClean="0">
                <a:solidFill>
                  <a:srgbClr val="000000"/>
                </a:solidFill>
                <a:uFill>
                  <a:solidFill>
                    <a:srgbClr val="FFFFFF"/>
                  </a:solidFill>
                </a:uFill>
                <a:latin typeface="Meiryo UI"/>
                <a:ea typeface="DejaVu Sans"/>
              </a:rPr>
              <a:t>下の</a:t>
            </a:r>
            <a:r>
              <a:rPr lang="en-US" sz="1800" b="0" strike="noStrike" spc="-1" dirty="0" err="1" smtClean="0">
                <a:solidFill>
                  <a:srgbClr val="000000"/>
                </a:solidFill>
                <a:uFill>
                  <a:solidFill>
                    <a:srgbClr val="FFFFFF"/>
                  </a:solidFill>
                </a:uFill>
                <a:latin typeface="Meiryo UI"/>
                <a:ea typeface="DejaVu Sans"/>
              </a:rPr>
              <a:t>検査シートと設定ファイルを編集します</a:t>
            </a:r>
            <a:endParaRPr lang="en-US" sz="18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800" b="0" strike="noStrike" spc="-1" dirty="0" err="1">
                <a:solidFill>
                  <a:srgbClr val="000000"/>
                </a:solidFill>
                <a:uFill>
                  <a:solidFill>
                    <a:srgbClr val="FFFFFF"/>
                  </a:solidFill>
                </a:uFill>
                <a:latin typeface="Meiryo UI"/>
                <a:ea typeface="DejaVu Sans"/>
              </a:rPr>
              <a:t>プロジェクトディレクトリ下に展開された検査シート</a:t>
            </a:r>
            <a:r>
              <a:rPr lang="en-US" sz="1800" b="0" strike="noStrike" spc="-1" dirty="0">
                <a:solidFill>
                  <a:srgbClr val="000000"/>
                </a:solidFill>
                <a:uFill>
                  <a:solidFill>
                    <a:srgbClr val="FFFFFF"/>
                  </a:solidFill>
                </a:uFill>
                <a:latin typeface="Meiryo UI"/>
                <a:ea typeface="DejaVu Sans"/>
              </a:rPr>
              <a:t>(</a:t>
            </a:r>
            <a:r>
              <a:rPr lang="en-US" sz="1800" b="0" strike="noStrike" spc="-1" dirty="0" err="1">
                <a:solidFill>
                  <a:srgbClr val="000000"/>
                </a:solidFill>
                <a:uFill>
                  <a:solidFill>
                    <a:srgbClr val="FFFFFF"/>
                  </a:solidFill>
                </a:uFill>
                <a:latin typeface="Meiryo UI"/>
                <a:ea typeface="DejaVu Sans"/>
              </a:rPr>
              <a:t>ここでは</a:t>
            </a:r>
            <a:r>
              <a:rPr lang="en-US" spc="-1" dirty="0">
                <a:solidFill>
                  <a:srgbClr val="000000"/>
                </a:solidFill>
                <a:uFill>
                  <a:solidFill>
                    <a:srgbClr val="FFFFFF"/>
                  </a:solidFill>
                </a:uFill>
                <a:latin typeface="Meiryo UI"/>
              </a:rPr>
              <a:t>、.\template\Zabbix\zabbix</a:t>
            </a:r>
            <a:r>
              <a:rPr lang="en-US" spc="-1" dirty="0" smtClean="0">
                <a:solidFill>
                  <a:srgbClr val="000000"/>
                </a:solidFill>
                <a:uFill>
                  <a:solidFill>
                    <a:srgbClr val="FFFFFF"/>
                  </a:solidFill>
                </a:uFill>
                <a:latin typeface="Meiryo UI"/>
              </a:rPr>
              <a:t>監視設定チェックシート</a:t>
            </a:r>
            <a:r>
              <a:rPr lang="en-US" sz="1800" b="0" strike="noStrike" spc="-1" dirty="0" smtClean="0">
                <a:solidFill>
                  <a:srgbClr val="000000"/>
                </a:solidFill>
                <a:uFill>
                  <a:solidFill>
                    <a:srgbClr val="FFFFFF"/>
                  </a:solidFill>
                </a:uFill>
                <a:latin typeface="Meiryo UI"/>
                <a:ea typeface="DejaVu Sans"/>
              </a:rPr>
              <a:t>.</a:t>
            </a:r>
            <a:r>
              <a:rPr lang="en-US" sz="1800" b="0" strike="noStrike" spc="-1" dirty="0">
                <a:solidFill>
                  <a:srgbClr val="000000"/>
                </a:solidFill>
                <a:uFill>
                  <a:solidFill>
                    <a:srgbClr val="FFFFFF"/>
                  </a:solidFill>
                </a:uFill>
                <a:latin typeface="Meiryo UI"/>
                <a:ea typeface="DejaVu Sans"/>
              </a:rPr>
              <a:t>xlsx)</a:t>
            </a:r>
            <a:r>
              <a:rPr lang="en-US" sz="1800" b="0" strike="noStrike" spc="-1" dirty="0" err="1">
                <a:solidFill>
                  <a:srgbClr val="000000"/>
                </a:solidFill>
                <a:uFill>
                  <a:solidFill>
                    <a:srgbClr val="FFFFFF"/>
                  </a:solidFill>
                </a:uFill>
                <a:latin typeface="Meiryo UI"/>
                <a:ea typeface="DejaVu Sans"/>
              </a:rPr>
              <a:t>を開きます</a:t>
            </a:r>
            <a:endParaRPr lang="en-US" sz="18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800" b="0" strike="noStrike" spc="-1" dirty="0" err="1">
                <a:solidFill>
                  <a:srgbClr val="000000"/>
                </a:solidFill>
                <a:uFill>
                  <a:solidFill>
                    <a:srgbClr val="FFFFFF"/>
                  </a:solidFill>
                </a:uFill>
                <a:latin typeface="Meiryo UI"/>
                <a:ea typeface="DejaVu Sans"/>
              </a:rPr>
              <a:t>編集手順については、docsの下にある各検査シナリオのReadme.md</a:t>
            </a:r>
            <a:r>
              <a:rPr lang="en-US" sz="1800" b="0" strike="noStrike" spc="-1" dirty="0" err="1" smtClean="0">
                <a:solidFill>
                  <a:srgbClr val="000000"/>
                </a:solidFill>
                <a:uFill>
                  <a:solidFill>
                    <a:srgbClr val="FFFFFF"/>
                  </a:solidFill>
                </a:uFill>
                <a:latin typeface="Meiryo UI"/>
                <a:ea typeface="DejaVu Sans"/>
              </a:rPr>
              <a:t>を参照してください</a:t>
            </a:r>
            <a:endParaRPr lang="en-US" sz="1800" b="0" strike="noStrike" spc="-1" dirty="0" smtClean="0">
              <a:solidFill>
                <a:srgbClr val="000000"/>
              </a:solidFill>
              <a:uFill>
                <a:solidFill>
                  <a:srgbClr val="FFFFFF"/>
                </a:solidFill>
              </a:uFill>
              <a:latin typeface="Meiryo UI"/>
              <a:ea typeface="DejaVu Sans"/>
            </a:endParaRPr>
          </a:p>
          <a:p>
            <a:pPr marL="432000" indent="-322920">
              <a:lnSpc>
                <a:spcPct val="100000"/>
              </a:lnSpc>
              <a:buClr>
                <a:srgbClr val="000000"/>
              </a:buClr>
              <a:buSzPct val="45000"/>
              <a:buFont typeface="Wingdings" charset="2"/>
              <a:buChar char=""/>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pic>
        <p:nvPicPr>
          <p:cNvPr id="2" name="図 1"/>
          <p:cNvPicPr>
            <a:picLocks noChangeAspect="1"/>
          </p:cNvPicPr>
          <p:nvPr/>
        </p:nvPicPr>
        <p:blipFill>
          <a:blip r:embed="rId2"/>
          <a:stretch>
            <a:fillRect/>
          </a:stretch>
        </p:blipFill>
        <p:spPr>
          <a:xfrm>
            <a:off x="1007864" y="3065552"/>
            <a:ext cx="5480120" cy="1969048"/>
          </a:xfrm>
          <a:prstGeom prst="rect">
            <a:avLst/>
          </a:prstGeom>
        </p:spPr>
      </p:pic>
      <p:sp>
        <p:nvSpPr>
          <p:cNvPr id="3" name="テキスト ボックス 2"/>
          <p:cNvSpPr txBox="1"/>
          <p:nvPr/>
        </p:nvSpPr>
        <p:spPr>
          <a:xfrm>
            <a:off x="1042842" y="5951520"/>
            <a:ext cx="8317950" cy="954107"/>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ja-JP" sz="1400" dirty="0"/>
              <a:t>// Zabbix</a:t>
            </a:r>
            <a:r>
              <a:rPr lang="ja-JP" altLang="en-US" sz="1400" dirty="0"/>
              <a:t>接続情報</a:t>
            </a:r>
          </a:p>
          <a:p>
            <a:r>
              <a:rPr lang="en-US" altLang="ja-JP" sz="1400" dirty="0" err="1" smtClean="0"/>
              <a:t>account.Zabbix.Test.server</a:t>
            </a:r>
            <a:r>
              <a:rPr lang="en-US" altLang="ja-JP" sz="1400" dirty="0" smtClean="0"/>
              <a:t>   </a:t>
            </a:r>
            <a:r>
              <a:rPr lang="en-US" altLang="ja-JP" sz="1400" dirty="0"/>
              <a:t>= '192.168.0.20'</a:t>
            </a:r>
          </a:p>
          <a:p>
            <a:r>
              <a:rPr lang="en-US" altLang="ja-JP" sz="1400" dirty="0" err="1"/>
              <a:t>account.Zabbix.Test.user</a:t>
            </a:r>
            <a:r>
              <a:rPr lang="en-US" altLang="ja-JP" sz="1400" dirty="0"/>
              <a:t>     = 'Admin'</a:t>
            </a:r>
          </a:p>
          <a:p>
            <a:r>
              <a:rPr lang="en-US" altLang="ja-JP" sz="1400" dirty="0" err="1"/>
              <a:t>account.Zabbix.Test.password</a:t>
            </a:r>
            <a:r>
              <a:rPr lang="en-US" altLang="ja-JP" sz="1400" dirty="0"/>
              <a:t> = '</a:t>
            </a:r>
            <a:r>
              <a:rPr lang="en-US" altLang="ja-JP" sz="1400" dirty="0" err="1"/>
              <a:t>zabbix</a:t>
            </a:r>
            <a:r>
              <a:rPr lang="en-US" altLang="ja-JP" sz="1400" dirty="0" smtClean="0"/>
              <a:t>'</a:t>
            </a:r>
            <a:endParaRPr lang="en-US" altLang="ja-JP" sz="1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他の検査シナリオの実行2</a:t>
            </a:r>
            <a:endParaRPr lang="en-US" sz="1800" b="0" strike="noStrike" spc="-1">
              <a:solidFill>
                <a:srgbClr val="000000"/>
              </a:solidFill>
              <a:uFill>
                <a:solidFill>
                  <a:srgbClr val="FFFFFF"/>
                </a:solidFill>
              </a:uFill>
              <a:latin typeface="Arial"/>
            </a:endParaRPr>
          </a:p>
        </p:txBody>
      </p:sp>
      <p:sp>
        <p:nvSpPr>
          <p:cNvPr id="333" name="CustomShape 2"/>
          <p:cNvSpPr/>
          <p:nvPr/>
        </p:nvSpPr>
        <p:spPr>
          <a:xfrm>
            <a:off x="504000" y="1656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US" sz="1800" b="0" strike="noStrike" spc="-1" dirty="0">
                <a:solidFill>
                  <a:srgbClr val="000000"/>
                </a:solidFill>
                <a:uFill>
                  <a:solidFill>
                    <a:srgbClr val="FFFFFF"/>
                  </a:solidFill>
                </a:uFill>
                <a:latin typeface="Meiryo UI"/>
                <a:ea typeface="DejaVu Sans"/>
              </a:rPr>
              <a:t>-c </a:t>
            </a:r>
            <a:r>
              <a:rPr lang="en-US" sz="1800" b="0" strike="noStrike" spc="-1" dirty="0" err="1">
                <a:solidFill>
                  <a:srgbClr val="000000"/>
                </a:solidFill>
                <a:uFill>
                  <a:solidFill>
                    <a:srgbClr val="FFFFFF"/>
                  </a:solidFill>
                </a:uFill>
                <a:latin typeface="Meiryo UI"/>
                <a:ea typeface="DejaVu Sans"/>
              </a:rPr>
              <a:t>オプションで設定ファイルを指定して、検査を実行します</a:t>
            </a:r>
            <a:endParaRPr lang="en-US" sz="18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800" b="0" strike="noStrike" spc="-1" dirty="0" err="1">
                <a:solidFill>
                  <a:srgbClr val="000000"/>
                </a:solidFill>
                <a:uFill>
                  <a:solidFill>
                    <a:srgbClr val="FFFFFF"/>
                  </a:solidFill>
                </a:uFill>
                <a:latin typeface="Meiryo UI"/>
                <a:ea typeface="DejaVu Sans"/>
              </a:rPr>
              <a:t>getconfig</a:t>
            </a:r>
            <a:r>
              <a:rPr lang="en-US" sz="1800" b="0" strike="noStrike" spc="-1" dirty="0">
                <a:solidFill>
                  <a:srgbClr val="000000"/>
                </a:solidFill>
                <a:uFill>
                  <a:solidFill>
                    <a:srgbClr val="FFFFFF"/>
                  </a:solidFill>
                </a:uFill>
                <a:latin typeface="Meiryo UI"/>
                <a:ea typeface="DejaVu Sans"/>
              </a:rPr>
              <a:t> -c </a:t>
            </a:r>
            <a:r>
              <a:rPr lang="en-US" sz="1800" b="0" strike="noStrike" spc="-1" dirty="0" smtClean="0">
                <a:solidFill>
                  <a:srgbClr val="000000"/>
                </a:solidFill>
                <a:uFill>
                  <a:solidFill>
                    <a:srgbClr val="FFFFFF"/>
                  </a:solidFill>
                </a:uFill>
                <a:latin typeface="Meiryo UI"/>
                <a:ea typeface="DejaVu Sans"/>
              </a:rPr>
              <a:t>.\template\</a:t>
            </a:r>
            <a:r>
              <a:rPr lang="en-US" sz="1800" b="0" strike="noStrike" spc="-1" dirty="0" err="1" smtClean="0">
                <a:solidFill>
                  <a:srgbClr val="000000"/>
                </a:solidFill>
                <a:uFill>
                  <a:solidFill>
                    <a:srgbClr val="FFFFFF"/>
                  </a:solidFill>
                </a:uFill>
                <a:latin typeface="Meiryo UI"/>
                <a:ea typeface="DejaVu Sans"/>
              </a:rPr>
              <a:t>zabbix</a:t>
            </a:r>
            <a:r>
              <a:rPr lang="en-US" sz="1800" b="0" strike="noStrike" spc="-1" dirty="0" smtClean="0">
                <a:solidFill>
                  <a:srgbClr val="000000"/>
                </a:solidFill>
                <a:uFill>
                  <a:solidFill>
                    <a:srgbClr val="FFFFFF"/>
                  </a:solidFill>
                </a:uFill>
                <a:latin typeface="Meiryo UI"/>
                <a:ea typeface="DejaVu Sans"/>
              </a:rPr>
              <a:t>\</a:t>
            </a:r>
            <a:r>
              <a:rPr lang="en-US" sz="1800" b="0" strike="noStrike" spc="-1" dirty="0" err="1" smtClean="0">
                <a:solidFill>
                  <a:srgbClr val="000000"/>
                </a:solidFill>
                <a:uFill>
                  <a:solidFill>
                    <a:srgbClr val="FFFFFF"/>
                  </a:solidFill>
                </a:uFill>
                <a:latin typeface="Meiryo UI"/>
                <a:ea typeface="DejaVu Sans"/>
              </a:rPr>
              <a:t>zabbix_config.groovy</a:t>
            </a:r>
            <a:endParaRPr lang="en-US" sz="1800" b="0" strike="noStrike" spc="-1" dirty="0">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US" sz="1800" b="0" strike="noStrike" spc="-1" dirty="0" err="1">
                <a:solidFill>
                  <a:srgbClr val="000000"/>
                </a:solidFill>
                <a:uFill>
                  <a:solidFill>
                    <a:srgbClr val="FFFFFF"/>
                  </a:solidFill>
                </a:uFill>
                <a:latin typeface="Meiryo UI"/>
                <a:ea typeface="DejaVu Sans"/>
              </a:rPr>
              <a:t>実行後、プロジェクトディレクトリ下のbuildの下に生成されたExcel検査結果を開いて結果を確認します</a:t>
            </a:r>
            <a:endParaRPr lang="en-US" sz="1800" b="0" strike="noStrike" spc="-1" dirty="0">
              <a:solidFill>
                <a:srgbClr val="000000"/>
              </a:solidFill>
              <a:uFill>
                <a:solidFill>
                  <a:srgbClr val="FFFFFF"/>
                </a:solidFill>
              </a:uFill>
              <a:latin typeface="Arial"/>
            </a:endParaRPr>
          </a:p>
        </p:txBody>
      </p:sp>
      <p:pic>
        <p:nvPicPr>
          <p:cNvPr id="2" name="図 1"/>
          <p:cNvPicPr>
            <a:picLocks noChangeAspect="1"/>
          </p:cNvPicPr>
          <p:nvPr/>
        </p:nvPicPr>
        <p:blipFill>
          <a:blip r:embed="rId2"/>
          <a:stretch>
            <a:fillRect/>
          </a:stretch>
        </p:blipFill>
        <p:spPr>
          <a:xfrm>
            <a:off x="974915" y="2915741"/>
            <a:ext cx="8421688" cy="3672408"/>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504000" y="301320"/>
            <a:ext cx="9069840" cy="5848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ドライランモード</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ドライランモードについて</a:t>
            </a:r>
            <a:endParaRPr lang="en-US" sz="1800" b="0" strike="noStrike" spc="-1">
              <a:solidFill>
                <a:srgbClr val="000000"/>
              </a:solidFill>
              <a:uFill>
                <a:solidFill>
                  <a:srgbClr val="FFFFFF"/>
                </a:solidFill>
              </a:uFill>
              <a:latin typeface="Arial"/>
            </a:endParaRPr>
          </a:p>
        </p:txBody>
      </p:sp>
      <p:sp>
        <p:nvSpPr>
          <p:cNvPr id="337" name="CustomShape 2"/>
          <p:cNvSpPr/>
          <p:nvPr/>
        </p:nvSpPr>
        <p:spPr>
          <a:xfrm>
            <a:off x="504000" y="1769040"/>
            <a:ext cx="9069840" cy="1325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1600" b="0" strike="noStrike" spc="-1" dirty="0" err="1">
                <a:solidFill>
                  <a:srgbClr val="000000"/>
                </a:solidFill>
                <a:uFill>
                  <a:solidFill>
                    <a:srgbClr val="FFFFFF"/>
                  </a:solidFill>
                </a:uFill>
                <a:latin typeface="Meiryo UI"/>
                <a:ea typeface="DejaVu Sans"/>
              </a:rPr>
              <a:t>getconfig実行オプションで</a:t>
            </a:r>
            <a:r>
              <a:rPr lang="en-US" sz="1600" b="0" strike="noStrike" spc="-1" dirty="0">
                <a:solidFill>
                  <a:srgbClr val="000000"/>
                </a:solidFill>
                <a:uFill>
                  <a:solidFill>
                    <a:srgbClr val="FFFFFF"/>
                  </a:solidFill>
                </a:uFill>
                <a:latin typeface="Meiryo UI"/>
                <a:ea typeface="DejaVu Sans"/>
              </a:rPr>
              <a:t>、 “-d” </a:t>
            </a:r>
            <a:r>
              <a:rPr lang="en-US" sz="1600" b="0" strike="noStrike" spc="-1" dirty="0" err="1">
                <a:solidFill>
                  <a:srgbClr val="000000"/>
                </a:solidFill>
                <a:uFill>
                  <a:solidFill>
                    <a:srgbClr val="FFFFFF"/>
                  </a:solidFill>
                </a:uFill>
                <a:latin typeface="Meiryo UI"/>
                <a:ea typeface="DejaVu Sans"/>
              </a:rPr>
              <a:t>オプションを追加すると予行演習</a:t>
            </a:r>
            <a:r>
              <a:rPr lang="en-US" sz="1600" b="0" strike="noStrike" spc="-1" dirty="0">
                <a:solidFill>
                  <a:srgbClr val="000000"/>
                </a:solidFill>
                <a:uFill>
                  <a:solidFill>
                    <a:srgbClr val="FFFFFF"/>
                  </a:solidFill>
                </a:uFill>
                <a:latin typeface="Meiryo UI"/>
                <a:ea typeface="DejaVu Sans"/>
              </a:rPr>
              <a:t>(</a:t>
            </a:r>
            <a:r>
              <a:rPr lang="en-US" sz="1600" b="0" strike="noStrike" spc="-1" dirty="0" err="1">
                <a:solidFill>
                  <a:srgbClr val="000000"/>
                </a:solidFill>
                <a:uFill>
                  <a:solidFill>
                    <a:srgbClr val="FFFFFF"/>
                  </a:solidFill>
                </a:uFill>
                <a:latin typeface="Meiryo UI"/>
                <a:ea typeface="DejaVu Sans"/>
              </a:rPr>
              <a:t>DryRun</a:t>
            </a:r>
            <a:r>
              <a:rPr lang="en-US" sz="1600" b="0" strike="noStrike" spc="-1" dirty="0">
                <a:solidFill>
                  <a:srgbClr val="000000"/>
                </a:solidFill>
                <a:uFill>
                  <a:solidFill>
                    <a:srgbClr val="FFFFFF"/>
                  </a:solidFill>
                </a:uFill>
                <a:latin typeface="Meiryo UI"/>
                <a:ea typeface="DejaVu Sans"/>
              </a:rPr>
              <a:t>)</a:t>
            </a:r>
            <a:r>
              <a:rPr lang="en-US" sz="1600" b="0" strike="noStrike" spc="-1" dirty="0" err="1">
                <a:solidFill>
                  <a:srgbClr val="000000"/>
                </a:solidFill>
                <a:uFill>
                  <a:solidFill>
                    <a:srgbClr val="FFFFFF"/>
                  </a:solidFill>
                </a:uFill>
                <a:latin typeface="Meiryo UI"/>
                <a:ea typeface="DejaVu Sans"/>
              </a:rPr>
              <a:t>モードを実行します</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dirty="0" err="1">
                <a:solidFill>
                  <a:srgbClr val="000000"/>
                </a:solidFill>
                <a:uFill>
                  <a:solidFill>
                    <a:srgbClr val="FFFFFF"/>
                  </a:solidFill>
                </a:uFill>
                <a:latin typeface="Meiryo UI"/>
                <a:ea typeface="DejaVu Sans"/>
              </a:rPr>
              <a:t>予行演習モードを使用すると、検査対象へのアクセスをせずに、保存済みの収集ログから再検査を行います</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dirty="0" err="1">
                <a:solidFill>
                  <a:srgbClr val="000000"/>
                </a:solidFill>
                <a:uFill>
                  <a:solidFill>
                    <a:srgbClr val="FFFFFF"/>
                  </a:solidFill>
                </a:uFill>
                <a:latin typeface="Meiryo UI"/>
                <a:ea typeface="DejaVu Sans"/>
              </a:rPr>
              <a:t>一部の検査対象を絞り込んで検査結果を作成したい場合などに使用します</a:t>
            </a:r>
            <a:endParaRPr lang="en-US" sz="1800" b="0" strike="noStrike" spc="-1" dirty="0">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1600" b="0" strike="noStrike" spc="-1" dirty="0" err="1" smtClean="0">
                <a:solidFill>
                  <a:srgbClr val="000000"/>
                </a:solidFill>
                <a:uFill>
                  <a:solidFill>
                    <a:srgbClr val="FFFFFF"/>
                  </a:solidFill>
                </a:uFill>
                <a:latin typeface="Meiryo UI"/>
                <a:ea typeface="DejaVu Sans"/>
              </a:rPr>
              <a:t>はじめに全検査対象の検査を実行しま</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504000" y="301320"/>
            <a:ext cx="9070920" cy="126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dirty="0" err="1" smtClean="0">
                <a:solidFill>
                  <a:srgbClr val="000000"/>
                </a:solidFill>
                <a:uFill>
                  <a:solidFill>
                    <a:srgbClr val="FFFFFF"/>
                  </a:solidFill>
                </a:uFill>
                <a:latin typeface="Meiryo UI"/>
                <a:ea typeface="DejaVu Sans"/>
              </a:rPr>
              <a:t>ドライランモードの実行</a:t>
            </a:r>
            <a:endParaRPr lang="en-US" sz="1800" b="0" strike="noStrike" spc="-1" dirty="0">
              <a:solidFill>
                <a:srgbClr val="000000"/>
              </a:solidFill>
              <a:uFill>
                <a:solidFill>
                  <a:srgbClr val="FFFFFF"/>
                </a:solidFill>
              </a:uFill>
              <a:latin typeface="Arial"/>
            </a:endParaRPr>
          </a:p>
        </p:txBody>
      </p:sp>
      <p:sp>
        <p:nvSpPr>
          <p:cNvPr id="340" name="CustomShape 2"/>
          <p:cNvSpPr/>
          <p:nvPr/>
        </p:nvSpPr>
        <p:spPr>
          <a:xfrm>
            <a:off x="541800" y="1800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DejaVu Sans"/>
              </a:rPr>
              <a:t>getconfig で検査を実行したら getconfig -u local でローカルディレクトリに検査結果をコピーします</a:t>
            </a:r>
            <a:endParaRPr lang="en-US" sz="1800" b="0" strike="noStrike" spc="-1">
              <a:solidFill>
                <a:srgbClr val="000000"/>
              </a:solidFill>
              <a:uFill>
                <a:solidFill>
                  <a:srgbClr val="FFFFFF"/>
                </a:solidFill>
              </a:uFill>
              <a:latin typeface="Arial"/>
            </a:endParaRPr>
          </a:p>
        </p:txBody>
      </p:sp>
      <p:sp>
        <p:nvSpPr>
          <p:cNvPr id="341" name="CustomShape 3"/>
          <p:cNvSpPr/>
          <p:nvPr/>
        </p:nvSpPr>
        <p:spPr>
          <a:xfrm>
            <a:off x="541800" y="3960000"/>
            <a:ext cx="9070920" cy="60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US" altLang="ja-JP" spc="-1" dirty="0" err="1">
                <a:solidFill>
                  <a:srgbClr val="000000"/>
                </a:solidFill>
                <a:uFill>
                  <a:solidFill>
                    <a:srgbClr val="FFFFFF"/>
                  </a:solidFill>
                </a:uFill>
                <a:latin typeface="Meiryo UI"/>
              </a:rPr>
              <a:t>getconfig</a:t>
            </a:r>
            <a:r>
              <a:rPr lang="en-US" altLang="ja-JP" spc="-1" dirty="0">
                <a:solidFill>
                  <a:srgbClr val="000000"/>
                </a:solidFill>
                <a:uFill>
                  <a:solidFill>
                    <a:srgbClr val="FFFFFF"/>
                  </a:solidFill>
                </a:uFill>
                <a:latin typeface="Meiryo UI"/>
              </a:rPr>
              <a:t> -d </a:t>
            </a:r>
            <a:r>
              <a:rPr lang="en-US" altLang="ja-JP" spc="-1" dirty="0" err="1">
                <a:solidFill>
                  <a:srgbClr val="000000"/>
                </a:solidFill>
                <a:uFill>
                  <a:solidFill>
                    <a:srgbClr val="FFFFFF"/>
                  </a:solidFill>
                </a:uFill>
                <a:latin typeface="Meiryo UI"/>
              </a:rPr>
              <a:t>オプションで、予行演習モードで実行します</a:t>
            </a:r>
            <a:endParaRPr lang="en-US" altLang="ja-JP" spc="-1" dirty="0">
              <a:solidFill>
                <a:srgbClr val="000000"/>
              </a:solidFill>
              <a:uFill>
                <a:solidFill>
                  <a:srgbClr val="FFFFFF"/>
                </a:solidFill>
              </a:uFill>
            </a:endParaRPr>
          </a:p>
          <a:p>
            <a:pPr marL="432000" indent="-322920">
              <a:lnSpc>
                <a:spcPct val="100000"/>
              </a:lnSpc>
              <a:buClr>
                <a:srgbClr val="000000"/>
              </a:buClr>
              <a:buSzPct val="45000"/>
              <a:buFont typeface="Wingdings" charset="2"/>
              <a:buChar char=""/>
            </a:pPr>
            <a:r>
              <a:rPr lang="en-US" altLang="ja-JP" spc="-1" dirty="0" err="1" smtClean="0">
                <a:solidFill>
                  <a:srgbClr val="000000"/>
                </a:solidFill>
                <a:uFill>
                  <a:solidFill>
                    <a:srgbClr val="FFFFFF"/>
                  </a:solidFill>
                </a:uFill>
                <a:latin typeface="Meiryo UI"/>
              </a:rPr>
              <a:t>検査対象へのアクセスをせずに再検査を行います</a:t>
            </a:r>
            <a:endParaRPr lang="en-US" altLang="ja-JP" spc="-1" dirty="0">
              <a:solidFill>
                <a:srgbClr val="000000"/>
              </a:solidFill>
              <a:uFill>
                <a:solidFill>
                  <a:srgbClr val="FFFFFF"/>
                </a:solidFill>
              </a:uFill>
            </a:endParaRPr>
          </a:p>
        </p:txBody>
      </p:sp>
      <p:pic>
        <p:nvPicPr>
          <p:cNvPr id="342" name="図 332"/>
          <p:cNvPicPr/>
          <p:nvPr/>
        </p:nvPicPr>
        <p:blipFill>
          <a:blip r:embed="rId2"/>
          <a:stretch/>
        </p:blipFill>
        <p:spPr>
          <a:xfrm>
            <a:off x="936000" y="2453040"/>
            <a:ext cx="7277760" cy="1074240"/>
          </a:xfrm>
          <a:prstGeom prst="rect">
            <a:avLst/>
          </a:prstGeom>
          <a:ln>
            <a:noFill/>
          </a:ln>
        </p:spPr>
      </p:pic>
      <p:pic>
        <p:nvPicPr>
          <p:cNvPr id="7" name="図 336"/>
          <p:cNvPicPr/>
          <p:nvPr/>
        </p:nvPicPr>
        <p:blipFill>
          <a:blip r:embed="rId3"/>
          <a:stretch/>
        </p:blipFill>
        <p:spPr>
          <a:xfrm>
            <a:off x="938880" y="4787949"/>
            <a:ext cx="6980400" cy="2360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事前準備２</a:t>
            </a:r>
            <a:endParaRPr lang="en-US" sz="1800" b="0" strike="noStrike" spc="-1">
              <a:solidFill>
                <a:srgbClr val="000000"/>
              </a:solidFill>
              <a:uFill>
                <a:solidFill>
                  <a:srgbClr val="FFFFFF"/>
                </a:solidFill>
              </a:uFill>
              <a:latin typeface="Arial"/>
            </a:endParaRPr>
          </a:p>
        </p:txBody>
      </p:sp>
      <p:sp>
        <p:nvSpPr>
          <p:cNvPr id="193" name="CustomShape 2"/>
          <p:cNvSpPr/>
          <p:nvPr/>
        </p:nvSpPr>
        <p:spPr>
          <a:xfrm>
            <a:off x="504000" y="1625040"/>
            <a:ext cx="9069840" cy="4421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Meiryo UI"/>
              </a:rPr>
              <a:t>SSL証明書のインストール(社外 SSL Webアクセスの制限がある場合)</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Meiryo UI"/>
              </a:rPr>
              <a:t> (社内利用既定を参照)</a:t>
            </a:r>
            <a:endParaRPr lang="en-US"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Meiryo UI"/>
                <a:ea typeface="Meiryo UI"/>
              </a:rPr>
              <a:t>PowerShellのインストール</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Meiryo UI"/>
              </a:rPr>
              <a:t>OSが以下のバージョンの場合、PowerShellの追加インストールが必要となります</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Meiryo UI"/>
              </a:rPr>
              <a:t>Windows 7、Windows Server 2008 R2、Windows Server 2012</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Meiryo UI"/>
                <a:ea typeface="Meiryo UI"/>
              </a:rPr>
              <a:t>以下サイトからインストールしてください</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Meiryo UI"/>
              </a:rPr>
              <a:t>Microsoft .NET Framework 4.5のインストール</a:t>
            </a:r>
            <a:endParaRPr lang="en-US" sz="1800" b="0" strike="noStrike" spc="-1">
              <a:solidFill>
                <a:srgbClr val="000000"/>
              </a:solidFill>
              <a:uFill>
                <a:solidFill>
                  <a:srgbClr val="FFFFFF"/>
                </a:solidFill>
              </a:uFill>
              <a:latin typeface="Arial"/>
            </a:endParaRPr>
          </a:p>
          <a:p>
            <a:pPr marL="1728000" lvl="3" indent="-214200">
              <a:lnSpc>
                <a:spcPct val="100000"/>
              </a:lnSpc>
              <a:buClr>
                <a:srgbClr val="000000"/>
              </a:buClr>
              <a:buSzPct val="75000"/>
              <a:buFont typeface="Symbol"/>
              <a:buChar char=""/>
            </a:pPr>
            <a:r>
              <a:rPr lang="en-US" sz="1500" b="0" u="sng" strike="noStrike" spc="-1">
                <a:solidFill>
                  <a:srgbClr val="0000FF"/>
                </a:solidFill>
                <a:uFill>
                  <a:solidFill>
                    <a:srgbClr val="FFFFFF"/>
                  </a:solidFill>
                </a:uFill>
                <a:latin typeface="Meiryo UI"/>
                <a:ea typeface="Meiryo UI"/>
                <a:hlinkClick r:id="rId2"/>
              </a:rPr>
              <a:t>http://www.microsoft.com/en-us/download/details.aspx?id=30653</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Meiryo UI"/>
                <a:ea typeface="Meiryo UI"/>
              </a:rPr>
              <a:t>Windows Management Framework 5.0 (WFM 5.0) のインストール</a:t>
            </a:r>
            <a:endParaRPr lang="en-US" sz="1800" b="0" strike="noStrike" spc="-1">
              <a:solidFill>
                <a:srgbClr val="000000"/>
              </a:solidFill>
              <a:uFill>
                <a:solidFill>
                  <a:srgbClr val="FFFFFF"/>
                </a:solidFill>
              </a:uFill>
              <a:latin typeface="Arial"/>
            </a:endParaRPr>
          </a:p>
          <a:p>
            <a:pPr marL="1728000" lvl="3" indent="-214200">
              <a:lnSpc>
                <a:spcPct val="100000"/>
              </a:lnSpc>
              <a:buClr>
                <a:srgbClr val="000000"/>
              </a:buClr>
              <a:buSzPct val="75000"/>
              <a:buFont typeface="Symbol"/>
              <a:buChar char=""/>
            </a:pPr>
            <a:r>
              <a:rPr lang="en-US" sz="1500" b="0" u="sng" strike="noStrike" spc="-1">
                <a:solidFill>
                  <a:srgbClr val="0000FF"/>
                </a:solidFill>
                <a:uFill>
                  <a:solidFill>
                    <a:srgbClr val="FFFFFF"/>
                  </a:solidFill>
                </a:uFill>
                <a:latin typeface="Meiryo UI"/>
                <a:ea typeface="Meiryo UI"/>
                <a:hlinkClick r:id="rId3"/>
              </a:rPr>
              <a:t>https://www.microsoft.com/en-us/download/details.aspx?id=50395</a:t>
            </a:r>
            <a:endParaRPr lang="en-US" sz="1800" b="0" strike="noStrike" spc="-1">
              <a:solidFill>
                <a:srgbClr val="000000"/>
              </a:solidFill>
              <a:uFill>
                <a:solidFill>
                  <a:srgbClr val="FFFFFF"/>
                </a:solidFill>
              </a:uFill>
              <a:latin typeface="Arial"/>
            </a:endParaRPr>
          </a:p>
          <a:p>
            <a:pPr marL="1728000" lvl="3" indent="-214200">
              <a:lnSpc>
                <a:spcPct val="100000"/>
              </a:lnSpc>
              <a:buClr>
                <a:srgbClr val="000000"/>
              </a:buClr>
              <a:buSzPct val="75000"/>
              <a:buFont typeface="Symbol"/>
              <a:buChar char=""/>
            </a:pPr>
            <a:r>
              <a:rPr lang="en-US" sz="1500" b="0" strike="noStrike" spc="-1">
                <a:solidFill>
                  <a:srgbClr val="000000"/>
                </a:solidFill>
                <a:uFill>
                  <a:solidFill>
                    <a:srgbClr val="FFFFFF"/>
                  </a:solidFill>
                </a:uFill>
                <a:latin typeface="Meiryo UI"/>
                <a:ea typeface="Meiryo UI"/>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事前準備３</a:t>
            </a:r>
            <a:endParaRPr lang="en-US" sz="1800" b="0" strike="noStrike" spc="-1">
              <a:solidFill>
                <a:srgbClr val="000000"/>
              </a:solidFill>
              <a:uFill>
                <a:solidFill>
                  <a:srgbClr val="FFFFFF"/>
                </a:solidFill>
              </a:uFill>
              <a:latin typeface="Arial"/>
            </a:endParaRPr>
          </a:p>
        </p:txBody>
      </p:sp>
      <p:sp>
        <p:nvSpPr>
          <p:cNvPr id="195" name="CustomShape 2"/>
          <p:cNvSpPr/>
          <p:nvPr/>
        </p:nvSpPr>
        <p:spPr>
          <a:xfrm>
            <a:off x="504000" y="1625040"/>
            <a:ext cx="9069840" cy="1469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200" b="0" strike="noStrike" spc="-1" dirty="0" err="1">
                <a:solidFill>
                  <a:srgbClr val="000000"/>
                </a:solidFill>
                <a:uFill>
                  <a:solidFill>
                    <a:srgbClr val="FFFFFF"/>
                  </a:solidFill>
                </a:uFill>
                <a:latin typeface="Meiryo UI"/>
                <a:ea typeface="Meiryo UI"/>
              </a:rPr>
              <a:t>PowerShell実行権限の変更</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dirty="0">
                <a:solidFill>
                  <a:srgbClr val="000000"/>
                </a:solidFill>
                <a:uFill>
                  <a:solidFill>
                    <a:srgbClr val="FFFFFF"/>
                  </a:solidFill>
                </a:uFill>
                <a:latin typeface="Meiryo UI"/>
                <a:ea typeface="Meiryo UI"/>
              </a:rPr>
              <a:t>PowerShell </a:t>
            </a:r>
            <a:r>
              <a:rPr lang="en-US" sz="2000" b="0" strike="noStrike" spc="-1" dirty="0" err="1">
                <a:solidFill>
                  <a:srgbClr val="000000"/>
                </a:solidFill>
                <a:uFill>
                  <a:solidFill>
                    <a:srgbClr val="FFFFFF"/>
                  </a:solidFill>
                </a:uFill>
                <a:latin typeface="Meiryo UI"/>
                <a:ea typeface="Meiryo UI"/>
              </a:rPr>
              <a:t>スクリプトの実行許可設定をします</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dirty="0" err="1">
                <a:solidFill>
                  <a:srgbClr val="000000"/>
                </a:solidFill>
                <a:uFill>
                  <a:solidFill>
                    <a:srgbClr val="FFFFFF"/>
                  </a:solidFill>
                </a:uFill>
                <a:latin typeface="Meiryo UI"/>
                <a:ea typeface="Meiryo UI"/>
              </a:rPr>
              <a:t>管理者ユーザでPowerShellを起動し、以下コマンドを実行して、現在の設定を確認します</a:t>
            </a:r>
            <a:endParaRPr lang="en-US" sz="1800" b="0" strike="noStrike" spc="-1" dirty="0">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600" b="0" u="sng" strike="noStrike" spc="-1" dirty="0">
                <a:solidFill>
                  <a:srgbClr val="000000"/>
                </a:solidFill>
                <a:uFill>
                  <a:solidFill>
                    <a:srgbClr val="FFFFFF"/>
                  </a:solidFill>
                </a:uFill>
                <a:latin typeface="Meiryo UI"/>
                <a:ea typeface="Meiryo UI"/>
              </a:rPr>
              <a:t>Get-</a:t>
            </a:r>
            <a:r>
              <a:rPr lang="en-US" sz="1600" b="0" u="sng" strike="noStrike" spc="-1" dirty="0" err="1">
                <a:solidFill>
                  <a:srgbClr val="000000"/>
                </a:solidFill>
                <a:uFill>
                  <a:solidFill>
                    <a:srgbClr val="FFFFFF"/>
                  </a:solidFill>
                </a:uFill>
                <a:latin typeface="Meiryo UI"/>
                <a:ea typeface="Meiryo UI"/>
              </a:rPr>
              <a:t>ExecutionPolicy</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pic>
        <p:nvPicPr>
          <p:cNvPr id="196" name="図 195"/>
          <p:cNvPicPr/>
          <p:nvPr/>
        </p:nvPicPr>
        <p:blipFill>
          <a:blip r:embed="rId2"/>
          <a:stretch/>
        </p:blipFill>
        <p:spPr>
          <a:xfrm>
            <a:off x="1347480" y="3220920"/>
            <a:ext cx="7398720" cy="1169280"/>
          </a:xfrm>
          <a:prstGeom prst="rect">
            <a:avLst/>
          </a:prstGeom>
          <a:ln>
            <a:noFill/>
          </a:ln>
        </p:spPr>
      </p:pic>
      <p:sp>
        <p:nvSpPr>
          <p:cNvPr id="197" name="CustomShape 3"/>
          <p:cNvSpPr/>
          <p:nvPr/>
        </p:nvSpPr>
        <p:spPr>
          <a:xfrm>
            <a:off x="504000" y="4536000"/>
            <a:ext cx="9069840" cy="934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000" lvl="1" indent="-322200">
              <a:lnSpc>
                <a:spcPct val="100000"/>
              </a:lnSpc>
              <a:buClr>
                <a:srgbClr val="000000"/>
              </a:buClr>
              <a:buSzPct val="75000"/>
              <a:buFont typeface="Symbol"/>
              <a:buChar char=""/>
            </a:pPr>
            <a:r>
              <a:rPr lang="en-US" sz="1800" b="0" strike="noStrike" spc="-1">
                <a:solidFill>
                  <a:srgbClr val="000000"/>
                </a:solidFill>
                <a:uFill>
                  <a:solidFill>
                    <a:srgbClr val="FFFFFF"/>
                  </a:solidFill>
                </a:uFill>
                <a:latin typeface="Meiryo UI"/>
                <a:ea typeface="Meiryo UI"/>
              </a:rPr>
              <a:t>上記確認結果が、Restricted、AllSignedの場合は、以下コマンドで RemoteSigned に 設定変更してください。確認メッセージは全て既定値を指定してください</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600" b="0" u="sng" strike="noStrike" spc="-1">
                <a:solidFill>
                  <a:srgbClr val="000000"/>
                </a:solidFill>
                <a:uFill>
                  <a:solidFill>
                    <a:srgbClr val="FFFFFF"/>
                  </a:solidFill>
                </a:uFill>
                <a:latin typeface="Meiryo UI"/>
                <a:ea typeface="Meiryo UI"/>
              </a:rPr>
              <a:t>Set-ExecutionPolicy RemoteSigned</a:t>
            </a:r>
            <a:endParaRPr lang="en-US" sz="1800" b="0" strike="noStrike" spc="-1">
              <a:solidFill>
                <a:srgbClr val="000000"/>
              </a:solidFill>
              <a:uFill>
                <a:solidFill>
                  <a:srgbClr val="FFFFFF"/>
                </a:solidFill>
              </a:uFill>
              <a:latin typeface="Arial"/>
            </a:endParaRPr>
          </a:p>
        </p:txBody>
      </p:sp>
      <p:pic>
        <p:nvPicPr>
          <p:cNvPr id="198" name="図 197"/>
          <p:cNvPicPr/>
          <p:nvPr/>
        </p:nvPicPr>
        <p:blipFill>
          <a:blip r:embed="rId3"/>
          <a:stretch/>
        </p:blipFill>
        <p:spPr>
          <a:xfrm>
            <a:off x="1354680" y="5472000"/>
            <a:ext cx="7427520" cy="1978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事前準備4</a:t>
            </a:r>
            <a:endParaRPr lang="en-US" sz="1800" b="0" strike="noStrike" spc="-1">
              <a:solidFill>
                <a:srgbClr val="000000"/>
              </a:solidFill>
              <a:uFill>
                <a:solidFill>
                  <a:srgbClr val="FFFFFF"/>
                </a:solidFill>
              </a:uFill>
              <a:latin typeface="Arial"/>
            </a:endParaRPr>
          </a:p>
        </p:txBody>
      </p:sp>
      <p:sp>
        <p:nvSpPr>
          <p:cNvPr id="203" name="CustomShape 2"/>
          <p:cNvSpPr/>
          <p:nvPr/>
        </p:nvSpPr>
        <p:spPr>
          <a:xfrm>
            <a:off x="504000" y="1625040"/>
            <a:ext cx="9069840" cy="1469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Meiryo UI"/>
              </a:rPr>
              <a:t>パブリックからプライベートネットワークの切り替え</a:t>
            </a:r>
            <a:endParaRPr lang="en-US" sz="1800" b="0" strike="noStrike" spc="-1" dirty="0">
              <a:solidFill>
                <a:srgbClr val="000000"/>
              </a:solidFill>
              <a:uFill>
                <a:solidFill>
                  <a:srgbClr val="FFFFFF"/>
                </a:solidFill>
              </a:uFill>
              <a:latin typeface="Arial"/>
            </a:endParaRPr>
          </a:p>
          <a:p>
            <a:pPr marL="432000" lvl="1" indent="-215640">
              <a:lnSpc>
                <a:spcPct val="100000"/>
              </a:lnSpc>
              <a:buClr>
                <a:srgbClr val="000000"/>
              </a:buClr>
              <a:buSzPct val="45000"/>
              <a:buFont typeface="Wingdings" charset="2"/>
              <a:buChar char=""/>
            </a:pPr>
            <a:r>
              <a:rPr lang="en-US" sz="2000" b="0" strike="noStrike" spc="-1" dirty="0" err="1">
                <a:solidFill>
                  <a:srgbClr val="000000"/>
                </a:solidFill>
                <a:uFill>
                  <a:solidFill>
                    <a:srgbClr val="FFFFFF"/>
                  </a:solidFill>
                </a:uFill>
                <a:latin typeface="Meiryo UI"/>
                <a:ea typeface="Meiryo UI"/>
              </a:rPr>
              <a:t>次頁のリモートアクセス設定の事前準備でネットワークをプライベートネットワークに変更します</a:t>
            </a:r>
            <a:r>
              <a:rPr lang="en-US" sz="2000" b="0" strike="noStrike" spc="-1" dirty="0">
                <a:solidFill>
                  <a:srgbClr val="000000"/>
                </a:solidFill>
                <a:uFill>
                  <a:solidFill>
                    <a:srgbClr val="FFFFFF"/>
                  </a:solidFill>
                </a:uFill>
                <a:latin typeface="Meiryo UI"/>
                <a:ea typeface="Meiryo UI"/>
              </a:rPr>
              <a:t>。 </a:t>
            </a:r>
            <a:r>
              <a:rPr lang="en-US" sz="2000" b="0" strike="noStrike" spc="-1" dirty="0" err="1">
                <a:solidFill>
                  <a:srgbClr val="000000"/>
                </a:solidFill>
                <a:uFill>
                  <a:solidFill>
                    <a:srgbClr val="FFFFFF"/>
                  </a:solidFill>
                </a:uFill>
                <a:latin typeface="Meiryo UI"/>
                <a:ea typeface="Meiryo UI"/>
              </a:rPr>
              <a:t>管理者ユーザで</a:t>
            </a:r>
            <a:r>
              <a:rPr lang="en-US" sz="2000" b="0" strike="noStrike" spc="-1" dirty="0">
                <a:solidFill>
                  <a:srgbClr val="000000"/>
                </a:solidFill>
                <a:uFill>
                  <a:solidFill>
                    <a:srgbClr val="FFFFFF"/>
                  </a:solidFill>
                </a:uFill>
                <a:latin typeface="Meiryo UI"/>
                <a:ea typeface="Meiryo UI"/>
              </a:rPr>
              <a:t> PowerShell </a:t>
            </a:r>
            <a:r>
              <a:rPr lang="en-US" sz="2000" b="0" strike="noStrike" spc="-1" dirty="0" err="1">
                <a:solidFill>
                  <a:srgbClr val="000000"/>
                </a:solidFill>
                <a:uFill>
                  <a:solidFill>
                    <a:srgbClr val="FFFFFF"/>
                  </a:solidFill>
                </a:uFill>
                <a:latin typeface="Meiryo UI"/>
                <a:ea typeface="Meiryo UI"/>
              </a:rPr>
              <a:t>を起動し、</a:t>
            </a:r>
            <a:r>
              <a:rPr lang="en-US" sz="2000" b="0" strike="noStrike" spc="-1" dirty="0" err="1" smtClean="0">
                <a:solidFill>
                  <a:srgbClr val="000000"/>
                </a:solidFill>
                <a:uFill>
                  <a:solidFill>
                    <a:srgbClr val="FFFFFF"/>
                  </a:solidFill>
                </a:uFill>
                <a:latin typeface="Meiryo UI"/>
                <a:ea typeface="Meiryo UI"/>
              </a:rPr>
              <a:t>以下コマンドを実行ます</a:t>
            </a:r>
            <a:r>
              <a:rPr lang="en-US" sz="2000" b="0" strike="noStrike" spc="-1" dirty="0" smtClean="0">
                <a:solidFill>
                  <a:srgbClr val="000000"/>
                </a:solidFill>
                <a:uFill>
                  <a:solidFill>
                    <a:srgbClr val="FFFFFF"/>
                  </a:solidFill>
                </a:uFill>
                <a:latin typeface="Meiryo UI"/>
                <a:ea typeface="Meiryo UI"/>
              </a:rPr>
              <a:t/>
            </a:r>
            <a:br>
              <a:rPr lang="en-US" sz="2000" b="0" strike="noStrike" spc="-1" dirty="0" smtClean="0">
                <a:solidFill>
                  <a:srgbClr val="000000"/>
                </a:solidFill>
                <a:uFill>
                  <a:solidFill>
                    <a:srgbClr val="FFFFFF"/>
                  </a:solidFill>
                </a:uFill>
                <a:latin typeface="Meiryo UI"/>
                <a:ea typeface="Meiryo UI"/>
              </a:rPr>
            </a:br>
            <a:r>
              <a:rPr lang="en-US" sz="2000" b="0" strike="noStrike" spc="-1" dirty="0" smtClean="0">
                <a:solidFill>
                  <a:srgbClr val="000000"/>
                </a:solidFill>
                <a:uFill>
                  <a:solidFill>
                    <a:srgbClr val="FFFFFF"/>
                  </a:solidFill>
                </a:uFill>
                <a:latin typeface="Meiryo UI"/>
                <a:ea typeface="Meiryo UI"/>
              </a:rPr>
              <a:t>(</a:t>
            </a:r>
            <a:r>
              <a:rPr lang="ja-JP" altLang="en-US" sz="2000" b="0" strike="noStrike" spc="-1" dirty="0" smtClean="0">
                <a:solidFill>
                  <a:srgbClr val="000000"/>
                </a:solidFill>
                <a:uFill>
                  <a:solidFill>
                    <a:srgbClr val="FFFFFF"/>
                  </a:solidFill>
                </a:uFill>
                <a:latin typeface="Meiryo UI"/>
                <a:ea typeface="Meiryo UI"/>
              </a:rPr>
              <a:t>注意</a:t>
            </a:r>
            <a:r>
              <a:rPr lang="en-US" altLang="ja-JP" sz="2000" b="0" strike="noStrike" spc="-1" dirty="0" smtClean="0">
                <a:solidFill>
                  <a:srgbClr val="000000"/>
                </a:solidFill>
                <a:uFill>
                  <a:solidFill>
                    <a:srgbClr val="FFFFFF"/>
                  </a:solidFill>
                </a:uFill>
                <a:latin typeface="Meiryo UI"/>
                <a:ea typeface="Meiryo UI"/>
              </a:rPr>
              <a:t>)</a:t>
            </a:r>
            <a:r>
              <a:rPr lang="ja-JP" altLang="en-US" sz="2000" b="0" strike="noStrike" spc="-1" dirty="0" smtClean="0">
                <a:solidFill>
                  <a:srgbClr val="000000"/>
                </a:solidFill>
                <a:uFill>
                  <a:solidFill>
                    <a:srgbClr val="FFFFFF"/>
                  </a:solidFill>
                </a:uFill>
                <a:latin typeface="Meiryo UI"/>
                <a:ea typeface="Meiryo UI"/>
              </a:rPr>
              <a:t>以下コマンドは</a:t>
            </a:r>
            <a:r>
              <a:rPr lang="en-US" altLang="ja-JP" sz="2000" b="0" strike="noStrike" spc="-1" dirty="0" smtClean="0">
                <a:solidFill>
                  <a:srgbClr val="000000"/>
                </a:solidFill>
                <a:uFill>
                  <a:solidFill>
                    <a:srgbClr val="FFFFFF"/>
                  </a:solidFill>
                </a:uFill>
                <a:latin typeface="Meiryo UI"/>
                <a:ea typeface="Meiryo UI"/>
              </a:rPr>
              <a:t>Windows server </a:t>
            </a:r>
            <a:r>
              <a:rPr lang="ja-JP" altLang="en-US" sz="2000" b="0" strike="noStrike" spc="-1" dirty="0" smtClean="0">
                <a:solidFill>
                  <a:srgbClr val="000000"/>
                </a:solidFill>
                <a:uFill>
                  <a:solidFill>
                    <a:srgbClr val="FFFFFF"/>
                  </a:solidFill>
                </a:uFill>
                <a:latin typeface="Meiryo UI"/>
                <a:ea typeface="Meiryo UI"/>
              </a:rPr>
              <a:t>用となります。</a:t>
            </a:r>
            <a:r>
              <a:rPr lang="en-US" altLang="ja-JP" sz="2000" b="0" strike="noStrike" spc="-1" dirty="0" smtClean="0">
                <a:solidFill>
                  <a:srgbClr val="000000"/>
                </a:solidFill>
                <a:uFill>
                  <a:solidFill>
                    <a:srgbClr val="FFFFFF"/>
                  </a:solidFill>
                </a:uFill>
                <a:latin typeface="Meiryo UI"/>
                <a:ea typeface="Meiryo UI"/>
              </a:rPr>
              <a:t>Windows7</a:t>
            </a:r>
            <a:r>
              <a:rPr lang="ja-JP" altLang="en-US" sz="2000" b="0" strike="noStrike" spc="-1" dirty="0" smtClean="0">
                <a:solidFill>
                  <a:srgbClr val="000000"/>
                </a:solidFill>
                <a:uFill>
                  <a:solidFill>
                    <a:srgbClr val="FFFFFF"/>
                  </a:solidFill>
                </a:uFill>
                <a:latin typeface="Meiryo UI"/>
                <a:ea typeface="Meiryo UI"/>
              </a:rPr>
              <a:t>などの</a:t>
            </a:r>
            <a:r>
              <a:rPr lang="en-US" altLang="ja-JP" sz="2000" b="0" strike="noStrike" spc="-1" dirty="0" smtClean="0">
                <a:solidFill>
                  <a:srgbClr val="000000"/>
                </a:solidFill>
                <a:uFill>
                  <a:solidFill>
                    <a:srgbClr val="FFFFFF"/>
                  </a:solidFill>
                </a:uFill>
                <a:latin typeface="Meiryo UI"/>
                <a:ea typeface="Meiryo UI"/>
              </a:rPr>
              <a:t>PC</a:t>
            </a:r>
            <a:r>
              <a:rPr lang="ja-JP" altLang="en-US" sz="2000" b="0" strike="noStrike" spc="-1" dirty="0" smtClean="0">
                <a:solidFill>
                  <a:srgbClr val="000000"/>
                </a:solidFill>
                <a:uFill>
                  <a:solidFill>
                    <a:srgbClr val="FFFFFF"/>
                  </a:solidFill>
                </a:uFill>
                <a:latin typeface="Meiryo UI"/>
                <a:ea typeface="Meiryo UI"/>
              </a:rPr>
              <a:t>端末の場合は、「コントロールパネル」、「ネットワークと共有センター」画面から確認してください</a:t>
            </a:r>
            <a:endParaRPr lang="en-US" sz="2000" b="0" strike="noStrike" spc="-1" dirty="0" smtClean="0">
              <a:solidFill>
                <a:srgbClr val="000000"/>
              </a:solidFill>
              <a:uFill>
                <a:solidFill>
                  <a:srgbClr val="FFFFFF"/>
                </a:solidFill>
              </a:uFill>
              <a:latin typeface="Meiryo UI"/>
              <a:ea typeface="Meiryo UI"/>
            </a:endParaRPr>
          </a:p>
          <a:p>
            <a:pPr marL="432000" lvl="1" indent="-215640">
              <a:lnSpc>
                <a:spcPct val="100000"/>
              </a:lnSpc>
              <a:buClr>
                <a:srgbClr val="000000"/>
              </a:buClr>
              <a:buSzPct val="45000"/>
              <a:buFont typeface="Wingdings" charset="2"/>
              <a:buChar char=""/>
            </a:pPr>
            <a:endParaRPr lang="en-US" sz="1800" b="0" strike="noStrike" spc="-1" dirty="0">
              <a:solidFill>
                <a:srgbClr val="000000"/>
              </a:solidFill>
              <a:uFill>
                <a:solidFill>
                  <a:srgbClr val="FFFFFF"/>
                </a:solidFill>
              </a:uFill>
              <a:latin typeface="Arial"/>
            </a:endParaRPr>
          </a:p>
          <a:p>
            <a:pPr marL="648000" lvl="2" indent="-2156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Meiryo UI"/>
                <a:ea typeface="Meiryo UI"/>
              </a:rPr>
              <a:t>Get-</a:t>
            </a:r>
            <a:r>
              <a:rPr lang="en-US" sz="2000" b="0" strike="noStrike" spc="-1" dirty="0" err="1">
                <a:solidFill>
                  <a:srgbClr val="000000"/>
                </a:solidFill>
                <a:uFill>
                  <a:solidFill>
                    <a:srgbClr val="FFFFFF"/>
                  </a:solidFill>
                </a:uFill>
                <a:latin typeface="Meiryo UI"/>
                <a:ea typeface="Meiryo UI"/>
              </a:rPr>
              <a:t>NetConnectionProfile</a:t>
            </a:r>
            <a:r>
              <a:rPr lang="en-US" sz="2000" b="0" strike="noStrike" spc="-1" dirty="0">
                <a:solidFill>
                  <a:srgbClr val="000000"/>
                </a:solidFill>
                <a:uFill>
                  <a:solidFill>
                    <a:srgbClr val="FFFFFF"/>
                  </a:solidFill>
                </a:uFill>
                <a:latin typeface="Meiryo UI"/>
                <a:ea typeface="Meiryo UI"/>
              </a:rPr>
              <a:t> -IPv4Connectivity Internet</a:t>
            </a:r>
            <a:endParaRPr lang="en-US" sz="1800" b="0" strike="noStrike" spc="-1" dirty="0">
              <a:solidFill>
                <a:srgbClr val="000000"/>
              </a:solidFill>
              <a:uFill>
                <a:solidFill>
                  <a:srgbClr val="FFFFFF"/>
                </a:solidFill>
              </a:uFill>
              <a:latin typeface="Arial"/>
            </a:endParaRPr>
          </a:p>
          <a:p>
            <a:pPr marL="432360" lvl="2">
              <a:lnSpc>
                <a:spcPct val="100000"/>
              </a:lnSpc>
              <a:buClr>
                <a:srgbClr val="000000"/>
              </a:buClr>
              <a:buSzPct val="45000"/>
            </a:pPr>
            <a:r>
              <a:rPr lang="en-US" sz="2000" b="0" strike="noStrike" spc="-1" dirty="0">
                <a:solidFill>
                  <a:srgbClr val="000000"/>
                </a:solidFill>
                <a:uFill>
                  <a:solidFill>
                    <a:srgbClr val="FFFFFF"/>
                  </a:solidFill>
                </a:uFill>
                <a:latin typeface="Meiryo UI"/>
                <a:ea typeface="Meiryo UI"/>
              </a:rPr>
              <a:t> </a:t>
            </a:r>
            <a:endParaRPr lang="en-US" sz="1800" b="0" strike="noStrike" spc="-1" dirty="0">
              <a:solidFill>
                <a:srgbClr val="000000"/>
              </a:solidFill>
              <a:uFill>
                <a:solidFill>
                  <a:srgbClr val="FFFFFF"/>
                </a:solidFill>
              </a:uFill>
              <a:latin typeface="Arial"/>
            </a:endParaRPr>
          </a:p>
          <a:p>
            <a:pPr marL="432360" lvl="2">
              <a:lnSpc>
                <a:spcPct val="100000"/>
              </a:lnSpc>
              <a:buClr>
                <a:srgbClr val="000000"/>
              </a:buClr>
              <a:buSzPct val="45000"/>
            </a:pPr>
            <a:r>
              <a:rPr lang="en-US" sz="2000" b="0" strike="noStrike" spc="-1" dirty="0">
                <a:solidFill>
                  <a:srgbClr val="000000"/>
                </a:solidFill>
                <a:uFill>
                  <a:solidFill>
                    <a:srgbClr val="FFFFFF"/>
                  </a:solidFill>
                </a:uFill>
                <a:latin typeface="Meiryo UI"/>
                <a:ea typeface="Meiryo UI"/>
              </a:rPr>
              <a:t> </a:t>
            </a:r>
            <a:endParaRPr lang="en-US" sz="1800" b="0" strike="noStrike" spc="-1" dirty="0">
              <a:solidFill>
                <a:srgbClr val="000000"/>
              </a:solidFill>
              <a:uFill>
                <a:solidFill>
                  <a:srgbClr val="FFFFFF"/>
                </a:solidFill>
              </a:uFill>
              <a:latin typeface="Arial"/>
            </a:endParaRPr>
          </a:p>
          <a:p>
            <a:pPr marL="432360" lvl="2">
              <a:lnSpc>
                <a:spcPct val="100000"/>
              </a:lnSpc>
              <a:buClr>
                <a:srgbClr val="000000"/>
              </a:buClr>
              <a:buSzPct val="45000"/>
            </a:pPr>
            <a:r>
              <a:rPr lang="en-US" sz="2000" b="0" strike="noStrike" spc="-1" dirty="0">
                <a:solidFill>
                  <a:srgbClr val="000000"/>
                </a:solidFill>
                <a:uFill>
                  <a:solidFill>
                    <a:srgbClr val="FFFFFF"/>
                  </a:solidFill>
                </a:uFill>
                <a:latin typeface="Meiryo UI"/>
                <a:ea typeface="Meiryo UI"/>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marL="432000" lvl="1" indent="-215640">
              <a:lnSpc>
                <a:spcPct val="100000"/>
              </a:lnSpc>
              <a:buClr>
                <a:srgbClr val="000000"/>
              </a:buClr>
              <a:buSzPct val="45000"/>
              <a:buFont typeface="Wingdings" charset="2"/>
              <a:buChar char=""/>
            </a:pPr>
            <a:r>
              <a:rPr lang="en-US" sz="2000" b="0" strike="noStrike" spc="-1" dirty="0" err="1" smtClean="0">
                <a:solidFill>
                  <a:srgbClr val="000000"/>
                </a:solidFill>
                <a:uFill>
                  <a:solidFill>
                    <a:srgbClr val="FFFFFF"/>
                  </a:solidFill>
                </a:uFill>
                <a:latin typeface="Meiryo UI"/>
                <a:ea typeface="Meiryo UI"/>
              </a:rPr>
              <a:t>上記結果の</a:t>
            </a:r>
            <a:r>
              <a:rPr lang="en-US" sz="2000" b="0" strike="noStrike" spc="-1" dirty="0" smtClean="0">
                <a:solidFill>
                  <a:srgbClr val="000000"/>
                </a:solidFill>
                <a:uFill>
                  <a:solidFill>
                    <a:srgbClr val="FFFFFF"/>
                  </a:solidFill>
                </a:uFill>
                <a:latin typeface="Meiryo UI"/>
                <a:ea typeface="Meiryo UI"/>
              </a:rPr>
              <a:t> </a:t>
            </a:r>
            <a:r>
              <a:rPr lang="en-US" sz="2000" b="0" strike="noStrike" spc="-1" dirty="0" err="1">
                <a:solidFill>
                  <a:srgbClr val="000000"/>
                </a:solidFill>
                <a:uFill>
                  <a:solidFill>
                    <a:srgbClr val="FFFFFF"/>
                  </a:solidFill>
                </a:uFill>
                <a:latin typeface="Meiryo UI"/>
                <a:ea typeface="Meiryo UI"/>
              </a:rPr>
              <a:t>NetworkCategory</a:t>
            </a:r>
            <a:r>
              <a:rPr lang="en-US" sz="2000" b="0" strike="noStrike" spc="-1" dirty="0">
                <a:solidFill>
                  <a:srgbClr val="000000"/>
                </a:solidFill>
                <a:uFill>
                  <a:solidFill>
                    <a:srgbClr val="FFFFFF"/>
                  </a:solidFill>
                </a:uFill>
                <a:latin typeface="Meiryo UI"/>
                <a:ea typeface="Meiryo UI"/>
              </a:rPr>
              <a:t> </a:t>
            </a:r>
            <a:r>
              <a:rPr lang="en-US" sz="2000" b="0" strike="noStrike" spc="-1" dirty="0" err="1">
                <a:solidFill>
                  <a:srgbClr val="000000"/>
                </a:solidFill>
                <a:uFill>
                  <a:solidFill>
                    <a:srgbClr val="FFFFFF"/>
                  </a:solidFill>
                </a:uFill>
                <a:latin typeface="Meiryo UI"/>
                <a:ea typeface="Meiryo UI"/>
              </a:rPr>
              <a:t>が</a:t>
            </a:r>
            <a:r>
              <a:rPr lang="en-US" sz="2000" b="0" strike="noStrike" spc="-1" dirty="0" err="1" smtClean="0">
                <a:solidFill>
                  <a:srgbClr val="000000"/>
                </a:solidFill>
                <a:uFill>
                  <a:solidFill>
                    <a:srgbClr val="FFFFFF"/>
                  </a:solidFill>
                </a:uFill>
                <a:latin typeface="Meiryo UI"/>
                <a:ea typeface="Meiryo UI"/>
              </a:rPr>
              <a:t>Public</a:t>
            </a:r>
            <a:r>
              <a:rPr lang="ja-JP" altLang="en-US" sz="2000" spc="-1" dirty="0">
                <a:solidFill>
                  <a:srgbClr val="000000"/>
                </a:solidFill>
                <a:uFill>
                  <a:solidFill>
                    <a:srgbClr val="FFFFFF"/>
                  </a:solidFill>
                </a:uFill>
                <a:latin typeface="Meiryo UI"/>
                <a:ea typeface="Meiryo UI"/>
              </a:rPr>
              <a:t> </a:t>
            </a:r>
            <a:r>
              <a:rPr lang="en-US" sz="2000" b="0" strike="noStrike" spc="-1" dirty="0" err="1" smtClean="0">
                <a:solidFill>
                  <a:srgbClr val="000000"/>
                </a:solidFill>
                <a:uFill>
                  <a:solidFill>
                    <a:srgbClr val="FFFFFF"/>
                  </a:solidFill>
                </a:uFill>
                <a:latin typeface="Meiryo UI"/>
                <a:ea typeface="Meiryo UI"/>
              </a:rPr>
              <a:t>の場合は以下コマンドを実行し</a:t>
            </a:r>
            <a:r>
              <a:rPr lang="ja-JP" altLang="en-US" sz="2000" b="0" strike="noStrike" spc="-1" dirty="0" smtClean="0">
                <a:solidFill>
                  <a:srgbClr val="000000"/>
                </a:solidFill>
                <a:uFill>
                  <a:solidFill>
                    <a:srgbClr val="FFFFFF"/>
                  </a:solidFill>
                </a:uFill>
                <a:latin typeface="Meiryo UI"/>
                <a:ea typeface="Meiryo UI"/>
              </a:rPr>
              <a:t>て、プライベートに変更します</a:t>
            </a:r>
            <a:endParaRPr lang="en-US" sz="1800" b="0" strike="noStrike" spc="-1" dirty="0">
              <a:solidFill>
                <a:srgbClr val="000000"/>
              </a:solidFill>
              <a:uFill>
                <a:solidFill>
                  <a:srgbClr val="FFFFFF"/>
                </a:solidFill>
              </a:uFill>
              <a:latin typeface="Arial"/>
            </a:endParaRPr>
          </a:p>
          <a:p>
            <a:pPr marL="432000" lvl="1" indent="-2156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Meiryo UI"/>
                <a:ea typeface="Meiryo UI"/>
              </a:rPr>
              <a:t> Private </a:t>
            </a:r>
            <a:r>
              <a:rPr lang="en-US" sz="2000" b="0" strike="noStrike" spc="-1" dirty="0" err="1">
                <a:solidFill>
                  <a:srgbClr val="000000"/>
                </a:solidFill>
                <a:uFill>
                  <a:solidFill>
                    <a:srgbClr val="FFFFFF"/>
                  </a:solidFill>
                </a:uFill>
                <a:latin typeface="Meiryo UI"/>
                <a:ea typeface="Meiryo UI"/>
              </a:rPr>
              <a:t>または</a:t>
            </a:r>
            <a:r>
              <a:rPr lang="en-US" sz="2000" b="0" strike="noStrike" spc="-1" dirty="0">
                <a:solidFill>
                  <a:srgbClr val="000000"/>
                </a:solidFill>
                <a:uFill>
                  <a:solidFill>
                    <a:srgbClr val="FFFFFF"/>
                  </a:solidFill>
                </a:uFill>
                <a:latin typeface="Meiryo UI"/>
                <a:ea typeface="Meiryo UI"/>
              </a:rPr>
              <a:t> Domain </a:t>
            </a:r>
            <a:r>
              <a:rPr lang="en-US" sz="2000" b="0" strike="noStrike" spc="-1" dirty="0" err="1">
                <a:solidFill>
                  <a:srgbClr val="000000"/>
                </a:solidFill>
                <a:uFill>
                  <a:solidFill>
                    <a:srgbClr val="FFFFFF"/>
                  </a:solidFill>
                </a:uFill>
                <a:latin typeface="Meiryo UI"/>
                <a:ea typeface="Meiryo UI"/>
              </a:rPr>
              <a:t>の場合は実行不要です</a:t>
            </a:r>
            <a:endParaRPr lang="en-US" sz="1800" b="0" strike="noStrike" spc="-1" dirty="0">
              <a:solidFill>
                <a:srgbClr val="000000"/>
              </a:solidFill>
              <a:uFill>
                <a:solidFill>
                  <a:srgbClr val="FFFFFF"/>
                </a:solidFill>
              </a:uFill>
              <a:latin typeface="Arial"/>
            </a:endParaRPr>
          </a:p>
          <a:p>
            <a:pPr marL="648000" lvl="2" indent="-215640">
              <a:lnSpc>
                <a:spcPct val="100000"/>
              </a:lnSpc>
              <a:buClr>
                <a:srgbClr val="000000"/>
              </a:buClr>
              <a:buSzPct val="45000"/>
              <a:buFont typeface="Wingdings" charset="2"/>
              <a:buChar char=""/>
            </a:pPr>
            <a:r>
              <a:rPr lang="en-US" sz="2000" b="0" strike="noStrike" spc="-1" dirty="0">
                <a:solidFill>
                  <a:srgbClr val="000000"/>
                </a:solidFill>
                <a:uFill>
                  <a:solidFill>
                    <a:srgbClr val="FFFFFF"/>
                  </a:solidFill>
                </a:uFill>
                <a:latin typeface="Meiryo UI"/>
                <a:ea typeface="Meiryo UI"/>
              </a:rPr>
              <a:t>Set-</a:t>
            </a:r>
            <a:r>
              <a:rPr lang="en-US" sz="2000" b="0" strike="noStrike" spc="-1" dirty="0" err="1">
                <a:solidFill>
                  <a:srgbClr val="000000"/>
                </a:solidFill>
                <a:uFill>
                  <a:solidFill>
                    <a:srgbClr val="FFFFFF"/>
                  </a:solidFill>
                </a:uFill>
                <a:latin typeface="Meiryo UI"/>
                <a:ea typeface="Meiryo UI"/>
              </a:rPr>
              <a:t>NetConnectionProfile</a:t>
            </a:r>
            <a:r>
              <a:rPr lang="en-US" sz="2000" b="0" strike="noStrike" spc="-1" dirty="0">
                <a:solidFill>
                  <a:srgbClr val="000000"/>
                </a:solidFill>
                <a:uFill>
                  <a:solidFill>
                    <a:srgbClr val="FFFFFF"/>
                  </a:solidFill>
                </a:uFill>
                <a:latin typeface="Meiryo UI"/>
                <a:ea typeface="Meiryo UI"/>
              </a:rPr>
              <a:t> -</a:t>
            </a:r>
            <a:r>
              <a:rPr lang="en-US" sz="2000" b="0" strike="noStrike" spc="-1" dirty="0" err="1">
                <a:solidFill>
                  <a:srgbClr val="000000"/>
                </a:solidFill>
                <a:uFill>
                  <a:solidFill>
                    <a:srgbClr val="FFFFFF"/>
                  </a:solidFill>
                </a:uFill>
                <a:latin typeface="Meiryo UI"/>
                <a:ea typeface="Meiryo UI"/>
              </a:rPr>
              <a:t>InterfaceAlias</a:t>
            </a:r>
            <a:r>
              <a:rPr lang="en-US" sz="2000" b="0" strike="noStrike" spc="-1" dirty="0">
                <a:solidFill>
                  <a:srgbClr val="000000"/>
                </a:solidFill>
                <a:uFill>
                  <a:solidFill>
                    <a:srgbClr val="FFFFFF"/>
                  </a:solidFill>
                </a:uFill>
                <a:latin typeface="Meiryo UI"/>
                <a:ea typeface="Meiryo UI"/>
              </a:rPr>
              <a:t> (Get-</a:t>
            </a:r>
            <a:r>
              <a:rPr lang="en-US" sz="2000" b="0" strike="noStrike" spc="-1" dirty="0" err="1">
                <a:solidFill>
                  <a:srgbClr val="000000"/>
                </a:solidFill>
                <a:uFill>
                  <a:solidFill>
                    <a:srgbClr val="FFFFFF"/>
                  </a:solidFill>
                </a:uFill>
                <a:latin typeface="Meiryo UI"/>
                <a:ea typeface="Meiryo UI"/>
              </a:rPr>
              <a:t>NetConnectionProfile</a:t>
            </a:r>
            <a:r>
              <a:rPr lang="en-US" sz="2000" b="0" strike="noStrike" spc="-1" dirty="0">
                <a:solidFill>
                  <a:srgbClr val="000000"/>
                </a:solidFill>
                <a:uFill>
                  <a:solidFill>
                    <a:srgbClr val="FFFFFF"/>
                  </a:solidFill>
                </a:uFill>
                <a:latin typeface="Meiryo UI"/>
                <a:ea typeface="Meiryo UI"/>
              </a:rPr>
              <a:t> -IPv4Connectivity Internet).</a:t>
            </a:r>
            <a:r>
              <a:rPr lang="en-US" sz="2000" b="0" strike="noStrike" spc="-1" dirty="0" err="1">
                <a:solidFill>
                  <a:srgbClr val="000000"/>
                </a:solidFill>
                <a:uFill>
                  <a:solidFill>
                    <a:srgbClr val="FFFFFF"/>
                  </a:solidFill>
                </a:uFill>
                <a:latin typeface="Meiryo UI"/>
                <a:ea typeface="Meiryo UI"/>
              </a:rPr>
              <a:t>InterfaceAlias</a:t>
            </a:r>
            <a:r>
              <a:rPr lang="en-US" sz="2000" b="0" strike="noStrike" spc="-1" dirty="0">
                <a:solidFill>
                  <a:srgbClr val="000000"/>
                </a:solidFill>
                <a:uFill>
                  <a:solidFill>
                    <a:srgbClr val="FFFFFF"/>
                  </a:solidFill>
                </a:uFill>
                <a:latin typeface="Meiryo UI"/>
                <a:ea typeface="Meiryo UI"/>
              </a:rPr>
              <a:t> -</a:t>
            </a:r>
            <a:r>
              <a:rPr lang="en-US" sz="2000" b="0" strike="noStrike" spc="-1" dirty="0" err="1">
                <a:solidFill>
                  <a:srgbClr val="000000"/>
                </a:solidFill>
                <a:uFill>
                  <a:solidFill>
                    <a:srgbClr val="FFFFFF"/>
                  </a:solidFill>
                </a:uFill>
                <a:latin typeface="Meiryo UI"/>
                <a:ea typeface="Meiryo UI"/>
              </a:rPr>
              <a:t>NetworkCategory</a:t>
            </a:r>
            <a:r>
              <a:rPr lang="en-US" sz="2000" b="0" strike="noStrike" spc="-1" dirty="0">
                <a:solidFill>
                  <a:srgbClr val="000000"/>
                </a:solidFill>
                <a:uFill>
                  <a:solidFill>
                    <a:srgbClr val="FFFFFF"/>
                  </a:solidFill>
                </a:uFill>
                <a:latin typeface="Meiryo UI"/>
                <a:ea typeface="Meiryo UI"/>
              </a:rPr>
              <a:t> Private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pic>
        <p:nvPicPr>
          <p:cNvPr id="204" name="図 203"/>
          <p:cNvPicPr/>
          <p:nvPr/>
        </p:nvPicPr>
        <p:blipFill>
          <a:blip r:embed="rId2"/>
          <a:stretch/>
        </p:blipFill>
        <p:spPr>
          <a:xfrm>
            <a:off x="1151880" y="3707829"/>
            <a:ext cx="7201080" cy="1522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Meiryo UI"/>
              </a:rPr>
              <a:t>事前準備5</a:t>
            </a:r>
            <a:endParaRPr lang="en-US" sz="1800" b="0" strike="noStrike" spc="-1">
              <a:solidFill>
                <a:srgbClr val="000000"/>
              </a:solidFill>
              <a:uFill>
                <a:solidFill>
                  <a:srgbClr val="FFFFFF"/>
                </a:solidFill>
              </a:uFill>
              <a:latin typeface="Arial"/>
            </a:endParaRPr>
          </a:p>
        </p:txBody>
      </p:sp>
      <p:sp>
        <p:nvSpPr>
          <p:cNvPr id="200" name="CustomShape 2"/>
          <p:cNvSpPr/>
          <p:nvPr/>
        </p:nvSpPr>
        <p:spPr>
          <a:xfrm>
            <a:off x="504000" y="1625040"/>
            <a:ext cx="9069840" cy="1469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US" sz="2200" b="0" strike="noStrike" spc="-1" dirty="0">
                <a:solidFill>
                  <a:srgbClr val="000000"/>
                </a:solidFill>
                <a:uFill>
                  <a:solidFill>
                    <a:srgbClr val="FFFFFF"/>
                  </a:solidFill>
                </a:uFill>
                <a:latin typeface="Meiryo UI"/>
                <a:ea typeface="Meiryo UI"/>
              </a:rPr>
              <a:t>PowerShell </a:t>
            </a:r>
            <a:r>
              <a:rPr lang="en-US" sz="2200" b="0" strike="noStrike" spc="-1" dirty="0" err="1">
                <a:solidFill>
                  <a:srgbClr val="000000"/>
                </a:solidFill>
                <a:uFill>
                  <a:solidFill>
                    <a:srgbClr val="FFFFFF"/>
                  </a:solidFill>
                </a:uFill>
                <a:latin typeface="Meiryo UI"/>
                <a:ea typeface="Meiryo UI"/>
              </a:rPr>
              <a:t>のリモートアクセス設定</a:t>
            </a:r>
            <a:endParaRPr lang="en-US" sz="1800" b="0" strike="noStrike" spc="-1" dirty="0">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000" b="0" strike="noStrike" spc="-1" dirty="0">
                <a:solidFill>
                  <a:srgbClr val="000000"/>
                </a:solidFill>
                <a:uFill>
                  <a:solidFill>
                    <a:srgbClr val="FFFFFF"/>
                  </a:solidFill>
                </a:uFill>
                <a:latin typeface="Meiryo UI"/>
                <a:ea typeface="Meiryo UI"/>
              </a:rPr>
              <a:t>PowerShell </a:t>
            </a:r>
            <a:r>
              <a:rPr lang="en-US" sz="2000" b="0" strike="noStrike" spc="-1" dirty="0" err="1">
                <a:solidFill>
                  <a:srgbClr val="000000"/>
                </a:solidFill>
                <a:uFill>
                  <a:solidFill>
                    <a:srgbClr val="FFFFFF"/>
                  </a:solidFill>
                </a:uFill>
                <a:latin typeface="Meiryo UI"/>
                <a:ea typeface="Meiryo UI"/>
              </a:rPr>
              <a:t>でリモートアクセスをできるようにします</a:t>
            </a:r>
            <a:r>
              <a:rPr lang="en-US" sz="2000" b="0" strike="noStrike" spc="-1" dirty="0">
                <a:solidFill>
                  <a:srgbClr val="000000"/>
                </a:solidFill>
                <a:uFill>
                  <a:solidFill>
                    <a:srgbClr val="FFFFFF"/>
                  </a:solidFill>
                </a:uFill>
                <a:latin typeface="Meiryo UI"/>
                <a:ea typeface="Meiryo UI"/>
              </a:rPr>
              <a:t>。 </a:t>
            </a:r>
            <a:r>
              <a:rPr lang="en-US" sz="2000" b="0" strike="noStrike" spc="-1" dirty="0" err="1">
                <a:solidFill>
                  <a:srgbClr val="000000"/>
                </a:solidFill>
                <a:uFill>
                  <a:solidFill>
                    <a:srgbClr val="FFFFFF"/>
                  </a:solidFill>
                </a:uFill>
                <a:latin typeface="Meiryo UI"/>
                <a:ea typeface="Meiryo UI"/>
              </a:rPr>
              <a:t>管理者ユーザで</a:t>
            </a:r>
            <a:r>
              <a:rPr lang="en-US" sz="2000" b="0" strike="noStrike" spc="-1" dirty="0">
                <a:solidFill>
                  <a:srgbClr val="000000"/>
                </a:solidFill>
                <a:uFill>
                  <a:solidFill>
                    <a:srgbClr val="FFFFFF"/>
                  </a:solidFill>
                </a:uFill>
                <a:latin typeface="Meiryo UI"/>
                <a:ea typeface="Meiryo UI"/>
              </a:rPr>
              <a:t> PowerShell </a:t>
            </a:r>
            <a:r>
              <a:rPr lang="en-US" sz="2000" b="0" strike="noStrike" spc="-1" dirty="0" err="1">
                <a:solidFill>
                  <a:srgbClr val="000000"/>
                </a:solidFill>
                <a:uFill>
                  <a:solidFill>
                    <a:srgbClr val="FFFFFF"/>
                  </a:solidFill>
                </a:uFill>
                <a:latin typeface="Meiryo UI"/>
                <a:ea typeface="Meiryo UI"/>
              </a:rPr>
              <a:t>を起動し、以下コマンドを実行して</a:t>
            </a:r>
            <a:r>
              <a:rPr lang="en-US" sz="2000" b="0" strike="noStrike" spc="-1" dirty="0">
                <a:solidFill>
                  <a:srgbClr val="000000"/>
                </a:solidFill>
                <a:uFill>
                  <a:solidFill>
                    <a:srgbClr val="FFFFFF"/>
                  </a:solidFill>
                </a:uFill>
                <a:latin typeface="Meiryo UI"/>
                <a:ea typeface="Meiryo UI"/>
              </a:rPr>
              <a:t>、「</a:t>
            </a:r>
            <a:r>
              <a:rPr lang="en-US" sz="2000" b="0" strike="noStrike" spc="-1" dirty="0" err="1">
                <a:solidFill>
                  <a:srgbClr val="000000"/>
                </a:solidFill>
                <a:uFill>
                  <a:solidFill>
                    <a:srgbClr val="FFFFFF"/>
                  </a:solidFill>
                </a:uFill>
                <a:latin typeface="Meiryo UI"/>
                <a:ea typeface="Meiryo UI"/>
              </a:rPr>
              <a:t>信頼されたホストの一覧</a:t>
            </a:r>
            <a:r>
              <a:rPr lang="en-US" sz="2000" b="0" strike="noStrike" spc="-1" dirty="0">
                <a:solidFill>
                  <a:srgbClr val="000000"/>
                </a:solidFill>
                <a:uFill>
                  <a:solidFill>
                    <a:srgbClr val="FFFFFF"/>
                  </a:solidFill>
                </a:uFill>
                <a:latin typeface="Meiryo UI"/>
                <a:ea typeface="Meiryo UI"/>
              </a:rPr>
              <a:t>」 </a:t>
            </a:r>
            <a:r>
              <a:rPr lang="en-US" sz="2000" b="0" strike="noStrike" spc="-1" dirty="0" err="1">
                <a:solidFill>
                  <a:srgbClr val="000000"/>
                </a:solidFill>
                <a:uFill>
                  <a:solidFill>
                    <a:srgbClr val="FFFFFF"/>
                  </a:solidFill>
                </a:uFill>
                <a:latin typeface="Meiryo UI"/>
                <a:ea typeface="Meiryo UI"/>
              </a:rPr>
              <a:t>に追加します</a:t>
            </a:r>
            <a:endParaRPr lang="en-US" sz="1800" b="0" strike="noStrike" spc="-1" dirty="0">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1600" b="0" u="sng" strike="noStrike" spc="-1" dirty="0">
                <a:solidFill>
                  <a:srgbClr val="000000"/>
                </a:solidFill>
                <a:uFill>
                  <a:solidFill>
                    <a:srgbClr val="FFFFFF"/>
                  </a:solidFill>
                </a:uFill>
                <a:latin typeface="Meiryo UI"/>
                <a:ea typeface="Meiryo UI"/>
              </a:rPr>
              <a:t>Set-Item </a:t>
            </a:r>
            <a:r>
              <a:rPr lang="en-US" sz="1600" b="0" u="sng" strike="noStrike" spc="-1" dirty="0" err="1">
                <a:solidFill>
                  <a:srgbClr val="000000"/>
                </a:solidFill>
                <a:uFill>
                  <a:solidFill>
                    <a:srgbClr val="FFFFFF"/>
                  </a:solidFill>
                </a:uFill>
                <a:latin typeface="Meiryo UI"/>
                <a:ea typeface="Meiryo UI"/>
              </a:rPr>
              <a:t>wsman</a:t>
            </a:r>
            <a:r>
              <a:rPr lang="en-US" sz="1600" b="0" u="sng" strike="noStrike" spc="-1" dirty="0">
                <a:solidFill>
                  <a:srgbClr val="000000"/>
                </a:solidFill>
                <a:uFill>
                  <a:solidFill>
                    <a:srgbClr val="FFFFFF"/>
                  </a:solidFill>
                </a:uFill>
                <a:latin typeface="Meiryo UI"/>
                <a:ea typeface="Meiryo UI"/>
              </a:rPr>
              <a:t>:\</a:t>
            </a:r>
            <a:r>
              <a:rPr lang="en-US" sz="1600" b="0" u="sng" strike="noStrike" spc="-1" dirty="0" err="1">
                <a:solidFill>
                  <a:srgbClr val="000000"/>
                </a:solidFill>
                <a:uFill>
                  <a:solidFill>
                    <a:srgbClr val="FFFFFF"/>
                  </a:solidFill>
                </a:uFill>
                <a:latin typeface="Meiryo UI"/>
                <a:ea typeface="Meiryo UI"/>
              </a:rPr>
              <a:t>localhost</a:t>
            </a:r>
            <a:r>
              <a:rPr lang="en-US" sz="1600" b="0" u="sng" strike="noStrike" spc="-1" dirty="0">
                <a:solidFill>
                  <a:srgbClr val="000000"/>
                </a:solidFill>
                <a:uFill>
                  <a:solidFill>
                    <a:srgbClr val="FFFFFF"/>
                  </a:solidFill>
                </a:uFill>
                <a:latin typeface="Meiryo UI"/>
                <a:ea typeface="Meiryo UI"/>
              </a:rPr>
              <a:t>\Client\</a:t>
            </a:r>
            <a:r>
              <a:rPr lang="en-US" sz="1600" b="0" u="sng" strike="noStrike" spc="-1" dirty="0" err="1">
                <a:solidFill>
                  <a:srgbClr val="000000"/>
                </a:solidFill>
                <a:uFill>
                  <a:solidFill>
                    <a:srgbClr val="FFFFFF"/>
                  </a:solidFill>
                </a:uFill>
                <a:latin typeface="Meiryo UI"/>
                <a:ea typeface="Meiryo UI"/>
              </a:rPr>
              <a:t>TrustedHosts</a:t>
            </a:r>
            <a:r>
              <a:rPr lang="en-US" sz="1600" b="0" u="sng" strike="noStrike" spc="-1" dirty="0">
                <a:solidFill>
                  <a:srgbClr val="000000"/>
                </a:solidFill>
                <a:uFill>
                  <a:solidFill>
                    <a:srgbClr val="FFFFFF"/>
                  </a:solidFill>
                </a:uFill>
                <a:latin typeface="Meiryo UI"/>
                <a:ea typeface="Meiryo UI"/>
              </a:rPr>
              <a:t> -Value * -Force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pic>
        <p:nvPicPr>
          <p:cNvPr id="201" name="図 200"/>
          <p:cNvPicPr/>
          <p:nvPr/>
        </p:nvPicPr>
        <p:blipFill>
          <a:blip r:embed="rId2"/>
          <a:stretch/>
        </p:blipFill>
        <p:spPr>
          <a:xfrm>
            <a:off x="1355760" y="3168000"/>
            <a:ext cx="7417800" cy="969480"/>
          </a:xfrm>
          <a:prstGeom prst="rect">
            <a:avLst/>
          </a:prstGeom>
          <a:ln>
            <a:noFill/>
          </a:ln>
        </p:spPr>
      </p:pic>
    </p:spTree>
    <p:extLst>
      <p:ext uri="{BB962C8B-B14F-4D97-AF65-F5344CB8AC3E}">
        <p14:creationId xmlns:p14="http://schemas.microsoft.com/office/powerpoint/2010/main" val="23337505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504000" y="301320"/>
            <a:ext cx="9069840" cy="1260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Meiryo UI"/>
                <a:ea typeface="DejaVu Sans"/>
              </a:rPr>
              <a:t>パッケージインストール</a:t>
            </a:r>
            <a:endParaRPr lang="en-US" sz="1800" b="0" strike="noStrike" spc="-1">
              <a:solidFill>
                <a:srgbClr val="000000"/>
              </a:solidFill>
              <a:uFill>
                <a:solidFill>
                  <a:srgbClr val="FFFFFF"/>
                </a:solidFill>
              </a:uFill>
              <a:latin typeface="Arial"/>
            </a:endParaRPr>
          </a:p>
        </p:txBody>
      </p:sp>
      <p:sp>
        <p:nvSpPr>
          <p:cNvPr id="206" name="CustomShape 2"/>
          <p:cNvSpPr/>
          <p:nvPr/>
        </p:nvSpPr>
        <p:spPr>
          <a:xfrm>
            <a:off x="504000" y="2455560"/>
            <a:ext cx="4425120" cy="4382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Java関連</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JDK1.8 (64bit)</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Gradle(ビルドツール)</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Git 関連</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git.install(Git)</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TortoiseGit(Git GUIクライアント)</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WinSCP(SCPクライアント)</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UTF-8対応したユーティリティ</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notepad++(テキストエディタ)</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7-zip(zipアーカイバ)</a:t>
            </a:r>
            <a:endParaRPr lang="en-US" sz="1800" b="0" strike="noStrike" spc="-1">
              <a:solidFill>
                <a:srgbClr val="000000"/>
              </a:solidFill>
              <a:uFill>
                <a:solidFill>
                  <a:srgbClr val="FFFFFF"/>
                </a:solidFill>
              </a:uFill>
              <a:latin typeface="Arial"/>
            </a:endParaRPr>
          </a:p>
        </p:txBody>
      </p:sp>
      <p:sp>
        <p:nvSpPr>
          <p:cNvPr id="207" name="CustomShape 3"/>
          <p:cNvSpPr/>
          <p:nvPr/>
        </p:nvSpPr>
        <p:spPr>
          <a:xfrm>
            <a:off x="5152680" y="2455560"/>
            <a:ext cx="4425120" cy="305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Unix 関連</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UnxUtils(Unix コマンドユーティリティ)</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VMware 関連</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VMware vSphere Client</a:t>
            </a:r>
            <a:endParaRPr lang="en-US" sz="1800" b="0" strike="noStrike" spc="-1">
              <a:solidFill>
                <a:srgbClr val="000000"/>
              </a:solidFill>
              <a:uFill>
                <a:solidFill>
                  <a:srgbClr val="FFFFFF"/>
                </a:solidFill>
              </a:uFill>
              <a:latin typeface="Arial"/>
            </a:endParaRPr>
          </a:p>
          <a:p>
            <a:pPr marL="864000" lvl="1" indent="-32220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Meiryo UI"/>
                <a:ea typeface="DejaVu Sans"/>
              </a:rPr>
              <a:t>その他</a:t>
            </a:r>
            <a:endParaRPr lang="en-US" sz="1800" b="0" strike="noStrike" spc="-1">
              <a:solidFill>
                <a:srgbClr val="000000"/>
              </a:solidFill>
              <a:uFill>
                <a:solidFill>
                  <a:srgbClr val="FFFFFF"/>
                </a:solidFill>
              </a:uFill>
              <a:latin typeface="Arial"/>
            </a:endParaRPr>
          </a:p>
          <a:p>
            <a:pPr marL="1296000" lvl="2" indent="-2862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Meiryo UI"/>
                <a:ea typeface="DejaVu Sans"/>
              </a:rPr>
              <a:t>Google Chrome(Webブラウザ確認用)</a:t>
            </a:r>
            <a:endParaRPr lang="en-US" sz="1800" b="0" strike="noStrike" spc="-1">
              <a:solidFill>
                <a:srgbClr val="000000"/>
              </a:solidFill>
              <a:uFill>
                <a:solidFill>
                  <a:srgbClr val="FFFFFF"/>
                </a:solidFill>
              </a:uFill>
              <a:latin typeface="Arial"/>
            </a:endParaRPr>
          </a:p>
        </p:txBody>
      </p:sp>
      <p:sp>
        <p:nvSpPr>
          <p:cNvPr id="208" name="CustomShape 4"/>
          <p:cNvSpPr/>
          <p:nvPr/>
        </p:nvSpPr>
        <p:spPr>
          <a:xfrm>
            <a:off x="850680" y="1656000"/>
            <a:ext cx="8795880" cy="53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uFill>
                  <a:solidFill>
                    <a:srgbClr val="FFFFFF"/>
                  </a:solidFill>
                </a:uFill>
                <a:latin typeface="Meiryo UI"/>
                <a:ea typeface="DejaVu Sans"/>
              </a:rPr>
              <a:t>以下のパッケージをインストールします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367</TotalTime>
  <Words>1344</Words>
  <Application>Microsoft Office PowerPoint</Application>
  <PresentationFormat>ユーザー設定</PresentationFormat>
  <Paragraphs>312</Paragraphs>
  <Slides>49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5</vt:i4>
      </vt:variant>
      <vt:variant>
        <vt:lpstr>スライド タイトル</vt:lpstr>
      </vt:variant>
      <vt:variant>
        <vt:i4>49</vt:i4>
      </vt:variant>
    </vt:vector>
  </HeadingPairs>
  <TitlesOfParts>
    <vt:vector size="60" baseType="lpstr">
      <vt:lpstr>DejaVu Sans</vt:lpstr>
      <vt:lpstr>Meiryo UI</vt:lpstr>
      <vt:lpstr>ＭＳ ゴシック</vt:lpstr>
      <vt:lpstr>Arial</vt:lpstr>
      <vt:lpstr>Symbol</vt:lpstr>
      <vt:lpstr>Wingdings</vt:lpstr>
      <vt:lpstr>Office Theme</vt:lpstr>
      <vt:lpstr>Office Theme</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furusawa minoru(古澤 実 ＴＤＳＬ （ＩＮジ）［東Ｇ技］（東技１）)</cp:lastModifiedBy>
  <cp:revision>38</cp:revision>
  <cp:lastPrinted>2017-04-01T07:33:30Z</cp:lastPrinted>
  <dcterms:created xsi:type="dcterms:W3CDTF">2017-03-25T05:34:09Z</dcterms:created>
  <dcterms:modified xsi:type="dcterms:W3CDTF">2018-07-04T06:50:07Z</dcterms:modified>
  <dc:language>ja-JP</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ユーザー設定</vt:lpwstr>
  </property>
  <property fmtid="{D5CDD505-2E9C-101B-9397-08002B2CF9AE}" pid="9" name="ScaleCrop">
    <vt:bool>false</vt:bool>
  </property>
  <property fmtid="{D5CDD505-2E9C-101B-9397-08002B2CF9AE}" pid="10" name="ShareDoc">
    <vt:bool>false</vt:bool>
  </property>
  <property fmtid="{D5CDD505-2E9C-101B-9397-08002B2CF9AE}" pid="11" name="Slides">
    <vt:i4>47</vt:i4>
  </property>
</Properties>
</file>