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8" y="-114"/>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図 33"/>
          <p:cNvPicPr/>
          <p:nvPr/>
        </p:nvPicPr>
        <p:blipFill>
          <a:blip r:embed="rId2"/>
          <a:stretch/>
        </p:blipFill>
        <p:spPr>
          <a:xfrm>
            <a:off x="2292480" y="1768320"/>
            <a:ext cx="5494320" cy="4383720"/>
          </a:xfrm>
          <a:prstGeom prst="rect">
            <a:avLst/>
          </a:prstGeom>
          <a:ln>
            <a:noFill/>
          </a:ln>
        </p:spPr>
      </p:pic>
      <p:pic>
        <p:nvPicPr>
          <p:cNvPr id="35" name="図 34"/>
          <p:cNvPicPr/>
          <p:nvPr/>
        </p:nvPicPr>
        <p:blipFill>
          <a:blip r:embed="rId2"/>
          <a:stretch/>
        </p:blipFill>
        <p:spPr>
          <a:xfrm>
            <a:off x="2292480" y="1768320"/>
            <a:ext cx="5494320" cy="43837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1640" cy="4383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640" cy="4383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図 69"/>
          <p:cNvPicPr/>
          <p:nvPr/>
        </p:nvPicPr>
        <p:blipFill>
          <a:blip r:embed="rId2"/>
          <a:stretch/>
        </p:blipFill>
        <p:spPr>
          <a:xfrm>
            <a:off x="2292480" y="1768320"/>
            <a:ext cx="5494320" cy="4383720"/>
          </a:xfrm>
          <a:prstGeom prst="rect">
            <a:avLst/>
          </a:prstGeom>
          <a:ln>
            <a:noFill/>
          </a:ln>
        </p:spPr>
      </p:pic>
      <p:pic>
        <p:nvPicPr>
          <p:cNvPr id="71" name="図 70"/>
          <p:cNvPicPr/>
          <p:nvPr/>
        </p:nvPicPr>
        <p:blipFill>
          <a:blip r:embed="rId2"/>
          <a:stretch/>
        </p:blipFill>
        <p:spPr>
          <a:xfrm>
            <a:off x="2292480" y="1768320"/>
            <a:ext cx="5494320" cy="43837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1640" cy="4383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07" name="図 106"/>
          <p:cNvPicPr/>
          <p:nvPr/>
        </p:nvPicPr>
        <p:blipFill>
          <a:blip r:embed="rId2"/>
          <a:stretch/>
        </p:blipFill>
        <p:spPr>
          <a:xfrm>
            <a:off x="2292480" y="1768320"/>
            <a:ext cx="5494320" cy="4383720"/>
          </a:xfrm>
          <a:prstGeom prst="rect">
            <a:avLst/>
          </a:prstGeom>
          <a:ln>
            <a:noFill/>
          </a:ln>
        </p:spPr>
      </p:pic>
      <p:pic>
        <p:nvPicPr>
          <p:cNvPr id="108" name="図 107"/>
          <p:cNvPicPr/>
          <p:nvPr/>
        </p:nvPicPr>
        <p:blipFill>
          <a:blip r:embed="rId2"/>
          <a:stretch/>
        </p:blipFill>
        <p:spPr>
          <a:xfrm>
            <a:off x="2292480" y="1768320"/>
            <a:ext cx="5494320" cy="43837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1640" cy="4383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43" name="図 142"/>
          <p:cNvPicPr/>
          <p:nvPr/>
        </p:nvPicPr>
        <p:blipFill>
          <a:blip r:embed="rId2"/>
          <a:stretch/>
        </p:blipFill>
        <p:spPr>
          <a:xfrm>
            <a:off x="2292480" y="1768320"/>
            <a:ext cx="5494320" cy="4383720"/>
          </a:xfrm>
          <a:prstGeom prst="rect">
            <a:avLst/>
          </a:prstGeom>
          <a:ln>
            <a:noFill/>
          </a:ln>
        </p:spPr>
      </p:pic>
      <p:pic>
        <p:nvPicPr>
          <p:cNvPr id="144" name="図 143"/>
          <p:cNvPicPr/>
          <p:nvPr/>
        </p:nvPicPr>
        <p:blipFill>
          <a:blip r:embed="rId2"/>
          <a:stretch/>
        </p:blipFill>
        <p:spPr>
          <a:xfrm>
            <a:off x="2292480" y="1768320"/>
            <a:ext cx="5494320" cy="43837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1640" cy="4383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640" cy="5848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164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9" name="図 178"/>
          <p:cNvPicPr/>
          <p:nvPr/>
        </p:nvPicPr>
        <p:blipFill>
          <a:blip r:embed="rId2"/>
          <a:stretch/>
        </p:blipFill>
        <p:spPr>
          <a:xfrm>
            <a:off x="2292480" y="1768320"/>
            <a:ext cx="5494320" cy="4383720"/>
          </a:xfrm>
          <a:prstGeom prst="rect">
            <a:avLst/>
          </a:prstGeom>
          <a:ln>
            <a:noFill/>
          </a:ln>
        </p:spPr>
      </p:pic>
      <p:pic>
        <p:nvPicPr>
          <p:cNvPr id="180" name="図 179"/>
          <p:cNvPicPr/>
          <p:nvPr/>
        </p:nvPicPr>
        <p:blipFill>
          <a:blip r:embed="rId2"/>
          <a:stretch/>
        </p:blipFill>
        <p:spPr>
          <a:xfrm>
            <a:off x="2292480" y="1768320"/>
            <a:ext cx="5494320" cy="43837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3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164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
        <p:nvSpPr>
          <p:cNvPr id="74" name="PlaceHolder 3"/>
          <p:cNvSpPr>
            <a:spLocks noGrp="1"/>
          </p:cNvSpPr>
          <p:nvPr>
            <p:ph type="body"/>
          </p:nvPr>
        </p:nvSpPr>
        <p:spPr>
          <a:xfrm>
            <a:off x="515268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10"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504000" y="1768680"/>
            <a:ext cx="907164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301320"/>
            <a:ext cx="9070560" cy="58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Getconfig チュートリアル</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gn="ctr">
              <a:lnSpc>
                <a:spcPct val="100000"/>
              </a:lnSpc>
            </a:pPr>
            <a:r>
              <a:rPr lang="en-US" sz="4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検査PC編</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パッケージのインストール2</a:t>
            </a:r>
            <a:endParaRPr lang="en-US" sz="1800" b="0" strike="noStrike" spc="-1">
              <a:solidFill>
                <a:srgbClr val="000000"/>
              </a:solidFill>
              <a:uFill>
                <a:solidFill>
                  <a:srgbClr val="FFFFFF"/>
                </a:solidFill>
              </a:uFill>
              <a:latin typeface="Arial"/>
            </a:endParaRPr>
          </a:p>
        </p:txBody>
      </p:sp>
      <p:sp>
        <p:nvSpPr>
          <p:cNvPr id="212" name="CustomShape 2"/>
          <p:cNvSpPr/>
          <p:nvPr/>
        </p:nvSpPr>
        <p:spPr>
          <a:xfrm>
            <a:off x="504000" y="1625040"/>
            <a:ext cx="9070560" cy="82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2000" b="0" strike="noStrike" spc="-1">
                <a:solidFill>
                  <a:srgbClr val="000000"/>
                </a:solidFill>
                <a:uFill>
                  <a:solidFill>
                    <a:srgbClr val="FFFFFF"/>
                  </a:solidFill>
                </a:uFill>
                <a:latin typeface="Meiryo UI"/>
                <a:ea typeface="DejaVu Sans"/>
              </a:rPr>
              <a:t>Office 製品がない場合は、以下コマンドで、Libre Office をインストールします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u="sng" strike="noStrike" spc="-1">
                <a:solidFill>
                  <a:srgbClr val="000000"/>
                </a:solidFill>
                <a:uFill>
                  <a:solidFill>
                    <a:srgbClr val="FFFFFF"/>
                  </a:solidFill>
                </a:uFill>
                <a:latin typeface="Meiryo UI"/>
                <a:ea typeface="DejaVu Sans"/>
              </a:rPr>
              <a:t>choco install -y libreoffice-oldstable</a:t>
            </a:r>
            <a:endParaRPr lang="en-US" sz="1800" b="0" strike="noStrike" spc="-1">
              <a:solidFill>
                <a:srgbClr val="000000"/>
              </a:solidFill>
              <a:uFill>
                <a:solidFill>
                  <a:srgbClr val="FFFFFF"/>
                </a:solidFill>
              </a:uFill>
              <a:latin typeface="Arial"/>
            </a:endParaRPr>
          </a:p>
        </p:txBody>
      </p:sp>
      <p:pic>
        <p:nvPicPr>
          <p:cNvPr id="213" name="図 212"/>
          <p:cNvPicPr/>
          <p:nvPr/>
        </p:nvPicPr>
        <p:blipFill>
          <a:blip r:embed="rId2"/>
          <a:stretch/>
        </p:blipFill>
        <p:spPr>
          <a:xfrm>
            <a:off x="317520" y="2535840"/>
            <a:ext cx="9495000" cy="135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PowerCLIインストール</a:t>
            </a:r>
            <a:endParaRPr lang="en-US" sz="1800" b="0" strike="noStrike" spc="-1">
              <a:solidFill>
                <a:srgbClr val="000000"/>
              </a:solidFill>
              <a:uFill>
                <a:solidFill>
                  <a:srgbClr val="FFFFFF"/>
                </a:solidFill>
              </a:uFill>
              <a:latin typeface="Arial"/>
            </a:endParaRPr>
          </a:p>
        </p:txBody>
      </p:sp>
      <p:sp>
        <p:nvSpPr>
          <p:cNvPr id="215" name="CustomShape 2"/>
          <p:cNvSpPr/>
          <p:nvPr/>
        </p:nvSpPr>
        <p:spPr>
          <a:xfrm>
            <a:off x="504000" y="1656000"/>
            <a:ext cx="8998920" cy="374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VMWareサイトから PowerCLI モジュールをダウンロードしてインストールします </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バージョンは PowerCLI 6.x を選びます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u="sng" strike="noStrike" spc="-1">
                <a:solidFill>
                  <a:srgbClr val="0000FF"/>
                </a:solidFill>
                <a:uFill>
                  <a:solidFill>
                    <a:srgbClr val="FFFFFF"/>
                  </a:solidFill>
                </a:uFill>
                <a:latin typeface="Meiryo UI"/>
                <a:ea typeface="DejaVu Sans"/>
                <a:hlinkClick r:id="rId2"/>
              </a:rPr>
              <a:t>https://www.vmware.com/support/developer/PowerCLI/</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VMWare アカウントが必要となり、未登録の場合はサインアップしてください</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ダウンロードした VMWare-PowerCLI-*.exe を起動して、既定の設定でインストールします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OSの再起動</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一旦、ここでOSを再起動します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17" name="CustomShape 2"/>
          <p:cNvSpPr/>
          <p:nvPr/>
        </p:nvSpPr>
        <p:spPr>
          <a:xfrm>
            <a:off x="504000" y="1625040"/>
            <a:ext cx="9070560" cy="67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ダウンロードサイトからバイナリモジュール gradle-server-acceptance-0.1.x.zip をダウンロードして、c:\ の直下にコピーします</a:t>
            </a:r>
            <a:endParaRPr lang="en-US" sz="1800" b="0" strike="noStrike" spc="-1">
              <a:solidFill>
                <a:srgbClr val="000000"/>
              </a:solidFill>
              <a:uFill>
                <a:solidFill>
                  <a:srgbClr val="FFFFFF"/>
                </a:solidFill>
              </a:uFill>
              <a:latin typeface="Arial"/>
            </a:endParaRPr>
          </a:p>
        </p:txBody>
      </p:sp>
      <p:pic>
        <p:nvPicPr>
          <p:cNvPr id="218" name="図 217"/>
          <p:cNvPicPr/>
          <p:nvPr/>
        </p:nvPicPr>
        <p:blipFill>
          <a:blip r:embed="rId2"/>
          <a:stretch/>
        </p:blipFill>
        <p:spPr>
          <a:xfrm>
            <a:off x="860400" y="2419560"/>
            <a:ext cx="5167440" cy="1690200"/>
          </a:xfrm>
          <a:prstGeom prst="rect">
            <a:avLst/>
          </a:prstGeom>
          <a:ln>
            <a:noFill/>
          </a:ln>
        </p:spPr>
      </p:pic>
      <p:pic>
        <p:nvPicPr>
          <p:cNvPr id="219" name="図 218"/>
          <p:cNvPicPr/>
          <p:nvPr/>
        </p:nvPicPr>
        <p:blipFill>
          <a:blip r:embed="rId3"/>
          <a:stretch/>
        </p:blipFill>
        <p:spPr>
          <a:xfrm>
            <a:off x="874800" y="5184000"/>
            <a:ext cx="4709160" cy="1162440"/>
          </a:xfrm>
          <a:prstGeom prst="rect">
            <a:avLst/>
          </a:prstGeom>
          <a:ln>
            <a:noFill/>
          </a:ln>
        </p:spPr>
      </p:pic>
      <p:sp>
        <p:nvSpPr>
          <p:cNvPr id="220" name="CustomShape 3"/>
          <p:cNvSpPr/>
          <p:nvPr/>
        </p:nvSpPr>
        <p:spPr>
          <a:xfrm>
            <a:off x="504000" y="4320000"/>
            <a:ext cx="9070560" cy="118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エクスプローラを起動して、ダウンロードしたファイルを選択し、 右クリックで 7-zip メニューを開いて「展開」を選択します。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2" name="CustomShape 2"/>
          <p:cNvSpPr/>
          <p:nvPr/>
        </p:nvSpPr>
        <p:spPr>
          <a:xfrm>
            <a:off x="504000" y="1368000"/>
            <a:ext cx="9070560" cy="118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c:\を展開先に指定して、解凍します。</a:t>
            </a:r>
            <a:endParaRPr lang="en-US" sz="1800" b="0" strike="noStrike" spc="-1">
              <a:solidFill>
                <a:srgbClr val="000000"/>
              </a:solidFill>
              <a:uFill>
                <a:solidFill>
                  <a:srgbClr val="FFFFFF"/>
                </a:solidFill>
              </a:uFill>
              <a:latin typeface="Arial"/>
            </a:endParaRPr>
          </a:p>
        </p:txBody>
      </p:sp>
      <p:sp>
        <p:nvSpPr>
          <p:cNvPr id="223" name="CustomShape 3"/>
          <p:cNvSpPr/>
          <p:nvPr/>
        </p:nvSpPr>
        <p:spPr>
          <a:xfrm>
            <a:off x="504000" y="453672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c:\server-acceptance ディレクトリが作成されます。</a:t>
            </a:r>
            <a:endParaRPr lang="en-US" sz="1800" b="0" strike="noStrike" spc="-1">
              <a:solidFill>
                <a:srgbClr val="000000"/>
              </a:solidFill>
              <a:uFill>
                <a:solidFill>
                  <a:srgbClr val="FFFFFF"/>
                </a:solidFill>
              </a:uFill>
              <a:latin typeface="Arial"/>
            </a:endParaRPr>
          </a:p>
        </p:txBody>
      </p:sp>
      <p:pic>
        <p:nvPicPr>
          <p:cNvPr id="224" name="図 223"/>
          <p:cNvPicPr/>
          <p:nvPr/>
        </p:nvPicPr>
        <p:blipFill>
          <a:blip r:embed="rId2"/>
          <a:stretch/>
        </p:blipFill>
        <p:spPr>
          <a:xfrm>
            <a:off x="910080" y="1860840"/>
            <a:ext cx="4442400" cy="2403720"/>
          </a:xfrm>
          <a:prstGeom prst="rect">
            <a:avLst/>
          </a:prstGeom>
          <a:ln w="36000">
            <a:noFill/>
          </a:ln>
        </p:spPr>
      </p:pic>
      <p:sp>
        <p:nvSpPr>
          <p:cNvPr id="225" name="CustomShape 4"/>
          <p:cNvSpPr/>
          <p:nvPr/>
        </p:nvSpPr>
        <p:spPr>
          <a:xfrm>
            <a:off x="1008720" y="2190960"/>
            <a:ext cx="2878920" cy="35892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Getconfigインストール２</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504000" y="1625040"/>
            <a:ext cx="9070560" cy="1613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実行パス環境変数に本ディレクトリを追加します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コントロールパネルを開いて、「システム」、「システムの詳細設定」を選択します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 「環境変数」をクリックします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システムの環境変数のリストから、Path を選択して、「編集」をクリックします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値の先頭に c:server-acceptance; を追加して、パスを追加します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28" name="図 227"/>
          <p:cNvPicPr/>
          <p:nvPr/>
        </p:nvPicPr>
        <p:blipFill>
          <a:blip r:embed="rId2"/>
          <a:stretch/>
        </p:blipFill>
        <p:spPr>
          <a:xfrm>
            <a:off x="500040" y="3413520"/>
            <a:ext cx="3698640" cy="4073400"/>
          </a:xfrm>
          <a:prstGeom prst="rect">
            <a:avLst/>
          </a:prstGeom>
          <a:ln>
            <a:noFill/>
          </a:ln>
        </p:spPr>
      </p:pic>
      <p:pic>
        <p:nvPicPr>
          <p:cNvPr id="229" name="図 228"/>
          <p:cNvPicPr/>
          <p:nvPr/>
        </p:nvPicPr>
        <p:blipFill>
          <a:blip r:embed="rId3"/>
          <a:stretch/>
        </p:blipFill>
        <p:spPr>
          <a:xfrm>
            <a:off x="4500000" y="3418920"/>
            <a:ext cx="3922920" cy="1656000"/>
          </a:xfrm>
          <a:prstGeom prst="rect">
            <a:avLst/>
          </a:prstGeom>
          <a:ln>
            <a:noFill/>
          </a:ln>
        </p:spPr>
      </p:pic>
      <p:sp>
        <p:nvSpPr>
          <p:cNvPr id="230" name="CustomShape 3"/>
          <p:cNvSpPr/>
          <p:nvPr/>
        </p:nvSpPr>
        <p:spPr>
          <a:xfrm>
            <a:off x="5688000" y="4176000"/>
            <a:ext cx="1438920" cy="35892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Getconfigインストール３</a:t>
            </a:r>
            <a:endParaRPr lang="en-US" sz="1800" b="0" strike="noStrike" spc="-1">
              <a:solidFill>
                <a:srgbClr val="000000"/>
              </a:solidFill>
              <a:uFill>
                <a:solidFill>
                  <a:srgbClr val="FFFFFF"/>
                </a:solidFill>
              </a:uFill>
              <a:latin typeface="Arial"/>
            </a:endParaRPr>
          </a:p>
        </p:txBody>
      </p:sp>
      <p:sp>
        <p:nvSpPr>
          <p:cNvPr id="232" name="CustomShape 2"/>
          <p:cNvSpPr/>
          <p:nvPr/>
        </p:nvSpPr>
        <p:spPr>
          <a:xfrm>
            <a:off x="504000" y="1625040"/>
            <a:ext cx="9070560" cy="82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PowerShellを管理者ユーザで開き、”getconfig -h”を実行して以下のヘルプメッセージがでることを確認します</a:t>
            </a:r>
            <a:endParaRPr lang="en-US" sz="1800" b="0" strike="noStrike" spc="-1">
              <a:solidFill>
                <a:srgbClr val="000000"/>
              </a:solidFill>
              <a:uFill>
                <a:solidFill>
                  <a:srgbClr val="FFFFFF"/>
                </a:solidFill>
              </a:uFill>
              <a:latin typeface="Arial"/>
            </a:endParaRPr>
          </a:p>
        </p:txBody>
      </p:sp>
      <p:pic>
        <p:nvPicPr>
          <p:cNvPr id="233" name="図 232"/>
          <p:cNvPicPr/>
          <p:nvPr/>
        </p:nvPicPr>
        <p:blipFill>
          <a:blip r:embed="rId2"/>
          <a:stretch/>
        </p:blipFill>
        <p:spPr>
          <a:xfrm>
            <a:off x="785520" y="2549880"/>
            <a:ext cx="8785440" cy="446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各プラットフォームの検査</a:t>
            </a:r>
            <a:endParaRPr lang="en-US" sz="1800" b="0" strike="noStrike" spc="-1">
              <a:solidFill>
                <a:srgbClr val="000000"/>
              </a:solidFill>
              <a:uFill>
                <a:solidFill>
                  <a:srgbClr val="FFFFFF"/>
                </a:solidFill>
              </a:uFill>
              <a:latin typeface="Arial"/>
            </a:endParaRPr>
          </a:p>
        </p:txBody>
      </p:sp>
      <p:sp>
        <p:nvSpPr>
          <p:cNvPr id="235"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800" b="0" strike="noStrike" spc="-1">
                <a:solidFill>
                  <a:srgbClr val="000000"/>
                </a:solidFill>
                <a:uFill>
                  <a:solidFill>
                    <a:srgbClr val="FFFFFF"/>
                  </a:solidFill>
                </a:uFill>
                <a:latin typeface="Meiryo UI"/>
                <a:ea typeface="DejaVu Sans"/>
              </a:rPr>
              <a:t>以下プラットフォームの構成情報の収集／検査を行います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Linux</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Windows</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600" b="0" strike="noStrike" spc="-1">
                <a:solidFill>
                  <a:srgbClr val="000000"/>
                </a:solidFill>
                <a:uFill>
                  <a:solidFill>
                    <a:srgbClr val="FFFFFF"/>
                  </a:solidFill>
                </a:uFill>
                <a:latin typeface="Meiryo UI"/>
                <a:ea typeface="DejaVu Sans"/>
              </a:rPr>
              <a:t>ESXi</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プロジェクトの作成</a:t>
            </a:r>
            <a:endParaRPr lang="en-US" sz="1800" b="0" strike="noStrike" spc="-1">
              <a:solidFill>
                <a:srgbClr val="000000"/>
              </a:solidFill>
              <a:uFill>
                <a:solidFill>
                  <a:srgbClr val="FFFFFF"/>
                </a:solidFill>
              </a:uFill>
              <a:latin typeface="Arial"/>
            </a:endParaRPr>
          </a:p>
        </p:txBody>
      </p:sp>
      <p:sp>
        <p:nvSpPr>
          <p:cNvPr id="237" name="CustomShape 2"/>
          <p:cNvSpPr/>
          <p:nvPr/>
        </p:nvSpPr>
        <p:spPr>
          <a:xfrm>
            <a:off x="504000" y="1769040"/>
            <a:ext cx="9070560" cy="1613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はじめに検査用プロジェクトを作成します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PowerShellを開き、 「getconfig -g &lt;プロジェクトホーム&gt;」で指定したディレクトリにプロジェクトを作成します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ここでは、c:\users\administrator\の下に test1というプロジェクトを作成します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cd c:\users\administrator</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getconfig -g test1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38" name="図 237"/>
          <p:cNvPicPr/>
          <p:nvPr/>
        </p:nvPicPr>
        <p:blipFill>
          <a:blip r:embed="rId2"/>
          <a:stretch/>
        </p:blipFill>
        <p:spPr>
          <a:xfrm>
            <a:off x="784440" y="3488400"/>
            <a:ext cx="8078040" cy="384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504000" y="301320"/>
            <a:ext cx="9070560" cy="584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Linux検査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a:t>
            </a:r>
            <a:endParaRPr lang="en-US" sz="1800" b="0" strike="noStrike" spc="-1">
              <a:solidFill>
                <a:srgbClr val="000000"/>
              </a:solidFill>
              <a:uFill>
                <a:solidFill>
                  <a:srgbClr val="FFFFFF"/>
                </a:solidFill>
              </a:uFill>
              <a:latin typeface="Arial"/>
            </a:endParaRPr>
          </a:p>
        </p:txBody>
      </p:sp>
      <p:sp>
        <p:nvSpPr>
          <p:cNvPr id="241" name="CustomShape 2"/>
          <p:cNvSpPr/>
          <p:nvPr/>
        </p:nvSpPr>
        <p:spPr>
          <a:xfrm>
            <a:off x="504000" y="176904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Linux サーバの情報を設定します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はじめに「platform」に”Linux”を選択してください</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「virtualization」に仮想化OSの場合は、”VM”、オンプレサーバの場合は”オンプレ”を選択してください</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2" name="図 241"/>
          <p:cNvPicPr/>
          <p:nvPr/>
        </p:nvPicPr>
        <p:blipFill>
          <a:blip r:embed="rId2"/>
          <a:stretch/>
        </p:blipFill>
        <p:spPr>
          <a:xfrm>
            <a:off x="1008000" y="3456000"/>
            <a:ext cx="6143040" cy="303768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目次</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検査用PCのセットアップ</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432000" indent="-32292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各プラットフォームの検査</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Linux</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Windows</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ESXi</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432000" indent="-322920">
              <a:lnSpc>
                <a:spcPct val="100000"/>
              </a:lnSpc>
              <a:buClr>
                <a:srgbClr val="000000"/>
              </a:buClr>
              <a:buSzPct val="45000"/>
              <a:buFont typeface="Wingdings" charset="2"/>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その他</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他のシナリオのインポート</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ドライランモードについて</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Linux検査シート入力2</a:t>
            </a:r>
            <a:endParaRPr lang="en-US" sz="1800" b="0" strike="noStrike" spc="-1">
              <a:solidFill>
                <a:srgbClr val="000000"/>
              </a:solidFill>
              <a:uFill>
                <a:solidFill>
                  <a:srgbClr val="FFFFFF"/>
                </a:solidFill>
              </a:uFill>
              <a:latin typeface="Arial"/>
            </a:endParaRPr>
          </a:p>
        </p:txBody>
      </p:sp>
      <p:sp>
        <p:nvSpPr>
          <p:cNvPr id="244" name="CustomShape 2"/>
          <p:cNvSpPr/>
          <p:nvPr/>
        </p:nvSpPr>
        <p:spPr>
          <a:xfrm>
            <a:off x="504000" y="1768680"/>
            <a:ext cx="9071640" cy="543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rPr>
              <a:t>「platform」,「virtualization」項目選択後に、「～を入力して下さい」と表示されたセルの値を入します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server_name : サーバ名を入力</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Ip : IPアドレスを入力</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os_account_id : “Test” を入力</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LinuxのアカウントID</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config\config.groovy に記述</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remote_account_id : “Test” を入力</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vCenter サーバもしくは、 ESXi ホストのアカウントID</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config\config.groovy に記述</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remote_alias : vCenter 側で管理しているVMのエイリアス名。</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vSphere Client 管理コンソールからメニュー、ホーム、インベントリを選択し、 画面左側のツリーリストに表示されるVM名を入力</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Linux検査シート入力3</a:t>
            </a:r>
            <a:endParaRPr lang="en-US" sz="1800" b="0" strike="noStrike" spc="-1">
              <a:solidFill>
                <a:srgbClr val="000000"/>
              </a:solidFill>
              <a:uFill>
                <a:solidFill>
                  <a:srgbClr val="FFFFFF"/>
                </a:solidFill>
              </a:uFill>
              <a:latin typeface="Arial"/>
            </a:endParaRPr>
          </a:p>
        </p:txBody>
      </p:sp>
      <p:sp>
        <p:nvSpPr>
          <p:cNvPr id="246" name="CustomShape 2"/>
          <p:cNvSpPr/>
          <p:nvPr/>
        </p:nvSpPr>
        <p:spPr>
          <a:xfrm>
            <a:off x="504000" y="1768680"/>
            <a:ext cx="9071640" cy="507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VMWareリソース割り当てのチェックルールを実行する場合、以下を入力します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verify_id : RuleAP または、 RuleDB</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シート「検査ルール」に記述したルールIDを入力</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「RuleAP」または、「RuleDB」を入力します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NumCpu : 1～N</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CPU割り当て数を入力します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MemoryGB : 1～N</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メモリ割り当て量[GB]を入力します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ESXiHost : ESXiホスト名</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リソース割り当てをするESXiホスト名を入力します。中間一致で名前を検索します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HDDType：”[Thin:40]”など</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[{ストレージタイプ}:{容量GB}] の形式でストレージ構成を記述します</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ストレージタイプは 「Thin」(Thin provisioning)、「Thick」(Thick provisioning)を入力します</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複数のストレージ構成の場合、以下のように、配列形式で記述します</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Meiryo UI"/>
              </a:rPr>
              <a:t>			[Thin:30, Thin:40]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Linux検査シート入力4</a:t>
            </a:r>
            <a:endParaRPr lang="en-US" sz="1800" b="0" strike="noStrike" spc="-1">
              <a:solidFill>
                <a:srgbClr val="000000"/>
              </a:solidFill>
              <a:uFill>
                <a:solidFill>
                  <a:srgbClr val="FFFFFF"/>
                </a:solidFill>
              </a:uFill>
              <a:latin typeface="Arial"/>
            </a:endParaRPr>
          </a:p>
        </p:txBody>
      </p:sp>
      <p:sp>
        <p:nvSpPr>
          <p:cNvPr id="248" name="CustomShape 2"/>
          <p:cNvSpPr/>
          <p:nvPr/>
        </p:nvSpPr>
        <p:spPr>
          <a:xfrm>
            <a:off x="504000" y="1768680"/>
            <a:ext cx="9071640" cy="507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他のLinux検査結果との比較をする場合、項目 「compare_server」 に比較対象サーバ名を入力します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ローカルデータベースに保存した過去の検査結果との比較をします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類似の設定を複数のサーバがあり、1台を代表サーバとして各サーバの実行結果との比較をする場合に使用します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シート「検査対象」または、シート「検査ルール」に比較する元のサーバ名を記入します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シート「検査対象」を未記入にすると verify_id で指定したシート「検査ルール」の比較対象サーバ設定が既定値となります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シート「検査ルール」のcompare_source項目は以下の何れかを入力して下さい</a:t>
            </a:r>
            <a:endParaRPr lang="en-US" sz="1800" b="0" strike="noStrike" spc="-1">
              <a:solidFill>
                <a:srgbClr val="000000"/>
              </a:solidFill>
              <a:uFill>
                <a:solidFill>
                  <a:srgbClr val="FFFFFF"/>
                </a:solidFill>
              </a:uFill>
              <a:latin typeface="Arial"/>
            </a:endParaRPr>
          </a:p>
          <a:p>
            <a:pPr marL="1080000" lvl="4"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actual : 検査実行時の結果から比較</a:t>
            </a:r>
            <a:endParaRPr lang="en-US" sz="1800" b="0" strike="noStrike" spc="-1">
              <a:solidFill>
                <a:srgbClr val="000000"/>
              </a:solidFill>
              <a:uFill>
                <a:solidFill>
                  <a:srgbClr val="FFFFFF"/>
                </a:solidFill>
              </a:uFill>
              <a:latin typeface="Arial"/>
            </a:endParaRPr>
          </a:p>
          <a:p>
            <a:pPr marL="1080000" lvl="4"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local : getconfig -u localで保存した過去の実行結果から比較</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9" name="図 248"/>
          <p:cNvPicPr/>
          <p:nvPr/>
        </p:nvPicPr>
        <p:blipFill>
          <a:blip r:embed="rId2"/>
          <a:stretch/>
        </p:blipFill>
        <p:spPr>
          <a:xfrm>
            <a:off x="1584000" y="4896720"/>
            <a:ext cx="6609960" cy="194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config\config.groovyの編集</a:t>
            </a:r>
            <a:endParaRPr lang="en-US" sz="1800" b="0" strike="noStrike" spc="-1">
              <a:solidFill>
                <a:srgbClr val="000000"/>
              </a:solidFill>
              <a:uFill>
                <a:solidFill>
                  <a:srgbClr val="FFFFFF"/>
                </a:solidFill>
              </a:uFill>
              <a:latin typeface="Arial"/>
            </a:endParaRPr>
          </a:p>
        </p:txBody>
      </p:sp>
      <p:sp>
        <p:nvSpPr>
          <p:cNvPr id="251" name="CustomShape 2"/>
          <p:cNvSpPr/>
          <p:nvPr/>
        </p:nvSpPr>
        <p:spPr>
          <a:xfrm>
            <a:off x="504000" y="176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notepad++など、UTF-8に対応したエディタでプロジェクトホーム\configの下にある設定ファイル config.groovy を開いてください</a:t>
            </a:r>
            <a:endParaRPr lang="en-US" sz="1800" b="0" strike="noStrike" spc="-1">
              <a:solidFill>
                <a:srgbClr val="000000"/>
              </a:solidFill>
              <a:uFill>
                <a:solidFill>
                  <a:srgbClr val="FFFFFF"/>
                </a:solidFill>
              </a:uFill>
              <a:latin typeface="Arial"/>
            </a:endParaRPr>
          </a:p>
        </p:txBody>
      </p:sp>
      <p:pic>
        <p:nvPicPr>
          <p:cNvPr id="252" name="図 251"/>
          <p:cNvPicPr/>
          <p:nvPr/>
        </p:nvPicPr>
        <p:blipFill>
          <a:blip r:embed="rId2"/>
          <a:stretch/>
        </p:blipFill>
        <p:spPr>
          <a:xfrm>
            <a:off x="1036080" y="2592000"/>
            <a:ext cx="4686480" cy="151164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config\config.groovyの編集</a:t>
            </a:r>
            <a:endParaRPr lang="en-US" sz="1800" b="0" strike="noStrike" spc="-1">
              <a:solidFill>
                <a:srgbClr val="000000"/>
              </a:solidFill>
              <a:uFill>
                <a:solidFill>
                  <a:srgbClr val="FFFFFF"/>
                </a:solidFill>
              </a:uFill>
              <a:latin typeface="Arial"/>
            </a:endParaRPr>
          </a:p>
        </p:txBody>
      </p:sp>
      <p:sp>
        <p:nvSpPr>
          <p:cNvPr id="254" name="CustomShape 2"/>
          <p:cNvSpPr/>
          <p:nvPr/>
        </p:nvSpPr>
        <p:spPr>
          <a:xfrm>
            <a:off x="504000" y="1683000"/>
            <a:ext cx="9071640" cy="35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55" name="CustomShape 3"/>
          <p:cNvSpPr/>
          <p:nvPr/>
        </p:nvSpPr>
        <p:spPr>
          <a:xfrm>
            <a:off x="864000" y="2115000"/>
            <a:ext cx="6986520" cy="256464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300" b="0" strike="noStrike" spc="-1">
                <a:solidFill>
                  <a:srgbClr val="000000"/>
                </a:solidFill>
                <a:uFill>
                  <a:solidFill>
                    <a:srgbClr val="FFFFFF"/>
                  </a:solidFill>
                </a:uFill>
                <a:latin typeface="ＭＳ ゴシック"/>
              </a:rPr>
              <a:t>// vCenter接続情報</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account.Remote.Test.server   = '192.168.10.100'</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account.Remote.Test.user     = 'test_user'</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account.Remote.Test.password = 'P@ssword'</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 Linux 接続情報</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account.Linux.Test.user      = 'someuser'</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account.Linux.Test.password  = 'P@ssword'</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account.Linux.Test.work_dir  = '/tmp/gradle_test'</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 account.Linux.Test.logon_test = [['user':'test1' , 'password':'test1'],</a:t>
            </a:r>
            <a:endParaRPr lang="en-US" sz="1800" b="0" strike="noStrike" spc="-1">
              <a:solidFill>
                <a:srgbClr val="000000"/>
              </a:solidFill>
              <a:uFill>
                <a:solidFill>
                  <a:srgbClr val="FFFFFF"/>
                </a:solidFill>
              </a:uFill>
              <a:latin typeface="Arial"/>
            </a:endParaRPr>
          </a:p>
          <a:p>
            <a:r>
              <a:rPr lang="en-US" sz="1300" b="0" strike="noStrike" spc="-1">
                <a:solidFill>
                  <a:srgbClr val="000000"/>
                </a:solidFill>
                <a:uFill>
                  <a:solidFill>
                    <a:srgbClr val="FFFFFF"/>
                  </a:solidFill>
                </a:uFill>
                <a:latin typeface="ＭＳ ゴシック"/>
                <a:ea typeface="ＭＳ ゴシック"/>
              </a:rPr>
              <a:t>//                                  ['user':'root'  , 'password':'P@ssw0rd']]</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p:txBody>
      </p:sp>
      <p:sp>
        <p:nvSpPr>
          <p:cNvPr id="256" name="CustomShape 4"/>
          <p:cNvSpPr/>
          <p:nvPr/>
        </p:nvSpPr>
        <p:spPr>
          <a:xfrm>
            <a:off x="6984000" y="2423160"/>
            <a:ext cx="2447640" cy="6724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Meiryo UI"/>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57" name="CustomShape 5"/>
          <p:cNvSpPr/>
          <p:nvPr/>
        </p:nvSpPr>
        <p:spPr>
          <a:xfrm>
            <a:off x="6984000" y="3359160"/>
            <a:ext cx="2447640" cy="6724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Meiryo UI"/>
              </a:rPr>
              <a:t>Linux接続アカウントを入力します</a:t>
            </a:r>
            <a:endParaRPr lang="en-US" sz="1800" b="0" strike="noStrike" spc="-1">
              <a:solidFill>
                <a:srgbClr val="000000"/>
              </a:solidFill>
              <a:uFill>
                <a:solidFill>
                  <a:srgbClr val="FFFFFF"/>
                </a:solidFill>
              </a:uFill>
              <a:latin typeface="Arial"/>
            </a:endParaRPr>
          </a:p>
        </p:txBody>
      </p:sp>
      <p:sp>
        <p:nvSpPr>
          <p:cNvPr id="258" name="CustomShape 6"/>
          <p:cNvSpPr/>
          <p:nvPr/>
        </p:nvSpPr>
        <p:spPr>
          <a:xfrm>
            <a:off x="504000" y="4896000"/>
            <a:ext cx="9071640" cy="2447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アカウントIDについて</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各サーバで接続アカウント情報が異なる場合は、アカウントIDを変えて複数アカウント情報を設定してください。シート「検査対象」の”os_account_id”で指定します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account.Remote.、account.Linux.の後の文字列がアカウントIDとなります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Linuxログオンテストについて</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最終行の”account.Linux.Test.logon_test”に接続テスト用アカウントを指定します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テストを行う場合はコメントアウトを外して設定してください</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Linux検査実行1</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504000" y="176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261" name="図 260"/>
          <p:cNvPicPr/>
          <p:nvPr/>
        </p:nvPicPr>
        <p:blipFill>
          <a:blip r:embed="rId2"/>
          <a:stretch/>
        </p:blipFill>
        <p:spPr>
          <a:xfrm>
            <a:off x="864000" y="2160000"/>
            <a:ext cx="8144640" cy="493056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Linux検査実行2</a:t>
            </a:r>
            <a:endParaRPr lang="en-US" sz="1800" b="0" strike="noStrike" spc="-1">
              <a:solidFill>
                <a:srgbClr val="000000"/>
              </a:solidFill>
              <a:uFill>
                <a:solidFill>
                  <a:srgbClr val="FFFFFF"/>
                </a:solidFill>
              </a:uFill>
              <a:latin typeface="Arial"/>
            </a:endParaRPr>
          </a:p>
        </p:txBody>
      </p:sp>
      <p:sp>
        <p:nvSpPr>
          <p:cNvPr id="263" name="CustomShape 2"/>
          <p:cNvSpPr/>
          <p:nvPr/>
        </p:nvSpPr>
        <p:spPr>
          <a:xfrm>
            <a:off x="504000" y="4824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264" name="図 263"/>
          <p:cNvPicPr/>
          <p:nvPr/>
        </p:nvPicPr>
        <p:blipFill>
          <a:blip r:embed="rId2"/>
          <a:stretch/>
        </p:blipFill>
        <p:spPr>
          <a:xfrm>
            <a:off x="864000" y="5501880"/>
            <a:ext cx="7452000" cy="1153080"/>
          </a:xfrm>
          <a:prstGeom prst="rect">
            <a:avLst/>
          </a:prstGeom>
          <a:ln w="36000">
            <a:noFill/>
          </a:ln>
        </p:spPr>
      </p:pic>
      <p:sp>
        <p:nvSpPr>
          <p:cNvPr id="265" name="CustomShape 3"/>
          <p:cNvSpPr/>
          <p:nvPr/>
        </p:nvSpPr>
        <p:spPr>
          <a:xfrm>
            <a:off x="504000" y="1800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266" name="図 265"/>
          <p:cNvPicPr/>
          <p:nvPr/>
        </p:nvPicPr>
        <p:blipFill>
          <a:blip r:embed="rId3"/>
          <a:stretch/>
        </p:blipFill>
        <p:spPr>
          <a:xfrm>
            <a:off x="822600" y="2448720"/>
            <a:ext cx="6017040" cy="2158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VM検査エラー発生時の対処</a:t>
            </a:r>
            <a:endParaRPr lang="en-US" sz="1800" b="0" strike="noStrike" spc="-1">
              <a:solidFill>
                <a:srgbClr val="000000"/>
              </a:solidFill>
              <a:uFill>
                <a:solidFill>
                  <a:srgbClr val="FFFFFF"/>
                </a:solidFill>
              </a:uFill>
              <a:latin typeface="Arial"/>
            </a:endParaRPr>
          </a:p>
        </p:txBody>
      </p:sp>
      <p:sp>
        <p:nvSpPr>
          <p:cNvPr id="268" name="CustomShape 2"/>
          <p:cNvSpPr/>
          <p:nvPr/>
        </p:nvSpPr>
        <p:spPr>
          <a:xfrm>
            <a:off x="504000" y="1768680"/>
            <a:ext cx="9071640" cy="678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rPr>
              <a:t>getconfig 実行中にエラーメッセージが発生した場合、config\config.groovy のdebugパラメータをtrueに変更して、原因調査を行います</a:t>
            </a:r>
            <a:endParaRPr lang="en-US" sz="1800" b="0" strike="noStrike" spc="-1">
              <a:solidFill>
                <a:srgbClr val="000000"/>
              </a:solidFill>
              <a:uFill>
                <a:solidFill>
                  <a:srgbClr val="FFFFFF"/>
                </a:solidFill>
              </a:uFill>
              <a:latin typeface="Arial"/>
            </a:endParaRPr>
          </a:p>
        </p:txBody>
      </p:sp>
      <p:sp>
        <p:nvSpPr>
          <p:cNvPr id="269" name="CustomShape 3"/>
          <p:cNvSpPr/>
          <p:nvPr/>
        </p:nvSpPr>
        <p:spPr>
          <a:xfrm>
            <a:off x="792000" y="2592000"/>
            <a:ext cx="5615640" cy="64764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r>
              <a:rPr lang="en-US" sz="1500" b="0" strike="noStrike" spc="-1">
                <a:solidFill>
                  <a:srgbClr val="000000"/>
                </a:solidFill>
                <a:uFill>
                  <a:solidFill>
                    <a:srgbClr val="FFFFFF"/>
                  </a:solidFill>
                </a:uFill>
                <a:latin typeface="Arial"/>
              </a:rPr>
              <a:t>// コマンド採取のデバッグモード</a:t>
            </a:r>
            <a:endParaRPr lang="en-US" sz="1800" b="0" strike="noStrike" spc="-1">
              <a:solidFill>
                <a:srgbClr val="000000"/>
              </a:solidFill>
              <a:uFill>
                <a:solidFill>
                  <a:srgbClr val="FFFFFF"/>
                </a:solidFill>
              </a:uFill>
              <a:latin typeface="Arial"/>
            </a:endParaRPr>
          </a:p>
          <a:p>
            <a:r>
              <a:rPr lang="en-US" sz="1500" b="0" strike="noStrike" spc="-1">
                <a:solidFill>
                  <a:srgbClr val="000000"/>
                </a:solidFill>
                <a:uFill>
                  <a:solidFill>
                    <a:srgbClr val="FFFFFF"/>
                  </a:solidFill>
                </a:uFill>
                <a:latin typeface="Arial"/>
              </a:rPr>
              <a:t>test.Linux.debug   = true</a:t>
            </a:r>
            <a:endParaRPr lang="en-US" sz="1800" b="0" strike="noStrike" spc="-1">
              <a:solidFill>
                <a:srgbClr val="000000"/>
              </a:solidFill>
              <a:uFill>
                <a:solidFill>
                  <a:srgbClr val="FFFFFF"/>
                </a:solidFill>
              </a:uFill>
              <a:latin typeface="Arial"/>
            </a:endParaRPr>
          </a:p>
        </p:txBody>
      </p:sp>
      <p:sp>
        <p:nvSpPr>
          <p:cNvPr id="270" name="CustomShape 4"/>
          <p:cNvSpPr/>
          <p:nvPr/>
        </p:nvSpPr>
        <p:spPr>
          <a:xfrm>
            <a:off x="504000" y="3384000"/>
            <a:ext cx="9071640" cy="678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rPr>
              <a:t>変更後、再度、getconfig を実行し、実行中の以下の[command]メッセージを確認します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rPr>
              <a:t>PowerShellから[command]下のコマンドを実行して、コマンド単体の原因調査を行います</a:t>
            </a:r>
            <a:endParaRPr lang="en-US" sz="1800" b="0" strike="noStrike" spc="-1">
              <a:solidFill>
                <a:srgbClr val="000000"/>
              </a:solidFill>
              <a:uFill>
                <a:solidFill>
                  <a:srgbClr val="FFFFFF"/>
                </a:solidFill>
              </a:uFill>
              <a:latin typeface="Arial"/>
            </a:endParaRPr>
          </a:p>
        </p:txBody>
      </p:sp>
      <p:sp>
        <p:nvSpPr>
          <p:cNvPr id="271" name="CustomShape 5"/>
          <p:cNvSpPr/>
          <p:nvPr/>
        </p:nvSpPr>
        <p:spPr>
          <a:xfrm>
            <a:off x="792000" y="4176000"/>
            <a:ext cx="7847640" cy="234720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Arial"/>
              </a:rPr>
              <a:t>[command]</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powershell -NonInteractive ./build/log/Linux/ostrich/vCenter/get_vCenter_spec.ps1</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-log_dir './build/log/Linux/ostrich/vCenter'</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-server 'ostrich' -vm 'ostrich'</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-user 'xxxxxxx' -password 'xxxxxxxx'</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-vcenter 'xxx.xxx.xxx.xxx'</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[output]</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Arial"/>
              </a:rPr>
              <a:t>04:58:05 ERROR j.c.t.I.a.InfraTestSpec - [PowershellTest] Powershell script faild.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04000" y="301320"/>
            <a:ext cx="9070560" cy="584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Windows検査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検査対象Windowsサーバ側の準備</a:t>
            </a:r>
            <a:endParaRPr lang="en-US" sz="1800" b="0" strike="noStrike" spc="-1">
              <a:solidFill>
                <a:srgbClr val="000000"/>
              </a:solidFill>
              <a:uFill>
                <a:solidFill>
                  <a:srgbClr val="FFFFFF"/>
                </a:solidFill>
              </a:uFill>
              <a:latin typeface="Arial"/>
            </a:endParaRPr>
          </a:p>
        </p:txBody>
      </p:sp>
      <p:sp>
        <p:nvSpPr>
          <p:cNvPr id="274" name="CustomShape 2"/>
          <p:cNvSpPr/>
          <p:nvPr/>
        </p:nvSpPr>
        <p:spPr>
          <a:xfrm>
            <a:off x="504000" y="1768680"/>
            <a:ext cx="9071640" cy="327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rPr>
              <a:t>ファイヤーウォール許可設定</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rPr>
              <a:t>PowerShell から以下のコマンドでファイヤーウォールの無効化設定をします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ファイアウォール無効化</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Get-NetFirewallProfile | Set-NetFirewallProfile -Enabled false</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rPr>
              <a:t>検査終了後、基に戻す場合は以下コマンドで有効化設定をします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rPr>
              <a:t>ファイアウォール有効化</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Get-NetFirewallProfile | Set-NetFirewallProfile -Enabled true</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rPr>
              <a:t>許可設定をしないと、getconfig 実行時に、”Get-WmiObject : RPC サーバーを利用できません” というエラーが発生します</a:t>
            </a:r>
            <a:endParaRPr lang="en-US" sz="1800" b="0" strike="noStrike" spc="-1">
              <a:solidFill>
                <a:srgbClr val="000000"/>
              </a:solidFill>
              <a:uFill>
                <a:solidFill>
                  <a:srgbClr val="FFFFFF"/>
                </a:solidFill>
              </a:uFill>
              <a:latin typeface="Arial"/>
            </a:endParaRPr>
          </a:p>
        </p:txBody>
      </p:sp>
      <p:sp>
        <p:nvSpPr>
          <p:cNvPr id="275" name="CustomShape 3"/>
          <p:cNvSpPr/>
          <p:nvPr/>
        </p:nvSpPr>
        <p:spPr>
          <a:xfrm>
            <a:off x="360000" y="1656000"/>
            <a:ext cx="5748840" cy="37332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rPr>
              <a:t>検査対象の Windows 環境で以下の設定をします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検査用PCのセットアップ</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システム要件</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Windows 7 64bit、Windows Server 2012 R2以上のPCが必要です</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CPU 1 Core以上</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Memory 4 GB以上</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Disk 100 GB以上</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検査対象Windowsサーバ側の準備</a:t>
            </a:r>
            <a:endParaRPr lang="en-US" sz="1800" b="0" strike="noStrike" spc="-1">
              <a:solidFill>
                <a:srgbClr val="000000"/>
              </a:solidFill>
              <a:uFill>
                <a:solidFill>
                  <a:srgbClr val="FFFFFF"/>
                </a:solidFill>
              </a:uFill>
              <a:latin typeface="Arial"/>
            </a:endParaRPr>
          </a:p>
        </p:txBody>
      </p:sp>
      <p:sp>
        <p:nvSpPr>
          <p:cNvPr id="277" name="CustomShape 2"/>
          <p:cNvSpPr/>
          <p:nvPr/>
        </p:nvSpPr>
        <p:spPr>
          <a:xfrm>
            <a:off x="504000" y="1768680"/>
            <a:ext cx="9071640" cy="3270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rPr>
              <a:t>PowerShell リモートアクセス許可の有効化</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Windows Server 2012 より前のOSでは、PowerShell のリモートアクセス許可が無効化されている場合があります</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rPr>
              <a:t>Windows Server 2012 R2 以上の場合、リモートアクセス許可の既定値は有効化です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その場合、PowerShellを管理者権限で実行して、PowerShell コンソールから以下のコマンドで有効化します</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Enable-PSRemoting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また、「認識されないネットワーク」があり、Publicとして設定されている場合、以下のオプションを 追加して有効化を試してください</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Enable-PSRemoting -SkipNetworkProfileCheck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Windows検査シート入力</a:t>
            </a:r>
            <a:endParaRPr lang="en-US" sz="1800" b="0" strike="noStrike" spc="-1">
              <a:solidFill>
                <a:srgbClr val="000000"/>
              </a:solidFill>
              <a:uFill>
                <a:solidFill>
                  <a:srgbClr val="FFFFFF"/>
                </a:solidFill>
              </a:uFill>
              <a:latin typeface="Arial"/>
            </a:endParaRPr>
          </a:p>
        </p:txBody>
      </p:sp>
      <p:sp>
        <p:nvSpPr>
          <p:cNvPr id="279" name="CustomShape 2"/>
          <p:cNvSpPr/>
          <p:nvPr/>
        </p:nvSpPr>
        <p:spPr>
          <a:xfrm>
            <a:off x="504000" y="176904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Windows サーバの情報を設定します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はじめに「platform」に”Windows”を選択してください</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「virtualization」に仮想化OSの場合は、”VM”、オンプレサーバの場合は”オンプレ”を選択してください</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各項目の入力手順はLinux検査と同じとなります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80" name="図 279"/>
          <p:cNvPicPr/>
          <p:nvPr/>
        </p:nvPicPr>
        <p:blipFill>
          <a:blip r:embed="rId2"/>
          <a:stretch/>
        </p:blipFill>
        <p:spPr>
          <a:xfrm>
            <a:off x="1008000" y="3729960"/>
            <a:ext cx="6143040" cy="303768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config\config.groovyの編集</a:t>
            </a:r>
            <a:endParaRPr lang="en-US" sz="1800" b="0" strike="noStrike" spc="-1">
              <a:solidFill>
                <a:srgbClr val="000000"/>
              </a:solidFill>
              <a:uFill>
                <a:solidFill>
                  <a:srgbClr val="FFFFFF"/>
                </a:solidFill>
              </a:uFill>
              <a:latin typeface="Arial"/>
            </a:endParaRPr>
          </a:p>
        </p:txBody>
      </p:sp>
      <p:sp>
        <p:nvSpPr>
          <p:cNvPr id="282" name="CustomShape 2"/>
          <p:cNvSpPr/>
          <p:nvPr/>
        </p:nvSpPr>
        <p:spPr>
          <a:xfrm>
            <a:off x="504000" y="1683000"/>
            <a:ext cx="9071640" cy="35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83" name="CustomShape 3"/>
          <p:cNvSpPr/>
          <p:nvPr/>
        </p:nvSpPr>
        <p:spPr>
          <a:xfrm>
            <a:off x="864000" y="2115000"/>
            <a:ext cx="6898320" cy="23878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ＭＳ ゴシック"/>
              </a:rPr>
              <a:t>// vCenter接続情報</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account.Remote.Test.server   = '192.168.10.100'</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account.Remote.Test.user     = 'test_user'</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account.Remote.Test.password = 'P@ssword'</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 Windows 接続情報</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account.Windows.Test.user     = 'administrator'</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account.Windows.Test.password = 'P@ssword'</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 account.Windows.Test.logon_test = [['user':'test1' , 'password':'test1'],</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                                    ['user':'test2' , 'password':'test2']]</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p:txBody>
      </p:sp>
      <p:sp>
        <p:nvSpPr>
          <p:cNvPr id="284" name="CustomShape 4"/>
          <p:cNvSpPr/>
          <p:nvPr/>
        </p:nvSpPr>
        <p:spPr>
          <a:xfrm>
            <a:off x="6984000" y="2423160"/>
            <a:ext cx="2447640" cy="6724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Meiryo UI"/>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85" name="CustomShape 5"/>
          <p:cNvSpPr/>
          <p:nvPr/>
        </p:nvSpPr>
        <p:spPr>
          <a:xfrm>
            <a:off x="6984000" y="3215160"/>
            <a:ext cx="2447640" cy="6724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solidFill>
                  <a:srgbClr val="000000"/>
                </a:solidFill>
                <a:uFill>
                  <a:solidFill>
                    <a:srgbClr val="FFFFFF"/>
                  </a:solidFill>
                </a:uFill>
                <a:latin typeface="Meiryo UI"/>
              </a:rPr>
              <a:t>Windows接続アカウントを入力します</a:t>
            </a:r>
            <a:endParaRPr lang="en-US" sz="1800" b="0" strike="noStrike" spc="-1">
              <a:solidFill>
                <a:srgbClr val="000000"/>
              </a:solidFill>
              <a:uFill>
                <a:solidFill>
                  <a:srgbClr val="FFFFFF"/>
                </a:solidFill>
              </a:uFill>
              <a:latin typeface="Arial"/>
            </a:endParaRPr>
          </a:p>
        </p:txBody>
      </p:sp>
      <p:sp>
        <p:nvSpPr>
          <p:cNvPr id="286" name="CustomShape 6"/>
          <p:cNvSpPr/>
          <p:nvPr/>
        </p:nvSpPr>
        <p:spPr>
          <a:xfrm>
            <a:off x="504000" y="5472000"/>
            <a:ext cx="9071640" cy="1871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アカウントID,Windowsログオンテストの入力手順は、Linuxと同様です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Windows検査実行1</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504000" y="176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289" name="図 288"/>
          <p:cNvPicPr/>
          <p:nvPr/>
        </p:nvPicPr>
        <p:blipFill>
          <a:blip r:embed="rId2"/>
          <a:stretch/>
        </p:blipFill>
        <p:spPr>
          <a:xfrm>
            <a:off x="864000" y="2160000"/>
            <a:ext cx="8575560" cy="48384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Windows検査実行2</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504000" y="464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292" name="図 291"/>
          <p:cNvPicPr/>
          <p:nvPr/>
        </p:nvPicPr>
        <p:blipFill>
          <a:blip r:embed="rId2"/>
          <a:stretch/>
        </p:blipFill>
        <p:spPr>
          <a:xfrm>
            <a:off x="864000" y="5326560"/>
            <a:ext cx="7452000" cy="1153080"/>
          </a:xfrm>
          <a:prstGeom prst="rect">
            <a:avLst/>
          </a:prstGeom>
          <a:ln w="36000">
            <a:noFill/>
          </a:ln>
        </p:spPr>
      </p:pic>
      <p:sp>
        <p:nvSpPr>
          <p:cNvPr id="293" name="CustomShape 3"/>
          <p:cNvSpPr/>
          <p:nvPr/>
        </p:nvSpPr>
        <p:spPr>
          <a:xfrm>
            <a:off x="504000" y="1656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294" name="図 293"/>
          <p:cNvPicPr/>
          <p:nvPr/>
        </p:nvPicPr>
        <p:blipFill>
          <a:blip r:embed="rId3"/>
          <a:stretch/>
        </p:blipFill>
        <p:spPr>
          <a:xfrm>
            <a:off x="822600" y="2304720"/>
            <a:ext cx="6017040" cy="2158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504000" y="301320"/>
            <a:ext cx="9070560" cy="584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ESXiホストの検査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ESXiホスト検査シート入力</a:t>
            </a:r>
            <a:endParaRPr lang="en-US" sz="1800" b="0" strike="noStrike" spc="-1">
              <a:solidFill>
                <a:srgbClr val="000000"/>
              </a:solidFill>
              <a:uFill>
                <a:solidFill>
                  <a:srgbClr val="FFFFFF"/>
                </a:solidFill>
              </a:uFill>
              <a:latin typeface="Arial"/>
            </a:endParaRPr>
          </a:p>
        </p:txBody>
      </p:sp>
      <p:sp>
        <p:nvSpPr>
          <p:cNvPr id="297" name="CustomShape 2"/>
          <p:cNvSpPr/>
          <p:nvPr/>
        </p:nvSpPr>
        <p:spPr>
          <a:xfrm>
            <a:off x="504000" y="176904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プロジェクトディレクトリに移動し、「サーバチェックシート.xlsx」を編集します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シート「チェック対象」の入力列に 検査対象の ESXi ホストの情報を設定します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はじめに「platform」に”VMHost”を選択してください</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「virtualization」は未記入のままにしてください</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各項目の入力手順はLinux検査と同じとなります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98" name="図 297"/>
          <p:cNvPicPr/>
          <p:nvPr/>
        </p:nvPicPr>
        <p:blipFill>
          <a:blip r:embed="rId2"/>
          <a:stretch/>
        </p:blipFill>
        <p:spPr>
          <a:xfrm>
            <a:off x="1005840" y="3398400"/>
            <a:ext cx="4609800" cy="372924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config\config.groovyの編集</a:t>
            </a:r>
            <a:endParaRPr lang="en-US" sz="1800" b="0" strike="noStrike" spc="-1">
              <a:solidFill>
                <a:srgbClr val="000000"/>
              </a:solidFill>
              <a:uFill>
                <a:solidFill>
                  <a:srgbClr val="FFFFFF"/>
                </a:solidFill>
              </a:uFill>
              <a:latin typeface="Arial"/>
            </a:endParaRPr>
          </a:p>
        </p:txBody>
      </p:sp>
      <p:sp>
        <p:nvSpPr>
          <p:cNvPr id="300" name="CustomShape 2"/>
          <p:cNvSpPr/>
          <p:nvPr/>
        </p:nvSpPr>
        <p:spPr>
          <a:xfrm>
            <a:off x="504000" y="1683000"/>
            <a:ext cx="9071640" cy="359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301" name="CustomShape 3"/>
          <p:cNvSpPr/>
          <p:nvPr/>
        </p:nvSpPr>
        <p:spPr>
          <a:xfrm>
            <a:off x="864000" y="2338200"/>
            <a:ext cx="7920000" cy="97380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r>
              <a:rPr lang="en-US" sz="1400" b="0" strike="noStrike" spc="-1">
                <a:solidFill>
                  <a:srgbClr val="000000"/>
                </a:solidFill>
                <a:uFill>
                  <a:solidFill>
                    <a:srgbClr val="FFFFFF"/>
                  </a:solidFill>
                </a:uFill>
                <a:latin typeface="ＭＳ ゴシック"/>
              </a:rPr>
              <a:t>// VMHost 接続情報</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account.VMHost.Test.user      = 'root'</a:t>
            </a:r>
            <a:endParaRPr lang="en-US" sz="1800" b="0" strike="noStrike" spc="-1">
              <a:solidFill>
                <a:srgbClr val="000000"/>
              </a:solidFill>
              <a:uFill>
                <a:solidFill>
                  <a:srgbClr val="FFFFFF"/>
                </a:solidFill>
              </a:uFill>
              <a:latin typeface="Arial"/>
            </a:endParaRPr>
          </a:p>
          <a:p>
            <a:r>
              <a:rPr lang="en-US" sz="1400" b="0" strike="noStrike" spc="-1">
                <a:solidFill>
                  <a:srgbClr val="000000"/>
                </a:solidFill>
                <a:uFill>
                  <a:solidFill>
                    <a:srgbClr val="FFFFFF"/>
                  </a:solidFill>
                </a:uFill>
                <a:latin typeface="ＭＳ ゴシック"/>
                <a:ea typeface="ＭＳ ゴシック"/>
              </a:rPr>
              <a:t>account.VMHost.Test.password  = 'P@ssword'</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ESXiホスト検査実行1</a:t>
            </a:r>
            <a:endParaRPr lang="en-US" sz="1800" b="0" strike="noStrike" spc="-1">
              <a:solidFill>
                <a:srgbClr val="000000"/>
              </a:solidFill>
              <a:uFill>
                <a:solidFill>
                  <a:srgbClr val="FFFFFF"/>
                </a:solidFill>
              </a:uFill>
              <a:latin typeface="Arial"/>
            </a:endParaRPr>
          </a:p>
        </p:txBody>
      </p:sp>
      <p:sp>
        <p:nvSpPr>
          <p:cNvPr id="303" name="CustomShape 2"/>
          <p:cNvSpPr/>
          <p:nvPr/>
        </p:nvSpPr>
        <p:spPr>
          <a:xfrm>
            <a:off x="504000" y="176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304" name="図 303"/>
          <p:cNvPicPr/>
          <p:nvPr/>
        </p:nvPicPr>
        <p:blipFill>
          <a:blip r:embed="rId2"/>
          <a:stretch/>
        </p:blipFill>
        <p:spPr>
          <a:xfrm>
            <a:off x="936000" y="2232000"/>
            <a:ext cx="8334000" cy="396576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ESXiホスト検査実行2</a:t>
            </a:r>
            <a:endParaRPr lang="en-US" sz="1800" b="0" strike="noStrike" spc="-1">
              <a:solidFill>
                <a:srgbClr val="000000"/>
              </a:solidFill>
              <a:uFill>
                <a:solidFill>
                  <a:srgbClr val="FFFFFF"/>
                </a:solidFill>
              </a:uFill>
              <a:latin typeface="Arial"/>
            </a:endParaRPr>
          </a:p>
        </p:txBody>
      </p:sp>
      <p:sp>
        <p:nvSpPr>
          <p:cNvPr id="306" name="CustomShape 2"/>
          <p:cNvSpPr/>
          <p:nvPr/>
        </p:nvSpPr>
        <p:spPr>
          <a:xfrm>
            <a:off x="504000" y="464868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07" name="図 306"/>
          <p:cNvPicPr/>
          <p:nvPr/>
        </p:nvPicPr>
        <p:blipFill>
          <a:blip r:embed="rId2"/>
          <a:stretch/>
        </p:blipFill>
        <p:spPr>
          <a:xfrm>
            <a:off x="864000" y="5326560"/>
            <a:ext cx="7452000" cy="1153080"/>
          </a:xfrm>
          <a:prstGeom prst="rect">
            <a:avLst/>
          </a:prstGeom>
          <a:ln w="36000">
            <a:noFill/>
          </a:ln>
        </p:spPr>
      </p:pic>
      <p:sp>
        <p:nvSpPr>
          <p:cNvPr id="308" name="CustomShape 3"/>
          <p:cNvSpPr/>
          <p:nvPr/>
        </p:nvSpPr>
        <p:spPr>
          <a:xfrm>
            <a:off x="504000" y="1656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09" name="図 308"/>
          <p:cNvPicPr/>
          <p:nvPr/>
        </p:nvPicPr>
        <p:blipFill>
          <a:blip r:embed="rId3"/>
          <a:stretch/>
        </p:blipFill>
        <p:spPr>
          <a:xfrm>
            <a:off x="822600" y="2304720"/>
            <a:ext cx="6017040" cy="2158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事前準備１</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CustomShape 2"/>
          <p:cNvSpPr/>
          <p:nvPr/>
        </p:nvSpPr>
        <p:spPr>
          <a:xfrm>
            <a:off x="504000" y="1373040"/>
            <a:ext cx="9070560" cy="2045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ネットワークプロキシーの設定</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InternetExploler を開いて、「インターネットオプション設定」を選択。 「接続」、「LAN設定」を選択し、プロキシーサーバの欄にプロキシーのアドレス、ポート番号を入力</a:t>
            </a:r>
          </a:p>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検査対象の vCenter アドレスのプロキシー除外設定</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「詳細設定」を選択し、「プロキシーの設定除外」の欄に、検査対象の vCenter のアドレスを追加</a:t>
            </a:r>
          </a:p>
          <a:p>
            <a:pPr marL="864000" lvl="1" indent="-322920">
              <a:lnSpc>
                <a:spcPct val="100000"/>
              </a:lnSpc>
              <a:buClr>
                <a:srgbClr val="000000"/>
              </a:buClr>
              <a:buSzPct val="75000"/>
              <a:buFont typeface="Symbol"/>
              <a:buChar char=""/>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88" name="図 187"/>
          <p:cNvPicPr/>
          <p:nvPr/>
        </p:nvPicPr>
        <p:blipFill>
          <a:blip r:embed="rId2"/>
          <a:stretch/>
        </p:blipFill>
        <p:spPr>
          <a:xfrm>
            <a:off x="1008000" y="3275781"/>
            <a:ext cx="4218120" cy="3675240"/>
          </a:xfrm>
          <a:prstGeom prst="rect">
            <a:avLst/>
          </a:prstGeom>
          <a:ln>
            <a:noFill/>
          </a:ln>
        </p:spPr>
      </p:pic>
      <p:pic>
        <p:nvPicPr>
          <p:cNvPr id="189" name="図 188"/>
          <p:cNvPicPr/>
          <p:nvPr/>
        </p:nvPicPr>
        <p:blipFill>
          <a:blip r:embed="rId3"/>
          <a:stretch/>
        </p:blipFill>
        <p:spPr>
          <a:xfrm>
            <a:off x="5472000" y="3281541"/>
            <a:ext cx="3417120" cy="3669480"/>
          </a:xfrm>
          <a:prstGeom prst="rect">
            <a:avLst/>
          </a:prstGeom>
          <a:ln>
            <a:noFill/>
          </a:ln>
        </p:spPr>
      </p:pic>
      <p:sp>
        <p:nvSpPr>
          <p:cNvPr id="190" name="CustomShape 3"/>
          <p:cNvSpPr/>
          <p:nvPr/>
        </p:nvSpPr>
        <p:spPr>
          <a:xfrm>
            <a:off x="1368000" y="5728101"/>
            <a:ext cx="2878920" cy="35892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191" name="CustomShape 4"/>
          <p:cNvSpPr/>
          <p:nvPr/>
        </p:nvSpPr>
        <p:spPr>
          <a:xfrm>
            <a:off x="5904000" y="5872101"/>
            <a:ext cx="2878920" cy="43092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504000" y="301320"/>
            <a:ext cx="9070560" cy="584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他の検査シナリオのインポート</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他の検査シナリオの展開</a:t>
            </a:r>
            <a:endParaRPr lang="en-US" sz="1800" b="0" strike="noStrike" spc="-1">
              <a:solidFill>
                <a:srgbClr val="000000"/>
              </a:solidFill>
              <a:uFill>
                <a:solidFill>
                  <a:srgbClr val="FFFFFF"/>
                </a:solidFill>
              </a:uFill>
              <a:latin typeface="Arial"/>
            </a:endParaRPr>
          </a:p>
        </p:txBody>
      </p:sp>
      <p:sp>
        <p:nvSpPr>
          <p:cNvPr id="312" name="CustomShape 2"/>
          <p:cNvSpPr/>
          <p:nvPr/>
        </p:nvSpPr>
        <p:spPr>
          <a:xfrm>
            <a:off x="504000" y="176904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検査シナリオのzipアーカイブファイルをダウンロードします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ここでは例として以下のZabbix監視設定検査シナリオをダウンロードします</a:t>
            </a:r>
            <a:endParaRPr lang="en-US" sz="1800" b="0" strike="noStrike" spc="-1">
              <a:solidFill>
                <a:srgbClr val="000000"/>
              </a:solidFill>
              <a:uFill>
                <a:solidFill>
                  <a:srgbClr val="FFFFFF"/>
                </a:solidFill>
              </a:uFill>
              <a:latin typeface="Arial"/>
            </a:endParaRPr>
          </a:p>
          <a:p>
            <a:pPr marL="432000" lvl="1" indent="-2160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server-acceptance-zabbix.zip</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エクスプローラからダウンロードしたzipの保存フォルダーを開きます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zipファイルを選択して、右クリック-&gt;7-Zip-&gt;展開を選択します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13" name="図 312"/>
          <p:cNvPicPr/>
          <p:nvPr/>
        </p:nvPicPr>
        <p:blipFill>
          <a:blip r:embed="rId2"/>
          <a:stretch/>
        </p:blipFill>
        <p:spPr>
          <a:xfrm>
            <a:off x="936000" y="5184000"/>
            <a:ext cx="4015440" cy="2155320"/>
          </a:xfrm>
          <a:prstGeom prst="rect">
            <a:avLst/>
          </a:prstGeom>
          <a:ln>
            <a:noFill/>
          </a:ln>
        </p:spPr>
      </p:pic>
      <p:pic>
        <p:nvPicPr>
          <p:cNvPr id="314" name="図 313"/>
          <p:cNvPicPr/>
          <p:nvPr/>
        </p:nvPicPr>
        <p:blipFill>
          <a:blip r:embed="rId3"/>
          <a:stretch/>
        </p:blipFill>
        <p:spPr>
          <a:xfrm>
            <a:off x="936000" y="3092400"/>
            <a:ext cx="4612680" cy="1083600"/>
          </a:xfrm>
          <a:prstGeom prst="rect">
            <a:avLst/>
          </a:prstGeom>
          <a:ln>
            <a:noFill/>
          </a:ln>
        </p:spPr>
      </p:pic>
      <p:sp>
        <p:nvSpPr>
          <p:cNvPr id="315" name="CustomShape 3"/>
          <p:cNvSpPr/>
          <p:nvPr/>
        </p:nvSpPr>
        <p:spPr>
          <a:xfrm>
            <a:off x="504000" y="432000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展開先にプロジェクトディレクトリを入力します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展開先入力フィールドの下のチェックボックスを外します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「OK」をクリックして解凍します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Font typeface="Wingdings" charset="2"/>
              <a:buChar char=""/>
            </a:pPr>
            <a:endParaRPr lang="en-US" sz="1800" b="0" strike="noStrike" spc="-1">
              <a:solidFill>
                <a:srgbClr val="000000"/>
              </a:solidFill>
              <a:uFill>
                <a:solidFill>
                  <a:srgbClr val="FFFFFF"/>
                </a:solidFill>
              </a:uFill>
              <a:latin typeface="Arial"/>
            </a:endParaRPr>
          </a:p>
        </p:txBody>
      </p:sp>
      <p:sp>
        <p:nvSpPr>
          <p:cNvPr id="316" name="CustomShape 4"/>
          <p:cNvSpPr/>
          <p:nvPr/>
        </p:nvSpPr>
        <p:spPr>
          <a:xfrm>
            <a:off x="1008000" y="5544000"/>
            <a:ext cx="2664000" cy="21600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317" name="CustomShape 5"/>
          <p:cNvSpPr/>
          <p:nvPr/>
        </p:nvSpPr>
        <p:spPr>
          <a:xfrm>
            <a:off x="1008000" y="5832000"/>
            <a:ext cx="360000" cy="2160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他の検査シナリオの実行1</a:t>
            </a:r>
            <a:endParaRPr lang="en-US" sz="1800" b="0" strike="noStrike" spc="-1">
              <a:solidFill>
                <a:srgbClr val="000000"/>
              </a:solidFill>
              <a:uFill>
                <a:solidFill>
                  <a:srgbClr val="FFFFFF"/>
                </a:solidFill>
              </a:uFill>
              <a:latin typeface="Arial"/>
            </a:endParaRPr>
          </a:p>
        </p:txBody>
      </p:sp>
      <p:pic>
        <p:nvPicPr>
          <p:cNvPr id="319" name="図 318"/>
          <p:cNvPicPr/>
          <p:nvPr/>
        </p:nvPicPr>
        <p:blipFill>
          <a:blip r:embed="rId2"/>
          <a:stretch/>
        </p:blipFill>
        <p:spPr>
          <a:xfrm>
            <a:off x="1440000" y="3057120"/>
            <a:ext cx="3307320" cy="1910880"/>
          </a:xfrm>
          <a:prstGeom prst="rect">
            <a:avLst/>
          </a:prstGeom>
          <a:ln>
            <a:noFill/>
          </a:ln>
        </p:spPr>
      </p:pic>
      <p:pic>
        <p:nvPicPr>
          <p:cNvPr id="320" name="図 319"/>
          <p:cNvPicPr/>
          <p:nvPr/>
        </p:nvPicPr>
        <p:blipFill>
          <a:blip r:embed="rId3"/>
          <a:stretch/>
        </p:blipFill>
        <p:spPr>
          <a:xfrm>
            <a:off x="1360440" y="5786280"/>
            <a:ext cx="4415040" cy="1557720"/>
          </a:xfrm>
          <a:prstGeom prst="rect">
            <a:avLst/>
          </a:prstGeom>
          <a:ln>
            <a:noFill/>
          </a:ln>
        </p:spPr>
      </p:pic>
      <p:sp>
        <p:nvSpPr>
          <p:cNvPr id="321" name="CustomShape 2"/>
          <p:cNvSpPr/>
          <p:nvPr/>
        </p:nvSpPr>
        <p:spPr>
          <a:xfrm>
            <a:off x="504000" y="510732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configディレクトリに移動して、”config_{シナリオ}.groovy”(ここでは、zabbix検査シナリオのconfig_zabbix.groovy)を編集します</a:t>
            </a:r>
            <a:endParaRPr lang="en-US" sz="1800" b="0" strike="noStrike" spc="-1">
              <a:solidFill>
                <a:srgbClr val="000000"/>
              </a:solidFill>
              <a:uFill>
                <a:solidFill>
                  <a:srgbClr val="FFFFFF"/>
                </a:solidFill>
              </a:uFill>
              <a:latin typeface="Arial"/>
            </a:endParaRPr>
          </a:p>
        </p:txBody>
      </p:sp>
      <p:sp>
        <p:nvSpPr>
          <p:cNvPr id="322" name="CustomShape 3"/>
          <p:cNvSpPr/>
          <p:nvPr/>
        </p:nvSpPr>
        <p:spPr>
          <a:xfrm>
            <a:off x="541800" y="1800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展開して生成された検査シートと設定ファイルを編集します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プロジェクトディレクトリ下に展開された検査シート(ここでは、監視設定チェックシート_Zabbix.xlsx)を開きます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編集手順については、docsの下にある各検査シナリオのReadme.mdを参照してください</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他の検査シナリオの実行2</a:t>
            </a:r>
            <a:endParaRPr lang="en-US" sz="1800" b="0" strike="noStrike" spc="-1">
              <a:solidFill>
                <a:srgbClr val="000000"/>
              </a:solidFill>
              <a:uFill>
                <a:solidFill>
                  <a:srgbClr val="FFFFFF"/>
                </a:solidFill>
              </a:uFill>
              <a:latin typeface="Arial"/>
            </a:endParaRPr>
          </a:p>
        </p:txBody>
      </p:sp>
      <p:sp>
        <p:nvSpPr>
          <p:cNvPr id="324" name="CustomShape 2"/>
          <p:cNvSpPr/>
          <p:nvPr/>
        </p:nvSpPr>
        <p:spPr>
          <a:xfrm>
            <a:off x="504000" y="1656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-c オプションで設定ファイルを指定して、検査を実行します
getconfig -c .\config\config_zabbix.groovy</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25" name="図 324"/>
          <p:cNvPicPr/>
          <p:nvPr/>
        </p:nvPicPr>
        <p:blipFill>
          <a:blip r:embed="rId2"/>
          <a:stretch/>
        </p:blipFill>
        <p:spPr>
          <a:xfrm>
            <a:off x="942120" y="2921040"/>
            <a:ext cx="7002720" cy="3272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504000" y="301320"/>
            <a:ext cx="9070560" cy="584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ドライランモード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ドライランモードについて</a:t>
            </a:r>
            <a:endParaRPr lang="en-US" sz="1800" b="0" strike="noStrike" spc="-1">
              <a:solidFill>
                <a:srgbClr val="000000"/>
              </a:solidFill>
              <a:uFill>
                <a:solidFill>
                  <a:srgbClr val="FFFFFF"/>
                </a:solidFill>
              </a:uFill>
              <a:latin typeface="Arial"/>
            </a:endParaRPr>
          </a:p>
        </p:txBody>
      </p:sp>
      <p:sp>
        <p:nvSpPr>
          <p:cNvPr id="328" name="CustomShape 2"/>
          <p:cNvSpPr/>
          <p:nvPr/>
        </p:nvSpPr>
        <p:spPr>
          <a:xfrm>
            <a:off x="504000" y="1769040"/>
            <a:ext cx="9070560" cy="132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getconfig実行オプションで、 “-d” オプションを追加すると予行演習(DryRun)モードを実行します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一部の検査対象を絞り込んで検査結果を作成したい場合などに使用します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はじめに全検査対象の検査を実行します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ここでは、例として、Linux,Windows,ESXiホストの計3台の検査を行います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329" name="図 328"/>
          <p:cNvPicPr/>
          <p:nvPr/>
        </p:nvPicPr>
        <p:blipFill>
          <a:blip r:embed="rId2"/>
          <a:stretch/>
        </p:blipFill>
        <p:spPr>
          <a:xfrm>
            <a:off x="1008000" y="3146760"/>
            <a:ext cx="6387840" cy="3477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ドライランモードの実行1</a:t>
            </a:r>
            <a:endParaRPr lang="en-US" sz="1800" b="0" strike="noStrike" spc="-1">
              <a:solidFill>
                <a:srgbClr val="000000"/>
              </a:solidFill>
              <a:uFill>
                <a:solidFill>
                  <a:srgbClr val="FFFFFF"/>
                </a:solidFill>
              </a:uFill>
              <a:latin typeface="Arial"/>
            </a:endParaRPr>
          </a:p>
        </p:txBody>
      </p:sp>
      <p:sp>
        <p:nvSpPr>
          <p:cNvPr id="331" name="CustomShape 2"/>
          <p:cNvSpPr/>
          <p:nvPr/>
        </p:nvSpPr>
        <p:spPr>
          <a:xfrm>
            <a:off x="541800" y="1800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getconfig で検査を実行したら getconfig -u local でローカルディレクトリに検査結果をコピーします</a:t>
            </a:r>
            <a:endParaRPr lang="en-US" sz="1800" b="0" strike="noStrike" spc="-1">
              <a:solidFill>
                <a:srgbClr val="000000"/>
              </a:solidFill>
              <a:uFill>
                <a:solidFill>
                  <a:srgbClr val="FFFFFF"/>
                </a:solidFill>
              </a:uFill>
              <a:latin typeface="Arial"/>
            </a:endParaRPr>
          </a:p>
        </p:txBody>
      </p:sp>
      <p:sp>
        <p:nvSpPr>
          <p:cNvPr id="332" name="CustomShape 3"/>
          <p:cNvSpPr/>
          <p:nvPr/>
        </p:nvSpPr>
        <p:spPr>
          <a:xfrm>
            <a:off x="541800" y="3960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再び検査シートのシート「検査対象」を開いて、検査結果の再作成が必要なサーバのみを絞り込みます。ここでは、Linuxの列のみに絞り込みます</a:t>
            </a:r>
            <a:endParaRPr lang="en-US" sz="1800" b="0" strike="noStrike" spc="-1">
              <a:solidFill>
                <a:srgbClr val="000000"/>
              </a:solidFill>
              <a:uFill>
                <a:solidFill>
                  <a:srgbClr val="FFFFFF"/>
                </a:solidFill>
              </a:uFill>
              <a:latin typeface="Arial"/>
            </a:endParaRPr>
          </a:p>
        </p:txBody>
      </p:sp>
      <p:pic>
        <p:nvPicPr>
          <p:cNvPr id="333" name="図 332"/>
          <p:cNvPicPr/>
          <p:nvPr/>
        </p:nvPicPr>
        <p:blipFill>
          <a:blip r:embed="rId2"/>
          <a:stretch/>
        </p:blipFill>
        <p:spPr>
          <a:xfrm>
            <a:off x="936000" y="2453040"/>
            <a:ext cx="7278480" cy="1074960"/>
          </a:xfrm>
          <a:prstGeom prst="rect">
            <a:avLst/>
          </a:prstGeom>
          <a:ln>
            <a:noFill/>
          </a:ln>
        </p:spPr>
      </p:pic>
      <p:pic>
        <p:nvPicPr>
          <p:cNvPr id="334" name="図 333"/>
          <p:cNvPicPr/>
          <p:nvPr/>
        </p:nvPicPr>
        <p:blipFill>
          <a:blip r:embed="rId3"/>
          <a:stretch/>
        </p:blipFill>
        <p:spPr>
          <a:xfrm>
            <a:off x="936000" y="4670280"/>
            <a:ext cx="4708080" cy="202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rPr>
              <a:t>ドライランモードの実行2</a:t>
            </a:r>
            <a:endParaRPr lang="en-US" sz="1800" b="0" strike="noStrike" spc="-1">
              <a:solidFill>
                <a:srgbClr val="000000"/>
              </a:solidFill>
              <a:uFill>
                <a:solidFill>
                  <a:srgbClr val="FFFFFF"/>
                </a:solidFill>
              </a:uFill>
              <a:latin typeface="Arial"/>
            </a:endParaRPr>
          </a:p>
        </p:txBody>
      </p:sp>
      <p:sp>
        <p:nvSpPr>
          <p:cNvPr id="336" name="CustomShape 2"/>
          <p:cNvSpPr/>
          <p:nvPr/>
        </p:nvSpPr>
        <p:spPr>
          <a:xfrm>
            <a:off x="541800" y="1872000"/>
            <a:ext cx="9071640" cy="606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getconfig -d オプションで、予行演習モードで実行します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検査対象へのアクセスをせずに再検査を行います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rPr>
              <a:t>実行後、生成された検査結果シートは絞り込んだ対象サーバのみになります</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endParaRPr lang="en-US" sz="1800" b="0" strike="noStrike" spc="-1">
              <a:solidFill>
                <a:srgbClr val="000000"/>
              </a:solidFill>
              <a:uFill>
                <a:solidFill>
                  <a:srgbClr val="FFFFFF"/>
                </a:solidFill>
              </a:uFill>
              <a:latin typeface="Arial"/>
            </a:endParaRPr>
          </a:p>
        </p:txBody>
      </p:sp>
      <p:pic>
        <p:nvPicPr>
          <p:cNvPr id="337" name="図 336"/>
          <p:cNvPicPr/>
          <p:nvPr/>
        </p:nvPicPr>
        <p:blipFill>
          <a:blip r:embed="rId2"/>
          <a:stretch/>
        </p:blipFill>
        <p:spPr>
          <a:xfrm>
            <a:off x="938880" y="3168000"/>
            <a:ext cx="6981120" cy="2361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事前準備２</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CustomShape 2"/>
          <p:cNvSpPr/>
          <p:nvPr/>
        </p:nvSpPr>
        <p:spPr>
          <a:xfrm>
            <a:off x="504000" y="1625040"/>
            <a:ext cx="9070560" cy="4421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SSL証明書のインストール(社外 SSL Webアクセスの制限がある場合)</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 (</a:t>
            </a:r>
            <a:r>
              <a:rPr lang="en-US" sz="2200" b="0" strike="noStrike" spc="-1" smtClean="0">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社</a:t>
            </a:r>
            <a:r>
              <a:rPr lang="ja-JP" altLang="en-US" sz="2200" b="0" strike="noStrike" spc="-1" smtClean="0">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内利用既定</a:t>
            </a:r>
            <a:r>
              <a:rPr lang="en-US" sz="2200" b="0" strike="noStrike" spc="-1" smtClean="0">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を参照</a:t>
            </a: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PowerShellのインストール</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OSが以下のバージョンの場合、PowerShellの追加インストールが必要となります</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Windows 7、Windows Server 2008 R2、Windows Server 2012</a:t>
            </a: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以下サイトからインストールしてください</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Microsoft .NET Framework 4.5のインストール</a:t>
            </a:r>
          </a:p>
          <a:p>
            <a:pPr marL="1728000" lvl="3" indent="-21492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hlinkClick r:id="rId2"/>
              </a:rPr>
              <a:t>http://www.microsoft.com/en-us/download/details.aspx?id=30653</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Windows Management Framework 5.0 (WFM 5.0) のインストール</a:t>
            </a:r>
          </a:p>
          <a:p>
            <a:pPr marL="1728000" lvl="3" indent="-21492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hlinkClick r:id="rId3"/>
              </a:rPr>
              <a:t>https://www.microsoft.com/en-us/download/details.aspx?id=50395</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728000" lvl="3" indent="-214920">
              <a:lnSpc>
                <a:spcPct val="100000"/>
              </a:lnSpc>
              <a:buClr>
                <a:srgbClr val="000000"/>
              </a:buClr>
              <a:buSzPct val="75000"/>
              <a:buFont typeface="Symbol"/>
              <a:buChar char=""/>
            </a:pPr>
            <a:r>
              <a:rPr lang="en-US" sz="15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 </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事前準備３</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CustomShape 2"/>
          <p:cNvSpPr/>
          <p:nvPr/>
        </p:nvSpPr>
        <p:spPr>
          <a:xfrm>
            <a:off x="504000" y="1625040"/>
            <a:ext cx="9070560" cy="146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PowerShell実行権限の変更</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PowerShell スクリプトの実行許可設定をします</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管理者ユーザでPowerShellを起動し、以下コマンドを実行して、現在の設定を確認します</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Get-ExecutionPolicy</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6" name="図 195"/>
          <p:cNvPicPr/>
          <p:nvPr/>
        </p:nvPicPr>
        <p:blipFill>
          <a:blip r:embed="rId2"/>
          <a:stretch/>
        </p:blipFill>
        <p:spPr>
          <a:xfrm>
            <a:off x="1347480" y="3220920"/>
            <a:ext cx="7399440" cy="1170000"/>
          </a:xfrm>
          <a:prstGeom prst="rect">
            <a:avLst/>
          </a:prstGeom>
          <a:ln>
            <a:noFill/>
          </a:ln>
        </p:spPr>
      </p:pic>
      <p:sp>
        <p:nvSpPr>
          <p:cNvPr id="197" name="CustomShape 3"/>
          <p:cNvSpPr/>
          <p:nvPr/>
        </p:nvSpPr>
        <p:spPr>
          <a:xfrm>
            <a:off x="504000" y="4536000"/>
            <a:ext cx="907056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上記確認結果が、Restricted、AllSignedの場合は、以下コマンドで RemoteSigned に 設定変更してください。確認メッセージは全て既定値を指定してください</a:t>
            </a:r>
          </a:p>
          <a:p>
            <a:pPr marL="1296000" lvl="2" indent="-28692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Set-ExecutionPolicy RemoteSigned</a:t>
            </a:r>
            <a:endParaRPr lang="en-US" sz="16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8" name="図 197"/>
          <p:cNvPicPr/>
          <p:nvPr/>
        </p:nvPicPr>
        <p:blipFill>
          <a:blip r:embed="rId3"/>
          <a:stretch/>
        </p:blipFill>
        <p:spPr>
          <a:xfrm>
            <a:off x="1354680" y="5472000"/>
            <a:ext cx="7428240" cy="197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事前準備４</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CustomShape 2"/>
          <p:cNvSpPr/>
          <p:nvPr/>
        </p:nvSpPr>
        <p:spPr>
          <a:xfrm>
            <a:off x="504000" y="1625040"/>
            <a:ext cx="9070560" cy="146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PowerShell のリモートアクセス設定</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PowerShell でリモートアクセスをできるようにします。 管理者ユーザで PowerShell を起動し、以下コマンドを実行して、「信頼されたホストの一覧」 に追加します</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marL="1296000" lvl="2" indent="-28692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rPr>
              <a:t>Set-Item wsman:\localhost\Client\TrustedHosts -Value * -Force</a:t>
            </a: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lang="en-US" sz="1800" b="0" strike="noStrike" spc="-1">
              <a:solidFill>
                <a:srgbClr val="000000"/>
              </a:solidFill>
              <a:uFill>
                <a:solidFill>
                  <a:srgbClr val="FFFFFF"/>
                </a:solidFill>
              </a:u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01" name="図 200"/>
          <p:cNvPicPr/>
          <p:nvPr/>
        </p:nvPicPr>
        <p:blipFill>
          <a:blip r:embed="rId2"/>
          <a:stretch/>
        </p:blipFill>
        <p:spPr>
          <a:xfrm>
            <a:off x="1355760" y="3168000"/>
            <a:ext cx="7418520" cy="97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a:t>
            </a:r>
            <a:endParaRPr lang="en-US" sz="1800" b="0" strike="noStrike" spc="-1">
              <a:solidFill>
                <a:srgbClr val="000000"/>
              </a:solidFill>
              <a:uFill>
                <a:solidFill>
                  <a:srgbClr val="FFFFFF"/>
                </a:solidFill>
              </a:uFill>
              <a:latin typeface="Arial"/>
            </a:endParaRPr>
          </a:p>
        </p:txBody>
      </p:sp>
      <p:sp>
        <p:nvSpPr>
          <p:cNvPr id="203" name="CustomShape 2"/>
          <p:cNvSpPr/>
          <p:nvPr/>
        </p:nvSpPr>
        <p:spPr>
          <a:xfrm>
            <a:off x="504000" y="2455560"/>
            <a:ext cx="442584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Java関連</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JDK1.8 (64bit)</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Gradle(ビルドツール)</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Git 関連</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git.install(Git)</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TortoiseGit(Git GUIクライアント)</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WinSCP(SCPクライアント)</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UTF-8対応したユーティリティ</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notepad++(テキストエディタ)</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7-zip(zipアーカイバ)</a:t>
            </a:r>
            <a:endParaRPr lang="en-US" sz="1800" b="0" strike="noStrike" spc="-1">
              <a:solidFill>
                <a:srgbClr val="000000"/>
              </a:solidFill>
              <a:uFill>
                <a:solidFill>
                  <a:srgbClr val="FFFFFF"/>
                </a:solidFill>
              </a:uFill>
              <a:latin typeface="Arial"/>
            </a:endParaRPr>
          </a:p>
        </p:txBody>
      </p:sp>
      <p:sp>
        <p:nvSpPr>
          <p:cNvPr id="204" name="CustomShape 3"/>
          <p:cNvSpPr/>
          <p:nvPr/>
        </p:nvSpPr>
        <p:spPr>
          <a:xfrm>
            <a:off x="5152680" y="2455560"/>
            <a:ext cx="4425840" cy="3053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Unix 関連</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UnxUtils(Unix コマンドユーティリティ)</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VMware 関連</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VMware vSphere Client</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その他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Google Chrome(Webブラウザ確認用)</a:t>
            </a:r>
            <a:endParaRPr lang="en-US" sz="1800" b="0" strike="noStrike" spc="-1">
              <a:solidFill>
                <a:srgbClr val="000000"/>
              </a:solidFill>
              <a:uFill>
                <a:solidFill>
                  <a:srgbClr val="FFFFFF"/>
                </a:solidFill>
              </a:uFill>
              <a:latin typeface="Arial"/>
            </a:endParaRPr>
          </a:p>
        </p:txBody>
      </p:sp>
      <p:sp>
        <p:nvSpPr>
          <p:cNvPr id="205" name="CustomShape 4"/>
          <p:cNvSpPr/>
          <p:nvPr/>
        </p:nvSpPr>
        <p:spPr>
          <a:xfrm>
            <a:off x="850680" y="1656000"/>
            <a:ext cx="8796600" cy="54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00"/>
                </a:solidFill>
                <a:uFill>
                  <a:solidFill>
                    <a:srgbClr val="FFFFFF"/>
                  </a:solidFill>
                </a:uFill>
                <a:latin typeface="Meiryo UI"/>
                <a:ea typeface="DejaVu Sans"/>
              </a:rPr>
              <a:t>以下のパッケージをインストールします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パッケージインストール1</a:t>
            </a:r>
            <a:endParaRPr lang="en-US" sz="1800" b="0" strike="noStrike" spc="-1">
              <a:solidFill>
                <a:srgbClr val="000000"/>
              </a:solidFill>
              <a:uFill>
                <a:solidFill>
                  <a:srgbClr val="FFFFFF"/>
                </a:solidFill>
              </a:uFill>
              <a:latin typeface="Arial"/>
            </a:endParaRPr>
          </a:p>
        </p:txBody>
      </p:sp>
      <p:sp>
        <p:nvSpPr>
          <p:cNvPr id="207" name="CustomShape 2"/>
          <p:cNvSpPr/>
          <p:nvPr/>
        </p:nvSpPr>
        <p:spPr>
          <a:xfrm>
            <a:off x="504000" y="1728000"/>
            <a:ext cx="9070560" cy="1150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2000" b="0" strike="noStrike" spc="-1">
                <a:solidFill>
                  <a:srgbClr val="000000"/>
                </a:solidFill>
                <a:uFill>
                  <a:solidFill>
                    <a:srgbClr val="FFFFFF"/>
                  </a:solidFill>
                </a:uFill>
                <a:latin typeface="Meiryo UI"/>
                <a:ea typeface="DejaVu Sans"/>
              </a:rPr>
              <a:t>Windows 版パッケージ管理ツール Chocolatey を用いて、各種ソフトウェアをインストールします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500" b="0" u="sng" strike="noStrike" spc="-1">
                <a:solidFill>
                  <a:srgbClr val="000000"/>
                </a:solidFill>
                <a:uFill>
                  <a:solidFill>
                    <a:srgbClr val="FFFFFF"/>
                  </a:solidFill>
                </a:uFill>
                <a:latin typeface="Meiryo UI"/>
                <a:ea typeface="DejaVu Sans"/>
              </a:rPr>
              <a:t>iex</a:t>
            </a:r>
            <a:r>
              <a:rPr lang="en-US" sz="1600" b="0" u="sng" strike="noStrike" spc="-1">
                <a:solidFill>
                  <a:srgbClr val="000000"/>
                </a:solidFill>
                <a:uFill>
                  <a:solidFill>
                    <a:srgbClr val="FFFFFF"/>
                  </a:solidFill>
                </a:uFill>
                <a:latin typeface="Meiryo UI"/>
                <a:ea typeface="DejaVu Sans"/>
              </a:rPr>
              <a:t> ((New-Object </a:t>
            </a:r>
            <a:r>
              <a:rPr lang="en-US" sz="1800" b="0" u="sng" strike="noStrike" spc="-1">
                <a:solidFill>
                  <a:srgbClr val="000000"/>
                </a:solidFill>
                <a:uFill>
                  <a:solidFill>
                    <a:srgbClr val="FFFFFF"/>
                  </a:solidFill>
                </a:uFill>
                <a:latin typeface="Meiryo UI"/>
                <a:ea typeface="DejaVu Sans"/>
              </a:rPr>
              <a:t>System.Net.WebClient).DownloadString('https://chocolatey.org/install.ps1'))</a:t>
            </a:r>
            <a:endParaRPr lang="en-US" sz="1800" b="0" strike="noStrike" spc="-1">
              <a:solidFill>
                <a:srgbClr val="000000"/>
              </a:solidFill>
              <a:uFill>
                <a:solidFill>
                  <a:srgbClr val="FFFFFF"/>
                </a:solidFill>
              </a:uFill>
              <a:latin typeface="Arial"/>
            </a:endParaRPr>
          </a:p>
        </p:txBody>
      </p:sp>
      <p:pic>
        <p:nvPicPr>
          <p:cNvPr id="208" name="図 207"/>
          <p:cNvPicPr/>
          <p:nvPr/>
        </p:nvPicPr>
        <p:blipFill>
          <a:blip r:embed="rId2"/>
          <a:stretch/>
        </p:blipFill>
        <p:spPr>
          <a:xfrm>
            <a:off x="286200" y="3002760"/>
            <a:ext cx="9514080" cy="1532160"/>
          </a:xfrm>
          <a:prstGeom prst="rect">
            <a:avLst/>
          </a:prstGeom>
          <a:ln>
            <a:noFill/>
          </a:ln>
        </p:spPr>
      </p:pic>
      <p:sp>
        <p:nvSpPr>
          <p:cNvPr id="209" name="CustomShape 3"/>
          <p:cNvSpPr/>
          <p:nvPr/>
        </p:nvSpPr>
        <p:spPr>
          <a:xfrm>
            <a:off x="504360" y="4758120"/>
            <a:ext cx="907056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2000" b="0" strike="noStrike" spc="-1">
                <a:solidFill>
                  <a:srgbClr val="000000"/>
                </a:solidFill>
                <a:uFill>
                  <a:solidFill>
                    <a:srgbClr val="FFFFFF"/>
                  </a:solidFill>
                </a:uFill>
                <a:latin typeface="Meiryo UI"/>
                <a:ea typeface="DejaVu Sans"/>
              </a:rPr>
              <a:t>以下 Chocolatey コマンドで各種ソフトウェアをインストールします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u="sng" strike="noStrike" spc="-1">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10" name="図 209"/>
          <p:cNvPicPr/>
          <p:nvPr/>
        </p:nvPicPr>
        <p:blipFill>
          <a:blip r:embed="rId3"/>
          <a:stretch/>
        </p:blipFill>
        <p:spPr>
          <a:xfrm>
            <a:off x="291240" y="5760000"/>
            <a:ext cx="9504360" cy="1360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1355</Words>
  <Application>Microsoft Office PowerPoint</Application>
  <PresentationFormat>ユーザー設定</PresentationFormat>
  <Paragraphs>298</Paragraphs>
  <Slides>47</Slides>
  <Notes>0</Notes>
  <HiddenSlides>0</HiddenSlides>
  <MMClips>0</MMClips>
  <ScaleCrop>false</ScaleCrop>
  <HeadingPairs>
    <vt:vector size="4" baseType="variant">
      <vt:variant>
        <vt:lpstr>テーマ</vt:lpstr>
      </vt:variant>
      <vt:variant>
        <vt:i4>5</vt:i4>
      </vt:variant>
      <vt:variant>
        <vt:lpstr>スライド タイトル</vt:lpstr>
      </vt:variant>
      <vt:variant>
        <vt:i4>47</vt:i4>
      </vt:variant>
    </vt:vector>
  </HeadingPairs>
  <TitlesOfParts>
    <vt:vector size="52" baseType="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furusawa minoru(古澤 実 ○ＣＳ推□ＣＳ国営○ＣＳ営技)</cp:lastModifiedBy>
  <cp:revision>20</cp:revision>
  <cp:lastPrinted>2017-04-01T07:33:30Z</cp:lastPrinted>
  <dcterms:created xsi:type="dcterms:W3CDTF">2017-03-25T05:34:09Z</dcterms:created>
  <dcterms:modified xsi:type="dcterms:W3CDTF">2017-04-04T02:03:46Z</dcterms:modified>
  <dc:language>ja-JP</dc:language>
</cp:coreProperties>
</file>