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
  </p:notesMasterIdLst>
  <p:sldIdLst>
    <p:sldId id="311" r:id="rId2"/>
  </p:sldIdLst>
  <p:sldSz cx="9144000" cy="6858000" type="screen4x3"/>
  <p:notesSz cx="6902450" cy="9163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9701" autoAdjust="0"/>
  </p:normalViewPr>
  <p:slideViewPr>
    <p:cSldViewPr>
      <p:cViewPr>
        <p:scale>
          <a:sx n="98" d="100"/>
          <a:sy n="98" d="100"/>
        </p:scale>
        <p:origin x="-1138"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91062" cy="458153"/>
          </a:xfrm>
          <a:prstGeom prst="rect">
            <a:avLst/>
          </a:prstGeom>
        </p:spPr>
        <p:txBody>
          <a:bodyPr vert="horz" lIns="91780" tIns="45890" rIns="91780" bIns="45890" rtlCol="0"/>
          <a:lstStyle>
            <a:lvl1pPr algn="l">
              <a:defRPr sz="1200"/>
            </a:lvl1pPr>
          </a:lstStyle>
          <a:p>
            <a:endParaRPr lang="en-US" dirty="0"/>
          </a:p>
        </p:txBody>
      </p:sp>
      <p:sp>
        <p:nvSpPr>
          <p:cNvPr id="3" name="Date Placeholder 2"/>
          <p:cNvSpPr>
            <a:spLocks noGrp="1"/>
          </p:cNvSpPr>
          <p:nvPr>
            <p:ph type="dt" idx="1"/>
          </p:nvPr>
        </p:nvSpPr>
        <p:spPr>
          <a:xfrm>
            <a:off x="3909792" y="0"/>
            <a:ext cx="2991062" cy="458153"/>
          </a:xfrm>
          <a:prstGeom prst="rect">
            <a:avLst/>
          </a:prstGeom>
        </p:spPr>
        <p:txBody>
          <a:bodyPr vert="horz" lIns="91780" tIns="45890" rIns="91780" bIns="45890" rtlCol="0"/>
          <a:lstStyle>
            <a:lvl1pPr algn="r">
              <a:defRPr sz="1200"/>
            </a:lvl1pPr>
          </a:lstStyle>
          <a:p>
            <a:fld id="{FE4A7419-8CCA-4B8B-8FFC-991971D73FB4}" type="datetimeFigureOut">
              <a:rPr lang="en-US" smtClean="0"/>
              <a:t>12/12/2016</a:t>
            </a:fld>
            <a:endParaRPr lang="en-US" dirty="0"/>
          </a:p>
        </p:txBody>
      </p:sp>
      <p:sp>
        <p:nvSpPr>
          <p:cNvPr id="4" name="Slide Image Placeholder 3"/>
          <p:cNvSpPr>
            <a:spLocks noGrp="1" noRot="1" noChangeAspect="1"/>
          </p:cNvSpPr>
          <p:nvPr>
            <p:ph type="sldImg" idx="2"/>
          </p:nvPr>
        </p:nvSpPr>
        <p:spPr>
          <a:xfrm>
            <a:off x="1160463" y="687388"/>
            <a:ext cx="4581525" cy="3435350"/>
          </a:xfrm>
          <a:prstGeom prst="rect">
            <a:avLst/>
          </a:prstGeom>
          <a:noFill/>
          <a:ln w="12700">
            <a:solidFill>
              <a:prstClr val="black"/>
            </a:solidFill>
          </a:ln>
        </p:spPr>
        <p:txBody>
          <a:bodyPr vert="horz" lIns="91780" tIns="45890" rIns="91780" bIns="45890" rtlCol="0" anchor="ctr"/>
          <a:lstStyle/>
          <a:p>
            <a:endParaRPr lang="en-US" dirty="0"/>
          </a:p>
        </p:txBody>
      </p:sp>
      <p:sp>
        <p:nvSpPr>
          <p:cNvPr id="5" name="Notes Placeholder 4"/>
          <p:cNvSpPr>
            <a:spLocks noGrp="1"/>
          </p:cNvSpPr>
          <p:nvPr>
            <p:ph type="body" sz="quarter" idx="3"/>
          </p:nvPr>
        </p:nvSpPr>
        <p:spPr>
          <a:xfrm>
            <a:off x="690245" y="4352450"/>
            <a:ext cx="5521960" cy="4123373"/>
          </a:xfrm>
          <a:prstGeom prst="rect">
            <a:avLst/>
          </a:prstGeom>
        </p:spPr>
        <p:txBody>
          <a:bodyPr vert="horz" lIns="91780" tIns="45890" rIns="91780" bIns="4589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03308"/>
            <a:ext cx="2991062" cy="458153"/>
          </a:xfrm>
          <a:prstGeom prst="rect">
            <a:avLst/>
          </a:prstGeom>
        </p:spPr>
        <p:txBody>
          <a:bodyPr vert="horz" lIns="91780" tIns="45890" rIns="91780" bIns="4589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09792" y="8703308"/>
            <a:ext cx="2991062" cy="458153"/>
          </a:xfrm>
          <a:prstGeom prst="rect">
            <a:avLst/>
          </a:prstGeom>
        </p:spPr>
        <p:txBody>
          <a:bodyPr vert="horz" lIns="91780" tIns="45890" rIns="91780" bIns="45890" rtlCol="0" anchor="b"/>
          <a:lstStyle>
            <a:lvl1pPr algn="r">
              <a:defRPr sz="1200"/>
            </a:lvl1pPr>
          </a:lstStyle>
          <a:p>
            <a:fld id="{EC6D3C0E-0658-4AD9-AFB2-340D25071FC8}" type="slidenum">
              <a:rPr lang="en-US" smtClean="0"/>
              <a:t>‹#›</a:t>
            </a:fld>
            <a:endParaRPr lang="en-US" dirty="0"/>
          </a:p>
        </p:txBody>
      </p:sp>
    </p:spTree>
    <p:extLst>
      <p:ext uri="{BB962C8B-B14F-4D97-AF65-F5344CB8AC3E}">
        <p14:creationId xmlns:p14="http://schemas.microsoft.com/office/powerpoint/2010/main" val="4944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6D3C0E-0658-4AD9-AFB2-340D25071FC8}" type="slidenum">
              <a:rPr lang="en-US" smtClean="0"/>
              <a:t>1</a:t>
            </a:fld>
            <a:endParaRPr lang="en-US" dirty="0"/>
          </a:p>
        </p:txBody>
      </p:sp>
    </p:spTree>
    <p:extLst>
      <p:ext uri="{BB962C8B-B14F-4D97-AF65-F5344CB8AC3E}">
        <p14:creationId xmlns:p14="http://schemas.microsoft.com/office/powerpoint/2010/main" val="3696573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tx2">
              <a:lumMod val="20000"/>
              <a:lumOff val="8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tx2">
              <a:lumMod val="20000"/>
              <a:lumOff val="8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17" name="Subtitle 16"/>
          <p:cNvSpPr>
            <a:spLocks noGrp="1"/>
          </p:cNvSpPr>
          <p:nvPr>
            <p:ph type="subTitle" idx="1"/>
          </p:nvPr>
        </p:nvSpPr>
        <p:spPr>
          <a:xfrm>
            <a:off x="1079269" y="3276600"/>
            <a:ext cx="6480048" cy="1079286"/>
          </a:xfrm>
        </p:spPr>
        <p:txBody>
          <a:bodyPr tIns="0" rIns="45720" bIns="0" anchor="b">
            <a:normAutofit/>
          </a:bodyPr>
          <a:lstStyle>
            <a:lvl1pPr marL="0" indent="0" algn="r">
              <a:buNone/>
              <a:defRPr sz="3200" b="1">
                <a:solidFill>
                  <a:schemeClr val="tx1"/>
                </a:solidFill>
                <a:effectLst/>
                <a:latin typeface="+mn-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A2482E6C-B54F-4CED-B159-64B521844C1F}" type="datetime1">
              <a:rPr lang="en-US" smtClean="0"/>
              <a:t>12/12/2016</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75AF2728-C2B4-406F-ACDA-53D3186DE1B2}" type="slidenum">
              <a:rPr lang="en-US" smtClean="0"/>
              <a:t>‹#›</a:t>
            </a:fld>
            <a:endParaRPr lang="en-US" dirty="0"/>
          </a:p>
        </p:txBody>
      </p:sp>
      <p:pic>
        <p:nvPicPr>
          <p:cNvPr id="11" name="Picture 10" descr="logonotypewhite-large.ai"/>
          <p:cNvPicPr preferRelativeResize="0">
            <a:picLocks noChangeAspect="1"/>
          </p:cNvPicPr>
          <p:nvPr userDrawn="1"/>
        </p:nvPicPr>
        <p:blipFill>
          <a:blip r:embed="rId2">
            <a:duotone>
              <a:prstClr val="black"/>
              <a:schemeClr val="tx2">
                <a:tint val="45000"/>
                <a:satMod val="400000"/>
              </a:schemeClr>
            </a:duotone>
            <a:alphaModFix amt="25000"/>
          </a:blip>
          <a:srcRect l="43908" t="9972" b="50000"/>
          <a:stretch>
            <a:fillRect/>
          </a:stretch>
        </p:blipFill>
        <p:spPr>
          <a:xfrm>
            <a:off x="0" y="-1"/>
            <a:ext cx="3352799" cy="3096321"/>
          </a:xfrm>
          <a:prstGeom prst="rect">
            <a:avLst/>
          </a:prstGeom>
          <a:effectLst>
            <a:outerShdw blurRad="165100" dist="190500" dir="2700000">
              <a:srgbClr val="000000">
                <a:alpha val="55000"/>
              </a:srgbClr>
            </a:outerShdw>
          </a:effectLst>
        </p:spPr>
      </p:pic>
      <p:sp>
        <p:nvSpPr>
          <p:cNvPr id="2" name="TextBox 1"/>
          <p:cNvSpPr txBox="1"/>
          <p:nvPr userDrawn="1"/>
        </p:nvSpPr>
        <p:spPr>
          <a:xfrm>
            <a:off x="1752600" y="4876800"/>
            <a:ext cx="5791200" cy="369332"/>
          </a:xfrm>
          <a:prstGeom prst="rect">
            <a:avLst/>
          </a:prstGeom>
          <a:noFill/>
        </p:spPr>
        <p:txBody>
          <a:bodyPr wrap="square" rtlCol="0">
            <a:spAutoFit/>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A0D0A93D-0523-4846-AA09-B3582E908B08}" type="datetime1">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F2728-C2B4-406F-ACDA-53D3186DE1B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1066800" y="158692"/>
            <a:ext cx="7467600" cy="715962"/>
          </a:xfrm>
          <a:prstGeom prst="rect">
            <a:avLst/>
          </a:prstGeom>
        </p:spPr>
        <p:txBody>
          <a:bodyPr vert="horz" lIns="45720" rIns="45720" anchor="ctr">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304800" y="1143000"/>
            <a:ext cx="8458200" cy="495300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B25A1F8-6722-4926-9030-F76972D4571C}" type="datetime1">
              <a:rPr lang="en-US" smtClean="0"/>
              <a:t>12/12/2016</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5AF2728-C2B4-406F-ACDA-53D3186DE1B2}" type="slidenum">
              <a:rPr lang="en-US" smtClean="0"/>
              <a:t>‹#›</a:t>
            </a:fld>
            <a:endParaRPr lang="en-US" dirty="0"/>
          </a:p>
        </p:txBody>
      </p:sp>
      <p:pic>
        <p:nvPicPr>
          <p:cNvPr id="7" name="Picture 6" descr="600px-US-FRTIB-Seal_svg"/>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52400" y="128544"/>
            <a:ext cx="838200" cy="8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ctr" rtl="0" eaLnBrk="1" latinLnBrk="0" hangingPunct="1">
        <a:spcBef>
          <a:spcPct val="0"/>
        </a:spcBef>
        <a:buNone/>
        <a:defRPr kumimoji="0" sz="3600" kern="1200">
          <a:solidFill>
            <a:schemeClr val="tx1"/>
          </a:solidFill>
          <a:latin typeface="+mn-lt"/>
          <a:ea typeface="+mj-ea"/>
          <a:cs typeface="+mj-cs"/>
        </a:defRPr>
      </a:lvl1pPr>
    </p:titleStyle>
    <p:bodyStyle>
      <a:lvl1pPr marL="420624" indent="-384048" algn="l" rtl="0" eaLnBrk="1" latinLnBrk="0" hangingPunct="1">
        <a:spcBef>
          <a:spcPts val="0"/>
        </a:spcBef>
        <a:spcAft>
          <a:spcPts val="600"/>
        </a:spcAft>
        <a:buClrTx/>
        <a:buSzPct val="85000"/>
        <a:buFont typeface="Wingdings" panose="05000000000000000000" pitchFamily="2" charset="2"/>
        <a:buChar char="Ø"/>
        <a:defRPr kumimoji="0" sz="3000" kern="1200">
          <a:solidFill>
            <a:schemeClr val="tx1"/>
          </a:solidFill>
          <a:latin typeface="+mn-lt"/>
          <a:ea typeface="+mn-ea"/>
          <a:cs typeface="+mn-cs"/>
        </a:defRPr>
      </a:lvl1pPr>
      <a:lvl2pPr marL="722376" indent="-274320" algn="l" rtl="0" eaLnBrk="1" latinLnBrk="0" hangingPunct="1">
        <a:spcBef>
          <a:spcPts val="0"/>
        </a:spcBef>
        <a:spcAft>
          <a:spcPts val="600"/>
        </a:spcAft>
        <a:buClrTx/>
        <a:buSzPct val="80000"/>
        <a:buFont typeface="Wingdings" panose="05000000000000000000" pitchFamily="2" charset="2"/>
        <a:buChar char="q"/>
        <a:defRPr kumimoji="0" sz="2600" kern="1200">
          <a:solidFill>
            <a:schemeClr val="tx1"/>
          </a:solidFill>
          <a:latin typeface="+mn-lt"/>
          <a:ea typeface="+mn-ea"/>
          <a:cs typeface="+mn-cs"/>
        </a:defRPr>
      </a:lvl2pPr>
      <a:lvl3pPr marL="1005840" indent="-256032" algn="l" rtl="0" eaLnBrk="1" latinLnBrk="0" hangingPunct="1">
        <a:spcBef>
          <a:spcPts val="0"/>
        </a:spcBef>
        <a:spcAft>
          <a:spcPts val="600"/>
        </a:spcAft>
        <a:buClrTx/>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ts val="0"/>
        </a:spcBef>
        <a:spcAft>
          <a:spcPts val="600"/>
        </a:spcAft>
        <a:buClrTx/>
        <a:buSzPct val="90000"/>
        <a:buFont typeface="Arial" panose="020B0604020202020204" pitchFamily="34" charset="0"/>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Internal Audit Charter</a:t>
            </a:r>
            <a:endParaRPr lang="en-US" b="1" dirty="0"/>
          </a:p>
        </p:txBody>
      </p:sp>
      <p:sp>
        <p:nvSpPr>
          <p:cNvPr id="4" name="Slide Number Placeholder 3"/>
          <p:cNvSpPr>
            <a:spLocks noGrp="1"/>
          </p:cNvSpPr>
          <p:nvPr>
            <p:ph type="sldNum" sz="quarter" idx="12"/>
          </p:nvPr>
        </p:nvSpPr>
        <p:spPr/>
        <p:txBody>
          <a:bodyPr/>
          <a:lstStyle/>
          <a:p>
            <a:fld id="{75AF2728-C2B4-406F-ACDA-53D3186DE1B2}" type="slidenum">
              <a:rPr lang="en-US" smtClean="0"/>
              <a:t>1</a:t>
            </a:fld>
            <a:endParaRPr lang="en-US" dirty="0"/>
          </a:p>
        </p:txBody>
      </p:sp>
      <p:sp>
        <p:nvSpPr>
          <p:cNvPr id="5" name="Content Placeholder 4"/>
          <p:cNvSpPr>
            <a:spLocks noGrp="1"/>
          </p:cNvSpPr>
          <p:nvPr>
            <p:ph idx="1"/>
          </p:nvPr>
        </p:nvSpPr>
        <p:spPr>
          <a:xfrm>
            <a:off x="304800" y="1143000"/>
            <a:ext cx="8458200" cy="5410200"/>
          </a:xfrm>
        </p:spPr>
        <p:txBody>
          <a:bodyPr>
            <a:noAutofit/>
          </a:bodyPr>
          <a:lstStyle/>
          <a:p>
            <a:r>
              <a:rPr lang="en-US" sz="2200" dirty="0" smtClean="0"/>
              <a:t>Pursuant to the Internal Audit Charter the charter has been updated following the two year requirement.  The below changes have been made and are submitted to the Board Members for approval:</a:t>
            </a:r>
          </a:p>
          <a:p>
            <a:pPr lvl="1"/>
            <a:r>
              <a:rPr lang="en-US" sz="1800" dirty="0" smtClean="0"/>
              <a:t>Correcting the position </a:t>
            </a:r>
            <a:r>
              <a:rPr lang="en-US" sz="1800" dirty="0"/>
              <a:t>designation </a:t>
            </a:r>
            <a:r>
              <a:rPr lang="en-US" sz="1800" dirty="0" smtClean="0"/>
              <a:t>form Head of Internal Audit to Auditor-In-Charge</a:t>
            </a:r>
          </a:p>
          <a:p>
            <a:pPr lvl="1"/>
            <a:r>
              <a:rPr lang="en-US" sz="1800" dirty="0" smtClean="0"/>
              <a:t>Changing the Internal Audit Division acronym from IAD to IA to reduce confusion</a:t>
            </a:r>
          </a:p>
          <a:p>
            <a:pPr lvl="1"/>
            <a:r>
              <a:rPr lang="en-US" sz="1800" dirty="0" smtClean="0"/>
              <a:t>Changing the Internal Audit Schedule from Fiscal Year to Calendar Year</a:t>
            </a:r>
          </a:p>
          <a:p>
            <a:pPr lvl="1"/>
            <a:r>
              <a:rPr lang="en-US" sz="1800" dirty="0" smtClean="0"/>
              <a:t>Removing “in </a:t>
            </a:r>
            <a:r>
              <a:rPr lang="en-US" sz="1800" dirty="0"/>
              <a:t>consultation with the Office Directors</a:t>
            </a:r>
            <a:r>
              <a:rPr lang="en-US" sz="1800" dirty="0" smtClean="0"/>
              <a:t>” for scope determination in order to maintain objectives </a:t>
            </a:r>
            <a:r>
              <a:rPr lang="en-US" sz="1800" dirty="0"/>
              <a:t>&amp; </a:t>
            </a:r>
            <a:r>
              <a:rPr lang="en-US" sz="1800" dirty="0" smtClean="0"/>
              <a:t>impartiality</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1640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0</TotalTime>
  <Words>92</Words>
  <Application>Microsoft Office PowerPoint</Application>
  <PresentationFormat>On-screen Show (4:3)</PresentationFormat>
  <Paragraphs>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Technic</vt:lpstr>
      <vt:lpstr>Internal Audit Charter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2016-11-01T11:52:17Z</dcterms:created>
  <dcterms:modified xsi:type="dcterms:W3CDTF">2016-12-12T22:07:40Z</dcterms:modified>
</cp:coreProperties>
</file>