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0" r:id="rId3"/>
    <p:sldId id="297" r:id="rId4"/>
    <p:sldId id="28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2" r:id="rId21"/>
    <p:sldId id="315" r:id="rId22"/>
    <p:sldId id="314" r:id="rId23"/>
    <p:sldId id="316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howGuide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时间日期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fightingXia/article/details/7177551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ca8a982a116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bzlj2912009596/article/details/7922381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eaa72df1f01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8/10/restful-api-best-practices.html" TargetMode="External"/><Relationship Id="rId2" Type="http://schemas.openxmlformats.org/officeDocument/2006/relationships/hyperlink" Target="http://www.ruanyifeng.com/blog/2011/09/restful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okhttp/" TargetMode="External"/><Relationship Id="rId2" Type="http://schemas.openxmlformats.org/officeDocument/2006/relationships/hyperlink" Target="http://square.github.io/retrofi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gmentfault.com/a/119000000563857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s%3A%2F%2Fzh.wikipedia.org%2Fwiki%2F%25E8%25B6%2585%25E6%2596%2587%25E6%259C%25AC%25E4%25BC%25A0%25E8%25BE%2593%25E5%258D%258F%25E8%25AE%25AE" TargetMode="External"/><Relationship Id="rId2" Type="http://schemas.openxmlformats.org/officeDocument/2006/relationships/hyperlink" Target="https://link.juejin.im/?target=https%3A%2F%2Fzh.wikipedia.org%2Fwiki%2F%25E4%25BC%25A0%25E8%25BE%2593%25E6%258E%25A7%25E5%2588%25B6%25E5%258D%258F%25E8%25AE%25A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juejin.im/?target=https%3A%2F%2Fzh.wikipedia.org%2Fwiki%2F%25E8%25B6%2585%25E6%2596%2587%25E6%259C%25AC%25E4%25BC%25A0%25E8%25BE%2593%25E5%25AE%2589%25E5%2585%25A8%25E5%258D%258F%25E8%25AE%25A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6909" y="2634476"/>
            <a:ext cx="8598183" cy="7230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网络编程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9109" y="4031729"/>
            <a:ext cx="2913783" cy="24837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杨扬 网龙工程院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39109" y="4340281"/>
            <a:ext cx="2913783" cy="248371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13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日</a:t>
            </a: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C338-7865-934A-A762-4A485F2A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BA79-6C21-AC4F-BC49-93C72545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en" altLang="zh-CN" dirty="0"/>
              <a:t>xx</a:t>
            </a:r>
            <a:r>
              <a:rPr lang="zh-CN" altLang="en" dirty="0"/>
              <a:t>：</a:t>
            </a:r>
            <a:r>
              <a:rPr lang="zh-CN" altLang="en-US" dirty="0"/>
              <a:t>信息提示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en" altLang="zh-CN" dirty="0"/>
              <a:t>xx</a:t>
            </a:r>
            <a:r>
              <a:rPr lang="zh-CN" altLang="en" dirty="0"/>
              <a:t>：</a:t>
            </a:r>
            <a:r>
              <a:rPr lang="zh-CN" altLang="en-US" dirty="0"/>
              <a:t>成功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en" altLang="zh-CN" dirty="0"/>
              <a:t>xx</a:t>
            </a:r>
            <a:r>
              <a:rPr lang="zh-CN" altLang="en" dirty="0"/>
              <a:t>：</a:t>
            </a:r>
            <a:r>
              <a:rPr lang="zh-CN" altLang="en-US" dirty="0"/>
              <a:t>重定向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4</a:t>
            </a:r>
            <a:r>
              <a:rPr lang="en" altLang="zh-CN" dirty="0"/>
              <a:t>xx</a:t>
            </a:r>
            <a:r>
              <a:rPr lang="zh-CN" altLang="en" dirty="0"/>
              <a:t>：</a:t>
            </a:r>
            <a:r>
              <a:rPr lang="zh-CN" altLang="en-US" dirty="0"/>
              <a:t>客户端错误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</a:t>
            </a:r>
            <a:r>
              <a:rPr lang="en" altLang="zh-CN" dirty="0"/>
              <a:t>xx</a:t>
            </a:r>
            <a:r>
              <a:rPr lang="zh-CN" altLang="en" dirty="0"/>
              <a:t>：</a:t>
            </a:r>
            <a:r>
              <a:rPr lang="zh-CN" altLang="en-US" dirty="0"/>
              <a:t>服务端错误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0395A-458C-AB49-ACDF-B6BD5A6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E6E5B-9C0C-D34A-9167-7F71F90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D45-D525-024B-80D5-DE61E134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Accept </a:t>
            </a:r>
            <a:r>
              <a:rPr lang="zh-CN" altLang="en-US" dirty="0"/>
              <a:t>能够接受的回应内容类型（</a:t>
            </a:r>
            <a:r>
              <a:rPr lang="en" altLang="zh-CN" dirty="0"/>
              <a:t>Content-Types</a:t>
            </a:r>
            <a:r>
              <a:rPr lang="zh-CN" altLang="en" dirty="0"/>
              <a:t>）。</a:t>
            </a:r>
            <a:endParaRPr lang="en-US" altLang="zh-CN" dirty="0"/>
          </a:p>
          <a:p>
            <a:r>
              <a:rPr lang="en" altLang="zh-CN" dirty="0"/>
              <a:t>Accept: text/plain Accept-Charset </a:t>
            </a:r>
            <a:r>
              <a:rPr lang="zh-CN" altLang="en-US" dirty="0"/>
              <a:t>能够接受的字符集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/>
              <a:t>Accept-Charset: utf-8 Accept-Encoding </a:t>
            </a:r>
            <a:r>
              <a:rPr lang="zh-CN" altLang="en-US" dirty="0"/>
              <a:t>能够接受的编码方式列表。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/>
              <a:t>Accept-Encoding: </a:t>
            </a:r>
            <a:r>
              <a:rPr lang="en" altLang="zh-CN" dirty="0" err="1"/>
              <a:t>gzip</a:t>
            </a:r>
            <a:r>
              <a:rPr lang="en" altLang="zh-CN" dirty="0"/>
              <a:t>, deflate Accept-Language </a:t>
            </a:r>
            <a:r>
              <a:rPr lang="zh-CN" altLang="en-US" dirty="0"/>
              <a:t>能够接受的回应内容的自然语言列表。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/>
              <a:t>Accept-Language: </a:t>
            </a:r>
            <a:r>
              <a:rPr lang="en" altLang="zh-CN" dirty="0" err="1"/>
              <a:t>en</a:t>
            </a:r>
            <a:r>
              <a:rPr lang="en" altLang="zh-CN" dirty="0"/>
              <a:t>-US Accept-Datetime </a:t>
            </a:r>
            <a:r>
              <a:rPr lang="zh-CN" altLang="en-US" dirty="0"/>
              <a:t>能够接受的按照时间来表示的版本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/>
              <a:t>Accept-Datetime: Thu, 31 May 2007 20:35:00 GMT </a:t>
            </a:r>
          </a:p>
          <a:p>
            <a:r>
              <a:rPr lang="en" altLang="zh-CN" dirty="0"/>
              <a:t>Authorization </a:t>
            </a:r>
            <a:r>
              <a:rPr lang="zh-CN" altLang="en-US" dirty="0"/>
              <a:t>用于超文本传输协议的认证的认证信息 </a:t>
            </a:r>
            <a:endParaRPr lang="en-US" altLang="zh-CN" dirty="0"/>
          </a:p>
          <a:p>
            <a:r>
              <a:rPr lang="en" altLang="zh-CN" dirty="0"/>
              <a:t>Authorization: Basic QWxhZGRpbjpvcGVuIHNlc2FtZQ== Cookie </a:t>
            </a:r>
            <a:r>
              <a:rPr lang="zh-CN" altLang="en-US" dirty="0"/>
              <a:t>之前由服务器通过 </a:t>
            </a:r>
            <a:r>
              <a:rPr lang="en" altLang="zh-CN" dirty="0"/>
              <a:t>Set- Cookie </a:t>
            </a:r>
            <a:r>
              <a:rPr lang="zh-CN" altLang="en" dirty="0"/>
              <a:t>（</a:t>
            </a:r>
            <a:r>
              <a:rPr lang="zh-CN" altLang="en-US" dirty="0"/>
              <a:t>下文详述）发送的一个 超文本传输协议</a:t>
            </a:r>
            <a:endParaRPr lang="en-US" altLang="zh-CN" dirty="0"/>
          </a:p>
          <a:p>
            <a:r>
              <a:rPr lang="en" altLang="zh-CN" dirty="0"/>
              <a:t>Cookie Cookie: $Version=1; Skin=new; </a:t>
            </a:r>
          </a:p>
          <a:p>
            <a:r>
              <a:rPr lang="en" altLang="zh-CN" dirty="0"/>
              <a:t>User-Agent </a:t>
            </a:r>
            <a:r>
              <a:rPr lang="zh-CN" altLang="en-US" dirty="0"/>
              <a:t>浏览器的浏览器身份标识字符串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/>
              <a:t>User-Agent: Mozilla/5.0 (X11; Linux x86_64; rv:12.0) </a:t>
            </a:r>
          </a:p>
          <a:p>
            <a:r>
              <a:rPr lang="en" altLang="zh-CN" dirty="0"/>
              <a:t>Gecko/20100101 Firefox/21.0 Upgrade </a:t>
            </a:r>
            <a:r>
              <a:rPr lang="zh-CN" altLang="en-US" dirty="0"/>
              <a:t>要求服务器升级到另一个协议。 </a:t>
            </a:r>
            <a:endParaRPr lang="en-US" altLang="zh-CN" dirty="0"/>
          </a:p>
          <a:p>
            <a:r>
              <a:rPr lang="en" altLang="zh-CN" dirty="0"/>
              <a:t>Upgrade: HTTP/2.0, SHTTP/1.3, IRC/6.9, RTA/x11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0D350-482C-0249-A8C2-3B0F5F1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39F17-CD2A-9D40-884B-0429F859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89BEB0-E74A-3A45-957E-02A3BEB4D103}"/>
              </a:ext>
            </a:extLst>
          </p:cNvPr>
          <p:cNvSpPr txBox="1"/>
          <p:nvPr/>
        </p:nvSpPr>
        <p:spPr>
          <a:xfrm>
            <a:off x="669924" y="4111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常见请求头部</a:t>
            </a:r>
          </a:p>
        </p:txBody>
      </p:sp>
    </p:spTree>
    <p:extLst>
      <p:ext uri="{BB962C8B-B14F-4D97-AF65-F5344CB8AC3E}">
        <p14:creationId xmlns:p14="http://schemas.microsoft.com/office/powerpoint/2010/main" val="170622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D45-D525-024B-80D5-DE61E134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" altLang="zh-CN" dirty="0"/>
              <a:t>Server </a:t>
            </a:r>
            <a:r>
              <a:rPr lang="zh-CN" altLang="en-US" dirty="0"/>
              <a:t>服务器的名字 </a:t>
            </a:r>
            <a:r>
              <a:rPr lang="en" altLang="zh-CN" dirty="0"/>
              <a:t>Server: Apache/2.4.1 (Unix) </a:t>
            </a:r>
          </a:p>
          <a:p>
            <a:pPr>
              <a:lnSpc>
                <a:spcPct val="250000"/>
              </a:lnSpc>
            </a:pPr>
            <a:r>
              <a:rPr lang="en" altLang="zh-CN" dirty="0"/>
              <a:t>Status </a:t>
            </a:r>
            <a:r>
              <a:rPr lang="zh-CN" altLang="en-US" dirty="0"/>
              <a:t>用来说明当前这个超文本传输协议回应的 状态。</a:t>
            </a:r>
            <a:r>
              <a:rPr lang="en" altLang="zh-CN" dirty="0"/>
              <a:t>Status: 200 OK</a:t>
            </a:r>
          </a:p>
          <a:p>
            <a:pPr>
              <a:lnSpc>
                <a:spcPct val="250000"/>
              </a:lnSpc>
            </a:pPr>
            <a:r>
              <a:rPr lang="en" altLang="zh-CN" dirty="0"/>
              <a:t> Upgrade </a:t>
            </a:r>
            <a:r>
              <a:rPr lang="zh-CN" altLang="en-US" dirty="0"/>
              <a:t>要求客户端升级到另一个协议。 </a:t>
            </a:r>
            <a:r>
              <a:rPr lang="en" altLang="zh-CN" dirty="0"/>
              <a:t>Upgrade: HTTP/2.0, SHTTP/1.3, IRC/6.9, RTA/x11 </a:t>
            </a:r>
          </a:p>
          <a:p>
            <a:pPr>
              <a:lnSpc>
                <a:spcPct val="250000"/>
              </a:lnSpc>
            </a:pPr>
            <a:r>
              <a:rPr lang="en" altLang="zh-CN" dirty="0"/>
              <a:t>Age </a:t>
            </a:r>
            <a:r>
              <a:rPr lang="zh-CN" altLang="en-US" dirty="0"/>
              <a:t>这个对象在代理缓存中存在的时间，以秒为单位 </a:t>
            </a:r>
            <a:r>
              <a:rPr lang="en" altLang="zh-CN" dirty="0"/>
              <a:t>Age: 12</a:t>
            </a:r>
          </a:p>
          <a:p>
            <a:pPr>
              <a:lnSpc>
                <a:spcPct val="250000"/>
              </a:lnSpc>
            </a:pPr>
            <a:r>
              <a:rPr lang="en" altLang="zh-CN" dirty="0"/>
              <a:t> Cache-Control </a:t>
            </a:r>
            <a:r>
              <a:rPr lang="zh-CN" altLang="en-US" dirty="0"/>
              <a:t>向从服务器直到客户端在内的所有缓存机制告知，它们是否可以缓存这个对象。其单位为秒 </a:t>
            </a:r>
            <a:r>
              <a:rPr lang="en" altLang="zh-CN" dirty="0"/>
              <a:t>Cache-Control: max-age=3600 </a:t>
            </a:r>
            <a:r>
              <a:rPr lang="zh-CN" altLang="en-US" dirty="0"/>
              <a:t>常设 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/>
              <a:t>Connection </a:t>
            </a:r>
            <a:r>
              <a:rPr lang="zh-CN" altLang="en-US" dirty="0"/>
              <a:t>针对该连接所预期的选项 </a:t>
            </a:r>
            <a:r>
              <a:rPr lang="en" altLang="zh-CN" dirty="0"/>
              <a:t>Connection: close </a:t>
            </a:r>
          </a:p>
          <a:p>
            <a:pPr>
              <a:lnSpc>
                <a:spcPct val="250000"/>
              </a:lnSpc>
            </a:pPr>
            <a:r>
              <a:rPr lang="en" altLang="zh-CN" dirty="0"/>
              <a:t>Location </a:t>
            </a:r>
            <a:r>
              <a:rPr lang="zh-CN" altLang="en-US" dirty="0"/>
              <a:t>用来进行重定向，或者在创建了某个新资源时使用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0D350-482C-0249-A8C2-3B0F5F1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39F17-CD2A-9D40-884B-0429F859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F1B9F-3E1B-0F45-91DE-7F1396CB4606}"/>
              </a:ext>
            </a:extLst>
          </p:cNvPr>
          <p:cNvSpPr txBox="1"/>
          <p:nvPr/>
        </p:nvSpPr>
        <p:spPr>
          <a:xfrm>
            <a:off x="669924" y="4111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常见响应头部</a:t>
            </a:r>
          </a:p>
        </p:txBody>
      </p:sp>
    </p:spTree>
    <p:extLst>
      <p:ext uri="{BB962C8B-B14F-4D97-AF65-F5344CB8AC3E}">
        <p14:creationId xmlns:p14="http://schemas.microsoft.com/office/powerpoint/2010/main" val="293666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ED5FE-302E-BC40-B9F3-DE89530A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常见实体头部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3F19E-A10A-DE41-AF5B-AFA9CCEA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" altLang="zh-CN" dirty="0"/>
              <a:t>Content-Type </a:t>
            </a:r>
            <a:r>
              <a:rPr lang="zh-CN" altLang="en-US" dirty="0"/>
              <a:t>当前内容的</a:t>
            </a:r>
            <a:r>
              <a:rPr lang="en" altLang="zh-CN" dirty="0"/>
              <a:t>MIME</a:t>
            </a:r>
            <a:r>
              <a:rPr lang="zh-CN" altLang="en-US" dirty="0"/>
              <a:t>类型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/>
              <a:t>Content-Type: text/html; charset=utf-8 </a:t>
            </a:r>
          </a:p>
          <a:p>
            <a:pPr>
              <a:lnSpc>
                <a:spcPct val="200000"/>
              </a:lnSpc>
            </a:pPr>
            <a:r>
              <a:rPr lang="en" altLang="zh-CN" dirty="0"/>
              <a:t>Content-Length </a:t>
            </a:r>
            <a:r>
              <a:rPr lang="zh-CN" altLang="en-US" dirty="0"/>
              <a:t>回应消息体的长度，以 字节 （</a:t>
            </a:r>
            <a:r>
              <a:rPr lang="en-US" altLang="zh-CN" dirty="0"/>
              <a:t>8</a:t>
            </a:r>
            <a:r>
              <a:rPr lang="zh-CN" altLang="en-US" dirty="0"/>
              <a:t>位为一字节）为单位 </a:t>
            </a:r>
            <a:r>
              <a:rPr lang="en" altLang="zh-CN" dirty="0"/>
              <a:t>Content-Length: 348 </a:t>
            </a:r>
          </a:p>
          <a:p>
            <a:pPr>
              <a:lnSpc>
                <a:spcPct val="200000"/>
              </a:lnSpc>
            </a:pPr>
            <a:r>
              <a:rPr lang="en" altLang="zh-CN" dirty="0"/>
              <a:t>Content-Encoding </a:t>
            </a:r>
            <a:r>
              <a:rPr lang="zh-CN" altLang="en-US" dirty="0"/>
              <a:t>在数据上使用的编码类型。 </a:t>
            </a:r>
            <a:r>
              <a:rPr lang="en" altLang="zh-CN" dirty="0"/>
              <a:t>Content-Encoding: </a:t>
            </a:r>
            <a:r>
              <a:rPr lang="en" altLang="zh-CN" dirty="0" err="1"/>
              <a:t>gzip</a:t>
            </a:r>
            <a:r>
              <a:rPr lang="en" altLang="zh-CN" dirty="0"/>
              <a:t> </a:t>
            </a:r>
          </a:p>
          <a:p>
            <a:pPr>
              <a:lnSpc>
                <a:spcPct val="200000"/>
              </a:lnSpc>
            </a:pPr>
            <a:r>
              <a:rPr lang="en" altLang="zh-CN" dirty="0"/>
              <a:t>Content-Language </a:t>
            </a:r>
            <a:r>
              <a:rPr lang="zh-CN" altLang="en-US" dirty="0"/>
              <a:t>内容所使用的语言 </a:t>
            </a:r>
            <a:r>
              <a:rPr lang="en" altLang="zh-CN" dirty="0"/>
              <a:t>Content-Language </a:t>
            </a:r>
            <a:r>
              <a:rPr lang="zh-CN" altLang="en-US" dirty="0"/>
              <a:t>内容所使用的语言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/>
              <a:t>Content-Location </a:t>
            </a:r>
            <a:r>
              <a:rPr lang="zh-CN" altLang="en-US" dirty="0"/>
              <a:t>所返回的数据的一个候选位置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/>
              <a:t>Content-Location: /</a:t>
            </a:r>
            <a:r>
              <a:rPr lang="en" altLang="zh-CN" dirty="0" err="1"/>
              <a:t>index.htm</a:t>
            </a:r>
            <a:r>
              <a:rPr lang="en" altLang="zh-CN" dirty="0"/>
              <a:t> </a:t>
            </a:r>
          </a:p>
          <a:p>
            <a:pPr>
              <a:lnSpc>
                <a:spcPct val="200000"/>
              </a:lnSpc>
            </a:pPr>
            <a:r>
              <a:rPr lang="en" altLang="zh-CN" dirty="0"/>
              <a:t>Content-MD5 </a:t>
            </a:r>
            <a:r>
              <a:rPr lang="zh-CN" altLang="en-US" dirty="0"/>
              <a:t>回应内容的二进制 </a:t>
            </a:r>
            <a:r>
              <a:rPr lang="en" altLang="zh-CN" dirty="0"/>
              <a:t>MD5 </a:t>
            </a:r>
            <a:r>
              <a:rPr lang="zh-CN" altLang="en-US" dirty="0"/>
              <a:t>散列，以 </a:t>
            </a:r>
            <a:r>
              <a:rPr lang="en" altLang="zh-CN" dirty="0"/>
              <a:t>Base64 </a:t>
            </a:r>
            <a:r>
              <a:rPr lang="zh-CN" altLang="en-US" dirty="0"/>
              <a:t>方式编码 </a:t>
            </a:r>
            <a:r>
              <a:rPr lang="en" altLang="zh-CN" dirty="0"/>
              <a:t>Content-MD5: Q2hlY2sgSW50ZWdyaXR5IQ== </a:t>
            </a:r>
          </a:p>
          <a:p>
            <a:pPr>
              <a:lnSpc>
                <a:spcPct val="200000"/>
              </a:lnSpc>
            </a:pPr>
            <a:r>
              <a:rPr lang="en" altLang="zh-CN" dirty="0"/>
              <a:t>Content-Range </a:t>
            </a:r>
            <a:r>
              <a:rPr lang="zh-CN" altLang="en-US" dirty="0"/>
              <a:t>这条部分消息是属于某条完整消息的哪个部分 </a:t>
            </a:r>
            <a:r>
              <a:rPr lang="en" altLang="zh-CN" dirty="0"/>
              <a:t>Content-Range: bytes 21010-47021/47022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03F9AD-CD98-4343-B671-458FD0C8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7D60B-3D26-C442-B3BC-1289244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0CEE-1F25-D54C-A6BA-F65A98E2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2C942-3C36-9C4B-B425-9F1C599B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" altLang="zh-CN" b="1" dirty="0"/>
              <a:t>JSON</a:t>
            </a:r>
            <a:r>
              <a:rPr lang="en" altLang="zh-CN" dirty="0"/>
              <a:t>(JavaScript Object Notation) </a:t>
            </a:r>
            <a:r>
              <a:rPr lang="zh-CN" altLang="en-US" dirty="0"/>
              <a:t>是一种轻量级的数据交换格式。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易于人阅读和编写。同时也易于机器解析和生成。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/>
              <a:t>JSON</a:t>
            </a:r>
            <a:r>
              <a:rPr lang="zh-CN" altLang="en-US" dirty="0"/>
              <a:t>建构于两种结构：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“名称</a:t>
            </a:r>
            <a:r>
              <a:rPr lang="en-US" altLang="zh-CN" dirty="0"/>
              <a:t>/</a:t>
            </a:r>
            <a:r>
              <a:rPr lang="zh-CN" altLang="en-US" dirty="0"/>
              <a:t>值”对的集合（</a:t>
            </a:r>
            <a:r>
              <a:rPr lang="en" altLang="zh-CN" dirty="0"/>
              <a:t>A collection of name/value pairs</a:t>
            </a:r>
            <a:r>
              <a:rPr lang="zh-CN" altLang="en" dirty="0"/>
              <a:t>）。</a:t>
            </a:r>
            <a:r>
              <a:rPr lang="zh-CN" altLang="en-US" dirty="0"/>
              <a:t>不同的语言中，它被理解为</a:t>
            </a:r>
            <a:r>
              <a:rPr lang="zh-CN" altLang="en-US" i="1" dirty="0"/>
              <a:t>对象（</a:t>
            </a:r>
            <a:r>
              <a:rPr lang="en" altLang="zh-CN" i="1" dirty="0"/>
              <a:t>object</a:t>
            </a:r>
            <a:r>
              <a:rPr lang="zh-CN" altLang="en" i="1" dirty="0"/>
              <a:t>）</a:t>
            </a:r>
            <a:r>
              <a:rPr lang="zh-CN" altLang="en" dirty="0"/>
              <a:t>，</a:t>
            </a:r>
            <a:r>
              <a:rPr lang="zh-CN" altLang="en-US" dirty="0"/>
              <a:t>纪录（</a:t>
            </a:r>
            <a:r>
              <a:rPr lang="en" altLang="zh-CN" dirty="0"/>
              <a:t>record</a:t>
            </a:r>
            <a:r>
              <a:rPr lang="zh-CN" altLang="en" dirty="0"/>
              <a:t>），</a:t>
            </a:r>
            <a:r>
              <a:rPr lang="zh-CN" altLang="en-US" dirty="0"/>
              <a:t>结构（</a:t>
            </a:r>
            <a:r>
              <a:rPr lang="en" altLang="zh-CN" dirty="0"/>
              <a:t>struct</a:t>
            </a:r>
            <a:r>
              <a:rPr lang="zh-CN" altLang="en" dirty="0"/>
              <a:t>），</a:t>
            </a:r>
            <a:r>
              <a:rPr lang="zh-CN" altLang="en-US" dirty="0"/>
              <a:t>字典（</a:t>
            </a:r>
            <a:r>
              <a:rPr lang="en" altLang="zh-CN" dirty="0"/>
              <a:t>dictionary</a:t>
            </a:r>
            <a:r>
              <a:rPr lang="zh-CN" altLang="en" dirty="0"/>
              <a:t>），</a:t>
            </a:r>
            <a:r>
              <a:rPr lang="zh-CN" altLang="en-US" dirty="0"/>
              <a:t>哈希表（</a:t>
            </a:r>
            <a:r>
              <a:rPr lang="en" altLang="zh-CN" dirty="0"/>
              <a:t>hash table</a:t>
            </a:r>
            <a:r>
              <a:rPr lang="zh-CN" altLang="en" dirty="0"/>
              <a:t>），</a:t>
            </a:r>
            <a:r>
              <a:rPr lang="zh-CN" altLang="en-US" dirty="0"/>
              <a:t>有键列表（</a:t>
            </a:r>
            <a:r>
              <a:rPr lang="en" altLang="zh-CN" dirty="0"/>
              <a:t>keyed list</a:t>
            </a:r>
            <a:r>
              <a:rPr lang="zh-CN" altLang="en" dirty="0"/>
              <a:t>），</a:t>
            </a:r>
            <a:r>
              <a:rPr lang="zh-CN" altLang="en-US" dirty="0"/>
              <a:t>或者关联数组 （</a:t>
            </a:r>
            <a:r>
              <a:rPr lang="en" altLang="zh-CN" dirty="0"/>
              <a:t>associative array</a:t>
            </a:r>
            <a:r>
              <a:rPr lang="zh-CN" altLang="en" dirty="0"/>
              <a:t>）。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值的有序列表（</a:t>
            </a:r>
            <a:r>
              <a:rPr lang="en" altLang="zh-CN" dirty="0"/>
              <a:t>An ordered list of values</a:t>
            </a:r>
            <a:r>
              <a:rPr lang="zh-CN" altLang="en" dirty="0"/>
              <a:t>）。</a:t>
            </a:r>
            <a:r>
              <a:rPr lang="zh-CN" altLang="en-US" dirty="0"/>
              <a:t>在大部分语言中，它被理解为数组（</a:t>
            </a:r>
            <a:r>
              <a:rPr lang="en" altLang="zh-CN" dirty="0"/>
              <a:t>array</a:t>
            </a:r>
            <a:r>
              <a:rPr lang="zh-CN" altLang="en" dirty="0"/>
              <a:t>）。</a:t>
            </a:r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DC042C-461B-9144-9B43-B7D890A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69F3D-4E5E-394F-8AC5-60ED30C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4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0602-D3F5-604F-80DB-62F89A3A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31997-BCF4-E54E-BEC1-30A2F13F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https://randomuser.me/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92F84-40C4-E742-8479-543593F7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3DAD17-47A7-D54B-A76B-5FD1D8A2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5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31C8D-DF77-FE42-9558-B7F4861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接下来我们要做一件事情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00126-5829-7A46-88F1-7DE1702D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改造</a:t>
            </a:r>
            <a:r>
              <a:rPr kumimoji="1" lang="en-US" altLang="zh-CN" dirty="0" err="1"/>
              <a:t>ListFragment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从网络读取数据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将数据进行解析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展示数据的部分已经做好了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这里我们需要关注几个事情：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耗时操作，异步操作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由于是耗时操作，如何不影响用户体验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79029F-2471-914B-A37C-B1E6724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9AEBA-8E7E-3242-BF14-ED0BC2F3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1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DA8EF-71AE-B14D-85B3-22AA83D5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HTTPURLConnection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HttpClient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F687-FE4A-5A4E-83FD-DB9F71F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zh-CN" altLang="en-US" dirty="0"/>
              <a:t>过时，自行了解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官方</a:t>
            </a:r>
            <a:r>
              <a:rPr kumimoji="1" lang="en-US" altLang="zh-CN" dirty="0"/>
              <a:t>API</a:t>
            </a:r>
          </a:p>
          <a:p>
            <a:pPr>
              <a:lnSpc>
                <a:spcPct val="250000"/>
              </a:lnSpc>
            </a:pPr>
            <a:r>
              <a:rPr kumimoji="1" lang="zh-CN" altLang="en-US" dirty="0"/>
              <a:t>不建议使用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>
                <a:hlinkClick r:id="rId2"/>
              </a:rPr>
              <a:t>https://blog.csdn.net/fightingXia/article/details/71775516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A3535-EF15-0240-B91A-1AE8D1B8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2CD36-D83E-6D48-877E-41FCC295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8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0D318-2E90-2E47-B430-898C8997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OKHTTP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F60F-EB1E-F24F-9F49-ECAE47C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" altLang="zh-CN" dirty="0">
                <a:hlinkClick r:id="rId2"/>
              </a:rPr>
              <a:t>https://www.jianshu.com/p/ca8a982a116b</a:t>
            </a:r>
            <a:endParaRPr kumimoji="1" lang="en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上面两个类库和</a:t>
            </a:r>
            <a:r>
              <a:rPr lang="en" altLang="zh-CN" dirty="0" err="1"/>
              <a:t>OkHttp</a:t>
            </a:r>
            <a:r>
              <a:rPr lang="zh-CN" altLang="en-US" dirty="0"/>
              <a:t>比起来就弱爆了</a:t>
            </a:r>
            <a:r>
              <a:rPr lang="en-US" altLang="zh-CN" dirty="0"/>
              <a:t>, </a:t>
            </a:r>
            <a:r>
              <a:rPr lang="zh-CN" altLang="en-US" dirty="0"/>
              <a:t>因为</a:t>
            </a:r>
            <a:r>
              <a:rPr lang="en" altLang="zh-CN" dirty="0" err="1"/>
              <a:t>OkHttp</a:t>
            </a:r>
            <a:r>
              <a:rPr lang="zh-CN" altLang="en-US" dirty="0"/>
              <a:t>不仅具有高效的请求效率</a:t>
            </a:r>
            <a:r>
              <a:rPr lang="en-US" altLang="zh-CN" dirty="0"/>
              <a:t>, </a:t>
            </a:r>
            <a:r>
              <a:rPr lang="zh-CN" altLang="en-US" dirty="0"/>
              <a:t>并且提供了很多开箱即用的网络疑难杂症解决方案</a:t>
            </a:r>
            <a:r>
              <a:rPr lang="en-US" altLang="zh-CN" dirty="0"/>
              <a:t>.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支持</a:t>
            </a:r>
            <a:r>
              <a:rPr lang="en" altLang="zh-CN" dirty="0"/>
              <a:t>HTTP/2, HTTP/2</a:t>
            </a:r>
            <a:r>
              <a:rPr lang="zh-CN" altLang="en-US" dirty="0"/>
              <a:t>通过使用多路复用技术在一个单独的</a:t>
            </a:r>
            <a:r>
              <a:rPr lang="en" altLang="zh-CN" dirty="0"/>
              <a:t>TCP</a:t>
            </a:r>
            <a:r>
              <a:rPr lang="zh-CN" altLang="en-US" dirty="0"/>
              <a:t>连接上支持并发</a:t>
            </a:r>
            <a:r>
              <a:rPr lang="en-US" altLang="zh-CN" dirty="0"/>
              <a:t>, </a:t>
            </a:r>
            <a:r>
              <a:rPr lang="zh-CN" altLang="en-US" dirty="0"/>
              <a:t>通过在一个连接上一次性发送多个请求来发送或接收数据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如果</a:t>
            </a:r>
            <a:r>
              <a:rPr lang="en" altLang="zh-CN" dirty="0"/>
              <a:t>HTTP/2</a:t>
            </a:r>
            <a:r>
              <a:rPr lang="zh-CN" altLang="en-US" dirty="0"/>
              <a:t>不可用</a:t>
            </a:r>
            <a:r>
              <a:rPr lang="en-US" altLang="zh-CN" dirty="0"/>
              <a:t>, </a:t>
            </a:r>
            <a:r>
              <a:rPr lang="zh-CN" altLang="en-US" dirty="0"/>
              <a:t>连接池复用技术也可以极大减少延时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支持</a:t>
            </a:r>
            <a:r>
              <a:rPr lang="en" altLang="zh-CN" dirty="0"/>
              <a:t>GZIP, </a:t>
            </a:r>
            <a:r>
              <a:rPr lang="zh-CN" altLang="en-US" dirty="0"/>
              <a:t>可以压缩下载体积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响应缓存可以直接避免重复请求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会从很多常用的连接问题中自动恢复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如果您的服务器配置了多个</a:t>
            </a:r>
            <a:r>
              <a:rPr lang="en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, </a:t>
            </a:r>
            <a:r>
              <a:rPr lang="zh-CN" altLang="en-US" dirty="0"/>
              <a:t>当第一个</a:t>
            </a:r>
            <a:r>
              <a:rPr lang="en" altLang="zh-CN" dirty="0"/>
              <a:t>IP</a:t>
            </a:r>
            <a:r>
              <a:rPr lang="zh-CN" altLang="en-US" dirty="0"/>
              <a:t>连接失败的时候</a:t>
            </a:r>
            <a:r>
              <a:rPr lang="en-US" altLang="zh-CN" dirty="0"/>
              <a:t>, </a:t>
            </a:r>
            <a:r>
              <a:rPr lang="en" altLang="zh-CN" dirty="0" err="1"/>
              <a:t>OkHttp</a:t>
            </a:r>
            <a:r>
              <a:rPr lang="zh-CN" altLang="en-US" dirty="0"/>
              <a:t>会自动尝试下一个</a:t>
            </a:r>
            <a:r>
              <a:rPr lang="en" altLang="zh-CN" dirty="0"/>
              <a:t>IP</a:t>
            </a:r>
          </a:p>
          <a:p>
            <a:pPr>
              <a:lnSpc>
                <a:spcPct val="200000"/>
              </a:lnSpc>
            </a:pPr>
            <a:r>
              <a:rPr lang="en" altLang="zh-CN" dirty="0" err="1"/>
              <a:t>OkHttp</a:t>
            </a:r>
            <a:r>
              <a:rPr lang="zh-CN" altLang="en-US" dirty="0"/>
              <a:t>还处理了代理服务器问题和</a:t>
            </a:r>
            <a:r>
              <a:rPr lang="en" altLang="zh-CN" dirty="0"/>
              <a:t>SSL</a:t>
            </a:r>
            <a:r>
              <a:rPr lang="zh-CN" altLang="en-US" dirty="0"/>
              <a:t>握手失败问题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11A831-08FF-BE4E-9556-BE4BFE1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112E0-1C9D-1148-BF7D-F71C622A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6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F505C-2453-6743-8EC2-BA77F780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202F7-267B-C347-98AA-7221D7EF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传统的解析方式</a:t>
            </a:r>
            <a:r>
              <a:rPr kumimoji="1" lang="en-US" altLang="zh-CN" dirty="0" err="1"/>
              <a:t>JsonObject</a:t>
            </a:r>
            <a:endParaRPr kumimoji="1" lang="en-US" altLang="zh-CN" dirty="0"/>
          </a:p>
          <a:p>
            <a:r>
              <a:rPr lang="en" altLang="zh-CN" dirty="0">
                <a:hlinkClick r:id="rId2"/>
              </a:rPr>
              <a:t>https://blog.csdn.net/bzlj2912009596/article/details/79223818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BFAA50-F489-604B-A35C-3CBE0E2A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2940B-12F7-504F-9C69-FE62762F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4CEB-F3B2-EE42-AA3D-2A20B28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I/O</a:t>
            </a:r>
            <a:r>
              <a:rPr kumimoji="1"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7B7-933D-8446-8F8A-36541D7A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/>
              <a:t>I/O</a:t>
            </a:r>
            <a:r>
              <a:rPr kumimoji="1" lang="zh-CN" altLang="en-US" dirty="0"/>
              <a:t> 操作种类：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读取文件（配置文件，磁盘文件）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数据库操作（不在本课程讨论范围）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en-US" altLang="zh-CN" dirty="0"/>
              <a:t>HTTP</a:t>
            </a:r>
            <a:r>
              <a:rPr kumimoji="1" lang="zh-CN" altLang="en-US" dirty="0"/>
              <a:t>请求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026AE-F78F-F246-B135-BFFFE73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DB399-51B3-3040-858B-9DAE8D2B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4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186FA-0D1C-074D-8E25-1035457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GSON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CAA36-CE5E-1642-BC06-87CEC922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" altLang="zh-CN" dirty="0" err="1"/>
              <a:t>Gson</a:t>
            </a:r>
            <a:r>
              <a:rPr lang="zh-CN" altLang="en" dirty="0"/>
              <a:t>（</a:t>
            </a:r>
            <a:r>
              <a:rPr lang="zh-CN" altLang="en-US" dirty="0"/>
              <a:t>又称</a:t>
            </a:r>
            <a:r>
              <a:rPr lang="en" altLang="zh-CN" dirty="0"/>
              <a:t>Google </a:t>
            </a:r>
            <a:r>
              <a:rPr lang="en" altLang="zh-CN" dirty="0" err="1"/>
              <a:t>Gson</a:t>
            </a:r>
            <a:r>
              <a:rPr lang="zh-CN" altLang="en" dirty="0"/>
              <a:t>）</a:t>
            </a:r>
            <a:r>
              <a:rPr lang="zh-CN" altLang="en-US" dirty="0"/>
              <a:t>是</a:t>
            </a:r>
            <a:r>
              <a:rPr lang="en" altLang="zh-CN" dirty="0"/>
              <a:t>Google</a:t>
            </a:r>
            <a:r>
              <a:rPr lang="zh-CN" altLang="en-US" dirty="0"/>
              <a:t>公司发布的一个开放源代码的</a:t>
            </a:r>
            <a:r>
              <a:rPr lang="en" altLang="zh-CN" dirty="0"/>
              <a:t>Java</a:t>
            </a:r>
            <a:r>
              <a:rPr lang="zh-CN" altLang="en-US" dirty="0"/>
              <a:t>库，主要用途为序列化</a:t>
            </a:r>
            <a:r>
              <a:rPr lang="en" altLang="zh-CN" dirty="0"/>
              <a:t>Java</a:t>
            </a:r>
            <a:r>
              <a:rPr lang="zh-CN" altLang="en-US" dirty="0"/>
              <a:t>对象为</a:t>
            </a:r>
            <a:r>
              <a:rPr lang="en" altLang="zh-CN" dirty="0"/>
              <a:t>JSON</a:t>
            </a:r>
            <a:r>
              <a:rPr lang="zh-CN" altLang="en-US" dirty="0"/>
              <a:t>字符串，或反序列化</a:t>
            </a:r>
            <a:r>
              <a:rPr lang="en" altLang="zh-CN" dirty="0"/>
              <a:t>JSON</a:t>
            </a:r>
            <a:r>
              <a:rPr lang="zh-CN" altLang="en-US" dirty="0"/>
              <a:t>字符串成</a:t>
            </a:r>
            <a:r>
              <a:rPr lang="en" altLang="zh-CN" dirty="0"/>
              <a:t>Java</a:t>
            </a:r>
            <a:r>
              <a:rPr lang="zh-CN" altLang="en-US" dirty="0"/>
              <a:t>对象。而</a:t>
            </a:r>
            <a:r>
              <a:rPr lang="en" altLang="zh-CN" dirty="0"/>
              <a:t>JSON(JavaScript Object Notation) </a:t>
            </a:r>
            <a:r>
              <a:rPr lang="zh-CN" altLang="en-US" dirty="0"/>
              <a:t>是一种轻量级的数据交换格式，易于人阅读和编写，同时也易于机器解析和生成，广泛应用于各种数据的交互中，尤其是服务器与客户端的交互。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>
                <a:hlinkClick r:id="rId2"/>
              </a:rPr>
              <a:t>https://www.jianshu.com/p/eaa72df1f015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01ACF1-88B3-D149-92FD-5E1A7B05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AA279-4E9D-FB4B-96EA-16E7ED50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7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80FAD-CFCE-8949-9E83-8C26E355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RESTFull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6AC55-D292-2E4E-94B8-AC514911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u="sng" dirty="0">
                <a:hlinkClick r:id="rId2"/>
              </a:rPr>
              <a:t>RESTful</a:t>
            </a:r>
            <a:r>
              <a:rPr lang="en" altLang="zh-CN" dirty="0"/>
              <a:t> </a:t>
            </a:r>
            <a:r>
              <a:rPr lang="zh-CN" altLang="en-US" dirty="0"/>
              <a:t>是目前最流行的 </a:t>
            </a:r>
            <a:r>
              <a:rPr lang="en" altLang="zh-CN" dirty="0"/>
              <a:t>API </a:t>
            </a:r>
            <a:r>
              <a:rPr lang="zh-CN" altLang="en-US" dirty="0"/>
              <a:t>设计规范，用于 </a:t>
            </a:r>
            <a:r>
              <a:rPr lang="en" altLang="zh-CN" dirty="0"/>
              <a:t>Web </a:t>
            </a:r>
            <a:r>
              <a:rPr lang="zh-CN" altLang="en-US" dirty="0"/>
              <a:t>数据接口的设计。</a:t>
            </a:r>
          </a:p>
          <a:p>
            <a:r>
              <a:rPr lang="en" altLang="zh-CN" dirty="0">
                <a:hlinkClick r:id="rId3"/>
              </a:rPr>
              <a:t>http://www.ruanyifeng.com/blog/2018/10/restful-api-best-practices.html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CDCF11-6C59-9546-85AD-88ADE38F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7CCBB-6E60-D548-A40E-46F4493C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4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C3636-78F8-6542-B085-F85AD3DD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Retrofit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66E3D-9079-C64F-A69B-4C549803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Retrofit</a:t>
            </a:r>
            <a:r>
              <a:rPr kumimoji="1" lang="zh-CN" altLang="en-US" dirty="0"/>
              <a:t>是什么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>
                <a:hlinkClick r:id="rId2"/>
              </a:rPr>
              <a:t>Retrofit </a:t>
            </a:r>
            <a:r>
              <a:rPr lang="zh-CN" altLang="en-US" dirty="0"/>
              <a:t>是一个 </a:t>
            </a:r>
            <a:r>
              <a:rPr lang="en" altLang="zh-CN" dirty="0"/>
              <a:t>RESTful </a:t>
            </a:r>
            <a:r>
              <a:rPr lang="zh-CN" altLang="en-US" dirty="0"/>
              <a:t>的 </a:t>
            </a:r>
            <a:r>
              <a:rPr lang="en" altLang="zh-CN" dirty="0"/>
              <a:t>HTTP </a:t>
            </a:r>
            <a:r>
              <a:rPr lang="zh-CN" altLang="en-US" dirty="0"/>
              <a:t>网络请求框架的封装。注意这里并没有说它是网络请求框架，主要原因在于网络请求的工作并不是 </a:t>
            </a:r>
            <a:r>
              <a:rPr lang="en" altLang="zh-CN" dirty="0"/>
              <a:t>Retrofit </a:t>
            </a:r>
            <a:r>
              <a:rPr lang="zh-CN" altLang="en-US" dirty="0"/>
              <a:t>来完成的。</a:t>
            </a:r>
            <a:r>
              <a:rPr lang="en" altLang="zh-CN" dirty="0"/>
              <a:t>Retrofit 2.0 </a:t>
            </a:r>
            <a:r>
              <a:rPr lang="zh-CN" altLang="en-US" dirty="0"/>
              <a:t>开始内置 </a:t>
            </a:r>
            <a:r>
              <a:rPr lang="en" altLang="zh-CN" dirty="0">
                <a:hlinkClick r:id="rId3"/>
              </a:rPr>
              <a:t>OkHttp</a:t>
            </a:r>
            <a:r>
              <a:rPr lang="zh-CN" altLang="en" dirty="0"/>
              <a:t>，</a:t>
            </a:r>
            <a:r>
              <a:rPr lang="zh-CN" altLang="en-US" dirty="0"/>
              <a:t>前者专注于接口的封装，后者专注于网络请求的高效，二者分工协作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>
                <a:hlinkClick r:id="rId4"/>
              </a:rPr>
              <a:t>https://segmentfault.com/a/1190000005638577</a:t>
            </a:r>
            <a:endParaRPr lang="en" altLang="zh-CN" dirty="0"/>
          </a:p>
          <a:p>
            <a:pPr>
              <a:lnSpc>
                <a:spcPct val="200000"/>
              </a:lnSpc>
            </a:pPr>
            <a:r>
              <a:rPr kumimoji="1" lang="en" altLang="zh-CN" dirty="0"/>
              <a:t>Retrofit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RxJava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54A78C-A127-684F-A671-C826C329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AB29E-C0B7-2840-BE23-2D212948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5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F93C-A217-2448-A599-CBEDBCEA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604A0-85BF-AA44-95E1-1CC261AC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改造</a:t>
            </a:r>
            <a:r>
              <a:rPr kumimoji="1" lang="en-US" altLang="zh-CN" dirty="0" err="1"/>
              <a:t>ListFragment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Retrofit+RxJava</a:t>
            </a:r>
            <a:r>
              <a:rPr kumimoji="1" lang="zh-CN" altLang="en-US" dirty="0"/>
              <a:t>完成网络数据的获取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40E44-21D7-0E47-AA53-4997F73B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241FE-396A-DE4B-8A4C-3F30972F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4CEB-F3B2-EE42-AA3D-2A20B28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开发与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操作的关系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7B7-933D-8446-8F8A-36541D7A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UI</a:t>
            </a:r>
            <a:r>
              <a:rPr kumimoji="1" lang="zh-CN" altLang="en-US" dirty="0"/>
              <a:t>开发为什么要了解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操作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耗时操作对于界面的影响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对于用户体验的影响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需要了解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操作对</a:t>
            </a:r>
            <a:r>
              <a:rPr kumimoji="1" lang="en-US" altLang="zh-CN" dirty="0"/>
              <a:t>UI</a:t>
            </a:r>
            <a:r>
              <a:rPr kumimoji="1" lang="zh-CN" altLang="en-US" dirty="0"/>
              <a:t>产生什么影响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在设计过程中应该考虑到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操作可能对用户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的使用流程产生的问题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026AE-F78F-F246-B135-BFFFE73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DB399-51B3-3040-858B-9DAE8D2B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2AAEBE-9432-4550-B5E4-18C70D2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07BB3F-C92C-4513-AEB7-93AADAC9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本章我们主要讲解网络编程产生的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网络编程通常会涉及以下几个角色：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dirty="0"/>
              <a:t>HTTP/HTTPS</a:t>
            </a:r>
          </a:p>
          <a:p>
            <a:pPr>
              <a:lnSpc>
                <a:spcPct val="200000"/>
              </a:lnSpc>
            </a:pPr>
            <a:r>
              <a:rPr lang="en" altLang="zh-CN" dirty="0"/>
              <a:t>TCP/IP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客户端</a:t>
            </a:r>
            <a:r>
              <a:rPr lang="en-US" altLang="zh-CN" dirty="0"/>
              <a:t>/</a:t>
            </a:r>
            <a:r>
              <a:rPr lang="zh-CN" altLang="en-US" dirty="0"/>
              <a:t>服务端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例如我们是双十一从马老板家买了部手机，这个时候我们就是客户端，马老板就是服务端。手机要通过快递公司的汽车运送到我们手中。</a:t>
            </a:r>
            <a:r>
              <a:rPr lang="en" altLang="zh-CN" dirty="0"/>
              <a:t>TCP/IP</a:t>
            </a:r>
            <a:r>
              <a:rPr lang="zh-CN" altLang="en-US" dirty="0"/>
              <a:t>就相当于汽车，但是光有汽车是不够的，还要对汽车 进行分类，不然都是一样的汽车就乱套了，而完成分类的就是</a:t>
            </a:r>
            <a:r>
              <a:rPr lang="en" altLang="zh-CN" dirty="0"/>
              <a:t>HTTP/HTTPS</a:t>
            </a:r>
            <a:r>
              <a:rPr lang="zh-CN" altLang="en-US" dirty="0"/>
              <a:t>了，</a:t>
            </a:r>
            <a:r>
              <a:rPr lang="en" altLang="zh-CN" dirty="0"/>
              <a:t>HTTP/HTTPS</a:t>
            </a:r>
            <a:r>
              <a:rPr lang="zh-CN" altLang="en-US" dirty="0"/>
              <a:t>会告诉这些汽车，你是负责送货的（</a:t>
            </a:r>
            <a:r>
              <a:rPr lang="en" altLang="zh-CN" dirty="0"/>
              <a:t>GET</a:t>
            </a:r>
            <a:r>
              <a:rPr lang="zh-CN" altLang="en" dirty="0"/>
              <a:t>），</a:t>
            </a:r>
            <a:r>
              <a:rPr lang="zh-CN" altLang="en-US" dirty="0"/>
              <a:t>你是负责退货的（</a:t>
            </a:r>
            <a:r>
              <a:rPr lang="en" altLang="zh-CN" dirty="0"/>
              <a:t>POST</a:t>
            </a:r>
            <a:r>
              <a:rPr lang="zh-CN" altLang="e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24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2A62-34DD-8842-9BAE-FDED66CD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2F8C2-E546-7E40-B746-239E7D9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" altLang="zh-CN" dirty="0">
                <a:hlinkClick r:id="rId2"/>
              </a:rPr>
              <a:t>TCP</a:t>
            </a:r>
            <a:r>
              <a:rPr lang="zh-CN" altLang="en" dirty="0"/>
              <a:t>（</a:t>
            </a:r>
            <a:r>
              <a:rPr lang="zh-CN" altLang="en-US" dirty="0"/>
              <a:t>传输控制协议）是一种面向连接的、可靠的、基于字节流的传输层通信协议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/>
              <a:t>DNS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HOST</a:t>
            </a:r>
          </a:p>
          <a:p>
            <a:pPr>
              <a:lnSpc>
                <a:spcPct val="250000"/>
              </a:lnSpc>
            </a:pPr>
            <a:r>
              <a:rPr lang="en" altLang="zh-CN" dirty="0">
                <a:hlinkClick r:id="rId3"/>
              </a:rPr>
              <a:t>HTTP</a:t>
            </a:r>
            <a:r>
              <a:rPr lang="zh-CN" altLang="en" dirty="0"/>
              <a:t>（</a:t>
            </a:r>
            <a:r>
              <a:rPr lang="en" altLang="zh-CN" dirty="0" err="1"/>
              <a:t>HyperText</a:t>
            </a:r>
            <a:r>
              <a:rPr lang="en" altLang="zh-CN" dirty="0"/>
              <a:t> Transfer Protocol</a:t>
            </a:r>
            <a:r>
              <a:rPr lang="zh-CN" altLang="en" dirty="0"/>
              <a:t>）</a:t>
            </a:r>
            <a:r>
              <a:rPr lang="zh-CN" altLang="en-US" dirty="0"/>
              <a:t>是一种用于分布式、协作式和超媒体信息系统的应用层协议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r>
              <a:rPr lang="en" altLang="zh-CN" dirty="0"/>
              <a:t>HTTP</a:t>
            </a:r>
            <a:r>
              <a:rPr lang="zh-CN" altLang="en-US" dirty="0"/>
              <a:t>是万维网的数据通信的基础。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>
                <a:hlinkClick r:id="rId4"/>
              </a:rPr>
              <a:t>HTTPS</a:t>
            </a:r>
            <a:r>
              <a:rPr lang="zh-CN" altLang="en-US" dirty="0"/>
              <a:t> 是一种通过计算机网络进行安全通信的传输协议。</a:t>
            </a:r>
            <a:r>
              <a:rPr lang="en" altLang="zh-CN" dirty="0"/>
              <a:t>HTTPS</a:t>
            </a:r>
            <a:r>
              <a:rPr lang="zh-CN" altLang="en-US" dirty="0"/>
              <a:t>经由</a:t>
            </a:r>
            <a:r>
              <a:rPr lang="en" altLang="zh-CN" dirty="0"/>
              <a:t>HTTP</a:t>
            </a:r>
            <a:r>
              <a:rPr lang="zh-CN" altLang="en-US" dirty="0"/>
              <a:t>进行通信，但利用</a:t>
            </a:r>
            <a:r>
              <a:rPr lang="en" altLang="zh-CN" dirty="0"/>
              <a:t>SSL/TLS</a:t>
            </a:r>
            <a:r>
              <a:rPr lang="zh-CN" altLang="en-US" dirty="0"/>
              <a:t>来加密数据包。</a:t>
            </a:r>
            <a:r>
              <a:rPr lang="en" altLang="zh-CN" dirty="0"/>
              <a:t>HTTPS</a:t>
            </a:r>
            <a:r>
              <a:rPr lang="zh-CN" altLang="en-US" dirty="0"/>
              <a:t>开发的主要目的，是提供对网站服务器的身份 认证，保护交换数据的隐私与完整性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073C6-5951-7B45-88EC-F5F8C421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94D3AC-AE0A-0742-99B4-61D42697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37913-4E63-5A44-9C62-840FCC7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1CB9D4-44F8-1A49-A435-AA2FF58B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CD8E89-B6A0-9346-900A-EDE2F3DB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06" y="1570037"/>
            <a:ext cx="8128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73B8-9467-754C-A77C-5B218A0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报文格式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160EA-9A98-764B-BAD4-3B1B9CD2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en" altLang="zh-CN" dirty="0"/>
              <a:t>HTTP</a:t>
            </a:r>
            <a:r>
              <a:rPr kumimoji="1" lang="zh-CN" altLang="en-US" dirty="0"/>
              <a:t>应用程序是通过相互发送报文工作的，报文是</a:t>
            </a:r>
            <a:r>
              <a:rPr kumimoji="1" lang="en" altLang="zh-CN" dirty="0"/>
              <a:t>HTTP</a:t>
            </a:r>
            <a:r>
              <a:rPr kumimoji="1" lang="zh-CN" altLang="en-US" dirty="0"/>
              <a:t>应用程序之间发送的数据块，报文通常分为请求报文和响应报文两种，请求报文向服务器请求一个动作，响应报文将请求结果返回给客户端。</a:t>
            </a:r>
            <a:endParaRPr lang="zh-CN" altLang="e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E44826-5DB6-5C42-BFB3-4D972BB9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EC6A5-7AA2-C442-992B-271857A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2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E2C95-3983-EE48-BD40-383FA7D8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报文通常由以下部分组成：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方法（</a:t>
            </a:r>
            <a:r>
              <a:rPr lang="en" altLang="zh-CN" dirty="0"/>
              <a:t>method</a:t>
            </a:r>
            <a:r>
              <a:rPr lang="zh-CN" altLang="en" dirty="0"/>
              <a:t>）：</a:t>
            </a:r>
            <a:r>
              <a:rPr lang="zh-CN" altLang="en-US" dirty="0"/>
              <a:t>客户端希望服务器对资源执行的动作。例如：</a:t>
            </a:r>
            <a:r>
              <a:rPr lang="en" altLang="zh-CN" dirty="0"/>
              <a:t>GET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请求</a:t>
            </a:r>
            <a:r>
              <a:rPr lang="en" altLang="zh-CN" dirty="0"/>
              <a:t>URL</a:t>
            </a:r>
            <a:r>
              <a:rPr lang="zh-CN" altLang="en" dirty="0"/>
              <a:t>（</a:t>
            </a:r>
            <a:r>
              <a:rPr lang="en" altLang="zh-CN" dirty="0"/>
              <a:t>request </a:t>
            </a:r>
            <a:r>
              <a:rPr lang="en" altLang="zh-CN" dirty="0" err="1"/>
              <a:t>url</a:t>
            </a:r>
            <a:r>
              <a:rPr lang="zh-CN" altLang="en" dirty="0"/>
              <a:t>）：</a:t>
            </a:r>
            <a:r>
              <a:rPr lang="zh-CN" altLang="en-US" dirty="0"/>
              <a:t>客户端要访问的资源</a:t>
            </a:r>
            <a:r>
              <a:rPr lang="en" altLang="zh-CN" dirty="0"/>
              <a:t>URL</a:t>
            </a:r>
            <a:r>
              <a:rPr lang="zh-CN" altLang="en" dirty="0"/>
              <a:t>。</a:t>
            </a:r>
            <a:r>
              <a:rPr lang="zh-CN" altLang="en-US" dirty="0"/>
              <a:t>例如：</a:t>
            </a:r>
            <a:r>
              <a:rPr lang="en" altLang="zh-CN" dirty="0" err="1"/>
              <a:t>www.google.com</a:t>
            </a:r>
            <a:endParaRPr lang="en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版本（</a:t>
            </a:r>
            <a:r>
              <a:rPr lang="en" altLang="zh-CN" dirty="0"/>
              <a:t>version</a:t>
            </a:r>
            <a:r>
              <a:rPr lang="zh-CN" altLang="en" dirty="0"/>
              <a:t>）：</a:t>
            </a:r>
            <a:r>
              <a:rPr lang="zh-CN" altLang="en-US" dirty="0"/>
              <a:t>报文所使用的</a:t>
            </a:r>
            <a:r>
              <a:rPr lang="en" altLang="zh-CN" dirty="0"/>
              <a:t>HTTP</a:t>
            </a:r>
            <a:r>
              <a:rPr lang="zh-CN" altLang="en-US" dirty="0"/>
              <a:t>版本。例如：</a:t>
            </a:r>
            <a:r>
              <a:rPr lang="en" altLang="zh-CN" dirty="0"/>
              <a:t>HTTP/1.1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状态码（</a:t>
            </a:r>
            <a:r>
              <a:rPr lang="en" altLang="zh-CN" dirty="0"/>
              <a:t>status code</a:t>
            </a:r>
            <a:r>
              <a:rPr lang="zh-CN" altLang="en" dirty="0"/>
              <a:t>）：</a:t>
            </a:r>
            <a:r>
              <a:rPr lang="zh-CN" altLang="en-US" dirty="0"/>
              <a:t>描述请求过程中发生的状况。例如：</a:t>
            </a:r>
            <a:r>
              <a:rPr lang="en-US" altLang="zh-CN" dirty="0"/>
              <a:t>200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原因短语（</a:t>
            </a:r>
            <a:r>
              <a:rPr lang="en" altLang="zh-CN" dirty="0"/>
              <a:t>reason phrase</a:t>
            </a:r>
            <a:r>
              <a:rPr lang="zh-CN" altLang="en" dirty="0"/>
              <a:t>）：</a:t>
            </a:r>
            <a:r>
              <a:rPr lang="zh-CN" altLang="en-US" dirty="0"/>
              <a:t>状态码的解释。例如：</a:t>
            </a:r>
            <a:r>
              <a:rPr lang="en" altLang="zh-CN" dirty="0"/>
              <a:t>OK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首部（</a:t>
            </a:r>
            <a:r>
              <a:rPr lang="en" altLang="zh-CN" dirty="0"/>
              <a:t>header</a:t>
            </a:r>
            <a:r>
              <a:rPr lang="zh-CN" altLang="en" dirty="0"/>
              <a:t>）</a:t>
            </a:r>
            <a:r>
              <a:rPr lang="zh-CN" altLang="en-US" dirty="0"/>
              <a:t>向请求报文或者响应报文中添加一些附加信息。例如：</a:t>
            </a:r>
            <a:r>
              <a:rPr lang="en" altLang="zh-CN" dirty="0"/>
              <a:t>Content-Type: text/html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实体（</a:t>
            </a:r>
            <a:r>
              <a:rPr lang="en" altLang="zh-CN" dirty="0"/>
              <a:t>body</a:t>
            </a:r>
            <a:r>
              <a:rPr lang="zh-CN" altLang="en" dirty="0"/>
              <a:t>）：</a:t>
            </a:r>
            <a:r>
              <a:rPr lang="zh-CN" altLang="en-US" dirty="0"/>
              <a:t>包含一个由任意数据组成的数据块。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kumimoji="1" lang="zh-CN" altLang="en-US" dirty="0"/>
              <a:t>打开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查看一个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31212-72E2-5945-A6BF-C11143AE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13478-D4E3-BE4B-BFDC-3DA13942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C338-7865-934A-A762-4A485F2A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BA79-6C21-AC4F-BC49-93C72545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" altLang="zh-CN" dirty="0">
                <a:solidFill>
                  <a:srgbClr val="FF0000"/>
                </a:solidFill>
              </a:rPr>
              <a:t>GET </a:t>
            </a:r>
            <a:r>
              <a:rPr lang="zh-CN" altLang="en-US" dirty="0">
                <a:solidFill>
                  <a:srgbClr val="FF0000"/>
                </a:solidFill>
              </a:rPr>
              <a:t>请求指定</a:t>
            </a:r>
            <a:r>
              <a:rPr lang="en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的数据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请求体为空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例如打开网页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POST </a:t>
            </a:r>
            <a:r>
              <a:rPr lang="zh-CN" altLang="en-US" dirty="0">
                <a:solidFill>
                  <a:srgbClr val="FF0000"/>
                </a:solidFill>
              </a:rPr>
              <a:t>请求指定</a:t>
            </a:r>
            <a:r>
              <a:rPr lang="en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的数据，同时传递参数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在请求体中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。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en" altLang="zh-CN" dirty="0"/>
              <a:t>HEAD </a:t>
            </a:r>
            <a:r>
              <a:rPr lang="zh-CN" altLang="en-US" dirty="0"/>
              <a:t>类似于</a:t>
            </a:r>
            <a:r>
              <a:rPr lang="en" altLang="zh-CN" dirty="0"/>
              <a:t>get</a:t>
            </a:r>
            <a:r>
              <a:rPr lang="zh-CN" altLang="en-US" dirty="0"/>
              <a:t>请求，只不过返回的响应体为空，用于获取响应头。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 </a:t>
            </a:r>
            <a:r>
              <a:rPr lang="en" altLang="zh-CN" dirty="0"/>
              <a:t>PUT </a:t>
            </a:r>
            <a:r>
              <a:rPr lang="zh-CN" altLang="en-US" dirty="0"/>
              <a:t>从客户端向服务器传送的数据取代指定的文档的内容。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 </a:t>
            </a:r>
            <a:r>
              <a:rPr lang="en" altLang="zh-CN" dirty="0"/>
              <a:t>DELETE </a:t>
            </a:r>
            <a:r>
              <a:rPr lang="zh-CN" altLang="en-US" dirty="0"/>
              <a:t>请求服务器删除指定的页面。 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/>
              <a:t>CONNECT HTTP/1.1</a:t>
            </a:r>
            <a:r>
              <a:rPr lang="zh-CN" altLang="en-US" dirty="0"/>
              <a:t>协议中预留给能够将连接改为管道方式的代理服务器。 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/>
              <a:t>OPTIONS </a:t>
            </a:r>
            <a:r>
              <a:rPr lang="zh-CN" altLang="en-US" dirty="0"/>
              <a:t>允许客户端查看服务器的性能。 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/>
              <a:t>TRACE </a:t>
            </a:r>
            <a:r>
              <a:rPr lang="zh-CN" altLang="en-US" dirty="0"/>
              <a:t>回显服务器收到的请求，主要用于测试或诊断。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0395A-458C-AB49-ACDF-B6BD5A6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E6E5B-9C0C-D34A-9167-7F71F90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88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8fc0356-9705-4a84-9d3d-f05ff8f647fc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10174</TotalTime>
  <Words>1820</Words>
  <Application>Microsoft Office PowerPoint</Application>
  <PresentationFormat>宽屏</PresentationFormat>
  <Paragraphs>177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主题5</vt:lpstr>
      <vt:lpstr>网络编程</vt:lpstr>
      <vt:lpstr>I/O操作</vt:lpstr>
      <vt:lpstr>UI开发与I/O操作的关系</vt:lpstr>
      <vt:lpstr>网络编程</vt:lpstr>
      <vt:lpstr>一些概念</vt:lpstr>
      <vt:lpstr>PowerPoint 演示文稿</vt:lpstr>
      <vt:lpstr>HTTP报文格式</vt:lpstr>
      <vt:lpstr>PowerPoint 演示文稿</vt:lpstr>
      <vt:lpstr>HTTP方法</vt:lpstr>
      <vt:lpstr>状态码</vt:lpstr>
      <vt:lpstr>PowerPoint 演示文稿</vt:lpstr>
      <vt:lpstr>PowerPoint 演示文稿</vt:lpstr>
      <vt:lpstr>常见实体头部</vt:lpstr>
      <vt:lpstr>JSON</vt:lpstr>
      <vt:lpstr>查看一个例子</vt:lpstr>
      <vt:lpstr>接下来我们要做一件事情</vt:lpstr>
      <vt:lpstr>HTTPURLConnection和HttpClient</vt:lpstr>
      <vt:lpstr>OKHTTP</vt:lpstr>
      <vt:lpstr>JSON的解析</vt:lpstr>
      <vt:lpstr>GSON</vt:lpstr>
      <vt:lpstr>RESTFull</vt:lpstr>
      <vt:lpstr>Retrofit</vt:lpstr>
      <vt:lpstr>作业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Yang Young</cp:lastModifiedBy>
  <cp:revision>34</cp:revision>
  <cp:lastPrinted>2018-01-28T16:00:00Z</cp:lastPrinted>
  <dcterms:created xsi:type="dcterms:W3CDTF">2018-01-28T16:00:00Z</dcterms:created>
  <dcterms:modified xsi:type="dcterms:W3CDTF">2019-06-13T03:38:40Z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