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34"/>
  </p:notesMasterIdLst>
  <p:sldIdLst>
    <p:sldId id="256" r:id="rId2"/>
    <p:sldId id="263" r:id="rId3"/>
    <p:sldId id="264" r:id="rId4"/>
    <p:sldId id="318" r:id="rId5"/>
    <p:sldId id="411" r:id="rId6"/>
    <p:sldId id="319" r:id="rId7"/>
    <p:sldId id="367" r:id="rId8"/>
    <p:sldId id="412" r:id="rId9"/>
    <p:sldId id="413" r:id="rId10"/>
    <p:sldId id="414" r:id="rId11"/>
    <p:sldId id="415" r:id="rId12"/>
    <p:sldId id="368" r:id="rId13"/>
    <p:sldId id="416" r:id="rId14"/>
    <p:sldId id="417" r:id="rId15"/>
    <p:sldId id="418" r:id="rId16"/>
    <p:sldId id="419" r:id="rId17"/>
    <p:sldId id="420" r:id="rId18"/>
    <p:sldId id="428" r:id="rId19"/>
    <p:sldId id="433" r:id="rId20"/>
    <p:sldId id="421" r:id="rId21"/>
    <p:sldId id="431" r:id="rId22"/>
    <p:sldId id="432" r:id="rId23"/>
    <p:sldId id="423" r:id="rId24"/>
    <p:sldId id="434" r:id="rId25"/>
    <p:sldId id="422" r:id="rId26"/>
    <p:sldId id="430" r:id="rId27"/>
    <p:sldId id="424" r:id="rId28"/>
    <p:sldId id="425" r:id="rId29"/>
    <p:sldId id="426" r:id="rId30"/>
    <p:sldId id="427" r:id="rId31"/>
    <p:sldId id="429" r:id="rId32"/>
    <p:sldId id="435" r:id="rId33"/>
  </p:sldIdLst>
  <p:sldSz cx="12192000" cy="6858000"/>
  <p:notesSz cx="6858000" cy="9144000"/>
  <p:embeddedFontLst>
    <p:embeddedFont>
      <p:font typeface="D2Coding" panose="020B0600000101010101" charset="-127"/>
      <p:regular r:id="rId35"/>
      <p:bold r:id="rId36"/>
    </p:embeddedFont>
    <p:embeddedFont>
      <p:font typeface="Yoon 윤고딕 550_TT" panose="020B0600000101010101" charset="-127"/>
      <p:regular r:id="rId37"/>
    </p:embeddedFont>
    <p:embeddedFont>
      <p:font typeface="나눔바른고딕" panose="020B0600000101010101" charset="-127"/>
      <p:regular r:id="rId38"/>
      <p:bold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1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나눔바른고딕" panose="020B0603020101020101" pitchFamily="50" charset="-127"/>
              </a:rPr>
              <a:t>Disk Scheduling</a:t>
            </a:r>
            <a:endParaRPr lang="ko-KR" altLang="en-US" dirty="0"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ko-KR" altLang="en-US" dirty="0" err="1"/>
              <a:t>류호석</a:t>
            </a:r>
            <a:r>
              <a:rPr lang="en-US" altLang="ko-KR" dirty="0"/>
              <a:t>(rhs0266)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두 가지 방법의 접근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Array</a:t>
            </a:r>
            <a:r>
              <a:rPr lang="ko-KR" altLang="en-US" dirty="0"/>
              <a:t>를 쓰면 </a:t>
            </a:r>
            <a:r>
              <a:rPr lang="en-US" altLang="ko-KR" dirty="0"/>
              <a:t>“~~ </a:t>
            </a:r>
            <a:r>
              <a:rPr lang="ko-KR" altLang="en-US" dirty="0"/>
              <a:t>가장 가까운 원소 찾기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요청 삭제</a:t>
            </a:r>
            <a:r>
              <a:rPr lang="en-US" altLang="ko-KR" dirty="0"/>
              <a:t>”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만만치 않다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Track</a:t>
            </a:r>
            <a:r>
              <a:rPr lang="ko-KR" altLang="en-US" dirty="0"/>
              <a:t>을 관리하게 되면 요청 삭제가 빠르기 때문에 </a:t>
            </a:r>
            <a:r>
              <a:rPr lang="ko-KR" altLang="en-US" sz="2800" b="1" u="sng" dirty="0"/>
              <a:t>가장 가까운 원소를 찾는 행위</a:t>
            </a:r>
            <a:r>
              <a:rPr lang="ko-KR" altLang="en-US" dirty="0"/>
              <a:t>만 빠르게 해주면 전체가 빨라진다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이외에도 </a:t>
            </a:r>
            <a:r>
              <a:rPr lang="en-US" altLang="ko-KR" dirty="0"/>
              <a:t>linked list </a:t>
            </a:r>
            <a:r>
              <a:rPr lang="ko-KR" altLang="en-US" dirty="0"/>
              <a:t>등의 접근 등을 생각해도 좋으나 직접 각 함수의 시간을 계산해보면 비슷한 상황에 놓이게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6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위치에서 가장 가까운 원소를 빠르게 찾는 걸 고민해서 문제를 풀겠다</a:t>
            </a:r>
            <a:r>
              <a:rPr lang="en-US" altLang="ko-KR" dirty="0"/>
              <a:t>..!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7700" y="3295269"/>
            <a:ext cx="10415016" cy="630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3244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082462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182633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931851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075899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120392" y="3295269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0203" y="2967798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0203" y="3410682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9960" y="2967798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4282" y="2931479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2895159"/>
            <a:ext cx="71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Idx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22685"/>
            <a:ext cx="8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Value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9960" y="3410682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34282" y="3422685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9900" y="2343150"/>
            <a:ext cx="181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endParaRPr lang="ko-KR" altLang="en-US" sz="3200" dirty="0" err="1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 flipH="1">
            <a:off x="7724973" y="2927925"/>
            <a:ext cx="2118" cy="6955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2950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풀어야 할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O(</a:t>
            </a:r>
            <a:r>
              <a:rPr lang="ko-KR" altLang="en-US" b="1" dirty="0">
                <a:latin typeface="Consolas" panose="020B0609020204030204" pitchFamily="49" charset="0"/>
              </a:rPr>
              <a:t>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O(</a:t>
            </a:r>
            <a:r>
              <a:rPr lang="ko-KR" altLang="en-US" b="1" dirty="0">
                <a:latin typeface="Consolas" panose="020B0609020204030204" pitchFamily="49" charset="0"/>
              </a:rPr>
              <a:t>진행방향에서 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O(</a:t>
            </a:r>
            <a:r>
              <a:rPr lang="ko-KR" altLang="en-US" b="1" dirty="0">
                <a:latin typeface="Consolas" panose="020B0609020204030204" pitchFamily="49" charset="0"/>
              </a:rPr>
              <a:t>왼쪽으로 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9488" y="2309417"/>
            <a:ext cx="10415016" cy="630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95032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64425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44421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93639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37687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68218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1991" y="1981946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1991" y="2424830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748" y="1981946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6070" y="1945627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188" y="1909307"/>
            <a:ext cx="71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Idx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788" y="2436833"/>
            <a:ext cx="8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Value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1748" y="2424830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96070" y="2436833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688" y="1357298"/>
            <a:ext cx="181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endParaRPr lang="ko-KR" altLang="en-US" sz="3200" dirty="0" err="1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 flipH="1">
            <a:off x="8286761" y="1942073"/>
            <a:ext cx="2118" cy="6955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풀어야 할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dirty="0"/>
              <a:t>으로 가장 가까운 값</a:t>
            </a:r>
            <a:r>
              <a:rPr lang="en-US" altLang="ko-KR" dirty="0"/>
              <a:t>” &amp; “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r>
              <a:rPr lang="ko-KR" altLang="en-US" dirty="0"/>
              <a:t>으로 가장 가까운 값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min(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head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track </a:t>
            </a:r>
            <a:r>
              <a:rPr lang="ko-KR" altLang="en-US" dirty="0">
                <a:latin typeface="Consolas" panose="020B0609020204030204" pitchFamily="49" charset="0"/>
              </a:rPr>
              <a:t>오른쪽 끝의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9488" y="2309417"/>
            <a:ext cx="10415016" cy="630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95032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64425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44421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93639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37687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68218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1991" y="1981946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1991" y="2424830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748" y="1981946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6070" y="1945627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188" y="1909307"/>
            <a:ext cx="71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Idx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788" y="2436833"/>
            <a:ext cx="8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Value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1748" y="2424830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96070" y="2436833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688" y="1357298"/>
            <a:ext cx="181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endParaRPr lang="ko-KR" altLang="en-US" sz="3200" dirty="0" err="1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 flipH="1">
            <a:off x="8286761" y="1942073"/>
            <a:ext cx="2118" cy="6955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풀어야 할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00B050"/>
                </a:solidFill>
              </a:rPr>
              <a:t>최댓값</a:t>
            </a:r>
            <a:r>
              <a:rPr lang="en-US" altLang="ko-KR" dirty="0"/>
              <a:t>” &amp; “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chemeClr val="accent3"/>
                </a:solidFill>
              </a:rPr>
              <a:t>최솟값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en-US" altLang="ko-KR" dirty="0">
                <a:latin typeface="Consolas" panose="020B0609020204030204" pitchFamily="49" charset="0"/>
              </a:rPr>
              <a:t> or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dirty="0">
                <a:latin typeface="Consolas" panose="020B0609020204030204" pitchFamily="49" charset="0"/>
              </a:rPr>
              <a:t>가장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9488" y="2309417"/>
            <a:ext cx="10415016" cy="630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895032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64425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44421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493639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637687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682180" y="2309417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1991" y="1981946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1991" y="2424830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1748" y="1981946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6070" y="1945627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188" y="1909307"/>
            <a:ext cx="71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Idx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788" y="2436833"/>
            <a:ext cx="8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Value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1748" y="2424830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96070" y="2436833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688" y="1357298"/>
            <a:ext cx="181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HEAD</a:t>
            </a:r>
            <a:endParaRPr lang="ko-KR" altLang="en-US" sz="3200" dirty="0" err="1">
              <a:solidFill>
                <a:srgbClr val="FF000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 flipH="1">
            <a:off x="8286761" y="1942073"/>
            <a:ext cx="2118" cy="6955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풀어야 할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특정 값에 대해서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</a:t>
            </a:r>
            <a:r>
              <a:rPr lang="ko-KR" altLang="en-US" b="1" dirty="0">
                <a:solidFill>
                  <a:srgbClr val="00B050"/>
                </a:solidFill>
              </a:rPr>
              <a:t>왼쪽</a:t>
            </a:r>
            <a:r>
              <a:rPr lang="ko-KR" altLang="en-US" dirty="0"/>
              <a:t> 구간에서의 </a:t>
            </a:r>
            <a:r>
              <a:rPr lang="ko-KR" altLang="en-US" dirty="0">
                <a:solidFill>
                  <a:srgbClr val="00B050"/>
                </a:solidFill>
              </a:rPr>
              <a:t>최댓값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자신의 </a:t>
            </a:r>
            <a:r>
              <a:rPr lang="ko-KR" altLang="en-US" b="1" dirty="0">
                <a:solidFill>
                  <a:schemeClr val="accent3"/>
                </a:solidFill>
              </a:rPr>
              <a:t>오른쪽</a:t>
            </a:r>
            <a:r>
              <a:rPr lang="ko-KR" altLang="en-US" dirty="0"/>
              <a:t> 구간에서의 </a:t>
            </a:r>
            <a:r>
              <a:rPr lang="ko-KR" altLang="en-US" dirty="0">
                <a:solidFill>
                  <a:schemeClr val="accent3"/>
                </a:solidFill>
              </a:rPr>
              <a:t>최솟값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/>
              <a:t>빨리</a:t>
            </a:r>
            <a:r>
              <a:rPr lang="en-US" altLang="ko-KR" dirty="0"/>
              <a:t>” </a:t>
            </a:r>
            <a:r>
              <a:rPr lang="ko-KR" altLang="en-US" dirty="0"/>
              <a:t>구하면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구간에서의 최대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최소값을 </a:t>
            </a:r>
            <a:r>
              <a:rPr lang="en-US" altLang="ko-KR" dirty="0">
                <a:sym typeface="Wingdings" panose="05000000000000000000" pitchFamily="2" charset="2"/>
              </a:rPr>
              <a:t>O(log N) </a:t>
            </a:r>
            <a:r>
              <a:rPr lang="ko-KR" altLang="en-US" dirty="0">
                <a:sym typeface="Wingdings" panose="05000000000000000000" pitchFamily="2" charset="2"/>
              </a:rPr>
              <a:t>시간에 알려주는 </a:t>
            </a:r>
            <a:r>
              <a:rPr lang="en-US" altLang="ko-KR" dirty="0">
                <a:sym typeface="Wingdings" panose="05000000000000000000" pitchFamily="2" charset="2"/>
              </a:rPr>
              <a:t>Indexed Tree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85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minTree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구간에 대해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최솟값</a:t>
            </a:r>
            <a:r>
              <a:rPr lang="ko-KR" altLang="en-US" dirty="0">
                <a:latin typeface="Consolas" panose="020B0609020204030204" pitchFamily="49" charset="0"/>
              </a:rPr>
              <a:t>을 알려주는 </a:t>
            </a:r>
            <a:r>
              <a:rPr lang="en-US" altLang="ko-KR" dirty="0">
                <a:latin typeface="Consolas" panose="020B0609020204030204" pitchFamily="49" charset="0"/>
              </a:rPr>
              <a:t>indexed tree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maxTree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구간에 대해 </a:t>
            </a:r>
            <a:r>
              <a:rPr lang="ko-KR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최댓값</a:t>
            </a:r>
            <a:r>
              <a:rPr lang="ko-KR" altLang="en-US" dirty="0">
                <a:latin typeface="Consolas" panose="020B0609020204030204" pitchFamily="49" charset="0"/>
              </a:rPr>
              <a:t>을 알려주는 </a:t>
            </a:r>
            <a:r>
              <a:rPr lang="en-US" altLang="ko-KR" dirty="0">
                <a:latin typeface="Consolas" panose="020B0609020204030204" pitchFamily="49" charset="0"/>
              </a:rPr>
              <a:t>indexed tree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Update(tree, 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, value, </a:t>
            </a:r>
            <a:r>
              <a:rPr lang="en-US" altLang="ko-KR" dirty="0" err="1">
                <a:latin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)): 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ko-KR" altLang="en-US" dirty="0">
                <a:latin typeface="Consolas" panose="020B0609020204030204" pitchFamily="49" charset="0"/>
              </a:rPr>
              <a:t>번째 정보를 </a:t>
            </a:r>
            <a:r>
              <a:rPr lang="en-US" altLang="ko-KR" dirty="0">
                <a:latin typeface="Consolas" panose="020B0609020204030204" pitchFamily="49" charset="0"/>
              </a:rPr>
              <a:t>value</a:t>
            </a:r>
            <a:r>
              <a:rPr lang="ko-KR" altLang="en-US" dirty="0">
                <a:latin typeface="Consolas" panose="020B0609020204030204" pitchFamily="49" charset="0"/>
              </a:rPr>
              <a:t>로 바꾼 것을 </a:t>
            </a:r>
            <a:r>
              <a:rPr lang="en-US" altLang="ko-KR" dirty="0">
                <a:latin typeface="Consolas" panose="020B0609020204030204" pitchFamily="49" charset="0"/>
              </a:rPr>
              <a:t>tree</a:t>
            </a:r>
            <a:r>
              <a:rPr lang="ko-KR" altLang="en-US" dirty="0">
                <a:latin typeface="Consolas" panose="020B0609020204030204" pitchFamily="49" charset="0"/>
              </a:rPr>
              <a:t>에 적용시키는 함수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en-US" altLang="ko-KR" dirty="0" err="1">
                <a:latin typeface="Consolas" panose="020B0609020204030204" pitchFamily="49" charset="0"/>
              </a:rPr>
              <a:t>minTree</a:t>
            </a:r>
            <a:r>
              <a:rPr lang="ko-KR" altLang="en-US" dirty="0">
                <a:latin typeface="Consolas" panose="020B0609020204030204" pitchFamily="49" charset="0"/>
              </a:rPr>
              <a:t>에 대해서는 </a:t>
            </a:r>
            <a:r>
              <a:rPr lang="en-US" altLang="ko-KR" dirty="0" err="1">
                <a:latin typeface="Consolas" panose="020B0609020204030204" pitchFamily="49" charset="0"/>
              </a:rPr>
              <a:t>func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min(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이고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maxTree</a:t>
            </a:r>
            <a:r>
              <a:rPr lang="ko-KR" altLang="en-US" dirty="0">
                <a:latin typeface="Consolas" panose="020B0609020204030204" pitchFamily="49" charset="0"/>
              </a:rPr>
              <a:t>에 대해서는 </a:t>
            </a:r>
            <a:r>
              <a:rPr lang="en-US" altLang="ko-KR" dirty="0">
                <a:latin typeface="Consolas" panose="020B0609020204030204" pitchFamily="49" charset="0"/>
              </a:rPr>
              <a:t>max(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시간복잡도는 </a:t>
            </a:r>
            <a:r>
              <a:rPr lang="en-US" altLang="ko-KR" dirty="0">
                <a:latin typeface="Consolas" panose="020B0609020204030204" pitchFamily="49" charset="0"/>
              </a:rPr>
              <a:t>O(log N) </a:t>
            </a:r>
            <a:r>
              <a:rPr lang="ko-KR" altLang="en-US" dirty="0"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23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find(tree, left, right, </a:t>
            </a:r>
            <a:r>
              <a:rPr lang="en-US" altLang="ko-KR" dirty="0" err="1">
                <a:latin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), default): left</a:t>
            </a:r>
            <a:r>
              <a:rPr lang="ko-KR" altLang="en-US" dirty="0">
                <a:latin typeface="Consolas" panose="020B0609020204030204" pitchFamily="49" charset="0"/>
              </a:rPr>
              <a:t>부터 </a:t>
            </a:r>
            <a:r>
              <a:rPr lang="en-US" altLang="ko-KR" dirty="0">
                <a:latin typeface="Consolas" panose="020B0609020204030204" pitchFamily="49" charset="0"/>
              </a:rPr>
              <a:t>right </a:t>
            </a:r>
            <a:r>
              <a:rPr lang="ko-KR" altLang="en-US" dirty="0">
                <a:latin typeface="Consolas" panose="020B0609020204030204" pitchFamily="49" charset="0"/>
              </a:rPr>
              <a:t>사이의 모든 원소에 대해서 </a:t>
            </a:r>
            <a:r>
              <a:rPr lang="en-US" altLang="ko-KR" dirty="0" err="1">
                <a:latin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를 적용했을 때의 결과값이다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원소가 전부 비어 있을 때에는 </a:t>
            </a:r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를 돌려준다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시간복잡도는 </a:t>
            </a:r>
            <a:r>
              <a:rPr lang="en-US" altLang="ko-KR" dirty="0">
                <a:latin typeface="Consolas" panose="020B0609020204030204" pitchFamily="49" charset="0"/>
              </a:rPr>
              <a:t>O(log N) </a:t>
            </a:r>
            <a:r>
              <a:rPr lang="ko-KR" altLang="en-US" dirty="0"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08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전반부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/>
              <a:t>접근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Request</a:t>
            </a:r>
            <a:r>
              <a:rPr lang="ko-KR" altLang="en-US" dirty="0"/>
              <a:t>를 </a:t>
            </a:r>
            <a:r>
              <a:rPr lang="en-US" altLang="ko-KR" dirty="0"/>
              <a:t>array</a:t>
            </a:r>
            <a:r>
              <a:rPr lang="ko-KR" altLang="en-US" dirty="0"/>
              <a:t>로 관리하기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각 함수에서 찾아야 하는 값의 성질 찾기</a:t>
            </a:r>
            <a:endParaRPr lang="en-US" altLang="ko-KR" dirty="0"/>
          </a:p>
          <a:p>
            <a:r>
              <a:rPr lang="ko-KR" altLang="en-US" dirty="0"/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100005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0x7fffffff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n, head, B,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2],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2];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 = 0; // look()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진행 방향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fcfs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때문에 저장하는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myMin(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marL="0" indent="0">
              <a:buNone/>
            </a:pP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myMax(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50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update()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B;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&gt;&gt;= 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1],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1) + 1]),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&gt;&gt;= 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5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 – find()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find(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B;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B;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 =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1) res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++]);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1)) res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--]);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&gt;&gt;= 1,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&gt;&gt;= 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87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release(),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head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이동시키고 해당하는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삭제하기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head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update(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update(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68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후반부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0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en-US" altLang="ko-KR" dirty="0" err="1"/>
              <a:t>init</a:t>
            </a:r>
            <a:r>
              <a:rPr lang="en-US" altLang="ko-KR" dirty="0"/>
              <a:t>(), O(N) (N = </a:t>
            </a:r>
            <a:r>
              <a:rPr lang="en-US" altLang="ko-KR" dirty="0" err="1"/>
              <a:t>track_size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track_size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n =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track_size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head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B = n; </a:t>
            </a:r>
            <a:r>
              <a:rPr lang="en-US" altLang="ko-KR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2); </a:t>
            </a:r>
            <a:r>
              <a:rPr lang="en-US" altLang="ko-KR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262144;</a:t>
            </a:r>
          </a:p>
          <a:p>
            <a:pPr marL="0" indent="0">
              <a:buNone/>
            </a:pP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&lt;= B + n; i++)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direction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8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 – request(),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request(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++]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update(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update(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8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en-US" altLang="ko-KR" dirty="0" err="1"/>
              <a:t>fcfs</a:t>
            </a:r>
            <a:r>
              <a:rPr lang="en-US" altLang="ko-KR" dirty="0"/>
              <a:t>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fcfs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++];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(;;)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[target + B]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target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reqHead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++];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release(target);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6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en-US" altLang="ko-KR" dirty="0" err="1"/>
              <a:t>sstf</a:t>
            </a:r>
            <a:r>
              <a:rPr lang="en-US" altLang="ko-KR" dirty="0"/>
              <a:t>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left 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0,  head,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right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head, n - 1,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 = 0;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(left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target = right;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왼쪽이 비어 있는 경우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(right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target = left;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오른쪽이 없는 경우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양쪽에 존재한다면 가까운 곳으로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(head – left &lt;= right – head) target = left;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 = right;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release(target);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4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look()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look()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(direction == 0) {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진행 방향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head,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(target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head, n - 1,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direction = 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 algn="r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뒷장에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look()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look()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(direction == 1) {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진행 방향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head, n - 1,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myMin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(target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head,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direction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release(target);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342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en-US" altLang="ko-KR" dirty="0" err="1"/>
              <a:t>clook</a:t>
            </a:r>
            <a:r>
              <a:rPr lang="en-US" altLang="ko-KR" dirty="0"/>
              <a:t>() , O(log 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clook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head,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(target ==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왼쪽이 비어 있는 경우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target = find(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maxTree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n - 1,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release(target);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782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/>
              <a:t>O(N)</a:t>
            </a:r>
            <a:r>
              <a:rPr lang="ko-KR" altLang="en-US" dirty="0"/>
              <a:t>에 수행되고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5</a:t>
            </a:r>
            <a:r>
              <a:rPr lang="ko-KR" altLang="en-US" dirty="0"/>
              <a:t>개의 함수가 </a:t>
            </a:r>
            <a:r>
              <a:rPr lang="en-US" altLang="ko-KR" dirty="0"/>
              <a:t>O(log N) </a:t>
            </a:r>
            <a:r>
              <a:rPr lang="ko-KR" altLang="en-US" dirty="0"/>
              <a:t>이므로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시간복잡도는 </a:t>
            </a:r>
            <a:r>
              <a:rPr lang="en-US" altLang="ko-KR" dirty="0"/>
              <a:t>O(N + Q log N)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13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접근해야 하는 </a:t>
            </a:r>
            <a:r>
              <a:rPr lang="en-US" altLang="ko-KR" dirty="0"/>
              <a:t>Disk</a:t>
            </a:r>
            <a:r>
              <a:rPr lang="ko-KR" altLang="en-US" dirty="0"/>
              <a:t>의 위치 정보가 실시간으로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가 있는 위치와 진행 방향을 토대로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4</a:t>
            </a:r>
            <a:r>
              <a:rPr lang="ko-KR" altLang="en-US" dirty="0"/>
              <a:t>가지 탐색 방법 중 하나를 수행해야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b="1" dirty="0" err="1">
                <a:latin typeface="Consolas" panose="020B0609020204030204" pitchFamily="49" charset="0"/>
              </a:rPr>
              <a:t>init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track_size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head):</a:t>
            </a:r>
          </a:p>
          <a:p>
            <a:pPr marL="0" indent="0" algn="ctr">
              <a:buNone/>
            </a:pPr>
            <a:r>
              <a:rPr lang="ko-KR" altLang="en-US" sz="2000" dirty="0">
                <a:latin typeface="Consolas" panose="020B0609020204030204" pitchFamily="49" charset="0"/>
              </a:rPr>
              <a:t>총 </a:t>
            </a:r>
            <a:r>
              <a:rPr lang="en-US" altLang="ko-KR" sz="2000" dirty="0">
                <a:latin typeface="Consolas" panose="020B0609020204030204" pitchFamily="49" charset="0"/>
              </a:rPr>
              <a:t>track</a:t>
            </a:r>
            <a:r>
              <a:rPr lang="ko-KR" altLang="en-US" sz="2000" dirty="0">
                <a:latin typeface="Consolas" panose="020B0609020204030204" pitchFamily="49" charset="0"/>
              </a:rPr>
              <a:t>의 개수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현재 </a:t>
            </a:r>
            <a:r>
              <a:rPr lang="en-US" altLang="ko-KR" sz="2000" dirty="0">
                <a:latin typeface="Consolas" panose="020B0609020204030204" pitchFamily="49" charset="0"/>
              </a:rPr>
              <a:t>head</a:t>
            </a:r>
            <a:r>
              <a:rPr lang="ko-KR" altLang="en-US" sz="2000" dirty="0">
                <a:latin typeface="Consolas" panose="020B0609020204030204" pitchFamily="49" charset="0"/>
              </a:rPr>
              <a:t>의 위치를 알려주는 함수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void </a:t>
            </a:r>
            <a:r>
              <a:rPr lang="en-US" altLang="ko-KR" sz="2000" b="1" dirty="0">
                <a:latin typeface="Consolas" panose="020B0609020204030204" pitchFamily="49" charset="0"/>
              </a:rPr>
              <a:t>request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track): disk</a:t>
            </a:r>
            <a:r>
              <a:rPr lang="ko-KR" altLang="en-US" sz="2000" dirty="0">
                <a:latin typeface="Consolas" panose="020B0609020204030204" pitchFamily="49" charset="0"/>
              </a:rPr>
              <a:t>의 </a:t>
            </a:r>
            <a:r>
              <a:rPr lang="en-US" altLang="ko-KR" sz="2000" dirty="0">
                <a:latin typeface="Consolas" panose="020B0609020204030204" pitchFamily="49" charset="0"/>
              </a:rPr>
              <a:t>track </a:t>
            </a:r>
            <a:r>
              <a:rPr lang="ko-KR" altLang="en-US" sz="2000" dirty="0">
                <a:latin typeface="Consolas" panose="020B0609020204030204" pitchFamily="49" charset="0"/>
              </a:rPr>
              <a:t>위치에 접근해달라는 요청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fcfs</a:t>
            </a:r>
            <a:r>
              <a:rPr lang="en-US" altLang="ko-KR" sz="2000" dirty="0">
                <a:latin typeface="Consolas" panose="020B0609020204030204" pitchFamily="49" charset="0"/>
              </a:rPr>
              <a:t>(): </a:t>
            </a:r>
            <a:r>
              <a:rPr lang="ko-KR" altLang="en-US" sz="2000" dirty="0">
                <a:latin typeface="Consolas" panose="020B0609020204030204" pitchFamily="49" charset="0"/>
              </a:rPr>
              <a:t>요청된 </a:t>
            </a:r>
            <a:r>
              <a:rPr lang="en-US" altLang="ko-KR" sz="2000" dirty="0">
                <a:latin typeface="Consolas" panose="020B0609020204030204" pitchFamily="49" charset="0"/>
              </a:rPr>
              <a:t>track list</a:t>
            </a:r>
            <a:r>
              <a:rPr lang="ko-KR" altLang="en-US" sz="2000" dirty="0">
                <a:latin typeface="Consolas" panose="020B0609020204030204" pitchFamily="49" charset="0"/>
              </a:rPr>
              <a:t>에 대해서 </a:t>
            </a:r>
            <a:r>
              <a:rPr lang="en-US" altLang="ko-KR" sz="2000" dirty="0" err="1">
                <a:latin typeface="Consolas" panose="020B0609020204030204" pitchFamily="49" charset="0"/>
              </a:rPr>
              <a:t>fcfs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방식으로 </a:t>
            </a:r>
            <a:r>
              <a:rPr lang="en-US" altLang="ko-KR" sz="2000" dirty="0">
                <a:latin typeface="Consolas" panose="020B0609020204030204" pitchFamily="49" charset="0"/>
              </a:rPr>
              <a:t>head</a:t>
            </a:r>
            <a:r>
              <a:rPr lang="ko-KR" altLang="en-US" sz="2000" dirty="0">
                <a:latin typeface="Consolas" panose="020B0609020204030204" pitchFamily="49" charset="0"/>
              </a:rPr>
              <a:t>를 이동시키기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sstf</a:t>
            </a:r>
            <a:r>
              <a:rPr lang="en-US" altLang="ko-KR" sz="2000" dirty="0">
                <a:latin typeface="Consolas" panose="020B0609020204030204" pitchFamily="49" charset="0"/>
              </a:rPr>
              <a:t>(): </a:t>
            </a:r>
            <a:r>
              <a:rPr lang="ko-KR" altLang="en-US" sz="2000" dirty="0">
                <a:latin typeface="Consolas" panose="020B0609020204030204" pitchFamily="49" charset="0"/>
              </a:rPr>
              <a:t>요청된 </a:t>
            </a:r>
            <a:r>
              <a:rPr lang="en-US" altLang="ko-KR" sz="2000" dirty="0">
                <a:latin typeface="Consolas" panose="020B0609020204030204" pitchFamily="49" charset="0"/>
              </a:rPr>
              <a:t>track list</a:t>
            </a:r>
            <a:r>
              <a:rPr lang="ko-KR" altLang="en-US" sz="2000" dirty="0">
                <a:latin typeface="Consolas" panose="020B0609020204030204" pitchFamily="49" charset="0"/>
              </a:rPr>
              <a:t>에 대해서 </a:t>
            </a:r>
            <a:r>
              <a:rPr lang="en-US" altLang="ko-KR" sz="2000" dirty="0" err="1">
                <a:latin typeface="Consolas" panose="020B0609020204030204" pitchFamily="49" charset="0"/>
              </a:rPr>
              <a:t>sstf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방식으로 </a:t>
            </a:r>
            <a:r>
              <a:rPr lang="en-US" altLang="ko-KR" sz="2000" dirty="0">
                <a:latin typeface="Consolas" panose="020B0609020204030204" pitchFamily="49" charset="0"/>
              </a:rPr>
              <a:t>head</a:t>
            </a:r>
            <a:r>
              <a:rPr lang="ko-KR" altLang="en-US" sz="2000" dirty="0">
                <a:latin typeface="Consolas" panose="020B0609020204030204" pitchFamily="49" charset="0"/>
              </a:rPr>
              <a:t>를 이동시키기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look</a:t>
            </a:r>
            <a:r>
              <a:rPr lang="en-US" altLang="ko-KR" sz="2000" dirty="0">
                <a:latin typeface="Consolas" panose="020B0609020204030204" pitchFamily="49" charset="0"/>
              </a:rPr>
              <a:t>(): </a:t>
            </a:r>
            <a:r>
              <a:rPr lang="ko-KR" altLang="en-US" sz="2000" dirty="0">
                <a:latin typeface="Consolas" panose="020B0609020204030204" pitchFamily="49" charset="0"/>
              </a:rPr>
              <a:t>요청된 </a:t>
            </a:r>
            <a:r>
              <a:rPr lang="en-US" altLang="ko-KR" sz="2000" dirty="0">
                <a:latin typeface="Consolas" panose="020B0609020204030204" pitchFamily="49" charset="0"/>
              </a:rPr>
              <a:t>track list</a:t>
            </a:r>
            <a:r>
              <a:rPr lang="ko-KR" altLang="en-US" sz="2000" dirty="0">
                <a:latin typeface="Consolas" panose="020B0609020204030204" pitchFamily="49" charset="0"/>
              </a:rPr>
              <a:t>에 대해서 </a:t>
            </a:r>
            <a:r>
              <a:rPr lang="en-US" altLang="ko-KR" sz="2000" dirty="0">
                <a:latin typeface="Consolas" panose="020B0609020204030204" pitchFamily="49" charset="0"/>
              </a:rPr>
              <a:t>look </a:t>
            </a:r>
            <a:r>
              <a:rPr lang="ko-KR" altLang="en-US" sz="2000" dirty="0">
                <a:latin typeface="Consolas" panose="020B0609020204030204" pitchFamily="49" charset="0"/>
              </a:rPr>
              <a:t>방식으로 </a:t>
            </a:r>
            <a:r>
              <a:rPr lang="en-US" altLang="ko-KR" sz="2000" dirty="0">
                <a:latin typeface="Consolas" panose="020B0609020204030204" pitchFamily="49" charset="0"/>
              </a:rPr>
              <a:t>head</a:t>
            </a:r>
            <a:r>
              <a:rPr lang="ko-KR" altLang="en-US" sz="2000" dirty="0">
                <a:latin typeface="Consolas" panose="020B0609020204030204" pitchFamily="49" charset="0"/>
              </a:rPr>
              <a:t>를 이동시키기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</a:rPr>
              <a:t>clook</a:t>
            </a:r>
            <a:r>
              <a:rPr lang="en-US" altLang="ko-KR" sz="2000" dirty="0">
                <a:latin typeface="Consolas" panose="020B0609020204030204" pitchFamily="49" charset="0"/>
              </a:rPr>
              <a:t>(): </a:t>
            </a:r>
            <a:r>
              <a:rPr lang="ko-KR" altLang="en-US" sz="2000" dirty="0">
                <a:latin typeface="Consolas" panose="020B0609020204030204" pitchFamily="49" charset="0"/>
              </a:rPr>
              <a:t>요청된 </a:t>
            </a:r>
            <a:r>
              <a:rPr lang="en-US" altLang="ko-KR" sz="2000" dirty="0">
                <a:latin typeface="Consolas" panose="020B0609020204030204" pitchFamily="49" charset="0"/>
              </a:rPr>
              <a:t>track list</a:t>
            </a:r>
            <a:r>
              <a:rPr lang="ko-KR" altLang="en-US" sz="2000" dirty="0">
                <a:latin typeface="Consolas" panose="020B0609020204030204" pitchFamily="49" charset="0"/>
              </a:rPr>
              <a:t>에 대해서 </a:t>
            </a:r>
            <a:r>
              <a:rPr lang="en-US" altLang="ko-KR" sz="2000" dirty="0" err="1">
                <a:latin typeface="Consolas" panose="020B0609020204030204" pitchFamily="49" charset="0"/>
              </a:rPr>
              <a:t>clook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방식으로 </a:t>
            </a:r>
            <a:r>
              <a:rPr lang="en-US" altLang="ko-KR" sz="2000" dirty="0">
                <a:latin typeface="Consolas" panose="020B0609020204030204" pitchFamily="49" charset="0"/>
              </a:rPr>
              <a:t>head</a:t>
            </a:r>
            <a:r>
              <a:rPr lang="ko-KR" altLang="en-US" sz="2000" dirty="0">
                <a:latin typeface="Consolas" panose="020B0609020204030204" pitchFamily="49" charset="0"/>
              </a:rPr>
              <a:t>를 이동시키기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4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</a:t>
            </a:r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en-US" altLang="ko-KR" dirty="0"/>
              <a:t>– Try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Track list </a:t>
            </a:r>
            <a:r>
              <a:rPr lang="ko-KR" altLang="en-US" dirty="0"/>
              <a:t>를 </a:t>
            </a:r>
            <a:r>
              <a:rPr lang="en-US" altLang="ko-KR" dirty="0"/>
              <a:t>Array </a:t>
            </a:r>
            <a:r>
              <a:rPr lang="ko-KR" altLang="en-US" dirty="0"/>
              <a:t>로 관리하기 </a:t>
            </a:r>
            <a:r>
              <a:rPr lang="en-US" altLang="ko-KR" dirty="0"/>
              <a:t>(</a:t>
            </a:r>
            <a:r>
              <a:rPr lang="ko-KR" altLang="en-US" dirty="0"/>
              <a:t>혹은</a:t>
            </a:r>
            <a:r>
              <a:rPr lang="en-US" altLang="ko-KR" dirty="0"/>
              <a:t>, double linked list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함수의 시간복잡도를 계산해보자</a:t>
            </a:r>
            <a:r>
              <a:rPr lang="en-US" altLang="ko-KR" dirty="0"/>
              <a:t>. N</a:t>
            </a:r>
            <a:r>
              <a:rPr lang="ko-KR" altLang="en-US" dirty="0"/>
              <a:t>은 현재 </a:t>
            </a:r>
            <a:r>
              <a:rPr lang="en-US" altLang="ko-KR" dirty="0"/>
              <a:t>track list </a:t>
            </a:r>
            <a:r>
              <a:rPr lang="ko-KR" altLang="en-US" dirty="0"/>
              <a:t>의 크기이다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request(): O(1)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fcfs</a:t>
            </a:r>
            <a:r>
              <a:rPr lang="en-US" altLang="ko-KR" dirty="0">
                <a:latin typeface="Consolas" panose="020B0609020204030204" pitchFamily="49" charset="0"/>
              </a:rPr>
              <a:t>(): O(1)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O(N)   -&gt; </a:t>
            </a:r>
            <a:r>
              <a:rPr lang="ko-KR" altLang="en-US" dirty="0">
                <a:latin typeface="Consolas" panose="020B0609020204030204" pitchFamily="49" charset="0"/>
              </a:rPr>
              <a:t>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O(N)   -&gt; </a:t>
            </a:r>
            <a:r>
              <a:rPr lang="ko-KR" altLang="en-US" dirty="0">
                <a:latin typeface="Consolas" panose="020B0609020204030204" pitchFamily="49" charset="0"/>
              </a:rPr>
              <a:t>진행방향에서 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O(N)  -&gt; </a:t>
            </a:r>
            <a:r>
              <a:rPr lang="ko-KR" altLang="en-US" dirty="0">
                <a:latin typeface="Consolas" panose="020B0609020204030204" pitchFamily="49" charset="0"/>
              </a:rPr>
              <a:t>왼쪽으로 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최종적으로 </a:t>
            </a:r>
            <a:r>
              <a:rPr lang="en-US" altLang="ko-KR" dirty="0">
                <a:latin typeface="Consolas" panose="020B0609020204030204" pitchFamily="49" charset="0"/>
              </a:rPr>
              <a:t>O(QN), Q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request </a:t>
            </a:r>
            <a:r>
              <a:rPr lang="ko-KR" altLang="en-US" dirty="0">
                <a:latin typeface="Consolas" panose="020B0609020204030204" pitchFamily="49" charset="0"/>
              </a:rPr>
              <a:t>호출 횟수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8760" y="2194560"/>
            <a:ext cx="9372600" cy="576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98, 183, 37, 122, 14, 124, 65, 67</a:t>
            </a:r>
            <a:endParaRPr lang="ko-KR" altLang="en-US" sz="36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51763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req</a:t>
            </a:r>
            <a:r>
              <a:rPr lang="en-US" altLang="ko-KR" sz="24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[]</a:t>
            </a:r>
            <a:endParaRPr lang="ko-KR" altLang="en-US" sz="24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0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Track list </a:t>
            </a:r>
            <a:r>
              <a:rPr lang="ko-KR" altLang="en-US" dirty="0"/>
              <a:t>를 </a:t>
            </a:r>
            <a:r>
              <a:rPr lang="en-US" altLang="ko-KR" dirty="0"/>
              <a:t>Array </a:t>
            </a:r>
            <a:r>
              <a:rPr lang="ko-KR" altLang="en-US" dirty="0"/>
              <a:t>로 관리하기 </a:t>
            </a:r>
            <a:r>
              <a:rPr lang="en-US" altLang="ko-KR" dirty="0"/>
              <a:t>(</a:t>
            </a:r>
            <a:r>
              <a:rPr lang="ko-KR" altLang="en-US" dirty="0"/>
              <a:t>혹은</a:t>
            </a:r>
            <a:r>
              <a:rPr lang="en-US" altLang="ko-KR" dirty="0"/>
              <a:t>, double linked list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함수의 시간복잡도를 계산해보자</a:t>
            </a:r>
            <a:r>
              <a:rPr lang="en-US" altLang="ko-KR" dirty="0"/>
              <a:t>. N</a:t>
            </a:r>
            <a:r>
              <a:rPr lang="ko-KR" altLang="en-US" dirty="0"/>
              <a:t>은 현재 </a:t>
            </a:r>
            <a:r>
              <a:rPr lang="en-US" altLang="ko-KR" dirty="0"/>
              <a:t>track list </a:t>
            </a:r>
            <a:r>
              <a:rPr lang="ko-KR" altLang="en-US" dirty="0"/>
              <a:t>의 크기이다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request(): O(1)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fcfs</a:t>
            </a:r>
            <a:r>
              <a:rPr lang="en-US" altLang="ko-KR" dirty="0">
                <a:latin typeface="Consolas" panose="020B0609020204030204" pitchFamily="49" charset="0"/>
              </a:rPr>
              <a:t>(): O(1)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O(N)   -&gt; </a:t>
            </a:r>
            <a:r>
              <a:rPr lang="ko-KR" altLang="en-US" sz="1600" dirty="0">
                <a:latin typeface="Consolas" panose="020B0609020204030204" pitchFamily="49" charset="0"/>
              </a:rPr>
              <a:t>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요청 삭제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O(N)   -&gt; </a:t>
            </a:r>
            <a:r>
              <a:rPr lang="ko-KR" altLang="en-US" sz="1600" dirty="0">
                <a:latin typeface="Consolas" panose="020B0609020204030204" pitchFamily="49" charset="0"/>
              </a:rPr>
              <a:t>진행방향에서 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O(N)  -&gt; </a:t>
            </a:r>
            <a:r>
              <a:rPr lang="ko-KR" altLang="en-US" sz="1600" dirty="0">
                <a:latin typeface="Consolas" panose="020B0609020204030204" pitchFamily="49" charset="0"/>
              </a:rPr>
              <a:t>왼쪽으로 가장 가까운 원소 찾기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최종적으로 </a:t>
            </a:r>
            <a:r>
              <a:rPr lang="en-US" altLang="ko-KR" dirty="0">
                <a:latin typeface="Consolas" panose="020B0609020204030204" pitchFamily="49" charset="0"/>
              </a:rPr>
              <a:t>O(QN), Q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request </a:t>
            </a:r>
            <a:r>
              <a:rPr lang="ko-KR" altLang="en-US" dirty="0">
                <a:latin typeface="Consolas" panose="020B0609020204030204" pitchFamily="49" charset="0"/>
              </a:rPr>
              <a:t>호출 횟수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8760" y="2194560"/>
            <a:ext cx="9372600" cy="576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98, 183, 37, 122, 14, 124, 65, 67</a:t>
            </a:r>
            <a:endParaRPr lang="ko-KR" altLang="en-US" sz="36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51763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req</a:t>
            </a:r>
            <a:r>
              <a:rPr lang="en-US" altLang="ko-KR" sz="24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[]</a:t>
            </a:r>
            <a:endParaRPr lang="ko-KR" altLang="en-US" sz="24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2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en-US" altLang="ko-KR" dirty="0"/>
              <a:t>– Try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Track </a:t>
            </a:r>
            <a:r>
              <a:rPr lang="ko-KR" altLang="en-US" dirty="0"/>
              <a:t>을 직접 관리하기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함수의 시간복잡도를 계산해보자</a:t>
            </a:r>
            <a:r>
              <a:rPr lang="en-US" altLang="ko-KR" dirty="0"/>
              <a:t>. TS</a:t>
            </a:r>
            <a:r>
              <a:rPr lang="ko-KR" altLang="en-US" dirty="0"/>
              <a:t>은 현재 </a:t>
            </a:r>
            <a:r>
              <a:rPr lang="en-US" altLang="ko-KR" dirty="0"/>
              <a:t>Track Size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request(): O(1)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fcfs</a:t>
            </a:r>
            <a:r>
              <a:rPr lang="en-US" altLang="ko-KR" dirty="0">
                <a:latin typeface="Consolas" panose="020B0609020204030204" pitchFamily="49" charset="0"/>
              </a:rPr>
              <a:t>(): O(1)    -&gt; </a:t>
            </a:r>
            <a:r>
              <a:rPr lang="ko-KR" altLang="en-US" dirty="0">
                <a:latin typeface="Consolas" panose="020B0609020204030204" pitchFamily="49" charset="0"/>
              </a:rPr>
              <a:t>이 요청은 </a:t>
            </a:r>
            <a:r>
              <a:rPr lang="en-US" altLang="ko-KR" dirty="0" err="1">
                <a:latin typeface="Consolas" panose="020B0609020204030204" pitchFamily="49" charset="0"/>
              </a:rPr>
              <a:t>req</a:t>
            </a:r>
            <a:r>
              <a:rPr lang="en-US" altLang="ko-KR" dirty="0">
                <a:latin typeface="Consolas" panose="020B0609020204030204" pitchFamily="49" charset="0"/>
              </a:rPr>
              <a:t>[]</a:t>
            </a:r>
            <a:r>
              <a:rPr lang="ko-KR" altLang="en-US" dirty="0">
                <a:latin typeface="Consolas" panose="020B0609020204030204" pitchFamily="49" charset="0"/>
              </a:rPr>
              <a:t>을 들고 있어야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sstf</a:t>
            </a:r>
            <a:r>
              <a:rPr lang="en-US" altLang="ko-KR" dirty="0">
                <a:latin typeface="Consolas" panose="020B0609020204030204" pitchFamily="49" charset="0"/>
              </a:rPr>
              <a:t>(): O(</a:t>
            </a:r>
            <a:r>
              <a:rPr lang="ko-KR" altLang="en-US" dirty="0">
                <a:latin typeface="Consolas" panose="020B0609020204030204" pitchFamily="49" charset="0"/>
              </a:rPr>
              <a:t>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look(): O(</a:t>
            </a:r>
            <a:r>
              <a:rPr lang="ko-KR" altLang="en-US" dirty="0">
                <a:latin typeface="Consolas" panose="020B0609020204030204" pitchFamily="49" charset="0"/>
              </a:rPr>
              <a:t>진행방향에서 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- </a:t>
            </a:r>
            <a:r>
              <a:rPr lang="en-US" altLang="ko-KR" dirty="0" err="1">
                <a:latin typeface="Consolas" panose="020B0609020204030204" pitchFamily="49" charset="0"/>
              </a:rPr>
              <a:t>clook</a:t>
            </a:r>
            <a:r>
              <a:rPr lang="en-US" altLang="ko-KR" dirty="0">
                <a:latin typeface="Consolas" panose="020B0609020204030204" pitchFamily="49" charset="0"/>
              </a:rPr>
              <a:t>(): O(</a:t>
            </a:r>
            <a:r>
              <a:rPr lang="ko-KR" altLang="en-US" dirty="0">
                <a:latin typeface="Consolas" panose="020B0609020204030204" pitchFamily="49" charset="0"/>
              </a:rPr>
              <a:t>왼쪽으로 가장 가까운 원소 찾기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sz="1600" dirty="0">
                <a:latin typeface="Consolas" panose="020B0609020204030204" pitchFamily="49" charset="0"/>
              </a:rPr>
              <a:t>요청 삭제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700" y="2237994"/>
            <a:ext cx="10415016" cy="630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33244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82462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82633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31851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75899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20392" y="2237994"/>
            <a:ext cx="0" cy="630936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0203" y="1910523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0203" y="2353407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98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9960" y="1910523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4282" y="1874204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837884"/>
            <a:ext cx="71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Idx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365410"/>
            <a:ext cx="8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Value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9960" y="2353407"/>
            <a:ext cx="126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823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4282" y="2365410"/>
            <a:ext cx="19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192982</a:t>
            </a:r>
            <a:endParaRPr lang="ko-KR" altLang="en-US" sz="20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dirty="0">
            <a:solidFill>
              <a:schemeClr val="tx1"/>
            </a:solidFill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2880</TotalTime>
  <Words>927</Words>
  <Application>Microsoft Office PowerPoint</Application>
  <PresentationFormat>와이드스크린</PresentationFormat>
  <Paragraphs>289</Paragraphs>
  <Slides>32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나눔바른고딕</vt:lpstr>
      <vt:lpstr>맑은 고딕</vt:lpstr>
      <vt:lpstr>Arial</vt:lpstr>
      <vt:lpstr>Wingdings</vt:lpstr>
      <vt:lpstr>돋움체</vt:lpstr>
      <vt:lpstr>Yoon 윤고딕 550_TT</vt:lpstr>
      <vt:lpstr>Consolas</vt:lpstr>
      <vt:lpstr>D2Coding</vt:lpstr>
      <vt:lpstr>상승</vt:lpstr>
      <vt:lpstr>Disk Scheduling</vt:lpstr>
      <vt:lpstr>목차</vt:lpstr>
      <vt:lpstr>문제 내용</vt:lpstr>
      <vt:lpstr>문제 내용</vt:lpstr>
      <vt:lpstr>문제 내용</vt:lpstr>
      <vt:lpstr>접근</vt:lpstr>
      <vt:lpstr>접근 – Try 1</vt:lpstr>
      <vt:lpstr>접근</vt:lpstr>
      <vt:lpstr>접근 – Try 2</vt:lpstr>
      <vt:lpstr>접근</vt:lpstr>
      <vt:lpstr>접근</vt:lpstr>
      <vt:lpstr>문제 풀이</vt:lpstr>
      <vt:lpstr>풀어야 할 문제</vt:lpstr>
      <vt:lpstr>풀어야 할 문제</vt:lpstr>
      <vt:lpstr>풀어야 할 문제</vt:lpstr>
      <vt:lpstr>풀어야 할 문제</vt:lpstr>
      <vt:lpstr>풀이</vt:lpstr>
      <vt:lpstr>풀이</vt:lpstr>
      <vt:lpstr>코드 전반부</vt:lpstr>
      <vt:lpstr>풀이</vt:lpstr>
      <vt:lpstr>풀이 – update() , O(log N)</vt:lpstr>
      <vt:lpstr>풀이 – find() , O(log N)</vt:lpstr>
      <vt:lpstr>풀이 – release(), O(log N)</vt:lpstr>
      <vt:lpstr>코드 후반부</vt:lpstr>
      <vt:lpstr>풀이 – init(), O(N) (N = track_size)</vt:lpstr>
      <vt:lpstr>풀이 – request(), O(log N)</vt:lpstr>
      <vt:lpstr>풀이 – fcfs() , O(log N)</vt:lpstr>
      <vt:lpstr>풀이 – sstf() , O(log N)</vt:lpstr>
      <vt:lpstr>풀이 – look() , O(log N)</vt:lpstr>
      <vt:lpstr>풀이 – look() , O(log N)</vt:lpstr>
      <vt:lpstr>풀이 – clook() , O(log N)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89</cp:revision>
  <dcterms:created xsi:type="dcterms:W3CDTF">2016-10-19T22:43:44Z</dcterms:created>
  <dcterms:modified xsi:type="dcterms:W3CDTF">2019-09-26T10:07:40Z</dcterms:modified>
</cp:coreProperties>
</file>