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41"/>
  </p:notesMasterIdLst>
  <p:sldIdLst>
    <p:sldId id="256" r:id="rId2"/>
    <p:sldId id="263" r:id="rId3"/>
    <p:sldId id="266" r:id="rId4"/>
    <p:sldId id="392" r:id="rId5"/>
    <p:sldId id="393" r:id="rId6"/>
    <p:sldId id="424" r:id="rId7"/>
    <p:sldId id="425" r:id="rId8"/>
    <p:sldId id="426" r:id="rId9"/>
    <p:sldId id="427" r:id="rId10"/>
    <p:sldId id="428" r:id="rId11"/>
    <p:sldId id="429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7" r:id="rId35"/>
    <p:sldId id="418" r:id="rId36"/>
    <p:sldId id="419" r:id="rId37"/>
    <p:sldId id="420" r:id="rId38"/>
    <p:sldId id="431" r:id="rId39"/>
    <p:sldId id="430" r:id="rId40"/>
  </p:sldIdLst>
  <p:sldSz cx="12192000" cy="6858000"/>
  <p:notesSz cx="6858000" cy="9144000"/>
  <p:embeddedFontLst>
    <p:embeddedFont>
      <p:font typeface="D2Coding" panose="020B0600000101010101" charset="-127"/>
      <p:regular r:id="rId42"/>
      <p:bold r:id="rId43"/>
    </p:embeddedFont>
    <p:embeddedFont>
      <p:font typeface="Yoon 윤고딕 550_TT" panose="020B0600000101010101" charset="-127"/>
      <p:regular r:id="rId44"/>
    </p:embeddedFont>
    <p:embeddedFont>
      <p:font typeface="Tahoma" panose="020B0604030504040204" pitchFamily="34" charset="0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priority_queue" TargetMode="External"/><Relationship Id="rId2" Type="http://schemas.openxmlformats.org/officeDocument/2006/relationships/hyperlink" Target="https://docs.oracle.com/javase/7/docs/api/java/util/PriorityQueu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3, 2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3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Pop()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474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3, 2, 7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7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Push(7)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50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6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71067" y="91440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71335" y="196426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70799" y="196426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5268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95801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17086" y="432646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20933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71466" y="301413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37369" y="4326465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67452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41385" y="2860384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67452" y="2860384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17050" y="2860384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67184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66916" y="2860384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113203" y="3962400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62302" y="3910250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7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71067" y="914401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71335" y="196426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70799" y="196426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5268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95801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17086" y="4326465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20933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71466" y="301413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37369" y="4326465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9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67452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41385" y="2860384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67452" y="2860384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17050" y="2860384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67184" y="1810518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66916" y="2860384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113203" y="3962400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62302" y="3910250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0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구현 </a:t>
            </a:r>
          </a:p>
        </p:txBody>
      </p:sp>
      <p:sp>
        <p:nvSpPr>
          <p:cNvPr id="6" name="타원 5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1" name="직선 연결선 20"/>
          <p:cNvCxnSpPr>
            <a:stCxn id="7" idx="7"/>
            <a:endCxn id="6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7"/>
            <a:endCxn id="7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1"/>
            <a:endCxn id="7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5" idx="7"/>
            <a:endCxn id="8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8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" idx="5"/>
            <a:endCxn id="16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4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0"/>
            <a:endCxn id="9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8884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8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연산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Push, Pop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62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7751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7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79281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283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1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8437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283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</a:p>
          <a:p>
            <a:r>
              <a:rPr lang="en-US" altLang="ko-KR" dirty="0"/>
              <a:t>Max Heap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en-US" altLang="ko-KR" dirty="0"/>
              <a:t>Max Heap</a:t>
            </a:r>
            <a:r>
              <a:rPr lang="ko-KR" altLang="en-US" dirty="0"/>
              <a:t>의 연산 구현</a:t>
            </a:r>
            <a:endParaRPr lang="en-US" altLang="ko-KR" dirty="0"/>
          </a:p>
          <a:p>
            <a:r>
              <a:rPr lang="ko-KR" altLang="en-US" dirty="0"/>
              <a:t>구현 방법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9844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66614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86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64294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89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023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0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892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1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9120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4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값 추가 </a:t>
            </a:r>
            <a:r>
              <a:rPr lang="en-US" altLang="ko-KR" dirty="0"/>
              <a:t>: Push </a:t>
            </a:r>
            <a:r>
              <a:rPr lang="en-US" altLang="ko-KR" i="1" dirty="0"/>
              <a:t>(cont.)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80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42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3979335" y="3701128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26" name="직선 연결선 25"/>
          <p:cNvCxnSpPr>
            <a:stCxn id="25" idx="0"/>
            <a:endCxn id="11" idx="3"/>
          </p:cNvCxnSpPr>
          <p:nvPr/>
        </p:nvCxnSpPr>
        <p:spPr>
          <a:xfrm flipV="1">
            <a:off x="4504268" y="3301806"/>
            <a:ext cx="153749" cy="399322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10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 </a:t>
            </a:r>
            <a:r>
              <a:rPr lang="en-US" altLang="ko-KR" dirty="0"/>
              <a:t>: Pop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86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03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20436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5" idx="0"/>
            <a:endCxn id="10" idx="5"/>
          </p:cNvCxnSpPr>
          <p:nvPr/>
        </p:nvCxnSpPr>
        <p:spPr>
          <a:xfrm flipV="1">
            <a:off x="3145369" y="3301806"/>
            <a:ext cx="79083" cy="416215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48698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8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49142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5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4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2716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8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54134" y="305957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50251" y="1202074"/>
            <a:ext cx="1357364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34853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74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17099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88717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67505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66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58257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66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62840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706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609600" y="305957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accent2">
                    <a:lumMod val="7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최댓값 삭제</a:t>
            </a:r>
            <a:r>
              <a:rPr lang="en-US" altLang="ko-KR" dirty="0"/>
              <a:t> </a:t>
            </a:r>
            <a:r>
              <a:rPr lang="en-US" altLang="ko-KR" i="1" dirty="0"/>
              <a:t>(cont.)</a:t>
            </a:r>
            <a:endParaRPr lang="ko-KR" altLang="en-US" i="1" dirty="0"/>
          </a:p>
        </p:txBody>
      </p:sp>
      <p:sp>
        <p:nvSpPr>
          <p:cNvPr id="7" name="타원 6"/>
          <p:cNvSpPr/>
          <p:nvPr/>
        </p:nvSpPr>
        <p:spPr>
          <a:xfrm>
            <a:off x="5571067" y="305957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73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54402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53866" y="1355823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43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28335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78868" y="2405689"/>
            <a:ext cx="1049866" cy="10498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21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00153" y="3718021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04000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754533" y="2405689"/>
            <a:ext cx="1049866" cy="10498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32</a:t>
            </a:r>
            <a:endParaRPr lang="ko-KR" altLang="en-US" sz="28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cxnSp>
        <p:nvCxnSpPr>
          <p:cNvPr id="16" name="직선 연결선 15"/>
          <p:cNvCxnSpPr>
            <a:stCxn id="8" idx="7"/>
            <a:endCxn id="7" idx="3"/>
          </p:cNvCxnSpPr>
          <p:nvPr/>
        </p:nvCxnSpPr>
        <p:spPr>
          <a:xfrm flipV="1">
            <a:off x="4350519" y="1202074"/>
            <a:ext cx="1374297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7"/>
            <a:endCxn id="8" idx="3"/>
          </p:cNvCxnSpPr>
          <p:nvPr/>
        </p:nvCxnSpPr>
        <p:spPr>
          <a:xfrm flipV="1">
            <a:off x="3224452" y="2251940"/>
            <a:ext cx="3836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  <a:endCxn id="8" idx="5"/>
          </p:cNvCxnSpPr>
          <p:nvPr/>
        </p:nvCxnSpPr>
        <p:spPr>
          <a:xfrm flipH="1" flipV="1">
            <a:off x="4350519" y="2251940"/>
            <a:ext cx="2820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" idx="7"/>
            <a:endCxn id="9" idx="3"/>
          </p:cNvCxnSpPr>
          <p:nvPr/>
        </p:nvCxnSpPr>
        <p:spPr>
          <a:xfrm flipV="1">
            <a:off x="7500117" y="2251940"/>
            <a:ext cx="307498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9" idx="1"/>
          </p:cNvCxnSpPr>
          <p:nvPr/>
        </p:nvCxnSpPr>
        <p:spPr>
          <a:xfrm>
            <a:off x="6467184" y="1202074"/>
            <a:ext cx="1340431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5"/>
            <a:endCxn id="14" idx="1"/>
          </p:cNvCxnSpPr>
          <p:nvPr/>
        </p:nvCxnSpPr>
        <p:spPr>
          <a:xfrm>
            <a:off x="8549983" y="2251940"/>
            <a:ext cx="358299" cy="307498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2" idx="7"/>
          </p:cNvCxnSpPr>
          <p:nvPr/>
        </p:nvCxnSpPr>
        <p:spPr>
          <a:xfrm flipV="1">
            <a:off x="2096270" y="3353956"/>
            <a:ext cx="342130" cy="517814"/>
          </a:xfrm>
          <a:prstGeom prst="line">
            <a:avLst/>
          </a:prstGeom>
          <a:ln w="381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12988"/>
              </p:ext>
            </p:extLst>
          </p:nvPr>
        </p:nvGraphicFramePr>
        <p:xfrm>
          <a:off x="682695" y="5122178"/>
          <a:ext cx="11026704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104968215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838206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0837643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72542158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819231613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854742592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110344559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673899891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3452274730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79061086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4281337174"/>
                    </a:ext>
                  </a:extLst>
                </a:gridCol>
                <a:gridCol w="918892">
                  <a:extLst>
                    <a:ext uri="{9D8B030D-6E8A-4147-A177-3AD203B41FA5}">
                      <a16:colId xmlns:a16="http://schemas.microsoft.com/office/drawing/2014/main" val="1517208321"/>
                    </a:ext>
                  </a:extLst>
                </a:gridCol>
              </a:tblGrid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556"/>
                  </a:ext>
                </a:extLst>
              </a:tr>
              <a:tr h="581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-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0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85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1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PrioirityQueue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</a:p>
          <a:p>
            <a:pPr lvl="1"/>
            <a:r>
              <a:rPr lang="en-US" altLang="ko-KR" dirty="0">
                <a:hlinkClick r:id="rId2"/>
              </a:rPr>
              <a:t>https://docs.oracle.com/javase/7/docs/api/java/util/PriorityQueue.html</a:t>
            </a:r>
            <a:endParaRPr lang="en-US" altLang="ko-KR" dirty="0"/>
          </a:p>
          <a:p>
            <a:r>
              <a:rPr lang="en-US" altLang="ko-KR" dirty="0"/>
              <a:t>C++</a:t>
            </a:r>
          </a:p>
          <a:p>
            <a:pPr lvl="1"/>
            <a:r>
              <a:rPr lang="en-US" altLang="ko-KR" dirty="0">
                <a:hlinkClick r:id="rId3"/>
              </a:rPr>
              <a:t>http://en.cppreference.com/w/cpp/container/priority</a:t>
            </a:r>
            <a:r>
              <a:rPr lang="en-US" altLang="ko-KR">
                <a:hlinkClick r:id="rId3"/>
              </a:rPr>
              <a:t>_queue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475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최댓값 및 최솟값을 찾아내는 연산을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빠르게 하기 위해 고안된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완전이진트리</a:t>
            </a:r>
            <a:r>
              <a:rPr lang="ko-KR" altLang="en-US" dirty="0"/>
              <a:t> 형태를 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기본으로 한 자료구조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1028" name="Picture 4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7" y="1357298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214533" y="4891073"/>
            <a:ext cx="4952999" cy="48843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/>
              <a:t> Max Heap</a:t>
            </a:r>
            <a:r>
              <a:rPr lang="ko-KR" altLang="en-US" dirty="0"/>
              <a:t>의 예시</a:t>
            </a:r>
          </a:p>
        </p:txBody>
      </p:sp>
    </p:spTree>
    <p:extLst>
      <p:ext uri="{BB962C8B-B14F-4D97-AF65-F5344CB8AC3E}">
        <p14:creationId xmlns:p14="http://schemas.microsoft.com/office/powerpoint/2010/main" val="151895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연산 및 특징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최댓값 관찰 </a:t>
            </a:r>
            <a:r>
              <a:rPr lang="en-US" altLang="ko-KR" dirty="0"/>
              <a:t>(Top)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최댓값을 제거 </a:t>
            </a:r>
            <a:r>
              <a:rPr lang="en-US" altLang="ko-KR" dirty="0"/>
              <a:t>(Pop)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어떤 값을 추가 </a:t>
            </a:r>
            <a:r>
              <a:rPr lang="en-US" altLang="ko-KR" dirty="0"/>
              <a:t>(Push)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부모 노드가 항상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자식 노드보다 크거나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https://upload.wikimedia.org/wikipedia/commons/thumb/3/38/Max-Heap.svg/501px-Max-He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07" y="1357298"/>
            <a:ext cx="47720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/>
          <p:cNvSpPr txBox="1">
            <a:spLocks/>
          </p:cNvSpPr>
          <p:nvPr/>
        </p:nvSpPr>
        <p:spPr>
          <a:xfrm>
            <a:off x="6214533" y="4891073"/>
            <a:ext cx="4952999" cy="488435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/>
              <a:t> Max Heap</a:t>
            </a:r>
            <a:r>
              <a:rPr lang="ko-KR" altLang="en-US" dirty="0"/>
              <a:t>의 예시</a:t>
            </a:r>
          </a:p>
        </p:txBody>
      </p:sp>
    </p:spTree>
    <p:extLst>
      <p:ext uri="{BB962C8B-B14F-4D97-AF65-F5344CB8AC3E}">
        <p14:creationId xmlns:p14="http://schemas.microsoft.com/office/powerpoint/2010/main" val="10486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-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None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943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3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Push(3)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493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3, 5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5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Push(5)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911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 Heap</a:t>
            </a:r>
            <a:r>
              <a:rPr lang="ko-KR" altLang="en-US" dirty="0"/>
              <a:t>의 예시</a:t>
            </a:r>
          </a:p>
        </p:txBody>
      </p:sp>
      <p:sp>
        <p:nvSpPr>
          <p:cNvPr id="6" name="타원 5"/>
          <p:cNvSpPr/>
          <p:nvPr/>
        </p:nvSpPr>
        <p:spPr>
          <a:xfrm>
            <a:off x="6223000" y="1602414"/>
            <a:ext cx="4631267" cy="46312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  <a:latin typeface="D2Coding" panose="020B0609020101020101" pitchFamily="49" charset="-127"/>
                <a:ea typeface="서울한강체 M" panose="02020603020101020101" pitchFamily="18" charset="-127"/>
              </a:rPr>
              <a:t>3, 5, 2</a:t>
            </a:r>
            <a:endParaRPr lang="ko-KR" altLang="en-US" sz="6600" dirty="0">
              <a:solidFill>
                <a:schemeClr val="tx1"/>
              </a:solidFill>
              <a:latin typeface="D2Coding" panose="020B0609020101020101" pitchFamily="49" charset="-127"/>
              <a:ea typeface="서울한강체 M" panose="02020603020101020101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609600" y="1357298"/>
            <a:ext cx="4952999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ko-KR" altLang="en-US" sz="3600" dirty="0"/>
              <a:t>현재 최댓값 </a:t>
            </a:r>
            <a:r>
              <a:rPr lang="en-US" altLang="ko-KR" sz="3600" dirty="0"/>
              <a:t>: 5</a:t>
            </a:r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 algn="ctr">
              <a:buNone/>
            </a:pPr>
            <a:r>
              <a:rPr lang="en-US" altLang="ko-KR" sz="3600" dirty="0"/>
              <a:t>Push(2)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4354683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D2Coding" panose="020B0609020101020101" pitchFamily="49" charset="-127"/>
            <a:ea typeface="서울한강체 M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1199</TotalTime>
  <Words>1086</Words>
  <Application>Microsoft Office PowerPoint</Application>
  <PresentationFormat>와이드스크린</PresentationFormat>
  <Paragraphs>840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맑은 고딕</vt:lpstr>
      <vt:lpstr>Arial</vt:lpstr>
      <vt:lpstr>Wingdings</vt:lpstr>
      <vt:lpstr>Tahoma</vt:lpstr>
      <vt:lpstr>Yoon 윤고딕 550_TT</vt:lpstr>
      <vt:lpstr>D2Coding</vt:lpstr>
      <vt:lpstr>상승</vt:lpstr>
      <vt:lpstr>Heap</vt:lpstr>
      <vt:lpstr>목차</vt:lpstr>
      <vt:lpstr>Heap</vt:lpstr>
      <vt:lpstr>Heap</vt:lpstr>
      <vt:lpstr>Max Heap의 연산 및 특징</vt:lpstr>
      <vt:lpstr>Max Heap의 예시</vt:lpstr>
      <vt:lpstr>Max Heap의 예시</vt:lpstr>
      <vt:lpstr>Max Heap의 예시</vt:lpstr>
      <vt:lpstr>Max Heap의 예시</vt:lpstr>
      <vt:lpstr>Max Heap의 예시</vt:lpstr>
      <vt:lpstr>Max Heap의 예시</vt:lpstr>
      <vt:lpstr>Max Heap의 구현</vt:lpstr>
      <vt:lpstr>Max Heap의 구현 </vt:lpstr>
      <vt:lpstr>Max Heap의 구현 </vt:lpstr>
      <vt:lpstr>Max Heap의 구현 </vt:lpstr>
      <vt:lpstr>Max Heap의 연산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구현 방법</vt:lpstr>
      <vt:lpstr>PrioirityQueue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박 현민</cp:lastModifiedBy>
  <cp:revision>47</cp:revision>
  <dcterms:created xsi:type="dcterms:W3CDTF">2016-10-19T22:43:44Z</dcterms:created>
  <dcterms:modified xsi:type="dcterms:W3CDTF">2019-09-20T10:51:11Z</dcterms:modified>
</cp:coreProperties>
</file>