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34"/>
  </p:notesMasterIdLst>
  <p:sldIdLst>
    <p:sldId id="256" r:id="rId2"/>
    <p:sldId id="263" r:id="rId3"/>
    <p:sldId id="264" r:id="rId4"/>
    <p:sldId id="318" r:id="rId5"/>
    <p:sldId id="319" r:id="rId6"/>
    <p:sldId id="384" r:id="rId7"/>
    <p:sldId id="320" r:id="rId8"/>
    <p:sldId id="321" r:id="rId9"/>
    <p:sldId id="359" r:id="rId10"/>
    <p:sldId id="382" r:id="rId11"/>
    <p:sldId id="385" r:id="rId12"/>
    <p:sldId id="360" r:id="rId13"/>
    <p:sldId id="386" r:id="rId14"/>
    <p:sldId id="361" r:id="rId15"/>
    <p:sldId id="362" r:id="rId16"/>
    <p:sldId id="363" r:id="rId17"/>
    <p:sldId id="364" r:id="rId18"/>
    <p:sldId id="365" r:id="rId19"/>
    <p:sldId id="366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</p:sldIdLst>
  <p:sldSz cx="12192000" cy="6858000"/>
  <p:notesSz cx="6858000" cy="9144000"/>
  <p:embeddedFontLst>
    <p:embeddedFont>
      <p:font typeface="D2Coding" panose="020B0600000101010101" charset="-127"/>
      <p:regular r:id="rId35"/>
      <p:bold r:id="rId36"/>
    </p:embeddedFont>
    <p:embeddedFont>
      <p:font typeface="Yoon 윤고딕 550_TT" panose="020B0600000101010101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37" autoAdjust="0"/>
  </p:normalViewPr>
  <p:slideViewPr>
    <p:cSldViewPr snapToGrid="0">
      <p:cViewPr varScale="1">
        <p:scale>
          <a:sx n="106" d="100"/>
          <a:sy n="106" d="100"/>
        </p:scale>
        <p:origin x="73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평등주의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cap="none" dirty="0" err="1"/>
              <a:t>JongBeom</a:t>
            </a:r>
            <a:r>
              <a:rPr lang="en-US" altLang="ko-KR" cap="none" dirty="0"/>
              <a:t> Kim </a:t>
            </a:r>
            <a:r>
              <a:rPr lang="en-US" altLang="ko-KR" dirty="0"/>
              <a:t>(</a:t>
            </a:r>
            <a:r>
              <a:rPr lang="en-US" altLang="ko-KR" dirty="0" err="1"/>
              <a:t>KaJeBiii</a:t>
            </a:r>
            <a:r>
              <a:rPr lang="en-US" altLang="ko-KR" dirty="0"/>
              <a:t>)</a:t>
            </a:r>
          </a:p>
          <a:p>
            <a:r>
              <a:rPr lang="en-US" altLang="ko-KR" cap="none" dirty="0"/>
              <a:t>Modified by </a:t>
            </a:r>
            <a:r>
              <a:rPr lang="en-US" altLang="ko-KR" cap="none" dirty="0" err="1"/>
              <a:t>functionx</a:t>
            </a:r>
            <a:endParaRPr lang="en-US" altLang="ko-KR" cap="none" dirty="0"/>
          </a:p>
          <a:p>
            <a:r>
              <a:rPr lang="en-US" altLang="ko-KR" dirty="0"/>
              <a:t>Modified (2) by </a:t>
            </a:r>
            <a:r>
              <a:rPr lang="en-US" altLang="ko-KR" dirty="0" err="1"/>
              <a:t>Hyeonmin</a:t>
            </a:r>
            <a:r>
              <a:rPr lang="en-US" altLang="ko-KR" dirty="0"/>
              <a:t> Park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필요한 연산을 계산할까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 txBox="1">
            <a:spLocks/>
          </p:cNvSpPr>
          <p:nvPr/>
        </p:nvSpPr>
        <p:spPr>
          <a:xfrm>
            <a:off x="609600" y="5042264"/>
            <a:ext cx="10972800" cy="164592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/>
              <a:buNone/>
            </a:pPr>
            <a:r>
              <a:rPr lang="ko-KR" altLang="en-US" sz="2800" dirty="0"/>
              <a:t>점선은 차이가 </a:t>
            </a:r>
            <a:r>
              <a:rPr lang="en-US" altLang="ko-KR" sz="2800" dirty="0"/>
              <a:t>2 </a:t>
            </a:r>
            <a:r>
              <a:rPr lang="ko-KR" altLang="en-US" sz="2800" dirty="0"/>
              <a:t>이하가 되기 위한 한계선 </a:t>
            </a:r>
            <a:r>
              <a:rPr lang="en-US" altLang="ko-KR" sz="2800" dirty="0"/>
              <a:t>(</a:t>
            </a:r>
            <a:r>
              <a:rPr lang="ko-KR" altLang="en-US" sz="2800" dirty="0"/>
              <a:t>기울기 </a:t>
            </a:r>
            <a:r>
              <a:rPr lang="en-US" altLang="ko-KR" sz="2800" dirty="0"/>
              <a:t>2, -2)</a:t>
            </a:r>
          </a:p>
          <a:p>
            <a:pPr marL="0" indent="0" algn="ctr">
              <a:lnSpc>
                <a:spcPct val="150000"/>
              </a:lnSpc>
              <a:buFont typeface="Wingdings"/>
              <a:buNone/>
            </a:pPr>
            <a:r>
              <a:rPr lang="ko-KR" altLang="en-US" sz="2800" dirty="0"/>
              <a:t>한계선 까지만 맞추는 것이 이득</a:t>
            </a:r>
            <a:r>
              <a:rPr lang="en-US" altLang="ko-KR" sz="2800" dirty="0"/>
              <a:t>!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7BC81-C47F-46D7-92B2-FE59DB2D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AF53A2-F944-48B6-B3BD-392D7B80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493" y="1357298"/>
            <a:ext cx="3529013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4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이게 된다고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 txBox="1">
            <a:spLocks/>
          </p:cNvSpPr>
          <p:nvPr/>
        </p:nvSpPr>
        <p:spPr>
          <a:xfrm>
            <a:off x="609600" y="5042264"/>
            <a:ext cx="10972800" cy="164592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/>
              <a:buNone/>
            </a:pPr>
            <a:r>
              <a:rPr lang="ko-KR" altLang="en-US" sz="2800" dirty="0"/>
              <a:t>깎는 것만 가능하므로 아래로 가는 점선은 의미가 없다</a:t>
            </a:r>
            <a:r>
              <a:rPr lang="en-US" altLang="ko-KR" sz="2800" dirty="0"/>
              <a:t>.</a:t>
            </a:r>
          </a:p>
          <a:p>
            <a:pPr marL="0" indent="0" algn="ctr">
              <a:lnSpc>
                <a:spcPct val="150000"/>
              </a:lnSpc>
              <a:buFont typeface="Wingdings"/>
              <a:buNone/>
            </a:pPr>
            <a:r>
              <a:rPr lang="ko-KR" altLang="en-US" sz="2800" dirty="0"/>
              <a:t>한계선에 정확히 걸치도록 깎아주면 최소로 깎으면서 조건을 만족</a:t>
            </a:r>
            <a:r>
              <a:rPr lang="en-US" altLang="ko-KR" sz="2800" dirty="0"/>
              <a:t>!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7BC81-C47F-46D7-92B2-FE59DB2D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A9EAE2-3EB0-4DAF-8806-40E8422A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493" y="1357298"/>
            <a:ext cx="3529013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필요한 연산을 계산할까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56650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수열이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차이를</a:t>
            </a:r>
            <a:r>
              <a:rPr lang="en-US" altLang="ko-KR" sz="2800" dirty="0"/>
              <a:t> 2</a:t>
            </a:r>
            <a:r>
              <a:rPr lang="ko-KR" altLang="en-US" sz="2800" dirty="0"/>
              <a:t>이하로 만들 때</a:t>
            </a:r>
            <a:r>
              <a:rPr lang="en-US" altLang="ko-KR" sz="2800" dirty="0"/>
              <a:t>, </a:t>
            </a:r>
            <a:r>
              <a:rPr lang="ko-KR" altLang="en-US" sz="2800" dirty="0"/>
              <a:t>필요한 연산</a:t>
            </a:r>
            <a:r>
              <a:rPr lang="en-US" altLang="ko-KR" sz="2800" dirty="0"/>
              <a:t>?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7539"/>
              </p:ext>
            </p:extLst>
          </p:nvPr>
        </p:nvGraphicFramePr>
        <p:xfrm>
          <a:off x="3018811" y="3391968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32312"/>
              </p:ext>
            </p:extLst>
          </p:nvPr>
        </p:nvGraphicFramePr>
        <p:xfrm>
          <a:off x="4736868" y="1890613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77556"/>
              </p:ext>
            </p:extLst>
          </p:nvPr>
        </p:nvGraphicFramePr>
        <p:xfrm>
          <a:off x="4736868" y="3391968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A6597D-3E33-4325-9D40-035228ACF3F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14599" y="4205645"/>
            <a:ext cx="36195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8F2FB9-10AD-48E9-BE03-E02F21FABD7F}"/>
              </a:ext>
            </a:extLst>
          </p:cNvPr>
          <p:cNvSpPr txBox="1"/>
          <p:nvPr/>
        </p:nvSpPr>
        <p:spPr>
          <a:xfrm>
            <a:off x="323848" y="3728591"/>
            <a:ext cx="2190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점선의 시작 위치와 높이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D4FB7D-2720-4856-8237-88166D4157A0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601075" y="4486275"/>
            <a:ext cx="655421" cy="58840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EBFCC5-E582-4F83-A928-E04686AADDBE}"/>
              </a:ext>
            </a:extLst>
          </p:cNvPr>
          <p:cNvSpPr txBox="1"/>
          <p:nvPr/>
        </p:nvSpPr>
        <p:spPr>
          <a:xfrm>
            <a:off x="9256496" y="4382185"/>
            <a:ext cx="2190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행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: 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각 위치에서의 해당 점선의 높이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5C7C5F1-6368-4E7F-9B1F-5A343802B122}"/>
              </a:ext>
            </a:extLst>
          </p:cNvPr>
          <p:cNvSpPr/>
          <p:nvPr/>
        </p:nvSpPr>
        <p:spPr>
          <a:xfrm>
            <a:off x="4489039" y="3938812"/>
            <a:ext cx="4035836" cy="7622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13E3B5-74B1-4DC9-B88F-C648C69CC987}"/>
              </a:ext>
            </a:extLst>
          </p:cNvPr>
          <p:cNvSpPr/>
          <p:nvPr/>
        </p:nvSpPr>
        <p:spPr>
          <a:xfrm>
            <a:off x="6867525" y="3391967"/>
            <a:ext cx="914400" cy="3200399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56F2A-4074-4D2E-B6E3-2BD1A5B75898}"/>
              </a:ext>
            </a:extLst>
          </p:cNvPr>
          <p:cNvSpPr txBox="1"/>
          <p:nvPr/>
        </p:nvSpPr>
        <p:spPr>
          <a:xfrm>
            <a:off x="9039432" y="2411489"/>
            <a:ext cx="2456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열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: 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특정 위치에서 모든 점선들의 높이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B12DB8-0FF0-4B30-AA66-A30E1104A84A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42444" y="3103987"/>
            <a:ext cx="1296988" cy="62460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9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필요한 연산을 계산할까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56650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수열이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차이를</a:t>
            </a:r>
            <a:r>
              <a:rPr lang="en-US" altLang="ko-KR" sz="2800" dirty="0"/>
              <a:t> 2</a:t>
            </a:r>
            <a:r>
              <a:rPr lang="ko-KR" altLang="en-US" sz="2800" dirty="0"/>
              <a:t>이하로 만들 때</a:t>
            </a:r>
            <a:r>
              <a:rPr lang="en-US" altLang="ko-KR" sz="2800" dirty="0"/>
              <a:t>, </a:t>
            </a:r>
            <a:r>
              <a:rPr lang="ko-KR" altLang="en-US" sz="2800" dirty="0"/>
              <a:t>필요한 연산</a:t>
            </a:r>
            <a:r>
              <a:rPr lang="en-US" altLang="ko-KR" sz="2800" dirty="0"/>
              <a:t>?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3018811" y="3391968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4736868" y="1890613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4736868" y="3391968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36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필요한 연산을 계산할까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56650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수열이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차이를</a:t>
            </a:r>
            <a:r>
              <a:rPr lang="en-US" altLang="ko-KR" sz="2800" dirty="0"/>
              <a:t> 2</a:t>
            </a:r>
            <a:r>
              <a:rPr lang="ko-KR" altLang="en-US" sz="2800" dirty="0"/>
              <a:t>이하로 만들 때</a:t>
            </a:r>
            <a:r>
              <a:rPr lang="en-US" altLang="ko-KR" sz="2800" dirty="0"/>
              <a:t>, </a:t>
            </a:r>
            <a:r>
              <a:rPr lang="ko-KR" altLang="en-US" sz="2800" dirty="0"/>
              <a:t>필요한 연산</a:t>
            </a:r>
            <a:r>
              <a:rPr lang="en-US" altLang="ko-KR" sz="2800" dirty="0"/>
              <a:t>?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3018811" y="3391968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4736868" y="1890613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49585"/>
              </p:ext>
            </p:extLst>
          </p:nvPr>
        </p:nvGraphicFramePr>
        <p:xfrm>
          <a:off x="4736868" y="3391968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9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필요한 연산을 계산할까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56650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수열이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차이를</a:t>
            </a:r>
            <a:r>
              <a:rPr lang="en-US" altLang="ko-KR" sz="2800" dirty="0"/>
              <a:t> 2</a:t>
            </a:r>
            <a:r>
              <a:rPr lang="ko-KR" altLang="en-US" sz="2800" dirty="0"/>
              <a:t>이하로 만들 때</a:t>
            </a:r>
            <a:r>
              <a:rPr lang="en-US" altLang="ko-KR" sz="2800" dirty="0"/>
              <a:t>, </a:t>
            </a:r>
            <a:r>
              <a:rPr lang="ko-KR" altLang="en-US" sz="2800" dirty="0"/>
              <a:t>필요한 연산</a:t>
            </a:r>
            <a:r>
              <a:rPr lang="en-US" altLang="ko-KR" sz="2800" dirty="0"/>
              <a:t>?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3018811" y="3391968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4736868" y="1890613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8397"/>
              </p:ext>
            </p:extLst>
          </p:nvPr>
        </p:nvGraphicFramePr>
        <p:xfrm>
          <a:off x="4736868" y="3391968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5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필요한 연산을 계산할까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56650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수열이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차이를</a:t>
            </a:r>
            <a:r>
              <a:rPr lang="en-US" altLang="ko-KR" sz="2800" dirty="0"/>
              <a:t> 2</a:t>
            </a:r>
            <a:r>
              <a:rPr lang="ko-KR" altLang="en-US" sz="2800" dirty="0"/>
              <a:t>이하로 만들 때</a:t>
            </a:r>
            <a:r>
              <a:rPr lang="en-US" altLang="ko-KR" sz="2800" dirty="0"/>
              <a:t>, </a:t>
            </a:r>
            <a:r>
              <a:rPr lang="ko-KR" altLang="en-US" sz="2800" dirty="0"/>
              <a:t>필요한 연산</a:t>
            </a:r>
            <a:r>
              <a:rPr lang="en-US" altLang="ko-KR" sz="2800" dirty="0"/>
              <a:t>?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3018811" y="3391968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4736868" y="1890613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5889"/>
              </p:ext>
            </p:extLst>
          </p:nvPr>
        </p:nvGraphicFramePr>
        <p:xfrm>
          <a:off x="4736868" y="3391968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5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필요한 연산을 계산할까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56650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수열이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차이를</a:t>
            </a:r>
            <a:r>
              <a:rPr lang="en-US" altLang="ko-KR" sz="2800" dirty="0"/>
              <a:t> 2</a:t>
            </a:r>
            <a:r>
              <a:rPr lang="ko-KR" altLang="en-US" sz="2800" dirty="0"/>
              <a:t>이하로 만들 때</a:t>
            </a:r>
            <a:r>
              <a:rPr lang="en-US" altLang="ko-KR" sz="2800" dirty="0"/>
              <a:t>, </a:t>
            </a:r>
            <a:r>
              <a:rPr lang="ko-KR" altLang="en-US" sz="2800" dirty="0"/>
              <a:t>필요한 연산</a:t>
            </a:r>
            <a:r>
              <a:rPr lang="en-US" altLang="ko-KR" sz="2800" dirty="0"/>
              <a:t>?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3018811" y="3391968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4736868" y="1890613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79415"/>
              </p:ext>
            </p:extLst>
          </p:nvPr>
        </p:nvGraphicFramePr>
        <p:xfrm>
          <a:off x="4736868" y="3391968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82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어떻게 필요한 연산을 계산할까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30827"/>
              </p:ext>
            </p:extLst>
          </p:nvPr>
        </p:nvGraphicFramePr>
        <p:xfrm>
          <a:off x="3018811" y="2605755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6921"/>
              </p:ext>
            </p:extLst>
          </p:nvPr>
        </p:nvGraphicFramePr>
        <p:xfrm>
          <a:off x="4736868" y="1104400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14451"/>
              </p:ext>
            </p:extLst>
          </p:nvPr>
        </p:nvGraphicFramePr>
        <p:xfrm>
          <a:off x="4736868" y="2605755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9362"/>
              </p:ext>
            </p:extLst>
          </p:nvPr>
        </p:nvGraphicFramePr>
        <p:xfrm>
          <a:off x="4736868" y="6027350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4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5034709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하지만 지금 방법은 </a:t>
            </a:r>
            <a:r>
              <a:rPr lang="en-US" altLang="ko-KR" sz="2800" dirty="0"/>
              <a:t>O(N^2)</a:t>
            </a:r>
            <a:r>
              <a:rPr lang="ko-KR" altLang="en-US" sz="2800" dirty="0"/>
              <a:t>의 시간이 든다</a:t>
            </a:r>
            <a:r>
              <a:rPr lang="en-US" altLang="ko-KR" sz="2800" dirty="0"/>
              <a:t>.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어떻게 </a:t>
            </a:r>
            <a:r>
              <a:rPr lang="en-US" altLang="ko-KR" sz="2800" dirty="0"/>
              <a:t>O(N)</a:t>
            </a:r>
            <a:r>
              <a:rPr lang="ko-KR" altLang="en-US" sz="2800" dirty="0"/>
              <a:t>으로 줄일 수 있을까</a:t>
            </a:r>
            <a:r>
              <a:rPr lang="en-US" altLang="ko-K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75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31588"/>
              </p:ext>
            </p:extLst>
          </p:nvPr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38251"/>
              </p:ext>
            </p:extLst>
          </p:nvPr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50077"/>
              </p:ext>
            </p:extLst>
          </p:nvPr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77143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574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99845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BEC0116B-AC5F-4CD1-A6D7-E326D6CE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626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94394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6B2707DC-168B-4105-B7DE-1F07A4A4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4+2, 2</a:t>
            </a:r>
          </a:p>
        </p:txBody>
      </p:sp>
    </p:spTree>
    <p:extLst>
      <p:ext uri="{BB962C8B-B14F-4D97-AF65-F5344CB8AC3E}">
        <p14:creationId xmlns:p14="http://schemas.microsoft.com/office/powerpoint/2010/main" val="301560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69888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6B2707DC-168B-4105-B7DE-1F07A4A4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2+2, 3</a:t>
            </a:r>
          </a:p>
        </p:txBody>
      </p:sp>
    </p:spTree>
    <p:extLst>
      <p:ext uri="{BB962C8B-B14F-4D97-AF65-F5344CB8AC3E}">
        <p14:creationId xmlns:p14="http://schemas.microsoft.com/office/powerpoint/2010/main" val="148084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82344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6B2707DC-168B-4105-B7DE-1F07A4A4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3+2, 7</a:t>
            </a:r>
          </a:p>
        </p:txBody>
      </p:sp>
    </p:spTree>
    <p:extLst>
      <p:ext uri="{BB962C8B-B14F-4D97-AF65-F5344CB8AC3E}">
        <p14:creationId xmlns:p14="http://schemas.microsoft.com/office/powerpoint/2010/main" val="100955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29696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6B2707DC-168B-4105-B7DE-1F07A4A4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5+2, 8</a:t>
            </a:r>
          </a:p>
        </p:txBody>
      </p:sp>
    </p:spTree>
    <p:extLst>
      <p:ext uri="{BB962C8B-B14F-4D97-AF65-F5344CB8AC3E}">
        <p14:creationId xmlns:p14="http://schemas.microsoft.com/office/powerpoint/2010/main" val="423564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40513"/>
              </p:ext>
            </p:extLst>
          </p:nvPr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10821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E3CC37-E3D7-4F71-A6DB-E3A4AC84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57607"/>
              </p:ext>
            </p:extLst>
          </p:nvPr>
        </p:nvGraphicFramePr>
        <p:xfrm>
          <a:off x="7277844" y="909842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5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C2DA0D2-215B-4029-B48C-E9BD2F10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171401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42496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E3CC37-E3D7-4F71-A6DB-E3A4AC84683B}"/>
              </a:ext>
            </a:extLst>
          </p:cNvPr>
          <p:cNvGraphicFramePr>
            <a:graphicFrameLocks noGrp="1"/>
          </p:cNvGraphicFramePr>
          <p:nvPr/>
        </p:nvGraphicFramePr>
        <p:xfrm>
          <a:off x="7277844" y="909842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5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C2DA0D2-215B-4029-B48C-E9BD2F10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5671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06719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E3CC37-E3D7-4F71-A6DB-E3A4AC84683B}"/>
              </a:ext>
            </a:extLst>
          </p:cNvPr>
          <p:cNvGraphicFramePr>
            <a:graphicFrameLocks noGrp="1"/>
          </p:cNvGraphicFramePr>
          <p:nvPr/>
        </p:nvGraphicFramePr>
        <p:xfrm>
          <a:off x="7277844" y="909842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5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C2DA0D2-215B-4029-B48C-E9BD2F10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7, 8+2</a:t>
            </a:r>
          </a:p>
        </p:txBody>
      </p:sp>
    </p:spTree>
    <p:extLst>
      <p:ext uri="{BB962C8B-B14F-4D97-AF65-F5344CB8AC3E}">
        <p14:creationId xmlns:p14="http://schemas.microsoft.com/office/powerpoint/2010/main" val="3758622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16979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E3CC37-E3D7-4F71-A6DB-E3A4AC84683B}"/>
              </a:ext>
            </a:extLst>
          </p:cNvPr>
          <p:cNvGraphicFramePr>
            <a:graphicFrameLocks noGrp="1"/>
          </p:cNvGraphicFramePr>
          <p:nvPr/>
        </p:nvGraphicFramePr>
        <p:xfrm>
          <a:off x="7277844" y="909842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5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C2DA0D2-215B-4029-B48C-E9BD2F10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3, 7+2</a:t>
            </a:r>
          </a:p>
        </p:txBody>
      </p:sp>
    </p:spTree>
    <p:extLst>
      <p:ext uri="{BB962C8B-B14F-4D97-AF65-F5344CB8AC3E}">
        <p14:creationId xmlns:p14="http://schemas.microsoft.com/office/powerpoint/2010/main" val="38537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06942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E3CC37-E3D7-4F71-A6DB-E3A4AC84683B}"/>
              </a:ext>
            </a:extLst>
          </p:cNvPr>
          <p:cNvGraphicFramePr>
            <a:graphicFrameLocks noGrp="1"/>
          </p:cNvGraphicFramePr>
          <p:nvPr/>
        </p:nvGraphicFramePr>
        <p:xfrm>
          <a:off x="7277844" y="909842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5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C2DA0D2-215B-4029-B48C-E9BD2F10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2, 3+2</a:t>
            </a:r>
          </a:p>
        </p:txBody>
      </p:sp>
    </p:spTree>
    <p:extLst>
      <p:ext uri="{BB962C8B-B14F-4D97-AF65-F5344CB8AC3E}">
        <p14:creationId xmlns:p14="http://schemas.microsoft.com/office/powerpoint/2010/main" val="24512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53554"/>
              </p:ext>
            </p:extLst>
          </p:nvPr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E3CC37-E3D7-4F71-A6DB-E3A4AC84683B}"/>
              </a:ext>
            </a:extLst>
          </p:cNvPr>
          <p:cNvGraphicFramePr>
            <a:graphicFrameLocks noGrp="1"/>
          </p:cNvGraphicFramePr>
          <p:nvPr/>
        </p:nvGraphicFramePr>
        <p:xfrm>
          <a:off x="7277844" y="909842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5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C2DA0D2-215B-4029-B48C-E9BD2F10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44" y="2931070"/>
            <a:ext cx="3675570" cy="32971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4, 2+2</a:t>
            </a:r>
          </a:p>
        </p:txBody>
      </p:sp>
    </p:spTree>
    <p:extLst>
      <p:ext uri="{BB962C8B-B14F-4D97-AF65-F5344CB8AC3E}">
        <p14:creationId xmlns:p14="http://schemas.microsoft.com/office/powerpoint/2010/main" val="52578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/>
          <a:p>
            <a:r>
              <a:rPr lang="ko-KR" altLang="en-US" dirty="0"/>
              <a:t>너무 오래 걸리는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F75C1-C894-4D50-8C06-B9D9D87912A0}"/>
              </a:ext>
            </a:extLst>
          </p:cNvPr>
          <p:cNvGraphicFramePr>
            <a:graphicFrameLocks noGrp="1"/>
          </p:cNvGraphicFramePr>
          <p:nvPr/>
        </p:nvGraphicFramePr>
        <p:xfrm>
          <a:off x="1031749" y="2931070"/>
          <a:ext cx="1470228" cy="3200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4442814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30006409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11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116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21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325094-C124-4DDD-A940-157298C133BC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1429715"/>
          <a:ext cx="367557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7841684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8275863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9289187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28934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73959151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73725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6827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21E643-9F8F-4A01-8E53-E2A04AACD84F}"/>
              </a:ext>
            </a:extLst>
          </p:cNvPr>
          <p:cNvGraphicFramePr>
            <a:graphicFrameLocks noGrp="1"/>
          </p:cNvGraphicFramePr>
          <p:nvPr/>
        </p:nvGraphicFramePr>
        <p:xfrm>
          <a:off x="2749806" y="2931070"/>
          <a:ext cx="367557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304780186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1826184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96908612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257687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353190738"/>
                    </a:ext>
                  </a:extLst>
                </a:gridCol>
              </a:tblGrid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46831"/>
                  </a:ext>
                </a:extLst>
              </a:tr>
              <a:tr h="44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10212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6363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45348"/>
                  </a:ext>
                </a:extLst>
              </a:tr>
              <a:tr h="19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1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8055A-C9E3-45C0-9234-D2D18D7390E2}"/>
              </a:ext>
            </a:extLst>
          </p:cNvPr>
          <p:cNvGraphicFramePr>
            <a:graphicFrameLocks noGrp="1"/>
          </p:cNvGraphicFramePr>
          <p:nvPr/>
        </p:nvGraphicFramePr>
        <p:xfrm>
          <a:off x="7277844" y="1760436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E3CC37-E3D7-4F71-A6DB-E3A4AC84683B}"/>
              </a:ext>
            </a:extLst>
          </p:cNvPr>
          <p:cNvGraphicFramePr>
            <a:graphicFrameLocks noGrp="1"/>
          </p:cNvGraphicFramePr>
          <p:nvPr/>
        </p:nvGraphicFramePr>
        <p:xfrm>
          <a:off x="7277844" y="909842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5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5D5028E-6D04-4BA9-A129-5BDB393B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38593"/>
              </p:ext>
            </p:extLst>
          </p:nvPr>
        </p:nvGraphicFramePr>
        <p:xfrm>
          <a:off x="7277844" y="5491390"/>
          <a:ext cx="367557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2117277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03609974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060640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45955552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1094522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7139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BB3C60C-E9F8-4EEE-A773-A849DB7E6326}"/>
              </a:ext>
            </a:extLst>
          </p:cNvPr>
          <p:cNvCxnSpPr>
            <a:cxnSpLocks/>
          </p:cNvCxnSpPr>
          <p:nvPr/>
        </p:nvCxnSpPr>
        <p:spPr>
          <a:xfrm>
            <a:off x="9115629" y="2709875"/>
            <a:ext cx="0" cy="245121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6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수열 </a:t>
            </a:r>
            <a:r>
              <a:rPr lang="en-US" altLang="ko-KR" dirty="0" err="1"/>
              <a:t>A_i</a:t>
            </a:r>
            <a:r>
              <a:rPr lang="ko-KR" altLang="en-US" dirty="0"/>
              <a:t>가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우리는 어떤 값을 </a:t>
            </a:r>
            <a:r>
              <a:rPr lang="en-US" altLang="ko-KR" dirty="0"/>
              <a:t>1 </a:t>
            </a:r>
            <a:r>
              <a:rPr lang="ko-KR" altLang="en-US" dirty="0"/>
              <a:t>감소 시키는 연산을 할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연산은 최대 </a:t>
            </a:r>
            <a:r>
              <a:rPr lang="en-US" altLang="ko-KR" dirty="0"/>
              <a:t>K</a:t>
            </a:r>
            <a:r>
              <a:rPr lang="ko-KR" altLang="en-US" dirty="0"/>
              <a:t>번 할 수 있을 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인접한 숫자 차이의 최댓값을 최소로 하여라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전환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길이가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인 수열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A_i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 주어진다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우리는 어떤 값을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감소 시키는 연산을 할 수 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연산은 최대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 할 수 있을 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인접한 숫자 차이의 최댓값을 최소로 하여라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수열 </a:t>
            </a:r>
            <a:r>
              <a:rPr lang="en-US" altLang="ko-KR" dirty="0" err="1"/>
              <a:t>A_i</a:t>
            </a:r>
            <a:r>
              <a:rPr lang="ko-KR" altLang="en-US" dirty="0"/>
              <a:t>가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우리는 어떤 값을 </a:t>
            </a:r>
            <a:r>
              <a:rPr lang="en-US" altLang="ko-KR" dirty="0"/>
              <a:t>1 </a:t>
            </a:r>
            <a:r>
              <a:rPr lang="ko-KR" altLang="en-US" dirty="0"/>
              <a:t>감소 시키는 연산을 할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연산은 최대 </a:t>
            </a:r>
            <a:r>
              <a:rPr lang="en-US" altLang="ko-KR" dirty="0"/>
              <a:t>K</a:t>
            </a:r>
            <a:r>
              <a:rPr lang="ko-KR" altLang="en-US" dirty="0"/>
              <a:t>번 할 수 있을 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주어진 어떤 수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ko-KR" altLang="en-US" dirty="0">
                <a:solidFill>
                  <a:srgbClr val="FF0000"/>
                </a:solidFill>
              </a:rPr>
              <a:t>에 대해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dirty="0"/>
              <a:t>인접한 숫자 차이의 최댓값이 </a:t>
            </a:r>
            <a:r>
              <a:rPr lang="en-US" altLang="ko-KR" dirty="0"/>
              <a:t>c</a:t>
            </a:r>
            <a:r>
              <a:rPr lang="ko-KR" altLang="en-US" dirty="0"/>
              <a:t>가 되도록 감소시킬 수 </a:t>
            </a:r>
            <a:r>
              <a:rPr lang="ko-KR" altLang="en-US" dirty="0">
                <a:solidFill>
                  <a:srgbClr val="FF0000"/>
                </a:solidFill>
              </a:rPr>
              <a:t>있는가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49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이분탐색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241139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거꾸로 생각해보자</a:t>
            </a:r>
            <a:r>
              <a:rPr lang="en-US" altLang="ko-KR" sz="2800" dirty="0"/>
              <a:t>.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인접한 숫자 차이를 </a:t>
            </a:r>
            <a:r>
              <a:rPr lang="en-US" altLang="ko-KR" sz="2800" dirty="0"/>
              <a:t>c </a:t>
            </a:r>
            <a:r>
              <a:rPr lang="ko-KR" altLang="en-US" sz="2800" dirty="0"/>
              <a:t>이하로 만드는데 필요한 연산의 횟수가 </a:t>
            </a: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보다 작거나 같으면 </a:t>
            </a:r>
            <a:r>
              <a:rPr lang="en-US" altLang="ko-KR" sz="2800" dirty="0"/>
              <a:t>O, </a:t>
            </a:r>
            <a:r>
              <a:rPr lang="ko-KR" altLang="en-US" sz="2800" dirty="0"/>
              <a:t>아니면 </a:t>
            </a:r>
            <a:r>
              <a:rPr lang="en-US" altLang="ko-KR" sz="2800" dirty="0"/>
              <a:t>X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4188"/>
              </p:ext>
            </p:extLst>
          </p:nvPr>
        </p:nvGraphicFramePr>
        <p:xfrm>
          <a:off x="628368" y="399196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739F325-FD38-40F9-8D01-325675174E46}"/>
              </a:ext>
            </a:extLst>
          </p:cNvPr>
          <p:cNvCxnSpPr>
            <a:cxnSpLocks/>
          </p:cNvCxnSpPr>
          <p:nvPr/>
        </p:nvCxnSpPr>
        <p:spPr>
          <a:xfrm flipV="1">
            <a:off x="5415184" y="5383035"/>
            <a:ext cx="0" cy="743482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5982B7AF-4034-44E7-9D03-6CAE1F539EA9}"/>
              </a:ext>
            </a:extLst>
          </p:cNvPr>
          <p:cNvSpPr txBox="1">
            <a:spLocks/>
          </p:cNvSpPr>
          <p:nvPr/>
        </p:nvSpPr>
        <p:spPr>
          <a:xfrm>
            <a:off x="4473722" y="6238611"/>
            <a:ext cx="1882924" cy="619389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2800" dirty="0"/>
              <a:t>진짜 답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489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인접한 숫자를 </a:t>
            </a:r>
            <a:r>
              <a:rPr lang="en-US" altLang="ko-KR" dirty="0"/>
              <a:t>c</a:t>
            </a:r>
            <a:r>
              <a:rPr lang="ko-KR" altLang="en-US" dirty="0"/>
              <a:t>이하로 만들 때</a:t>
            </a:r>
            <a:r>
              <a:rPr lang="en-US" altLang="ko-KR" dirty="0"/>
              <a:t>, </a:t>
            </a:r>
            <a:r>
              <a:rPr lang="ko-KR" altLang="en-US" dirty="0"/>
              <a:t>필요한 연산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B437256-3BF3-4FC3-92F7-FD888FDE4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09870"/>
              </p:ext>
            </p:extLst>
          </p:nvPr>
        </p:nvGraphicFramePr>
        <p:xfrm>
          <a:off x="3890658" y="3237387"/>
          <a:ext cx="441068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60842996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2615377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8332118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9857483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760289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7265339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1461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37857"/>
                  </a:ext>
                </a:extLst>
              </a:tr>
            </a:tbl>
          </a:graphicData>
        </a:graphic>
      </p:graphicFrame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153972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수열이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차이를</a:t>
            </a:r>
            <a:r>
              <a:rPr lang="en-US" altLang="ko-KR" sz="2800" dirty="0"/>
              <a:t> 1</a:t>
            </a:r>
            <a:r>
              <a:rPr lang="ko-KR" altLang="en-US" sz="2800" dirty="0"/>
              <a:t>이하로 만들 때</a:t>
            </a:r>
            <a:r>
              <a:rPr lang="en-US" altLang="ko-KR" sz="2800" dirty="0"/>
              <a:t>, </a:t>
            </a:r>
            <a:r>
              <a:rPr lang="ko-KR" altLang="en-US" sz="2800" dirty="0"/>
              <a:t>필요한 연산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4000" dirty="0"/>
              <a:t>7 &gt; 4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31846E-4545-4740-ADB8-37E7717C1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53973"/>
              </p:ext>
            </p:extLst>
          </p:nvPr>
        </p:nvGraphicFramePr>
        <p:xfrm>
          <a:off x="3890658" y="5211465"/>
          <a:ext cx="441068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60842996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2615377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8332118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9857483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760289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7265339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1461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37857"/>
                  </a:ext>
                </a:extLst>
              </a:tr>
            </a:tbl>
          </a:graphicData>
        </a:graphic>
      </p:graphicFrame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4D5833DE-BC05-416F-8360-C09A769F55CD}"/>
              </a:ext>
            </a:extLst>
          </p:cNvPr>
          <p:cNvSpPr/>
          <p:nvPr/>
        </p:nvSpPr>
        <p:spPr>
          <a:xfrm>
            <a:off x="9698052" y="3903104"/>
            <a:ext cx="1504060" cy="150406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8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인접한 숫자를 </a:t>
            </a:r>
            <a:r>
              <a:rPr lang="en-US" altLang="ko-KR" dirty="0"/>
              <a:t>c</a:t>
            </a:r>
            <a:r>
              <a:rPr lang="ko-KR" altLang="en-US" dirty="0"/>
              <a:t>이하로 만들 때</a:t>
            </a:r>
            <a:r>
              <a:rPr lang="en-US" altLang="ko-KR" dirty="0"/>
              <a:t>, </a:t>
            </a:r>
            <a:r>
              <a:rPr lang="ko-KR" altLang="en-US" dirty="0"/>
              <a:t>필요한 연산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B437256-3BF3-4FC3-92F7-FD888FDE4D3E}"/>
              </a:ext>
            </a:extLst>
          </p:cNvPr>
          <p:cNvGraphicFramePr>
            <a:graphicFrameLocks noGrp="1"/>
          </p:cNvGraphicFramePr>
          <p:nvPr/>
        </p:nvGraphicFramePr>
        <p:xfrm>
          <a:off x="3890658" y="3237387"/>
          <a:ext cx="441068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60842996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2615377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8332118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9857483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760289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7265339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1461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37857"/>
                  </a:ext>
                </a:extLst>
              </a:tr>
            </a:tbl>
          </a:graphicData>
        </a:graphic>
      </p:graphicFrame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96A7973D-02D7-4200-AEC4-C17BF25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153972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수열이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차이를</a:t>
            </a:r>
            <a:r>
              <a:rPr lang="en-US" altLang="ko-KR" sz="2800" dirty="0"/>
              <a:t> 2</a:t>
            </a:r>
            <a:r>
              <a:rPr lang="ko-KR" altLang="en-US" sz="2800" dirty="0"/>
              <a:t>이하로 만들 때</a:t>
            </a:r>
            <a:r>
              <a:rPr lang="en-US" altLang="ko-KR" sz="2800" dirty="0"/>
              <a:t>, </a:t>
            </a:r>
            <a:r>
              <a:rPr lang="ko-KR" altLang="en-US" sz="2800" dirty="0"/>
              <a:t>필요한 연산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4000" dirty="0"/>
              <a:t>3 &lt;= 4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31846E-4545-4740-ADB8-37E7717C1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96339"/>
              </p:ext>
            </p:extLst>
          </p:nvPr>
        </p:nvGraphicFramePr>
        <p:xfrm>
          <a:off x="3890658" y="5211465"/>
          <a:ext cx="441068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60842996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2615377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83321187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9857483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7602899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72653390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1461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37857"/>
                  </a:ext>
                </a:extLst>
              </a:tr>
            </a:tbl>
          </a:graphicData>
        </a:graphic>
      </p:graphicFrame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FD57F89A-5071-43D4-904E-C3AAFE8E9853}"/>
              </a:ext>
            </a:extLst>
          </p:cNvPr>
          <p:cNvSpPr/>
          <p:nvPr/>
        </p:nvSpPr>
        <p:spPr>
          <a:xfrm>
            <a:off x="9672415" y="3877467"/>
            <a:ext cx="1529697" cy="1529697"/>
          </a:xfrm>
          <a:prstGeom prst="don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836099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1271</TotalTime>
  <Words>1557</Words>
  <Application>Microsoft Office PowerPoint</Application>
  <PresentationFormat>와이드스크린</PresentationFormat>
  <Paragraphs>1117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D2Coding</vt:lpstr>
      <vt:lpstr>Yoon 윤고딕 550_TT</vt:lpstr>
      <vt:lpstr>맑은 고딕</vt:lpstr>
      <vt:lpstr>Arial</vt:lpstr>
      <vt:lpstr>Wingdings</vt:lpstr>
      <vt:lpstr>상승</vt:lpstr>
      <vt:lpstr>평등주의</vt:lpstr>
      <vt:lpstr>목차</vt:lpstr>
      <vt:lpstr>문제 내용</vt:lpstr>
      <vt:lpstr>문제 내용</vt:lpstr>
      <vt:lpstr>문제 풀이</vt:lpstr>
      <vt:lpstr>문제의 전환</vt:lpstr>
      <vt:lpstr>이분탐색</vt:lpstr>
      <vt:lpstr>인접한 숫자를 c이하로 만들 때, 필요한 연산?</vt:lpstr>
      <vt:lpstr>인접한 숫자를 c이하로 만들 때, 필요한 연산?</vt:lpstr>
      <vt:lpstr>어떻게 필요한 연산을 계산할까?</vt:lpstr>
      <vt:lpstr>이게 된다고?</vt:lpstr>
      <vt:lpstr>어떻게 필요한 연산을 계산할까?</vt:lpstr>
      <vt:lpstr>어떻게 필요한 연산을 계산할까?</vt:lpstr>
      <vt:lpstr>어떻게 필요한 연산을 계산할까?</vt:lpstr>
      <vt:lpstr>어떻게 필요한 연산을 계산할까?</vt:lpstr>
      <vt:lpstr>어떻게 필요한 연산을 계산할까?</vt:lpstr>
      <vt:lpstr>어떻게 필요한 연산을 계산할까?</vt:lpstr>
      <vt:lpstr>어떻게 필요한 연산을 계산할까?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  <vt:lpstr>너무 오래 걸리는 것 같아요!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79</cp:revision>
  <dcterms:created xsi:type="dcterms:W3CDTF">2016-10-19T22:43:44Z</dcterms:created>
  <dcterms:modified xsi:type="dcterms:W3CDTF">2019-09-17T10:55:48Z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