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52"/>
  </p:notesMasterIdLst>
  <p:sldIdLst>
    <p:sldId id="256" r:id="rId2"/>
    <p:sldId id="263" r:id="rId3"/>
    <p:sldId id="264" r:id="rId4"/>
    <p:sldId id="318" r:id="rId5"/>
    <p:sldId id="319" r:id="rId6"/>
    <p:sldId id="350" r:id="rId7"/>
    <p:sldId id="32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6" r:id="rId43"/>
    <p:sldId id="385" r:id="rId44"/>
    <p:sldId id="387" r:id="rId45"/>
    <p:sldId id="388" r:id="rId46"/>
    <p:sldId id="389" r:id="rId47"/>
    <p:sldId id="390" r:id="rId48"/>
    <p:sldId id="391" r:id="rId49"/>
    <p:sldId id="392" r:id="rId50"/>
    <p:sldId id="393" r:id="rId51"/>
  </p:sldIdLst>
  <p:sldSz cx="12192000" cy="6858000"/>
  <p:notesSz cx="6858000" cy="9144000"/>
  <p:embeddedFontLst>
    <p:embeddedFont>
      <p:font typeface="D2Coding" panose="020B0600000101010101" charset="-127"/>
      <p:regular r:id="rId53"/>
      <p:bold r:id="rId54"/>
    </p:embeddedFont>
    <p:embeddedFont>
      <p:font typeface="Yoon 윤고딕 550_TT" panose="020B0600000101010101" charset="-127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3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Dijkstra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517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40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94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45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11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67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48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84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24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0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en-US" altLang="ko-KR" dirty="0"/>
              <a:t>O(N^2)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</a:t>
            </a:r>
            <a:r>
              <a:rPr lang="en-US" altLang="ko-KR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MlogM</a:t>
            </a:r>
            <a:r>
              <a:rPr lang="en-US" altLang="ko-KR" dirty="0"/>
              <a:t> + M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99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89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488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36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16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88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061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63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698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9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14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65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628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873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7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559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093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851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85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2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정점이 주어지고</a:t>
            </a:r>
            <a:r>
              <a:rPr lang="en-US" altLang="ko-KR" dirty="0"/>
              <a:t>, M</a:t>
            </a:r>
            <a:r>
              <a:rPr lang="ko-KR" altLang="en-US" dirty="0"/>
              <a:t>개의 간선이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간선의 정보는 </a:t>
            </a:r>
            <a:r>
              <a:rPr lang="en-US" altLang="ko-KR" dirty="0" err="1"/>
              <a:t>A_i</a:t>
            </a:r>
            <a:r>
              <a:rPr lang="en-US" altLang="ko-KR" dirty="0"/>
              <a:t>-&gt;</a:t>
            </a:r>
            <a:r>
              <a:rPr lang="en-US" altLang="ko-KR" dirty="0" err="1"/>
              <a:t>B_i</a:t>
            </a:r>
            <a:r>
              <a:rPr lang="en-US" altLang="ko-KR" dirty="0"/>
              <a:t>, </a:t>
            </a:r>
            <a:r>
              <a:rPr lang="ko-KR" altLang="en-US" dirty="0"/>
              <a:t>가중치 </a:t>
            </a:r>
            <a:r>
              <a:rPr lang="en-US" altLang="ko-KR" dirty="0" err="1"/>
              <a:t>C_i</a:t>
            </a:r>
            <a:r>
              <a:rPr lang="en-US" altLang="ko-KR" dirty="0"/>
              <a:t> </a:t>
            </a:r>
            <a:r>
              <a:rPr lang="ko-KR" altLang="en-US" dirty="0"/>
              <a:t>로 주어진다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어떤 정점 </a:t>
            </a:r>
            <a:r>
              <a:rPr lang="en-US" altLang="ko-KR" dirty="0"/>
              <a:t>S</a:t>
            </a:r>
            <a:r>
              <a:rPr lang="ko-KR" altLang="en-US" dirty="0"/>
              <a:t>로부터 </a:t>
            </a:r>
            <a:r>
              <a:rPr lang="ko-KR" altLang="en-US" sz="2800" b="1" dirty="0"/>
              <a:t>다른 모든 정점</a:t>
            </a:r>
            <a:r>
              <a:rPr lang="ko-KR" altLang="en-US" dirty="0"/>
              <a:t> 까지의 최단거리가 무엇일까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058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r>
              <a:rPr lang="ko-KR" altLang="en-US" dirty="0"/>
              <a:t>인 이유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인접행렬에서 갱신하기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1., 2.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N^2 + N^2 = O(N^2)</a:t>
            </a:r>
          </a:p>
        </p:txBody>
      </p:sp>
    </p:spTree>
    <p:extLst>
      <p:ext uri="{BB962C8B-B14F-4D97-AF65-F5344CB8AC3E}">
        <p14:creationId xmlns:p14="http://schemas.microsoft.com/office/powerpoint/2010/main" val="469393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r>
              <a:rPr lang="ko-KR" altLang="en-US" dirty="0"/>
              <a:t>인 이유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9"/>
            <a:ext cx="10972800" cy="4470933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1., 2.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N^2 + N^2 = O(N^2)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for(iterator in [1, N]) 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 = 0;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for(i in [1, N]) if(!vis[i] &amp;&amp; dis[v] &gt; dis[i])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v = i;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vis[v] = true;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w in [1, N]) if(dis[w] &gt; dis[v] + Cost[v][w])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dis[w] = dis[v] + Cost[v][w];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009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인접행렬에서 갱신하기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1., 2.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</p:txBody>
      </p:sp>
    </p:spTree>
    <p:extLst>
      <p:ext uri="{BB962C8B-B14F-4D97-AF65-F5344CB8AC3E}">
        <p14:creationId xmlns:p14="http://schemas.microsoft.com/office/powerpoint/2010/main" val="3275956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sz="2800" b="1" dirty="0"/>
              <a:t>인접리스트</a:t>
            </a:r>
            <a:r>
              <a:rPr lang="ko-KR" altLang="en-US" dirty="0"/>
              <a:t>에서 갱신하기 </a:t>
            </a:r>
            <a:r>
              <a:rPr lang="en-US" altLang="ko-KR" dirty="0"/>
              <a:t>: O( </a:t>
            </a:r>
            <a:r>
              <a:rPr lang="en-US" altLang="ko-KR" dirty="0" err="1"/>
              <a:t>OutDegree</a:t>
            </a:r>
            <a:r>
              <a:rPr lang="en-US" altLang="ko-KR" dirty="0"/>
              <a:t>(v) 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3756556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9"/>
            <a:ext cx="10972800" cy="4881131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for(iterator in [1, N]) 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 = 0;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for(i in [1, N]) if(!vis[i] &amp;&amp; dis[v] &gt; dis[i])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v = i;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vis[v] = true;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w in [1, N]) if(dis[w] &gt; dis[v] + Cost[v][w])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dis[w] = dis[v] + Cost[v][w];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358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-&gt; </a:t>
            </a:r>
            <a:r>
              <a:rPr lang="ko-KR" altLang="en-US" dirty="0"/>
              <a:t>인접리스트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for(iterator in [1, N]) {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 = 0;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for(i in [1, N]) if(!vis[i] &amp;&amp; dis[v] &gt; dis[i]) 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v = i;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vis[v] = true;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for(w in List[v]) if(dis[w] &gt; dis[v] + </a:t>
            </a:r>
            <a:r>
              <a:rPr lang="en-US" altLang="ko-KR" sz="2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dis[w] = dis[v] + </a:t>
            </a:r>
            <a:r>
              <a:rPr lang="en-US" altLang="ko-KR" sz="24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4914086B-0ED9-451A-A007-7C65835D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9"/>
            <a:ext cx="10972800" cy="4881131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4009713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Min -&gt; Heap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 </a:t>
            </a:r>
            <a:r>
              <a:rPr lang="en-US" altLang="ko-KR" dirty="0"/>
              <a:t>: O(N))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sz="2800" b="1" dirty="0"/>
              <a:t>인접리스트</a:t>
            </a:r>
            <a:r>
              <a:rPr lang="ko-KR" altLang="en-US" dirty="0"/>
              <a:t>에서 갱신하기 </a:t>
            </a:r>
            <a:r>
              <a:rPr lang="en-US" altLang="ko-KR" dirty="0"/>
              <a:t>: O( </a:t>
            </a:r>
            <a:r>
              <a:rPr lang="en-US" altLang="ko-KR" dirty="0" err="1"/>
              <a:t>OutDegree</a:t>
            </a:r>
            <a:r>
              <a:rPr lang="en-US" altLang="ko-KR" dirty="0"/>
              <a:t>(v) 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N</a:t>
            </a:r>
            <a:r>
              <a:rPr lang="ko-KR" altLang="en-US" dirty="0"/>
              <a:t>번 반복</a:t>
            </a:r>
            <a:r>
              <a:rPr lang="en-US" altLang="ko-KR" dirty="0"/>
              <a:t>! =&gt; O(N^2)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316322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Min -&gt; Heap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최솟값 찾기</a:t>
            </a:r>
            <a:r>
              <a:rPr lang="en-US" altLang="ko-KR" dirty="0"/>
              <a:t>(</a:t>
            </a:r>
            <a:r>
              <a:rPr lang="en-US" altLang="ko-KR" sz="2800" b="1" dirty="0"/>
              <a:t>Heap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O(log M))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sz="2800" b="1" dirty="0"/>
              <a:t>인접리스트</a:t>
            </a:r>
            <a:r>
              <a:rPr lang="ko-KR" altLang="en-US" dirty="0"/>
              <a:t>에서 갱신하기 </a:t>
            </a:r>
            <a:r>
              <a:rPr lang="en-US" altLang="ko-KR" dirty="0"/>
              <a:t>: O( </a:t>
            </a:r>
            <a:r>
              <a:rPr lang="en-US" altLang="ko-KR" dirty="0" err="1"/>
              <a:t>OutDegree</a:t>
            </a:r>
            <a:r>
              <a:rPr lang="en-US" altLang="ko-KR" dirty="0"/>
              <a:t>(v) ))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M</a:t>
            </a:r>
            <a:r>
              <a:rPr lang="ko-KR" altLang="en-US" dirty="0"/>
              <a:t>번 반복</a:t>
            </a:r>
            <a:r>
              <a:rPr lang="en-US" altLang="ko-KR" dirty="0"/>
              <a:t>! =&gt; O(M log M)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O(M)</a:t>
            </a:r>
          </a:p>
        </p:txBody>
      </p:sp>
    </p:spTree>
    <p:extLst>
      <p:ext uri="{BB962C8B-B14F-4D97-AF65-F5344CB8AC3E}">
        <p14:creationId xmlns:p14="http://schemas.microsoft.com/office/powerpoint/2010/main" val="4171130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 Min -&gt; Heap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BDEE7F-EFBE-4434-BF75-A7692582FB9B}"/>
              </a:ext>
            </a:extLst>
          </p:cNvPr>
          <p:cNvSpPr/>
          <p:nvPr/>
        </p:nvSpPr>
        <p:spPr>
          <a:xfrm>
            <a:off x="609600" y="1229882"/>
            <a:ext cx="11063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While(!</a:t>
            </a:r>
            <a:r>
              <a:rPr lang="en-US" altLang="ko-KR" sz="2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Q.empty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{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[</a:t>
            </a:r>
            <a:r>
              <a:rPr lang="en-US" altLang="ko-KR" sz="2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nowD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v] = </a:t>
            </a:r>
            <a:r>
              <a:rPr lang="en-US" altLang="ko-KR" sz="2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Q.top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 </a:t>
            </a:r>
            <a:r>
              <a:rPr lang="en-US" altLang="ko-KR" sz="2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Q.pop</a:t>
            </a:r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if(vis[v] == true) continue;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vis[v] = true;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1</a:t>
            </a:r>
          </a:p>
          <a:p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for(w in List[v]) if(dis[w] &gt; dis[v] +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dis[w] = dis[v] +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w_cost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Q.push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 [dis[w], w] )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	//step 2</a:t>
            </a:r>
          </a:p>
          <a:p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4914086B-0ED9-451A-A007-7C65835D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5264209"/>
            <a:ext cx="10972800" cy="97422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과정을 </a:t>
            </a:r>
            <a:r>
              <a:rPr lang="en-US" altLang="ko-KR" dirty="0"/>
              <a:t>M</a:t>
            </a:r>
            <a:r>
              <a:rPr lang="ko-KR" altLang="en-US" dirty="0"/>
              <a:t>번 반복</a:t>
            </a:r>
            <a:r>
              <a:rPr lang="en-US" altLang="ko-KR" dirty="0"/>
              <a:t>! =&gt; O(M log M)</a:t>
            </a:r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과정을 다 합치면 </a:t>
            </a:r>
            <a:r>
              <a:rPr lang="en-US" altLang="ko-KR" dirty="0"/>
              <a:t>M =&gt; O</a:t>
            </a:r>
            <a:r>
              <a:rPr lang="en-US" altLang="ko-KR"/>
              <a:t>(M log M)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656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57298"/>
            <a:ext cx="10972800" cy="502641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0. </a:t>
            </a:r>
            <a:r>
              <a:rPr lang="ko-KR" altLang="en-US" dirty="0"/>
              <a:t>기존의 </a:t>
            </a:r>
            <a:r>
              <a:rPr lang="en-US" altLang="ko-KR" dirty="0" err="1"/>
              <a:t>dijkstra</a:t>
            </a:r>
            <a:r>
              <a:rPr lang="ko-KR" altLang="en-US" dirty="0"/>
              <a:t>는 </a:t>
            </a:r>
            <a:r>
              <a:rPr lang="en-US" altLang="ko-KR" dirty="0"/>
              <a:t>O(N^2)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갱신하는 과정은 인접리스트를 이용한다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최소값 찾는 과정은 </a:t>
            </a:r>
            <a:r>
              <a:rPr lang="en-US" altLang="ko-KR" dirty="0"/>
              <a:t>Heap</a:t>
            </a:r>
            <a:r>
              <a:rPr lang="ko-KR" altLang="en-US" dirty="0"/>
              <a:t>으로 바꾼다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O(</a:t>
            </a:r>
            <a:r>
              <a:rPr lang="en-US" altLang="ko-KR" dirty="0" err="1"/>
              <a:t>MlogM</a:t>
            </a:r>
            <a:r>
              <a:rPr lang="en-US" altLang="ko-KR" dirty="0"/>
              <a:t> + </a:t>
            </a:r>
            <a:r>
              <a:rPr lang="en-US" altLang="ko-KR" dirty="0" err="1"/>
              <a:t>MlogM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2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B83FB62-2DD0-413D-AE5F-CE1F9BE68647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5025CF5-C921-4894-A856-7B5B4973ABEE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65C4EA6-17BD-449D-AD1D-2DEFA7C9C3F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90FA215-68E1-4838-92A5-B1CBEBCEA418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6451A9-6EEC-4C84-993C-1924DABBC585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CF685F-A9D6-4298-B371-A3F29E330A0C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9EA7D0-D3B4-4360-9410-7F9B8FA667AC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A4C731F-E9D2-4125-8745-78920F7D6437}"/>
              </a:ext>
            </a:extLst>
          </p:cNvPr>
          <p:cNvCxnSpPr>
            <a:cxnSpLocks/>
            <a:stCxn id="36" idx="7"/>
            <a:endCxn id="38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BB827B-1D01-4FB3-82B0-3062989A4E03}"/>
              </a:ext>
            </a:extLst>
          </p:cNvPr>
          <p:cNvCxnSpPr>
            <a:cxnSpLocks/>
            <a:stCxn id="36" idx="6"/>
            <a:endCxn id="39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F150370-BC12-437A-96B4-BB33A9D48914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7ACB18A-734A-4083-8DD5-30BE49D5F59E}"/>
              </a:ext>
            </a:extLst>
          </p:cNvPr>
          <p:cNvCxnSpPr>
            <a:cxnSpLocks/>
            <a:stCxn id="37" idx="5"/>
            <a:endCxn id="40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023D309-88B7-4661-9B6E-0C1F03C19C5B}"/>
              </a:ext>
            </a:extLst>
          </p:cNvPr>
          <p:cNvCxnSpPr>
            <a:cxnSpLocks/>
            <a:stCxn id="37" idx="6"/>
            <a:endCxn id="39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253C37F-38C7-41BB-ADA6-2679A863EC3A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DA1E2-86FB-4DF8-AB5E-ABA27CC36785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CA7F4E1-C441-400F-945C-526D4648A12C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4D0A06-CFF6-4C86-BE92-E81062A5F358}"/>
              </a:ext>
            </a:extLst>
          </p:cNvPr>
          <p:cNvCxnSpPr>
            <a:cxnSpLocks/>
            <a:stCxn id="39" idx="7"/>
            <a:endCxn id="41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581925F-9912-4ECB-90F0-1938211AB4F9}"/>
              </a:ext>
            </a:extLst>
          </p:cNvPr>
          <p:cNvCxnSpPr>
            <a:cxnSpLocks/>
            <a:stCxn id="39" idx="5"/>
            <a:endCxn id="42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BE103DA-3512-42A0-9D3C-1907B41B0F54}"/>
              </a:ext>
            </a:extLst>
          </p:cNvPr>
          <p:cNvCxnSpPr>
            <a:cxnSpLocks/>
            <a:stCxn id="40" idx="6"/>
            <a:endCxn id="42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5A7A172-8323-494F-B633-8FEE8F390377}"/>
              </a:ext>
            </a:extLst>
          </p:cNvPr>
          <p:cNvCxnSpPr>
            <a:cxnSpLocks/>
            <a:stCxn id="42" idx="0"/>
            <a:endCxn id="41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내용 개체 틀 1">
            <a:extLst>
              <a:ext uri="{FF2B5EF4-FFF2-40B4-BE49-F238E27FC236}">
                <a16:creationId xmlns:a16="http://schemas.microsoft.com/office/drawing/2014/main" id="{B98F814F-9CC2-4597-A0AF-E203609939DE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56" name="내용 개체 틀 1">
            <a:extLst>
              <a:ext uri="{FF2B5EF4-FFF2-40B4-BE49-F238E27FC236}">
                <a16:creationId xmlns:a16="http://schemas.microsoft.com/office/drawing/2014/main" id="{324B35D3-8E4D-4A0B-912F-2106538A42C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7" name="내용 개체 틀 1">
            <a:extLst>
              <a:ext uri="{FF2B5EF4-FFF2-40B4-BE49-F238E27FC236}">
                <a16:creationId xmlns:a16="http://schemas.microsoft.com/office/drawing/2014/main" id="{29F65B3F-0886-4BB2-8FB3-1458CECC435B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58" name="내용 개체 틀 1">
            <a:extLst>
              <a:ext uri="{FF2B5EF4-FFF2-40B4-BE49-F238E27FC236}">
                <a16:creationId xmlns:a16="http://schemas.microsoft.com/office/drawing/2014/main" id="{8655072F-03EF-4660-923E-D0168AEB269A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59" name="내용 개체 틀 1">
            <a:extLst>
              <a:ext uri="{FF2B5EF4-FFF2-40B4-BE49-F238E27FC236}">
                <a16:creationId xmlns:a16="http://schemas.microsoft.com/office/drawing/2014/main" id="{759DA1C0-148D-4D6A-A586-4B1A234EBF56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60" name="내용 개체 틀 1">
            <a:extLst>
              <a:ext uri="{FF2B5EF4-FFF2-40B4-BE49-F238E27FC236}">
                <a16:creationId xmlns:a16="http://schemas.microsoft.com/office/drawing/2014/main" id="{A6AF2593-7297-46E5-A251-C5D64F85C643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1" name="내용 개체 틀 1">
            <a:extLst>
              <a:ext uri="{FF2B5EF4-FFF2-40B4-BE49-F238E27FC236}">
                <a16:creationId xmlns:a16="http://schemas.microsoft.com/office/drawing/2014/main" id="{4EC30B43-B24F-4A40-A7B9-4AA5F15D91B4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2" name="내용 개체 틀 1">
            <a:extLst>
              <a:ext uri="{FF2B5EF4-FFF2-40B4-BE49-F238E27FC236}">
                <a16:creationId xmlns:a16="http://schemas.microsoft.com/office/drawing/2014/main" id="{5EA36B34-DBC1-4426-A044-98DC9F3CDA9D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63" name="내용 개체 틀 1">
            <a:extLst>
              <a:ext uri="{FF2B5EF4-FFF2-40B4-BE49-F238E27FC236}">
                <a16:creationId xmlns:a16="http://schemas.microsoft.com/office/drawing/2014/main" id="{09F49304-CF4C-40DF-97DF-70C5CFC165A0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4" name="내용 개체 틀 1">
            <a:extLst>
              <a:ext uri="{FF2B5EF4-FFF2-40B4-BE49-F238E27FC236}">
                <a16:creationId xmlns:a16="http://schemas.microsoft.com/office/drawing/2014/main" id="{C24914A3-23A0-4F86-9718-C52BE7D52A1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5" name="내용 개체 틀 1">
            <a:extLst>
              <a:ext uri="{FF2B5EF4-FFF2-40B4-BE49-F238E27FC236}">
                <a16:creationId xmlns:a16="http://schemas.microsoft.com/office/drawing/2014/main" id="{23070770-2115-4569-AF43-1C110EF12985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66" name="내용 개체 틀 1">
            <a:extLst>
              <a:ext uri="{FF2B5EF4-FFF2-40B4-BE49-F238E27FC236}">
                <a16:creationId xmlns:a16="http://schemas.microsoft.com/office/drawing/2014/main" id="{CFA59561-1F99-4318-B072-403E35D8F945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</a:t>
            </a:r>
            <a:r>
              <a:rPr lang="ko-KR" altLang="en-US" dirty="0"/>
              <a:t>번 정점으로 부터의 최단거리를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1</a:t>
            </a:r>
            <a:r>
              <a:rPr lang="ko-KR" altLang="en-US" dirty="0"/>
              <a:t>번 정점으로 부터의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 정점까지의 최단경로를 </a:t>
            </a:r>
            <a:r>
              <a:rPr lang="en-US" altLang="ko-KR" dirty="0"/>
              <a:t>Dis[i]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이 값을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확실한 건 </a:t>
            </a:r>
            <a:r>
              <a:rPr lang="en-US" altLang="ko-KR" dirty="0"/>
              <a:t>Dis[1] = 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21E127-DA1B-4518-B22C-8ECBC2FFECDF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436FE79-4E84-433A-8310-91C043FFBB5C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411CE3E-FDD7-4598-AC8D-9DFC2E83A196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3C16DE1-8E98-4B4B-A736-F70BA415622F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D9669E5-1789-4CB1-9CDA-F095274BDAEA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1E0DB53-B533-4F65-8815-50C82E4C56E2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F111A7-5C66-4B57-A04B-B526A49182E7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33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</a:t>
            </a:r>
            <a:r>
              <a:rPr lang="ko-KR" altLang="en-US" dirty="0"/>
              <a:t>번 정점으로 부터의 최단거리를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1</a:t>
            </a:r>
            <a:r>
              <a:rPr lang="ko-KR" altLang="en-US" dirty="0"/>
              <a:t>번 정점으로 부터의 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 정점까지의 최단경로를 </a:t>
            </a:r>
            <a:r>
              <a:rPr lang="en-US" altLang="ko-KR" dirty="0"/>
              <a:t>Dis[i]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이 값을 구해보자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확실한 건 </a:t>
            </a:r>
            <a:r>
              <a:rPr lang="en-US" altLang="ko-KR" dirty="0"/>
              <a:t>Dis[1] = 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98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O(N^2)</a:t>
            </a:r>
            <a:endParaRPr lang="ko-KR" altLang="en-US" dirty="0"/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5CB9CC47-8BAF-4A9B-A3AD-E34D6D35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1" y="1357298"/>
            <a:ext cx="589746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1. </a:t>
            </a:r>
            <a:r>
              <a:rPr lang="ko-KR" altLang="en-US" dirty="0"/>
              <a:t>최단거리가 확정되지 않은 노드 중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dirty="0"/>
              <a:t>Dis[i]</a:t>
            </a:r>
            <a:r>
              <a:rPr lang="ko-KR" altLang="en-US" dirty="0"/>
              <a:t>값이 가장 작은 노드</a:t>
            </a:r>
            <a:r>
              <a:rPr lang="en-US" altLang="ko-KR" dirty="0"/>
              <a:t>(v)</a:t>
            </a:r>
            <a:r>
              <a:rPr lang="ko-KR" altLang="en-US" dirty="0"/>
              <a:t>를 고른다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 노드로 부터 이어진 간선들을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이용하여 </a:t>
            </a:r>
            <a:r>
              <a:rPr lang="en-US" altLang="ko-KR" dirty="0"/>
              <a:t>Dis[w]</a:t>
            </a:r>
            <a:r>
              <a:rPr lang="ko-KR" altLang="en-US" dirty="0"/>
              <a:t>들을 갱신한다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3. </a:t>
            </a:r>
            <a:r>
              <a:rPr lang="ko-KR" altLang="en-US" dirty="0"/>
              <a:t>모든 노드가 확정되기 전까지</a:t>
            </a:r>
            <a:r>
              <a:rPr lang="en-US" altLang="ko-KR" dirty="0"/>
              <a:t>, </a:t>
            </a:r>
          </a:p>
          <a:p>
            <a:pPr marL="0" indent="0" algn="ctr">
              <a:buNone/>
            </a:pPr>
            <a:r>
              <a:rPr lang="en-US" altLang="ko-KR" dirty="0"/>
              <a:t>1, 2 </a:t>
            </a:r>
            <a:r>
              <a:rPr lang="ko-KR" altLang="en-US" dirty="0"/>
              <a:t>과정을 반복한다</a:t>
            </a:r>
            <a:r>
              <a:rPr lang="en-US" altLang="ko-KR" dirty="0"/>
              <a:t>.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9A24DBF-AF05-4D0E-9020-4BCEE51F4C9C}"/>
              </a:ext>
            </a:extLst>
          </p:cNvPr>
          <p:cNvSpPr/>
          <p:nvPr/>
        </p:nvSpPr>
        <p:spPr>
          <a:xfrm>
            <a:off x="332776" y="2328444"/>
            <a:ext cx="879312" cy="8793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1EF5365-9E3C-42D0-9F62-7A283E6F4D5B}"/>
              </a:ext>
            </a:extLst>
          </p:cNvPr>
          <p:cNvSpPr/>
          <p:nvPr/>
        </p:nvSpPr>
        <p:spPr>
          <a:xfrm>
            <a:off x="332776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59222B5-DDF4-4375-986D-1B4A2EF7901D}"/>
              </a:ext>
            </a:extLst>
          </p:cNvPr>
          <p:cNvSpPr/>
          <p:nvPr/>
        </p:nvSpPr>
        <p:spPr>
          <a:xfrm>
            <a:off x="2359131" y="1229882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D0D3A17-897B-496D-9073-43F64F880C0E}"/>
              </a:ext>
            </a:extLst>
          </p:cNvPr>
          <p:cNvSpPr/>
          <p:nvPr/>
        </p:nvSpPr>
        <p:spPr>
          <a:xfrm>
            <a:off x="2359131" y="326287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106D4B9-4877-4FEC-BA64-48133A629782}"/>
              </a:ext>
            </a:extLst>
          </p:cNvPr>
          <p:cNvSpPr/>
          <p:nvPr/>
        </p:nvSpPr>
        <p:spPr>
          <a:xfrm>
            <a:off x="2359131" y="5295866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104FA59-36CA-413A-8341-B777A067383F}"/>
              </a:ext>
            </a:extLst>
          </p:cNvPr>
          <p:cNvSpPr/>
          <p:nvPr/>
        </p:nvSpPr>
        <p:spPr>
          <a:xfrm>
            <a:off x="4461687" y="2328444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10C332E-3DDF-4E2C-A128-088629324D4A}"/>
              </a:ext>
            </a:extLst>
          </p:cNvPr>
          <p:cNvSpPr/>
          <p:nvPr/>
        </p:nvSpPr>
        <p:spPr>
          <a:xfrm>
            <a:off x="4461687" y="4197305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6C4A9CB-C927-4C3A-8600-B26850E21FB1}"/>
              </a:ext>
            </a:extLst>
          </p:cNvPr>
          <p:cNvCxnSpPr>
            <a:cxnSpLocks/>
            <a:stCxn id="67" idx="7"/>
            <a:endCxn id="69" idx="2"/>
          </p:cNvCxnSpPr>
          <p:nvPr/>
        </p:nvCxnSpPr>
        <p:spPr>
          <a:xfrm flipV="1">
            <a:off x="1083316" y="166953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EAF9695-E164-4D98-9CBD-4D873A00F61B}"/>
              </a:ext>
            </a:extLst>
          </p:cNvPr>
          <p:cNvCxnSpPr>
            <a:cxnSpLocks/>
            <a:stCxn id="67" idx="6"/>
            <a:endCxn id="70" idx="1"/>
          </p:cNvCxnSpPr>
          <p:nvPr/>
        </p:nvCxnSpPr>
        <p:spPr>
          <a:xfrm>
            <a:off x="1212088" y="2768100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E94B68D-ACA9-4BAC-A28C-7638FE3DD1B2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>
            <a:off x="772432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EF3AE6-89D3-400F-9DE7-36D2E4162403}"/>
              </a:ext>
            </a:extLst>
          </p:cNvPr>
          <p:cNvCxnSpPr>
            <a:cxnSpLocks/>
            <a:stCxn id="68" idx="5"/>
            <a:endCxn id="71" idx="2"/>
          </p:cNvCxnSpPr>
          <p:nvPr/>
        </p:nvCxnSpPr>
        <p:spPr>
          <a:xfrm>
            <a:off x="1083316" y="4947845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52672C-FF95-4B48-997F-4A0D76FA744A}"/>
              </a:ext>
            </a:extLst>
          </p:cNvPr>
          <p:cNvCxnSpPr>
            <a:cxnSpLocks/>
            <a:stCxn id="68" idx="6"/>
            <a:endCxn id="70" idx="3"/>
          </p:cNvCxnSpPr>
          <p:nvPr/>
        </p:nvCxnSpPr>
        <p:spPr>
          <a:xfrm flipV="1">
            <a:off x="1212088" y="4013414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DB4BCC8-B716-4928-BBD2-710A0702BA65}"/>
              </a:ext>
            </a:extLst>
          </p:cNvPr>
          <p:cNvCxnSpPr>
            <a:cxnSpLocks/>
            <a:stCxn id="71" idx="0"/>
            <a:endCxn id="70" idx="4"/>
          </p:cNvCxnSpPr>
          <p:nvPr/>
        </p:nvCxnSpPr>
        <p:spPr>
          <a:xfrm flipV="1">
            <a:off x="2798787" y="4142186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B27F8E7-2A8A-4F1D-B67A-791E4A47C641}"/>
              </a:ext>
            </a:extLst>
          </p:cNvPr>
          <p:cNvCxnSpPr>
            <a:cxnSpLocks/>
            <a:stCxn id="70" idx="0"/>
            <a:endCxn id="69" idx="4"/>
          </p:cNvCxnSpPr>
          <p:nvPr/>
        </p:nvCxnSpPr>
        <p:spPr>
          <a:xfrm flipV="1">
            <a:off x="2798787" y="2109194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C59D63-FDDC-42DA-904A-F0A92E7D200A}"/>
              </a:ext>
            </a:extLst>
          </p:cNvPr>
          <p:cNvCxnSpPr>
            <a:cxnSpLocks/>
            <a:stCxn id="69" idx="6"/>
            <a:endCxn id="72" idx="1"/>
          </p:cNvCxnSpPr>
          <p:nvPr/>
        </p:nvCxnSpPr>
        <p:spPr>
          <a:xfrm>
            <a:off x="3238443" y="1669538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4519D25E-197A-48A3-86B2-6A6392E573B5}"/>
              </a:ext>
            </a:extLst>
          </p:cNvPr>
          <p:cNvCxnSpPr>
            <a:cxnSpLocks/>
            <a:stCxn id="70" idx="7"/>
            <a:endCxn id="72" idx="2"/>
          </p:cNvCxnSpPr>
          <p:nvPr/>
        </p:nvCxnSpPr>
        <p:spPr>
          <a:xfrm flipV="1">
            <a:off x="3109671" y="2768100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A7E35AB-753B-4DDA-871B-B03258C0E5FD}"/>
              </a:ext>
            </a:extLst>
          </p:cNvPr>
          <p:cNvCxnSpPr>
            <a:cxnSpLocks/>
            <a:stCxn id="70" idx="5"/>
            <a:endCxn id="73" idx="2"/>
          </p:cNvCxnSpPr>
          <p:nvPr/>
        </p:nvCxnSpPr>
        <p:spPr>
          <a:xfrm>
            <a:off x="3109671" y="4013414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2FEB3D7-21A9-483E-883B-83E819C135C3}"/>
              </a:ext>
            </a:extLst>
          </p:cNvPr>
          <p:cNvCxnSpPr>
            <a:cxnSpLocks/>
            <a:stCxn id="71" idx="6"/>
            <a:endCxn id="73" idx="3"/>
          </p:cNvCxnSpPr>
          <p:nvPr/>
        </p:nvCxnSpPr>
        <p:spPr>
          <a:xfrm flipV="1">
            <a:off x="3238443" y="4947845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4EE7FAA-A881-4067-B871-F7F39158E82C}"/>
              </a:ext>
            </a:extLst>
          </p:cNvPr>
          <p:cNvCxnSpPr>
            <a:cxnSpLocks/>
            <a:stCxn id="73" idx="0"/>
            <a:endCxn id="72" idx="4"/>
          </p:cNvCxnSpPr>
          <p:nvPr/>
        </p:nvCxnSpPr>
        <p:spPr>
          <a:xfrm flipV="1">
            <a:off x="4901343" y="3207756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>
            <a:extLst>
              <a:ext uri="{FF2B5EF4-FFF2-40B4-BE49-F238E27FC236}">
                <a16:creationId xmlns:a16="http://schemas.microsoft.com/office/drawing/2014/main" id="{C6B2627E-A928-493C-91A1-7385ED589A17}"/>
              </a:ext>
            </a:extLst>
          </p:cNvPr>
          <p:cNvSpPr txBox="1">
            <a:spLocks/>
          </p:cNvSpPr>
          <p:nvPr/>
        </p:nvSpPr>
        <p:spPr>
          <a:xfrm>
            <a:off x="1192503" y="151496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87" name="내용 개체 틀 1">
            <a:extLst>
              <a:ext uri="{FF2B5EF4-FFF2-40B4-BE49-F238E27FC236}">
                <a16:creationId xmlns:a16="http://schemas.microsoft.com/office/drawing/2014/main" id="{E2C9359D-4754-4750-8D9E-EA80E8257BE9}"/>
              </a:ext>
            </a:extLst>
          </p:cNvPr>
          <p:cNvSpPr txBox="1">
            <a:spLocks/>
          </p:cNvSpPr>
          <p:nvPr/>
        </p:nvSpPr>
        <p:spPr>
          <a:xfrm>
            <a:off x="3708294" y="146298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8" name="내용 개체 틀 1">
            <a:extLst>
              <a:ext uri="{FF2B5EF4-FFF2-40B4-BE49-F238E27FC236}">
                <a16:creationId xmlns:a16="http://schemas.microsoft.com/office/drawing/2014/main" id="{2D7C7AA0-B720-41E3-A1D5-CEC6B7121F4F}"/>
              </a:ext>
            </a:extLst>
          </p:cNvPr>
          <p:cNvSpPr txBox="1">
            <a:spLocks/>
          </p:cNvSpPr>
          <p:nvPr/>
        </p:nvSpPr>
        <p:spPr>
          <a:xfrm>
            <a:off x="2303629" y="230741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89" name="내용 개체 틀 1">
            <a:extLst>
              <a:ext uri="{FF2B5EF4-FFF2-40B4-BE49-F238E27FC236}">
                <a16:creationId xmlns:a16="http://schemas.microsoft.com/office/drawing/2014/main" id="{1CA573AD-117D-43C8-9639-2B3CB53AE5BF}"/>
              </a:ext>
            </a:extLst>
          </p:cNvPr>
          <p:cNvSpPr txBox="1">
            <a:spLocks/>
          </p:cNvSpPr>
          <p:nvPr/>
        </p:nvSpPr>
        <p:spPr>
          <a:xfrm>
            <a:off x="1302711" y="300073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0" name="내용 개체 틀 1">
            <a:extLst>
              <a:ext uri="{FF2B5EF4-FFF2-40B4-BE49-F238E27FC236}">
                <a16:creationId xmlns:a16="http://schemas.microsoft.com/office/drawing/2014/main" id="{AC791C28-3DF1-4228-B939-8433B798B17A}"/>
              </a:ext>
            </a:extLst>
          </p:cNvPr>
          <p:cNvSpPr txBox="1">
            <a:spLocks/>
          </p:cNvSpPr>
          <p:nvPr/>
        </p:nvSpPr>
        <p:spPr>
          <a:xfrm>
            <a:off x="3334412" y="257816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91" name="내용 개체 틀 1">
            <a:extLst>
              <a:ext uri="{FF2B5EF4-FFF2-40B4-BE49-F238E27FC236}">
                <a16:creationId xmlns:a16="http://schemas.microsoft.com/office/drawing/2014/main" id="{F810A0B6-676D-407C-80AD-D21CE3EEBD41}"/>
              </a:ext>
            </a:extLst>
          </p:cNvPr>
          <p:cNvSpPr txBox="1">
            <a:spLocks/>
          </p:cNvSpPr>
          <p:nvPr/>
        </p:nvSpPr>
        <p:spPr>
          <a:xfrm>
            <a:off x="265043" y="337600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2" name="내용 개체 틀 1">
            <a:extLst>
              <a:ext uri="{FF2B5EF4-FFF2-40B4-BE49-F238E27FC236}">
                <a16:creationId xmlns:a16="http://schemas.microsoft.com/office/drawing/2014/main" id="{A454C4CE-859C-42BD-BD9B-2B72D1CC9D90}"/>
              </a:ext>
            </a:extLst>
          </p:cNvPr>
          <p:cNvSpPr txBox="1">
            <a:spLocks/>
          </p:cNvSpPr>
          <p:nvPr/>
        </p:nvSpPr>
        <p:spPr>
          <a:xfrm>
            <a:off x="4825724" y="347880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3" name="내용 개체 틀 1">
            <a:extLst>
              <a:ext uri="{FF2B5EF4-FFF2-40B4-BE49-F238E27FC236}">
                <a16:creationId xmlns:a16="http://schemas.microsoft.com/office/drawing/2014/main" id="{99DC5DC9-3C22-42BA-961F-4B8786524CAE}"/>
              </a:ext>
            </a:extLst>
          </p:cNvPr>
          <p:cNvSpPr txBox="1">
            <a:spLocks/>
          </p:cNvSpPr>
          <p:nvPr/>
        </p:nvSpPr>
        <p:spPr>
          <a:xfrm>
            <a:off x="1596301" y="430316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CBE8BAE6-5819-46EC-B085-C4BBC9B0172E}"/>
              </a:ext>
            </a:extLst>
          </p:cNvPr>
          <p:cNvSpPr txBox="1">
            <a:spLocks/>
          </p:cNvSpPr>
          <p:nvPr/>
        </p:nvSpPr>
        <p:spPr>
          <a:xfrm>
            <a:off x="3599859" y="379751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5" name="내용 개체 틀 1">
            <a:extLst>
              <a:ext uri="{FF2B5EF4-FFF2-40B4-BE49-F238E27FC236}">
                <a16:creationId xmlns:a16="http://schemas.microsoft.com/office/drawing/2014/main" id="{C0263EE6-7875-4B88-AB7E-49A24C6F117A}"/>
              </a:ext>
            </a:extLst>
          </p:cNvPr>
          <p:cNvSpPr txBox="1">
            <a:spLocks/>
          </p:cNvSpPr>
          <p:nvPr/>
        </p:nvSpPr>
        <p:spPr>
          <a:xfrm>
            <a:off x="2761048" y="4370672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6" name="내용 개체 틀 1">
            <a:extLst>
              <a:ext uri="{FF2B5EF4-FFF2-40B4-BE49-F238E27FC236}">
                <a16:creationId xmlns:a16="http://schemas.microsoft.com/office/drawing/2014/main" id="{A10D9C7C-E3DA-4966-A509-A3D40E382E6A}"/>
              </a:ext>
            </a:extLst>
          </p:cNvPr>
          <p:cNvSpPr txBox="1">
            <a:spLocks/>
          </p:cNvSpPr>
          <p:nvPr/>
        </p:nvSpPr>
        <p:spPr>
          <a:xfrm>
            <a:off x="1304867" y="5342318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97" name="내용 개체 틀 1">
            <a:extLst>
              <a:ext uri="{FF2B5EF4-FFF2-40B4-BE49-F238E27FC236}">
                <a16:creationId xmlns:a16="http://schemas.microsoft.com/office/drawing/2014/main" id="{99C065D9-6B02-4506-A00E-3C525EE9C9FE}"/>
              </a:ext>
            </a:extLst>
          </p:cNvPr>
          <p:cNvSpPr txBox="1">
            <a:spLocks/>
          </p:cNvSpPr>
          <p:nvPr/>
        </p:nvSpPr>
        <p:spPr>
          <a:xfrm>
            <a:off x="3795203" y="53875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F750BD-9778-48C4-9FFA-11D655F86F19}"/>
              </a:ext>
            </a:extLst>
          </p:cNvPr>
          <p:cNvSpPr/>
          <p:nvPr/>
        </p:nvSpPr>
        <p:spPr>
          <a:xfrm>
            <a:off x="154928" y="191838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586B7F1-062C-401C-951C-79C054F9FD2A}"/>
              </a:ext>
            </a:extLst>
          </p:cNvPr>
          <p:cNvSpPr/>
          <p:nvPr/>
        </p:nvSpPr>
        <p:spPr>
          <a:xfrm>
            <a:off x="2099918" y="826324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C5746D7-987F-4690-BE29-6F32405327F1}"/>
              </a:ext>
            </a:extLst>
          </p:cNvPr>
          <p:cNvSpPr/>
          <p:nvPr/>
        </p:nvSpPr>
        <p:spPr>
          <a:xfrm>
            <a:off x="4665994" y="19743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AF71FB-1582-491E-A36E-2CCE24C8C2AE}"/>
              </a:ext>
            </a:extLst>
          </p:cNvPr>
          <p:cNvSpPr/>
          <p:nvPr/>
        </p:nvSpPr>
        <p:spPr>
          <a:xfrm>
            <a:off x="4677368" y="4884655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9F5CB9-028B-4BEA-86FD-BB739DE1528B}"/>
              </a:ext>
            </a:extLst>
          </p:cNvPr>
          <p:cNvSpPr/>
          <p:nvPr/>
        </p:nvSpPr>
        <p:spPr>
          <a:xfrm>
            <a:off x="2409816" y="292651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28E9E0-E4DD-4D81-A1EC-631520B9BD14}"/>
              </a:ext>
            </a:extLst>
          </p:cNvPr>
          <p:cNvSpPr/>
          <p:nvPr/>
        </p:nvSpPr>
        <p:spPr>
          <a:xfrm>
            <a:off x="27350" y="4938518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7195EEB-905B-4730-BA10-2CC381132E24}"/>
              </a:ext>
            </a:extLst>
          </p:cNvPr>
          <p:cNvSpPr/>
          <p:nvPr/>
        </p:nvSpPr>
        <p:spPr>
          <a:xfrm>
            <a:off x="2398415" y="5976906"/>
            <a:ext cx="932028" cy="5461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INF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69181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2408</TotalTime>
  <Words>3514</Words>
  <Application>Microsoft Office PowerPoint</Application>
  <PresentationFormat>와이드스크린</PresentationFormat>
  <Paragraphs>1423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맑은 고딕</vt:lpstr>
      <vt:lpstr>Arial</vt:lpstr>
      <vt:lpstr>Wingdings</vt:lpstr>
      <vt:lpstr>Yoon 윤고딕 550_TT</vt:lpstr>
      <vt:lpstr>D2Coding</vt:lpstr>
      <vt:lpstr>상승</vt:lpstr>
      <vt:lpstr>Dijkstra</vt:lpstr>
      <vt:lpstr>목차</vt:lpstr>
      <vt:lpstr>문제 내용</vt:lpstr>
      <vt:lpstr>문제 내용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</vt:lpstr>
      <vt:lpstr>O(N^2)인 이유</vt:lpstr>
      <vt:lpstr>O(N^2)인 이유</vt:lpstr>
      <vt:lpstr>인접행렬 -&gt; 인접리스트</vt:lpstr>
      <vt:lpstr>인접행렬 -&gt; 인접리스트</vt:lpstr>
      <vt:lpstr>인접행렬 -&gt; 인접리스트</vt:lpstr>
      <vt:lpstr>인접행렬 -&gt; 인접리스트</vt:lpstr>
      <vt:lpstr>Find Min -&gt; Heap</vt:lpstr>
      <vt:lpstr>Find Min -&gt; Heap</vt:lpstr>
      <vt:lpstr>Find Min -&gt; Heap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65</cp:revision>
  <dcterms:created xsi:type="dcterms:W3CDTF">2016-10-19T22:43:44Z</dcterms:created>
  <dcterms:modified xsi:type="dcterms:W3CDTF">2019-09-20T10:51:15Z</dcterms:modified>
</cp:coreProperties>
</file>