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83"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verlock"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HfS6m7/UK5+OUJMwU1Fg3eH/u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CEDD89-66E6-4EC5-AFD7-B2814A828BA1}">
  <a:tblStyle styleId="{36CEDD89-66E6-4EC5-AFD7-B2814A828B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97734" y="1648496"/>
            <a:ext cx="9916733" cy="11462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Overlock"/>
              <a:buNone/>
            </a:pPr>
            <a:br>
              <a:rPr lang="en-US" sz="4400">
                <a:latin typeface="Overlock"/>
                <a:ea typeface="Overlock"/>
                <a:cs typeface="Overlock"/>
                <a:sym typeface="Overlock"/>
              </a:rPr>
            </a:br>
            <a:r>
              <a:rPr lang="en-US" u="sng">
                <a:latin typeface="Overlock"/>
                <a:ea typeface="Overlock"/>
                <a:cs typeface="Overlock"/>
                <a:sym typeface="Overlock"/>
              </a:rPr>
              <a:t>Computer System Servicing</a:t>
            </a:r>
            <a:endParaRPr u="sng">
              <a:latin typeface="Overlock"/>
              <a:ea typeface="Overlock"/>
              <a:cs typeface="Overlock"/>
              <a:sym typeface="Overlock"/>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91" name="Google Shape;191;p15"/>
          <p:cNvSpPr txBox="1"/>
          <p:nvPr/>
        </p:nvSpPr>
        <p:spPr>
          <a:xfrm>
            <a:off x="233708" y="1712892"/>
            <a:ext cx="460874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7.Type: Clean</a:t>
            </a:r>
            <a:endParaRPr/>
          </a:p>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(Press ENTER)</a:t>
            </a:r>
            <a:endParaRPr sz="4000">
              <a:solidFill>
                <a:schemeClr val="dk1"/>
              </a:solidFill>
              <a:latin typeface="Overlock"/>
              <a:ea typeface="Overlock"/>
              <a:cs typeface="Overlock"/>
              <a:sym typeface="Overlock"/>
            </a:endParaRPr>
          </a:p>
        </p:txBody>
      </p:sp>
      <p:pic>
        <p:nvPicPr>
          <p:cNvPr id="192" name="Google Shape;192;p15"/>
          <p:cNvPicPr preferRelativeResize="0"/>
          <p:nvPr/>
        </p:nvPicPr>
        <p:blipFill rotWithShape="1">
          <a:blip r:embed="rId3">
            <a:alphaModFix/>
          </a:blip>
          <a:srcRect/>
          <a:stretch/>
        </p:blipFill>
        <p:spPr>
          <a:xfrm>
            <a:off x="5597758"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98" name="Google Shape;198;p16"/>
          <p:cNvSpPr txBox="1"/>
          <p:nvPr/>
        </p:nvSpPr>
        <p:spPr>
          <a:xfrm>
            <a:off x="233708" y="1712892"/>
            <a:ext cx="505950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8.Type: Create Partition Primary (Press ENTER)</a:t>
            </a:r>
            <a:endParaRPr sz="4000">
              <a:solidFill>
                <a:schemeClr val="dk1"/>
              </a:solidFill>
              <a:latin typeface="Overlock"/>
              <a:ea typeface="Overlock"/>
              <a:cs typeface="Overlock"/>
              <a:sym typeface="Overlock"/>
            </a:endParaRPr>
          </a:p>
        </p:txBody>
      </p:sp>
      <p:pic>
        <p:nvPicPr>
          <p:cNvPr id="199" name="Google Shape;199;p16"/>
          <p:cNvPicPr preferRelativeResize="0"/>
          <p:nvPr/>
        </p:nvPicPr>
        <p:blipFill rotWithShape="1">
          <a:blip r:embed="rId3">
            <a:alphaModFix/>
          </a:blip>
          <a:srcRect/>
          <a:stretch/>
        </p:blipFill>
        <p:spPr>
          <a:xfrm>
            <a:off x="5445487"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205" name="Google Shape;205;p17"/>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742950" marR="0" lvl="0" indent="-742950" algn="l" rtl="0">
              <a:lnSpc>
                <a:spcPct val="90000"/>
              </a:lnSpc>
              <a:spcBef>
                <a:spcPts val="0"/>
              </a:spcBef>
              <a:spcAft>
                <a:spcPts val="0"/>
              </a:spcAft>
              <a:buClr>
                <a:schemeClr val="dk1"/>
              </a:buClr>
              <a:buSzPts val="3600"/>
              <a:buFont typeface="Overlock"/>
              <a:buAutoNum type="arabicPeriod" startAt="9"/>
            </a:pPr>
            <a:r>
              <a:rPr lang="en-US" sz="3600">
                <a:solidFill>
                  <a:schemeClr val="dk1"/>
                </a:solidFill>
                <a:latin typeface="Overlock"/>
                <a:ea typeface="Overlock"/>
                <a:cs typeface="Overlock"/>
                <a:sym typeface="Overlock"/>
              </a:rPr>
              <a:t>Type: Select Partition 1</a:t>
            </a:r>
            <a:endParaRPr/>
          </a:p>
          <a:p>
            <a:pPr marL="0" marR="0" lvl="0" indent="0" algn="ctr"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(Press ENTER)</a:t>
            </a:r>
            <a:endParaRPr sz="3600">
              <a:solidFill>
                <a:schemeClr val="dk1"/>
              </a:solidFill>
              <a:latin typeface="Overlock"/>
              <a:ea typeface="Overlock"/>
              <a:cs typeface="Overlock"/>
              <a:sym typeface="Overlock"/>
            </a:endParaRPr>
          </a:p>
        </p:txBody>
      </p:sp>
      <p:pic>
        <p:nvPicPr>
          <p:cNvPr id="206" name="Google Shape;206;p17"/>
          <p:cNvPicPr preferRelativeResize="0"/>
          <p:nvPr/>
        </p:nvPicPr>
        <p:blipFill rotWithShape="1">
          <a:blip r:embed="rId3">
            <a:alphaModFix/>
          </a:blip>
          <a:srcRect r="3682"/>
          <a:stretch/>
        </p:blipFill>
        <p:spPr>
          <a:xfrm>
            <a:off x="6124504"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212" name="Google Shape;212;p18"/>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10.Type: format fs=ntfs quick </a:t>
            </a:r>
            <a:endParaRPr/>
          </a:p>
          <a:p>
            <a:pPr marL="0" marR="0" lvl="0" indent="0" algn="ctr"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(Press ENTER)</a:t>
            </a:r>
            <a:endParaRPr sz="3600">
              <a:solidFill>
                <a:schemeClr val="dk1"/>
              </a:solidFill>
              <a:latin typeface="Overlock"/>
              <a:ea typeface="Overlock"/>
              <a:cs typeface="Overlock"/>
              <a:sym typeface="Overlock"/>
            </a:endParaRPr>
          </a:p>
        </p:txBody>
      </p:sp>
      <p:pic>
        <p:nvPicPr>
          <p:cNvPr id="213" name="Google Shape;213;p18"/>
          <p:cNvPicPr preferRelativeResize="0"/>
          <p:nvPr/>
        </p:nvPicPr>
        <p:blipFill rotWithShape="1">
          <a:blip r:embed="rId3">
            <a:alphaModFix/>
          </a:blip>
          <a:srcRect t="1647" r="3513"/>
          <a:stretch/>
        </p:blipFill>
        <p:spPr>
          <a:xfrm>
            <a:off x="5710448"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219" name="Google Shape;219;p19"/>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742950" marR="0" lvl="0" indent="-742950" algn="l" rtl="0">
              <a:lnSpc>
                <a:spcPct val="90000"/>
              </a:lnSpc>
              <a:spcBef>
                <a:spcPts val="0"/>
              </a:spcBef>
              <a:spcAft>
                <a:spcPts val="0"/>
              </a:spcAft>
              <a:buClr>
                <a:schemeClr val="dk1"/>
              </a:buClr>
              <a:buSzPts val="3600"/>
              <a:buFont typeface="Overlock"/>
              <a:buAutoNum type="arabicPeriod" startAt="11"/>
            </a:pPr>
            <a:r>
              <a:rPr lang="en-US" sz="3600">
                <a:solidFill>
                  <a:schemeClr val="dk1"/>
                </a:solidFill>
                <a:latin typeface="Overlock"/>
                <a:ea typeface="Overlock"/>
                <a:cs typeface="Overlock"/>
                <a:sym typeface="Overlock"/>
              </a:rPr>
              <a:t>Type: ACTIVE</a:t>
            </a:r>
            <a:endParaRPr sz="3600">
              <a:solidFill>
                <a:schemeClr val="dk1"/>
              </a:solidFill>
              <a:latin typeface="Overlock"/>
              <a:ea typeface="Overlock"/>
              <a:cs typeface="Overlock"/>
              <a:sym typeface="Overlock"/>
            </a:endParaRPr>
          </a:p>
          <a:p>
            <a:pPr marL="0" marR="0" lvl="0" indent="0" algn="ctr"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(Press ENTER)</a:t>
            </a:r>
            <a:endParaRPr sz="3600">
              <a:solidFill>
                <a:schemeClr val="dk1"/>
              </a:solidFill>
              <a:latin typeface="Overlock"/>
              <a:ea typeface="Overlock"/>
              <a:cs typeface="Overlock"/>
              <a:sym typeface="Overlock"/>
            </a:endParaRPr>
          </a:p>
        </p:txBody>
      </p:sp>
      <p:pic>
        <p:nvPicPr>
          <p:cNvPr id="220" name="Google Shape;220;p19"/>
          <p:cNvPicPr preferRelativeResize="0"/>
          <p:nvPr/>
        </p:nvPicPr>
        <p:blipFill rotWithShape="1">
          <a:blip r:embed="rId3">
            <a:alphaModFix/>
          </a:blip>
          <a:srcRect/>
          <a:stretch/>
        </p:blipFill>
        <p:spPr>
          <a:xfrm>
            <a:off x="5826358"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226" name="Google Shape;226;p20"/>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12. Type: ASSIGN</a:t>
            </a:r>
            <a:endParaRPr sz="3600">
              <a:solidFill>
                <a:schemeClr val="dk1"/>
              </a:solidFill>
              <a:latin typeface="Overlock"/>
              <a:ea typeface="Overlock"/>
              <a:cs typeface="Overlock"/>
              <a:sym typeface="Overlock"/>
            </a:endParaRPr>
          </a:p>
          <a:p>
            <a:pPr marL="0" marR="0" lvl="0" indent="0" algn="ctr"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(Press ENTER)</a:t>
            </a:r>
            <a:endParaRPr sz="3600">
              <a:solidFill>
                <a:schemeClr val="dk1"/>
              </a:solidFill>
              <a:latin typeface="Overlock"/>
              <a:ea typeface="Overlock"/>
              <a:cs typeface="Overlock"/>
              <a:sym typeface="Overlock"/>
            </a:endParaRPr>
          </a:p>
        </p:txBody>
      </p:sp>
      <p:pic>
        <p:nvPicPr>
          <p:cNvPr id="227" name="Google Shape;227;p20"/>
          <p:cNvPicPr preferRelativeResize="0"/>
          <p:nvPr/>
        </p:nvPicPr>
        <p:blipFill rotWithShape="1">
          <a:blip r:embed="rId3">
            <a:alphaModFix/>
          </a:blip>
          <a:srcRect/>
          <a:stretch/>
        </p:blipFill>
        <p:spPr>
          <a:xfrm>
            <a:off x="5245351"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233" name="Google Shape;233;p21"/>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742950" marR="0" lvl="0" indent="-742950" algn="l" rtl="0">
              <a:lnSpc>
                <a:spcPct val="90000"/>
              </a:lnSpc>
              <a:spcBef>
                <a:spcPts val="0"/>
              </a:spcBef>
              <a:spcAft>
                <a:spcPts val="0"/>
              </a:spcAft>
              <a:buClr>
                <a:schemeClr val="dk1"/>
              </a:buClr>
              <a:buSzPts val="3600"/>
              <a:buFont typeface="Overlock"/>
              <a:buAutoNum type="arabicPeriod" startAt="13"/>
            </a:pPr>
            <a:r>
              <a:rPr lang="en-US" sz="3600">
                <a:solidFill>
                  <a:schemeClr val="dk1"/>
                </a:solidFill>
                <a:latin typeface="Overlock"/>
                <a:ea typeface="Overlock"/>
                <a:cs typeface="Overlock"/>
                <a:sym typeface="Overlock"/>
              </a:rPr>
              <a:t>Type: EXIT</a:t>
            </a:r>
            <a:endParaRPr/>
          </a:p>
          <a:p>
            <a:pPr marL="0" marR="0" lvl="0" indent="0" algn="ctr"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(Press ENTER)</a:t>
            </a:r>
            <a:endParaRPr sz="3600">
              <a:solidFill>
                <a:schemeClr val="dk1"/>
              </a:solidFill>
              <a:latin typeface="Overlock"/>
              <a:ea typeface="Overlock"/>
              <a:cs typeface="Overlock"/>
              <a:sym typeface="Overlock"/>
            </a:endParaRPr>
          </a:p>
        </p:txBody>
      </p:sp>
      <p:pic>
        <p:nvPicPr>
          <p:cNvPr id="234" name="Google Shape;234;p21"/>
          <p:cNvPicPr preferRelativeResize="0"/>
          <p:nvPr/>
        </p:nvPicPr>
        <p:blipFill rotWithShape="1">
          <a:blip r:embed="rId3">
            <a:alphaModFix/>
          </a:blip>
          <a:srcRect/>
          <a:stretch/>
        </p:blipFill>
        <p:spPr>
          <a:xfrm>
            <a:off x="5550794"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p:nvPr/>
        </p:nvSpPr>
        <p:spPr>
          <a:xfrm>
            <a:off x="3744176" y="2283128"/>
            <a:ext cx="4703648"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cap="none" dirty="0">
                <a:solidFill>
                  <a:schemeClr val="accent1"/>
                </a:solidFill>
                <a:latin typeface="Calibri"/>
                <a:ea typeface="Calibri"/>
                <a:cs typeface="Calibri"/>
                <a:sym typeface="Calibri"/>
              </a:rPr>
              <a:t>THANK YOU!!!</a:t>
            </a:r>
            <a:endParaRPr sz="5400" b="0"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Command Prompt</a:t>
            </a:r>
            <a:endParaRPr sz="5400">
              <a:latin typeface="Overlock"/>
              <a:ea typeface="Overlock"/>
              <a:cs typeface="Overlock"/>
              <a:sym typeface="Overlock"/>
            </a:endParaRPr>
          </a:p>
        </p:txBody>
      </p:sp>
      <p:sp>
        <p:nvSpPr>
          <p:cNvPr id="121" name="Google Shape;121;p7"/>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Command Prompt is a command line interpreter application available in most Windows operating systems. It's used to execute entered commands. Most of those commands automate tasks via scripts and batch files, perform advanced administrative functions, and troubleshoot or solve certain kinds of Windows issues.</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Command Prompt</a:t>
            </a:r>
            <a:endParaRPr sz="5400">
              <a:latin typeface="Overlock"/>
              <a:ea typeface="Overlock"/>
              <a:cs typeface="Overlock"/>
              <a:sym typeface="Overlock"/>
            </a:endParaRPr>
          </a:p>
        </p:txBody>
      </p:sp>
      <p:pic>
        <p:nvPicPr>
          <p:cNvPr id="127" name="Google Shape;127;p8"/>
          <p:cNvPicPr preferRelativeResize="0"/>
          <p:nvPr/>
        </p:nvPicPr>
        <p:blipFill rotWithShape="1">
          <a:blip r:embed="rId3">
            <a:alphaModFix/>
          </a:blip>
          <a:srcRect l="10556" t="5427" r="14132" b="22467"/>
          <a:stretch/>
        </p:blipFill>
        <p:spPr>
          <a:xfrm>
            <a:off x="2672006" y="2148761"/>
            <a:ext cx="6766560" cy="35661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33" name="Google Shape;133;p9"/>
          <p:cNvSpPr txBox="1"/>
          <p:nvPr/>
        </p:nvSpPr>
        <p:spPr>
          <a:xfrm>
            <a:off x="568558" y="1712892"/>
            <a:ext cx="460874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Insert the Flash Drive to the USB Port.</a:t>
            </a:r>
            <a:endParaRPr sz="4000">
              <a:solidFill>
                <a:schemeClr val="dk1"/>
              </a:solidFill>
              <a:latin typeface="Overlock"/>
              <a:ea typeface="Overlock"/>
              <a:cs typeface="Overlock"/>
              <a:sym typeface="Overlock"/>
            </a:endParaRPr>
          </a:p>
        </p:txBody>
      </p:sp>
      <p:pic>
        <p:nvPicPr>
          <p:cNvPr id="134" name="Google Shape;134;p9"/>
          <p:cNvPicPr preferRelativeResize="0"/>
          <p:nvPr/>
        </p:nvPicPr>
        <p:blipFill rotWithShape="1">
          <a:blip r:embed="rId3">
            <a:alphaModFix/>
          </a:blip>
          <a:srcRect/>
          <a:stretch/>
        </p:blipFill>
        <p:spPr>
          <a:xfrm>
            <a:off x="5597717" y="2373322"/>
            <a:ext cx="5066030" cy="2478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40" name="Google Shape;140;p10"/>
          <p:cNvSpPr txBox="1"/>
          <p:nvPr/>
        </p:nvSpPr>
        <p:spPr>
          <a:xfrm>
            <a:off x="568558" y="2086380"/>
            <a:ext cx="502915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2.	Format the Flash Drive</a:t>
            </a:r>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(Open My Computer/Select the Flash Drive/Right click/Select FORMAT/Choose START) </a:t>
            </a:r>
            <a:endParaRPr/>
          </a:p>
        </p:txBody>
      </p:sp>
      <p:grpSp>
        <p:nvGrpSpPr>
          <p:cNvPr id="141" name="Google Shape;141;p10"/>
          <p:cNvGrpSpPr/>
          <p:nvPr/>
        </p:nvGrpSpPr>
        <p:grpSpPr>
          <a:xfrm>
            <a:off x="5826358" y="2086381"/>
            <a:ext cx="5486399" cy="4121236"/>
            <a:chOff x="0" y="0"/>
            <a:chExt cx="5613991" cy="3320888"/>
          </a:xfrm>
        </p:grpSpPr>
        <p:grpSp>
          <p:nvGrpSpPr>
            <p:cNvPr id="142" name="Google Shape;142;p10"/>
            <p:cNvGrpSpPr/>
            <p:nvPr/>
          </p:nvGrpSpPr>
          <p:grpSpPr>
            <a:xfrm>
              <a:off x="0" y="0"/>
              <a:ext cx="1828800" cy="2194044"/>
              <a:chOff x="0" y="0"/>
              <a:chExt cx="1828800" cy="2194044"/>
            </a:xfrm>
          </p:grpSpPr>
          <p:grpSp>
            <p:nvGrpSpPr>
              <p:cNvPr id="143" name="Google Shape;143;p10"/>
              <p:cNvGrpSpPr/>
              <p:nvPr/>
            </p:nvGrpSpPr>
            <p:grpSpPr>
              <a:xfrm>
                <a:off x="0" y="10633"/>
                <a:ext cx="1828800" cy="2183411"/>
                <a:chOff x="0" y="0"/>
                <a:chExt cx="1828800" cy="2183411"/>
              </a:xfrm>
            </p:grpSpPr>
            <p:pic>
              <p:nvPicPr>
                <p:cNvPr id="144" name="Google Shape;144;p10"/>
                <p:cNvPicPr preferRelativeResize="0"/>
                <p:nvPr/>
              </p:nvPicPr>
              <p:blipFill rotWithShape="1">
                <a:blip r:embed="rId3">
                  <a:alphaModFix/>
                </a:blip>
                <a:srcRect r="76124" b="28326"/>
                <a:stretch/>
              </p:blipFill>
              <p:spPr>
                <a:xfrm>
                  <a:off x="0" y="0"/>
                  <a:ext cx="1429385" cy="1073785"/>
                </a:xfrm>
                <a:prstGeom prst="rect">
                  <a:avLst/>
                </a:prstGeom>
                <a:noFill/>
                <a:ln>
                  <a:noFill/>
                </a:ln>
              </p:spPr>
            </p:pic>
            <p:pic>
              <p:nvPicPr>
                <p:cNvPr id="145" name="Google Shape;145;p10"/>
                <p:cNvPicPr preferRelativeResize="0"/>
                <p:nvPr/>
              </p:nvPicPr>
              <p:blipFill rotWithShape="1">
                <a:blip r:embed="rId3">
                  <a:alphaModFix/>
                </a:blip>
                <a:srcRect l="60639"/>
                <a:stretch/>
              </p:blipFill>
              <p:spPr>
                <a:xfrm>
                  <a:off x="0" y="1020726"/>
                  <a:ext cx="1828800" cy="1162685"/>
                </a:xfrm>
                <a:prstGeom prst="rect">
                  <a:avLst/>
                </a:prstGeom>
                <a:noFill/>
                <a:ln>
                  <a:noFill/>
                </a:ln>
              </p:spPr>
            </p:pic>
          </p:grpSp>
          <p:sp>
            <p:nvSpPr>
              <p:cNvPr id="146" name="Google Shape;146;p10"/>
              <p:cNvSpPr/>
              <p:nvPr/>
            </p:nvSpPr>
            <p:spPr>
              <a:xfrm>
                <a:off x="21265" y="0"/>
                <a:ext cx="1371600" cy="382772"/>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10"/>
              <p:cNvSpPr/>
              <p:nvPr/>
            </p:nvSpPr>
            <p:spPr>
              <a:xfrm>
                <a:off x="21265" y="1148317"/>
                <a:ext cx="1701209" cy="520995"/>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48" name="Google Shape;148;p10"/>
            <p:cNvGrpSpPr/>
            <p:nvPr/>
          </p:nvGrpSpPr>
          <p:grpSpPr>
            <a:xfrm>
              <a:off x="1945758" y="10633"/>
              <a:ext cx="1747993" cy="2478405"/>
              <a:chOff x="0" y="0"/>
              <a:chExt cx="1747993" cy="2478405"/>
            </a:xfrm>
          </p:grpSpPr>
          <p:pic>
            <p:nvPicPr>
              <p:cNvPr id="149" name="Google Shape;149;p10"/>
              <p:cNvPicPr preferRelativeResize="0"/>
              <p:nvPr/>
            </p:nvPicPr>
            <p:blipFill rotWithShape="1">
              <a:blip r:embed="rId4">
                <a:alphaModFix/>
              </a:blip>
              <a:srcRect l="20974" t="7192" r="17593"/>
              <a:stretch/>
            </p:blipFill>
            <p:spPr>
              <a:xfrm>
                <a:off x="10633" y="0"/>
                <a:ext cx="1737360" cy="2478405"/>
              </a:xfrm>
              <a:prstGeom prst="rect">
                <a:avLst/>
              </a:prstGeom>
              <a:noFill/>
              <a:ln>
                <a:noFill/>
              </a:ln>
            </p:spPr>
          </p:pic>
          <p:sp>
            <p:nvSpPr>
              <p:cNvPr id="150" name="Google Shape;150;p10"/>
              <p:cNvSpPr/>
              <p:nvPr/>
            </p:nvSpPr>
            <p:spPr>
              <a:xfrm>
                <a:off x="0" y="2052084"/>
                <a:ext cx="744279" cy="244548"/>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1" name="Google Shape;151;p10"/>
            <p:cNvGrpSpPr/>
            <p:nvPr/>
          </p:nvGrpSpPr>
          <p:grpSpPr>
            <a:xfrm>
              <a:off x="3785191" y="10633"/>
              <a:ext cx="1828800" cy="3310255"/>
              <a:chOff x="0" y="0"/>
              <a:chExt cx="1828800" cy="3310255"/>
            </a:xfrm>
          </p:grpSpPr>
          <p:pic>
            <p:nvPicPr>
              <p:cNvPr id="152" name="Google Shape;152;p10"/>
              <p:cNvPicPr preferRelativeResize="0"/>
              <p:nvPr/>
            </p:nvPicPr>
            <p:blipFill rotWithShape="1">
              <a:blip r:embed="rId5">
                <a:alphaModFix/>
              </a:blip>
              <a:srcRect/>
              <a:stretch/>
            </p:blipFill>
            <p:spPr>
              <a:xfrm>
                <a:off x="0" y="0"/>
                <a:ext cx="1828800" cy="3310255"/>
              </a:xfrm>
              <a:prstGeom prst="rect">
                <a:avLst/>
              </a:prstGeom>
              <a:noFill/>
              <a:ln>
                <a:noFill/>
              </a:ln>
            </p:spPr>
          </p:pic>
          <p:sp>
            <p:nvSpPr>
              <p:cNvPr id="153" name="Google Shape;153;p10"/>
              <p:cNvSpPr/>
              <p:nvPr/>
            </p:nvSpPr>
            <p:spPr>
              <a:xfrm>
                <a:off x="510362" y="2870791"/>
                <a:ext cx="744279" cy="244548"/>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59" name="Google Shape;159;p11"/>
          <p:cNvSpPr txBox="1"/>
          <p:nvPr/>
        </p:nvSpPr>
        <p:spPr>
          <a:xfrm>
            <a:off x="568558" y="1712892"/>
            <a:ext cx="460874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3.	Open Command Prompt run as Administrator</a:t>
            </a:r>
            <a:endParaRPr sz="4000">
              <a:solidFill>
                <a:schemeClr val="dk1"/>
              </a:solidFill>
              <a:latin typeface="Overlock"/>
              <a:ea typeface="Overlock"/>
              <a:cs typeface="Overlock"/>
              <a:sym typeface="Overlock"/>
            </a:endParaRPr>
          </a:p>
        </p:txBody>
      </p:sp>
      <p:grpSp>
        <p:nvGrpSpPr>
          <p:cNvPr id="160" name="Google Shape;160;p11"/>
          <p:cNvGrpSpPr/>
          <p:nvPr/>
        </p:nvGrpSpPr>
        <p:grpSpPr>
          <a:xfrm>
            <a:off x="6070243" y="2462628"/>
            <a:ext cx="4572000" cy="2743200"/>
            <a:chOff x="0" y="0"/>
            <a:chExt cx="3837807" cy="1855928"/>
          </a:xfrm>
        </p:grpSpPr>
        <p:pic>
          <p:nvPicPr>
            <p:cNvPr id="161" name="Google Shape;161;p11"/>
            <p:cNvPicPr preferRelativeResize="0"/>
            <p:nvPr/>
          </p:nvPicPr>
          <p:blipFill rotWithShape="1">
            <a:blip r:embed="rId3">
              <a:alphaModFix/>
            </a:blip>
            <a:srcRect r="56658" b="66398"/>
            <a:stretch/>
          </p:blipFill>
          <p:spPr>
            <a:xfrm>
              <a:off x="0" y="0"/>
              <a:ext cx="2115820" cy="626745"/>
            </a:xfrm>
            <a:prstGeom prst="rect">
              <a:avLst/>
            </a:prstGeom>
            <a:noFill/>
            <a:ln>
              <a:noFill/>
            </a:ln>
          </p:spPr>
        </p:pic>
        <p:pic>
          <p:nvPicPr>
            <p:cNvPr id="162" name="Google Shape;162;p11"/>
            <p:cNvPicPr preferRelativeResize="0"/>
            <p:nvPr/>
          </p:nvPicPr>
          <p:blipFill rotWithShape="1">
            <a:blip r:embed="rId3">
              <a:alphaModFix/>
            </a:blip>
            <a:srcRect l="65279" t="27907" r="1418"/>
            <a:stretch/>
          </p:blipFill>
          <p:spPr>
            <a:xfrm>
              <a:off x="2211572" y="510363"/>
              <a:ext cx="1626235" cy="1345565"/>
            </a:xfrm>
            <a:prstGeom prst="rect">
              <a:avLst/>
            </a:prstGeom>
            <a:noFill/>
            <a:ln>
              <a:noFill/>
            </a:ln>
          </p:spPr>
        </p:pic>
        <p:sp>
          <p:nvSpPr>
            <p:cNvPr id="163" name="Google Shape;163;p11"/>
            <p:cNvSpPr/>
            <p:nvPr/>
          </p:nvSpPr>
          <p:spPr>
            <a:xfrm>
              <a:off x="74428" y="63796"/>
              <a:ext cx="1807535" cy="467832"/>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1"/>
            <p:cNvSpPr/>
            <p:nvPr/>
          </p:nvSpPr>
          <p:spPr>
            <a:xfrm>
              <a:off x="2243470" y="531628"/>
              <a:ext cx="1594337" cy="276446"/>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70" name="Google Shape;170;p12"/>
          <p:cNvSpPr txBox="1"/>
          <p:nvPr/>
        </p:nvSpPr>
        <p:spPr>
          <a:xfrm>
            <a:off x="233708" y="1712892"/>
            <a:ext cx="4608749" cy="37992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4.	Type: DISKPART  (Press ENTER)</a:t>
            </a:r>
            <a:endParaRPr sz="4000">
              <a:solidFill>
                <a:schemeClr val="dk1"/>
              </a:solidFill>
              <a:latin typeface="Overlock"/>
              <a:ea typeface="Overlock"/>
              <a:cs typeface="Overlock"/>
              <a:sym typeface="Overlock"/>
            </a:endParaRPr>
          </a:p>
        </p:txBody>
      </p:sp>
      <p:pic>
        <p:nvPicPr>
          <p:cNvPr id="171" name="Google Shape;171;p12"/>
          <p:cNvPicPr preferRelativeResize="0"/>
          <p:nvPr/>
        </p:nvPicPr>
        <p:blipFill rotWithShape="1">
          <a:blip r:embed="rId3">
            <a:alphaModFix/>
          </a:blip>
          <a:srcRect/>
          <a:stretch/>
        </p:blipFill>
        <p:spPr>
          <a:xfrm>
            <a:off x="5177307" y="2155426"/>
            <a:ext cx="6400800" cy="3657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77" name="Google Shape;177;p13"/>
          <p:cNvSpPr txBox="1"/>
          <p:nvPr/>
        </p:nvSpPr>
        <p:spPr>
          <a:xfrm>
            <a:off x="233708" y="1712892"/>
            <a:ext cx="4608749" cy="3799266"/>
          </a:xfrm>
          <a:prstGeom prst="rect">
            <a:avLst/>
          </a:prstGeom>
          <a:noFill/>
          <a:ln>
            <a:noFill/>
          </a:ln>
        </p:spPr>
        <p:txBody>
          <a:bodyPr spcFirstLastPara="1" wrap="square" lIns="91425" tIns="45700" rIns="91425" bIns="45700" anchor="ctr" anchorCtr="0">
            <a:normAutofit/>
          </a:bodyPr>
          <a:lstStyle/>
          <a:p>
            <a:pPr marL="742950" marR="0" lvl="0" indent="-742950" algn="ctr" rtl="0">
              <a:lnSpc>
                <a:spcPct val="90000"/>
              </a:lnSpc>
              <a:spcBef>
                <a:spcPts val="0"/>
              </a:spcBef>
              <a:spcAft>
                <a:spcPts val="0"/>
              </a:spcAft>
              <a:buClr>
                <a:schemeClr val="dk1"/>
              </a:buClr>
              <a:buSzPts val="4000"/>
              <a:buFont typeface="Overlock"/>
              <a:buAutoNum type="arabicPeriod" startAt="5"/>
            </a:pPr>
            <a:r>
              <a:rPr lang="en-US" sz="4000">
                <a:solidFill>
                  <a:schemeClr val="dk1"/>
                </a:solidFill>
                <a:latin typeface="Overlock"/>
                <a:ea typeface="Overlock"/>
                <a:cs typeface="Overlock"/>
                <a:sym typeface="Overlock"/>
              </a:rPr>
              <a:t>Type: LIST DISK</a:t>
            </a:r>
            <a:endParaRPr/>
          </a:p>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(Press ENTER)</a:t>
            </a:r>
            <a:endParaRPr sz="4000">
              <a:solidFill>
                <a:schemeClr val="dk1"/>
              </a:solidFill>
              <a:latin typeface="Overlock"/>
              <a:ea typeface="Overlock"/>
              <a:cs typeface="Overlock"/>
              <a:sym typeface="Overlock"/>
            </a:endParaRPr>
          </a:p>
        </p:txBody>
      </p:sp>
      <p:pic>
        <p:nvPicPr>
          <p:cNvPr id="178" name="Google Shape;178;p13"/>
          <p:cNvPicPr preferRelativeResize="0"/>
          <p:nvPr/>
        </p:nvPicPr>
        <p:blipFill rotWithShape="1">
          <a:blip r:embed="rId3">
            <a:alphaModFix/>
          </a:blip>
          <a:srcRect/>
          <a:stretch/>
        </p:blipFill>
        <p:spPr>
          <a:xfrm>
            <a:off x="5689198" y="2427668"/>
            <a:ext cx="539496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Create Bootable USB Drive using Command Prompt (CMD)</a:t>
            </a:r>
            <a:endParaRPr sz="4000">
              <a:latin typeface="Overlock"/>
              <a:ea typeface="Overlock"/>
              <a:cs typeface="Overlock"/>
              <a:sym typeface="Overlock"/>
            </a:endParaRPr>
          </a:p>
        </p:txBody>
      </p:sp>
      <p:sp>
        <p:nvSpPr>
          <p:cNvPr id="184" name="Google Shape;184;p14"/>
          <p:cNvSpPr txBox="1"/>
          <p:nvPr/>
        </p:nvSpPr>
        <p:spPr>
          <a:xfrm>
            <a:off x="233708" y="1712892"/>
            <a:ext cx="4608749" cy="37992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6.Type Select Disk 1</a:t>
            </a:r>
            <a:endParaRPr/>
          </a:p>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(Press ENTER)</a:t>
            </a:r>
            <a:endParaRPr sz="4000">
              <a:solidFill>
                <a:schemeClr val="dk1"/>
              </a:solidFill>
              <a:latin typeface="Overlock"/>
              <a:ea typeface="Overlock"/>
              <a:cs typeface="Overlock"/>
              <a:sym typeface="Overlock"/>
            </a:endParaRPr>
          </a:p>
        </p:txBody>
      </p:sp>
      <p:pic>
        <p:nvPicPr>
          <p:cNvPr id="185" name="Google Shape;185;p14"/>
          <p:cNvPicPr preferRelativeResize="0"/>
          <p:nvPr/>
        </p:nvPicPr>
        <p:blipFill rotWithShape="1">
          <a:blip r:embed="rId3">
            <a:alphaModFix/>
          </a:blip>
          <a:srcRect/>
          <a:stretch/>
        </p:blipFill>
        <p:spPr>
          <a:xfrm>
            <a:off x="5826358" y="2240925"/>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40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Overlock</vt:lpstr>
      <vt:lpstr>Office Theme</vt:lpstr>
      <vt:lpstr> Computer System Servicing</vt:lpstr>
      <vt:lpstr>Command Prompt</vt:lpstr>
      <vt:lpstr>Command Prompt</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System Servicing</dc:title>
  <dc:creator>Sharmaine Esquilla</dc:creator>
  <cp:lastModifiedBy>Elger David</cp:lastModifiedBy>
  <cp:revision>1</cp:revision>
  <dcterms:created xsi:type="dcterms:W3CDTF">2020-08-26T02:25:51Z</dcterms:created>
  <dcterms:modified xsi:type="dcterms:W3CDTF">2022-11-02T08:58:08Z</dcterms:modified>
</cp:coreProperties>
</file>