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36" r:id="rId3"/>
    <p:sldId id="329" r:id="rId4"/>
    <p:sldId id="340" r:id="rId5"/>
    <p:sldId id="354" r:id="rId6"/>
    <p:sldId id="355" r:id="rId7"/>
    <p:sldId id="356" r:id="rId8"/>
    <p:sldId id="357" r:id="rId9"/>
    <p:sldId id="358" r:id="rId10"/>
    <p:sldId id="359" r:id="rId11"/>
    <p:sldId id="360" r:id="rId12"/>
    <p:sldId id="361" r:id="rId13"/>
    <p:sldId id="362" r:id="rId14"/>
    <p:sldId id="363" r:id="rId15"/>
    <p:sldId id="364" r:id="rId16"/>
    <p:sldId id="3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86" d="100"/>
          <a:sy n="86" d="100"/>
        </p:scale>
        <p:origin x="4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10/1/2023</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10/1/2023</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10/1/2023</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10/1/2023</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10/1/2023</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10/1/2023</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10/1/2023</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10/1/2023</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10/1/2023</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10/1/2023</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10/1/2023</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10/1/2023</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605636"/>
          </a:xfrm>
        </p:spPr>
        <p:txBody>
          <a:bodyPr>
            <a:normAutofit fontScale="90000"/>
          </a:bodyPr>
          <a:lstStyle/>
          <a:p>
            <a:pPr algn="ctr"/>
            <a:r>
              <a:rPr lang="en-US" sz="5400" dirty="0">
                <a:latin typeface="Berlin Sans FB" panose="020E0602020502020306" pitchFamily="34" charset="0"/>
              </a:rPr>
              <a:t>5s Principle</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197735"/>
            <a:ext cx="7609527" cy="54091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The principles of 5S are also commonly known as ‘lean management’ and were instigated by Toyota in the 1950s. The main purpose of 5S, also known as lean management, is to reduce waste and increase efficiency, thereby reducing production costs while increasing productivity, safety, and employee satisfaction.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894" t="2000" r="18839" b="6055"/>
          <a:stretch/>
        </p:blipFill>
        <p:spPr>
          <a:xfrm>
            <a:off x="8168640" y="1584101"/>
            <a:ext cx="4023360" cy="3970279"/>
          </a:xfrm>
          <a:prstGeom prst="rect">
            <a:avLst/>
          </a:prstGeom>
        </p:spPr>
      </p:pic>
    </p:spTree>
    <p:extLst>
      <p:ext uri="{BB962C8B-B14F-4D97-AF65-F5344CB8AC3E}">
        <p14:creationId xmlns:p14="http://schemas.microsoft.com/office/powerpoint/2010/main" val="2530896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347401"/>
            <a:ext cx="10515600" cy="605636"/>
          </a:xfrm>
        </p:spPr>
        <p:txBody>
          <a:bodyPr>
            <a:normAutofit fontScale="90000"/>
          </a:bodyPr>
          <a:lstStyle/>
          <a:p>
            <a:pPr algn="ctr"/>
            <a:r>
              <a:rPr lang="en-US" sz="5400" dirty="0">
                <a:latin typeface="Berlin Sans FB" panose="020E0602020502020306" pitchFamily="34" charset="0"/>
              </a:rPr>
              <a:t>Sort (</a:t>
            </a:r>
            <a:r>
              <a:rPr lang="en-US" sz="5400" dirty="0" err="1">
                <a:latin typeface="Berlin Sans FB" panose="020E0602020502020306" pitchFamily="34" charset="0"/>
              </a:rPr>
              <a:t>Seiri</a:t>
            </a:r>
            <a:r>
              <a:rPr lang="en-US" sz="5400" dirty="0">
                <a:latin typeface="Berlin Sans FB" panose="020E0602020502020306" pitchFamily="34" charset="0"/>
              </a:rPr>
              <a:t>)</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081825"/>
            <a:ext cx="4325414" cy="43916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The first step to making your workplace more efficient is to sort through which items need to be there, and which items don’t.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972" y="1081825"/>
            <a:ext cx="3657600" cy="2743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155" y="3953813"/>
            <a:ext cx="3657600" cy="2743200"/>
          </a:xfrm>
          <a:prstGeom prst="rect">
            <a:avLst/>
          </a:prstGeom>
        </p:spPr>
      </p:pic>
    </p:spTree>
    <p:extLst>
      <p:ext uri="{BB962C8B-B14F-4D97-AF65-F5344CB8AC3E}">
        <p14:creationId xmlns:p14="http://schemas.microsoft.com/office/powerpoint/2010/main" val="4370767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347401"/>
            <a:ext cx="10515600" cy="605636"/>
          </a:xfrm>
        </p:spPr>
        <p:txBody>
          <a:bodyPr>
            <a:normAutofit fontScale="90000"/>
          </a:bodyPr>
          <a:lstStyle/>
          <a:p>
            <a:pPr algn="ctr"/>
            <a:r>
              <a:rPr lang="en-US" sz="5400" dirty="0">
                <a:latin typeface="Berlin Sans FB" panose="020E0602020502020306" pitchFamily="34" charset="0"/>
              </a:rPr>
              <a:t>Set in Order (</a:t>
            </a:r>
            <a:r>
              <a:rPr lang="en-US" sz="5400" dirty="0" err="1">
                <a:latin typeface="Berlin Sans FB" panose="020E0602020502020306" pitchFamily="34" charset="0"/>
              </a:rPr>
              <a:t>Seiton</a:t>
            </a:r>
            <a:r>
              <a:rPr lang="en-US" sz="5400" dirty="0">
                <a:latin typeface="Berlin Sans FB" panose="020E0602020502020306" pitchFamily="34" charset="0"/>
              </a:rPr>
              <a:t>)</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081824"/>
            <a:ext cx="6051183" cy="4765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With your workplace cleaned up, it’s time to put everything in its place.  How you organize your equipment will depend on your workspace’s needs, but the more organized and uniform your workplace, the safer and more efficient it is for your employees.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739" y="1081824"/>
            <a:ext cx="5306097" cy="4765183"/>
          </a:xfrm>
          <a:prstGeom prst="rect">
            <a:avLst/>
          </a:prstGeom>
        </p:spPr>
      </p:pic>
    </p:spTree>
    <p:extLst>
      <p:ext uri="{BB962C8B-B14F-4D97-AF65-F5344CB8AC3E}">
        <p14:creationId xmlns:p14="http://schemas.microsoft.com/office/powerpoint/2010/main" val="2869568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347401"/>
            <a:ext cx="10515600" cy="605636"/>
          </a:xfrm>
        </p:spPr>
        <p:txBody>
          <a:bodyPr>
            <a:normAutofit fontScale="90000"/>
          </a:bodyPr>
          <a:lstStyle/>
          <a:p>
            <a:pPr algn="ctr"/>
            <a:r>
              <a:rPr lang="en-US" sz="5400" dirty="0">
                <a:latin typeface="Berlin Sans FB" panose="020E0602020502020306" pitchFamily="34" charset="0"/>
              </a:rPr>
              <a:t>Shine (</a:t>
            </a:r>
            <a:r>
              <a:rPr lang="en-US" sz="5400" dirty="0" err="1">
                <a:latin typeface="Berlin Sans FB" panose="020E0602020502020306" pitchFamily="34" charset="0"/>
              </a:rPr>
              <a:t>Seiso</a:t>
            </a:r>
            <a:r>
              <a:rPr lang="en-US" sz="5400" dirty="0">
                <a:latin typeface="Berlin Sans FB" panose="020E0602020502020306" pitchFamily="34" charset="0"/>
              </a:rPr>
              <a:t>)</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378039"/>
            <a:ext cx="5432997" cy="4095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The regular cleaning and maintenance of equipment helps keep it running smoothly. It also allows employees to catch problems in the equipment and your systems before they become 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554" y="1674255"/>
            <a:ext cx="6126480" cy="3799266"/>
          </a:xfrm>
          <a:prstGeom prst="rect">
            <a:avLst/>
          </a:prstGeom>
        </p:spPr>
      </p:pic>
    </p:spTree>
    <p:extLst>
      <p:ext uri="{BB962C8B-B14F-4D97-AF65-F5344CB8AC3E}">
        <p14:creationId xmlns:p14="http://schemas.microsoft.com/office/powerpoint/2010/main" val="2510189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347401"/>
            <a:ext cx="10515600" cy="605636"/>
          </a:xfrm>
        </p:spPr>
        <p:txBody>
          <a:bodyPr>
            <a:normAutofit fontScale="90000"/>
          </a:bodyPr>
          <a:lstStyle/>
          <a:p>
            <a:pPr algn="ctr"/>
            <a:r>
              <a:rPr lang="en-US" sz="5400" dirty="0">
                <a:latin typeface="Berlin Sans FB" panose="020E0602020502020306" pitchFamily="34" charset="0"/>
              </a:rPr>
              <a:t>Standardized (</a:t>
            </a:r>
            <a:r>
              <a:rPr lang="en-US" sz="5400" dirty="0" err="1">
                <a:latin typeface="Berlin Sans FB" panose="020E0602020502020306" pitchFamily="34" charset="0"/>
              </a:rPr>
              <a:t>Seiketsu</a:t>
            </a:r>
            <a:r>
              <a:rPr lang="en-US" sz="5400" dirty="0">
                <a:latin typeface="Berlin Sans FB" panose="020E0602020502020306" pitchFamily="34" charset="0"/>
              </a:rPr>
              <a:t>)</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378038"/>
            <a:ext cx="5432997" cy="49068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Without standardization, your efforts so far will amount to nothing more than a good spring clean. Standardizing work processes and tasks ensures that every aspect of your work stays efficient.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86" r="1887"/>
          <a:stretch/>
        </p:blipFill>
        <p:spPr>
          <a:xfrm>
            <a:off x="6001554" y="2174526"/>
            <a:ext cx="5486400" cy="3313873"/>
          </a:xfrm>
          <a:prstGeom prst="rect">
            <a:avLst/>
          </a:prstGeom>
        </p:spPr>
      </p:pic>
    </p:spTree>
    <p:extLst>
      <p:ext uri="{BB962C8B-B14F-4D97-AF65-F5344CB8AC3E}">
        <p14:creationId xmlns:p14="http://schemas.microsoft.com/office/powerpoint/2010/main" val="33789316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347401"/>
            <a:ext cx="10515600" cy="605636"/>
          </a:xfrm>
        </p:spPr>
        <p:txBody>
          <a:bodyPr>
            <a:normAutofit fontScale="90000"/>
          </a:bodyPr>
          <a:lstStyle/>
          <a:p>
            <a:pPr algn="ctr"/>
            <a:r>
              <a:rPr lang="en-US" sz="5400" dirty="0">
                <a:latin typeface="Berlin Sans FB" panose="020E0602020502020306" pitchFamily="34" charset="0"/>
              </a:rPr>
              <a:t>Sustain (</a:t>
            </a:r>
            <a:r>
              <a:rPr lang="en-US" sz="5400" dirty="0" err="1">
                <a:latin typeface="Berlin Sans FB" panose="020E0602020502020306" pitchFamily="34" charset="0"/>
              </a:rPr>
              <a:t>Shitsuke</a:t>
            </a:r>
            <a:r>
              <a:rPr lang="en-US" sz="5400" dirty="0">
                <a:latin typeface="Berlin Sans FB" panose="020E0602020502020306" pitchFamily="34" charset="0"/>
              </a:rPr>
              <a:t>)</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7" y="1378038"/>
            <a:ext cx="6128457" cy="46106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In order to continue working efficiently, maintenance work is an absolute necessity. Standardizations make this easier to conduct and continue, as it is only in the long term that the principles of 5S or lean management truly come into effect.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9057" t="20013" r="1497" b="3101"/>
          <a:stretch/>
        </p:blipFill>
        <p:spPr>
          <a:xfrm>
            <a:off x="7349285" y="1031636"/>
            <a:ext cx="3734873" cy="5303439"/>
          </a:xfrm>
          <a:prstGeom prst="rect">
            <a:avLst/>
          </a:prstGeom>
          <a:ln>
            <a:solidFill>
              <a:schemeClr val="tx1"/>
            </a:solidFill>
          </a:ln>
        </p:spPr>
      </p:pic>
    </p:spTree>
    <p:extLst>
      <p:ext uri="{BB962C8B-B14F-4D97-AF65-F5344CB8AC3E}">
        <p14:creationId xmlns:p14="http://schemas.microsoft.com/office/powerpoint/2010/main" val="6705754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83" y="408949"/>
            <a:ext cx="4846320" cy="626692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538" y="408949"/>
            <a:ext cx="6675120" cy="6266924"/>
          </a:xfrm>
          <a:prstGeom prst="rect">
            <a:avLst/>
          </a:prstGeom>
        </p:spPr>
      </p:pic>
    </p:spTree>
    <p:extLst>
      <p:ext uri="{BB962C8B-B14F-4D97-AF65-F5344CB8AC3E}">
        <p14:creationId xmlns:p14="http://schemas.microsoft.com/office/powerpoint/2010/main" val="36386163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Occupational Health and Safety (OHS)</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a:latin typeface="Berlin Sans FB" panose="020E0602020502020306" pitchFamily="34" charset="0"/>
              </a:rPr>
              <a:t>Occupational Health and Safety (OHS) - is a planned system of working to prevent illness and injury where you work by recognizing and identifying hazards and risks. Health and safety procedure is the responsibility of all persons in the computer and technology industries. You must identify the hazards where you are working and decide how dangerous they are. Eliminate the hazard or modify the risk that it presents. </a:t>
            </a:r>
          </a:p>
        </p:txBody>
      </p:sp>
    </p:spTree>
    <p:extLst>
      <p:ext uri="{BB962C8B-B14F-4D97-AF65-F5344CB8AC3E}">
        <p14:creationId xmlns:p14="http://schemas.microsoft.com/office/powerpoint/2010/main" val="3146399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a:latin typeface="Berlin Sans FB" panose="020E0602020502020306" pitchFamily="34" charset="0"/>
              </a:rPr>
              <a:t>There are three steps used to manage health and safety at work:</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2421229"/>
            <a:ext cx="10515600" cy="1983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Spot the Hazard (Hazard Identification)</a:t>
            </a:r>
          </a:p>
          <a:p>
            <a:r>
              <a:rPr lang="en-US" sz="4000" dirty="0">
                <a:latin typeface="Berlin Sans FB" panose="020E0602020502020306" pitchFamily="34" charset="0"/>
              </a:rPr>
              <a:t>2. Assess the Risk (Risk Assessment)</a:t>
            </a:r>
          </a:p>
          <a:p>
            <a:r>
              <a:rPr lang="en-US" sz="4000" dirty="0">
                <a:latin typeface="Berlin Sans FB" panose="020E0602020502020306" pitchFamily="34" charset="0"/>
              </a:rPr>
              <a:t>3. Make the Changes (Risk Control)</a:t>
            </a:r>
          </a:p>
        </p:txBody>
      </p:sp>
    </p:spTree>
    <p:extLst>
      <p:ext uri="{BB962C8B-B14F-4D97-AF65-F5344CB8AC3E}">
        <p14:creationId xmlns:p14="http://schemas.microsoft.com/office/powerpoint/2010/main" val="3865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605636"/>
          </a:xfrm>
        </p:spPr>
        <p:txBody>
          <a:bodyPr>
            <a:normAutofit fontScale="90000"/>
          </a:bodyPr>
          <a:lstStyle/>
          <a:p>
            <a:pPr algn="ctr"/>
            <a:r>
              <a:rPr lang="en-US" sz="5400" dirty="0">
                <a:latin typeface="Berlin Sans FB" panose="020E0602020502020306" pitchFamily="34" charset="0"/>
              </a:rPr>
              <a:t>Hazard Identification</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300767"/>
            <a:ext cx="10515600" cy="1457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dirty="0">
                <a:latin typeface="Berlin Sans FB" panose="020E0602020502020306" pitchFamily="34" charset="0"/>
              </a:rPr>
              <a:t>Hazard identification is part of the process used to evaluate if any particular situation, item, thing, etc. may have the potential to cause harm.</a:t>
            </a:r>
          </a:p>
        </p:txBody>
      </p:sp>
      <p:sp>
        <p:nvSpPr>
          <p:cNvPr id="5" name="Title 1">
            <a:extLst>
              <a:ext uri="{FF2B5EF4-FFF2-40B4-BE49-F238E27FC236}">
                <a16:creationId xmlns:a16="http://schemas.microsoft.com/office/drawing/2014/main" id="{3E2D44B7-0A1A-44A1-BE90-3480F9EB524A}"/>
              </a:ext>
            </a:extLst>
          </p:cNvPr>
          <p:cNvSpPr txBox="1">
            <a:spLocks/>
          </p:cNvSpPr>
          <p:nvPr/>
        </p:nvSpPr>
        <p:spPr>
          <a:xfrm>
            <a:off x="568558" y="2861589"/>
            <a:ext cx="10515600" cy="386118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Berlin Sans FB" panose="020E0602020502020306" pitchFamily="34" charset="0"/>
              </a:rPr>
              <a:t>How do you identify a hazard?</a:t>
            </a:r>
          </a:p>
          <a:p>
            <a:r>
              <a:rPr lang="en-US" sz="4000" dirty="0">
                <a:latin typeface="Berlin Sans FB" panose="020E0602020502020306" pitchFamily="34" charset="0"/>
              </a:rPr>
              <a:t>To be sure that all hazards are found:</a:t>
            </a:r>
          </a:p>
          <a:p>
            <a:pPr marL="571500" indent="-571500">
              <a:buFont typeface="Arial" panose="020B0604020202020204" pitchFamily="34" charset="0"/>
              <a:buChar char="•"/>
            </a:pPr>
            <a:r>
              <a:rPr lang="en-US" sz="4000" dirty="0">
                <a:latin typeface="Berlin Sans FB" panose="020E0602020502020306" pitchFamily="34" charset="0"/>
              </a:rPr>
              <a:t>Look at all aspects of the work and include non-routine activities such as maintenance, repair, or cleaning.</a:t>
            </a:r>
          </a:p>
          <a:p>
            <a:pPr marL="571500" indent="-571500">
              <a:buFont typeface="Arial" panose="020B0604020202020204" pitchFamily="34" charset="0"/>
              <a:buChar char="•"/>
            </a:pPr>
            <a:r>
              <a:rPr lang="en-US" sz="4000" dirty="0">
                <a:latin typeface="Berlin Sans FB" panose="020E0602020502020306" pitchFamily="34" charset="0"/>
              </a:rPr>
              <a:t>Look at the physical work environment, equipment, materials, products, etc. ...</a:t>
            </a:r>
          </a:p>
          <a:p>
            <a:r>
              <a:rPr lang="en-US" sz="4000" dirty="0">
                <a:latin typeface="Berlin Sans FB" panose="020E0602020502020306" pitchFamily="34" charset="0"/>
              </a:rPr>
              <a:t>Include how the tasks are done.</a:t>
            </a:r>
          </a:p>
          <a:p>
            <a:pPr marL="571500" indent="-571500">
              <a:buFont typeface="Arial" panose="020B0604020202020204" pitchFamily="34" charset="0"/>
              <a:buChar char="•"/>
            </a:pPr>
            <a:r>
              <a:rPr lang="en-US" sz="4000" dirty="0">
                <a:latin typeface="Berlin Sans FB" panose="020E0602020502020306" pitchFamily="34" charset="0"/>
              </a:rPr>
              <a:t>Look at injury and incident records.</a:t>
            </a:r>
          </a:p>
        </p:txBody>
      </p:sp>
    </p:spTree>
    <p:extLst>
      <p:ext uri="{BB962C8B-B14F-4D97-AF65-F5344CB8AC3E}">
        <p14:creationId xmlns:p14="http://schemas.microsoft.com/office/powerpoint/2010/main" val="8088701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605636"/>
          </a:xfrm>
        </p:spPr>
        <p:txBody>
          <a:bodyPr>
            <a:normAutofit fontScale="90000"/>
          </a:bodyPr>
          <a:lstStyle/>
          <a:p>
            <a:pPr algn="ctr"/>
            <a:r>
              <a:rPr lang="en-US" sz="5400" dirty="0">
                <a:latin typeface="Berlin Sans FB" panose="020E0602020502020306" pitchFamily="34" charset="0"/>
              </a:rPr>
              <a:t>Hazard Identification</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412124" y="1622737"/>
            <a:ext cx="10908406" cy="44432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dirty="0">
                <a:latin typeface="Berlin Sans FB" panose="020E0602020502020306" pitchFamily="34" charset="0"/>
              </a:rPr>
              <a:t>Why is hazard identification important?</a:t>
            </a:r>
          </a:p>
          <a:p>
            <a:pPr algn="just"/>
            <a:endParaRPr lang="en-US" sz="3600" dirty="0">
              <a:latin typeface="Berlin Sans FB" panose="020E0602020502020306" pitchFamily="34" charset="0"/>
            </a:endParaRPr>
          </a:p>
          <a:p>
            <a:pPr algn="just"/>
            <a:r>
              <a:rPr lang="en-US" sz="3600" dirty="0">
                <a:latin typeface="Berlin Sans FB" panose="020E0602020502020306" pitchFamily="34" charset="0"/>
              </a:rPr>
              <a:t>As identification of hazards is the first step in Risk Management, it implies that hazards which are not identified would not go through the rigor of the Risk Management process, leading to the non-identification of preventive measures for implementation and communication to prevent harm in the workplace.</a:t>
            </a:r>
          </a:p>
        </p:txBody>
      </p:sp>
    </p:spTree>
    <p:extLst>
      <p:ext uri="{BB962C8B-B14F-4D97-AF65-F5344CB8AC3E}">
        <p14:creationId xmlns:p14="http://schemas.microsoft.com/office/powerpoint/2010/main" val="1226319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605636"/>
          </a:xfrm>
        </p:spPr>
        <p:txBody>
          <a:bodyPr>
            <a:normAutofit fontScale="90000"/>
          </a:bodyPr>
          <a:lstStyle/>
          <a:p>
            <a:pPr algn="ctr"/>
            <a:r>
              <a:rPr lang="en-US" sz="5400" dirty="0">
                <a:latin typeface="Berlin Sans FB" panose="020E0602020502020306" pitchFamily="34" charset="0"/>
              </a:rPr>
              <a:t>Risk Assessment</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468192"/>
            <a:ext cx="10908406" cy="3284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dirty="0">
                <a:latin typeface="Berlin Sans FB" panose="020E0602020502020306" pitchFamily="34" charset="0"/>
              </a:rPr>
              <a:t>Risk assessment is a term used to describe the overall process or method where you: Identify hazards and risk factors that have the potential to cause harm (hazard identification). Determine appropriate ways to eliminate the hazard, or control the risk when the hazard cannot be eliminated (risk control).</a:t>
            </a:r>
          </a:p>
        </p:txBody>
      </p:sp>
    </p:spTree>
    <p:extLst>
      <p:ext uri="{BB962C8B-B14F-4D97-AF65-F5344CB8AC3E}">
        <p14:creationId xmlns:p14="http://schemas.microsoft.com/office/powerpoint/2010/main" val="2566769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605636"/>
          </a:xfrm>
        </p:spPr>
        <p:txBody>
          <a:bodyPr>
            <a:normAutofit fontScale="90000"/>
          </a:bodyPr>
          <a:lstStyle/>
          <a:p>
            <a:pPr algn="ctr"/>
            <a:r>
              <a:rPr lang="en-US" sz="5400" dirty="0">
                <a:latin typeface="Berlin Sans FB" panose="020E0602020502020306" pitchFamily="34" charset="0"/>
              </a:rPr>
              <a:t>Risk Assessment</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412124" y="1622737"/>
            <a:ext cx="10908406" cy="44432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dirty="0">
                <a:latin typeface="Berlin Sans FB" panose="020E0602020502020306" pitchFamily="34" charset="0"/>
              </a:rPr>
              <a:t>The HSE suggests that risk assessments should follow five simple steps:</a:t>
            </a:r>
          </a:p>
          <a:p>
            <a:pPr algn="just"/>
            <a:endParaRPr lang="en-US" sz="3600" dirty="0">
              <a:latin typeface="Berlin Sans FB" panose="020E0602020502020306" pitchFamily="34" charset="0"/>
            </a:endParaRPr>
          </a:p>
          <a:p>
            <a:pPr algn="just"/>
            <a:r>
              <a:rPr lang="en-US" sz="3600" dirty="0">
                <a:latin typeface="Berlin Sans FB" panose="020E0602020502020306" pitchFamily="34" charset="0"/>
              </a:rPr>
              <a:t>Step 1: Identify the hazards.</a:t>
            </a:r>
          </a:p>
          <a:p>
            <a:pPr algn="just"/>
            <a:r>
              <a:rPr lang="en-US" sz="3600" dirty="0">
                <a:latin typeface="Berlin Sans FB" panose="020E0602020502020306" pitchFamily="34" charset="0"/>
              </a:rPr>
              <a:t>Step 2: Decide who might be harmed and how.</a:t>
            </a:r>
          </a:p>
          <a:p>
            <a:pPr algn="just"/>
            <a:r>
              <a:rPr lang="en-US" sz="3600" dirty="0">
                <a:latin typeface="Berlin Sans FB" panose="020E0602020502020306" pitchFamily="34" charset="0"/>
              </a:rPr>
              <a:t>Step 3: Evaluate the risks and decide on precautions.</a:t>
            </a:r>
          </a:p>
          <a:p>
            <a:pPr algn="just"/>
            <a:r>
              <a:rPr lang="en-US" sz="3600" dirty="0">
                <a:latin typeface="Berlin Sans FB" panose="020E0602020502020306" pitchFamily="34" charset="0"/>
              </a:rPr>
              <a:t>Step 4: Record your findings and implement them.</a:t>
            </a:r>
          </a:p>
          <a:p>
            <a:pPr algn="just"/>
            <a:r>
              <a:rPr lang="en-US" sz="3600" dirty="0">
                <a:latin typeface="Berlin Sans FB" panose="020E0602020502020306" pitchFamily="34" charset="0"/>
              </a:rPr>
              <a:t>Step 5: Review your assessment and update if necessary.</a:t>
            </a:r>
          </a:p>
        </p:txBody>
      </p:sp>
    </p:spTree>
    <p:extLst>
      <p:ext uri="{BB962C8B-B14F-4D97-AF65-F5344CB8AC3E}">
        <p14:creationId xmlns:p14="http://schemas.microsoft.com/office/powerpoint/2010/main" val="3044531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605636"/>
          </a:xfrm>
        </p:spPr>
        <p:txBody>
          <a:bodyPr>
            <a:normAutofit fontScale="90000"/>
          </a:bodyPr>
          <a:lstStyle/>
          <a:p>
            <a:pPr algn="ctr"/>
            <a:r>
              <a:rPr lang="en-US" sz="5400" dirty="0">
                <a:latin typeface="Berlin Sans FB" panose="020E0602020502020306" pitchFamily="34" charset="0"/>
              </a:rPr>
              <a:t>Risk Control</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300767"/>
            <a:ext cx="10515600" cy="41727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dirty="0">
                <a:latin typeface="Berlin Sans FB" panose="020E0602020502020306" pitchFamily="34" charset="0"/>
              </a:rPr>
              <a:t>Risk control is the set of methods by which firms evaluate potential losses and take action to reduce or eliminate such threats. Risk control also implements proactive changes to reduce risk in these areas. Risk control thus helps companies limit lost assets and income.</a:t>
            </a:r>
          </a:p>
        </p:txBody>
      </p:sp>
    </p:spTree>
    <p:extLst>
      <p:ext uri="{BB962C8B-B14F-4D97-AF65-F5344CB8AC3E}">
        <p14:creationId xmlns:p14="http://schemas.microsoft.com/office/powerpoint/2010/main" val="2004299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605636"/>
          </a:xfrm>
        </p:spPr>
        <p:txBody>
          <a:bodyPr>
            <a:normAutofit fontScale="90000"/>
          </a:bodyPr>
          <a:lstStyle/>
          <a:p>
            <a:pPr algn="ctr"/>
            <a:r>
              <a:rPr lang="en-US" sz="5400" dirty="0">
                <a:latin typeface="Berlin Sans FB" panose="020E0602020502020306" pitchFamily="34" charset="0"/>
              </a:rPr>
              <a:t>Risk Control</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68558" y="1300767"/>
            <a:ext cx="10515600" cy="41727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600" dirty="0">
                <a:latin typeface="Berlin Sans FB" panose="020E0602020502020306" pitchFamily="34" charset="0"/>
              </a:rPr>
              <a:t>Risk control is the set of methods by which firms evaluate potential losses and take action to reduce or eliminate such threats. Risk control also implements proactive changes to reduce risk in these areas. Risk control thus helps companies limit lost assets and income.</a:t>
            </a:r>
          </a:p>
        </p:txBody>
      </p:sp>
    </p:spTree>
    <p:extLst>
      <p:ext uri="{BB962C8B-B14F-4D97-AF65-F5344CB8AC3E}">
        <p14:creationId xmlns:p14="http://schemas.microsoft.com/office/powerpoint/2010/main" val="25034574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2018</TotalTime>
  <Words>757</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Berlin Sans FB</vt:lpstr>
      <vt:lpstr>Berlin Sans FB Demi</vt:lpstr>
      <vt:lpstr>Calibri</vt:lpstr>
      <vt:lpstr>Calibri Light</vt:lpstr>
      <vt:lpstr>Office Theme</vt:lpstr>
      <vt:lpstr> Computer System Servicing</vt:lpstr>
      <vt:lpstr>Occupational Health and Safety (OHS)</vt:lpstr>
      <vt:lpstr>There are three steps used to manage health and safety at work:</vt:lpstr>
      <vt:lpstr>Hazard Identification</vt:lpstr>
      <vt:lpstr>Hazard Identification</vt:lpstr>
      <vt:lpstr>Risk Assessment</vt:lpstr>
      <vt:lpstr>Risk Assessment</vt:lpstr>
      <vt:lpstr>Risk Control</vt:lpstr>
      <vt:lpstr>Risk Control</vt:lpstr>
      <vt:lpstr>5s Principle</vt:lpstr>
      <vt:lpstr>Sort (Seiri)</vt:lpstr>
      <vt:lpstr>Set in Order (Seiton)</vt:lpstr>
      <vt:lpstr>Shine (Seiso)</vt:lpstr>
      <vt:lpstr>Standardized (Seiketsu)</vt:lpstr>
      <vt:lpstr>Sustain (Shitsuke)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146</cp:revision>
  <dcterms:created xsi:type="dcterms:W3CDTF">2020-08-26T02:25:51Z</dcterms:created>
  <dcterms:modified xsi:type="dcterms:W3CDTF">2023-10-01T12:44:58Z</dcterms:modified>
</cp:coreProperties>
</file>