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336" r:id="rId3"/>
    <p:sldId id="329" r:id="rId4"/>
    <p:sldId id="395" r:id="rId5"/>
    <p:sldId id="396" r:id="rId6"/>
    <p:sldId id="398" r:id="rId7"/>
    <p:sldId id="397" r:id="rId8"/>
    <p:sldId id="399" r:id="rId9"/>
    <p:sldId id="400" r:id="rId10"/>
    <p:sldId id="406" r:id="rId11"/>
    <p:sldId id="366" r:id="rId12"/>
    <p:sldId id="407" r:id="rId13"/>
    <p:sldId id="401" r:id="rId14"/>
    <p:sldId id="403" r:id="rId15"/>
    <p:sldId id="404" r:id="rId16"/>
    <p:sldId id="405" r:id="rId17"/>
    <p:sldId id="408" r:id="rId18"/>
    <p:sldId id="409" r:id="rId19"/>
    <p:sldId id="410" r:id="rId20"/>
    <p:sldId id="412" r:id="rId21"/>
    <p:sldId id="413" r:id="rId22"/>
    <p:sldId id="414" r:id="rId23"/>
    <p:sldId id="415" r:id="rId24"/>
    <p:sldId id="416" r:id="rId25"/>
    <p:sldId id="417" r:id="rId26"/>
    <p:sldId id="418" r:id="rId27"/>
    <p:sldId id="419" r:id="rId28"/>
    <p:sldId id="42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44" autoAdjust="0"/>
    <p:restoredTop sz="94660"/>
  </p:normalViewPr>
  <p:slideViewPr>
    <p:cSldViewPr snapToGrid="0">
      <p:cViewPr varScale="1">
        <p:scale>
          <a:sx n="86" d="100"/>
          <a:sy n="86" d="100"/>
        </p:scale>
        <p:origin x="49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BAD30-7291-40D4-93CF-E9696D8818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1A09F0-7DE2-461C-A3FF-4E88A47F10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D125F6-2734-4CC6-8BE3-E94407B69410}"/>
              </a:ext>
            </a:extLst>
          </p:cNvPr>
          <p:cNvSpPr>
            <a:spLocks noGrp="1"/>
          </p:cNvSpPr>
          <p:nvPr>
            <p:ph type="dt" sz="half" idx="10"/>
          </p:nvPr>
        </p:nvSpPr>
        <p:spPr/>
        <p:txBody>
          <a:bodyPr/>
          <a:lstStyle/>
          <a:p>
            <a:fld id="{D6D0F569-AC90-44EB-9EF4-4E5C2F5D823C}" type="datetime1">
              <a:rPr lang="en-US" smtClean="0"/>
              <a:t>10/1/2023</a:t>
            </a:fld>
            <a:endParaRPr lang="en-US" dirty="0"/>
          </a:p>
        </p:txBody>
      </p:sp>
      <p:sp>
        <p:nvSpPr>
          <p:cNvPr id="5" name="Footer Placeholder 4">
            <a:extLst>
              <a:ext uri="{FF2B5EF4-FFF2-40B4-BE49-F238E27FC236}">
                <a16:creationId xmlns:a16="http://schemas.microsoft.com/office/drawing/2014/main" id="{6BF6F3D7-2082-4DD9-8936-1F611B2ED8B2}"/>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8CD32FDA-6046-4C41-AEFD-3D841D4F0CD6}"/>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2692693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82CFE-7617-42D7-BC28-7F2F70C564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175B19-58ED-45B6-A4D9-A3C94B9D02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28A077-3ABD-4C96-A804-7DC8A06C2E18}"/>
              </a:ext>
            </a:extLst>
          </p:cNvPr>
          <p:cNvSpPr>
            <a:spLocks noGrp="1"/>
          </p:cNvSpPr>
          <p:nvPr>
            <p:ph type="dt" sz="half" idx="10"/>
          </p:nvPr>
        </p:nvSpPr>
        <p:spPr/>
        <p:txBody>
          <a:bodyPr/>
          <a:lstStyle/>
          <a:p>
            <a:fld id="{46BA7D41-E8B7-4A0B-B861-3EC4AE88917D}" type="datetime1">
              <a:rPr lang="en-US" smtClean="0"/>
              <a:t>10/1/2023</a:t>
            </a:fld>
            <a:endParaRPr lang="en-US" dirty="0"/>
          </a:p>
        </p:txBody>
      </p:sp>
      <p:sp>
        <p:nvSpPr>
          <p:cNvPr id="5" name="Footer Placeholder 4">
            <a:extLst>
              <a:ext uri="{FF2B5EF4-FFF2-40B4-BE49-F238E27FC236}">
                <a16:creationId xmlns:a16="http://schemas.microsoft.com/office/drawing/2014/main" id="{F6F089D1-7063-4A9C-B938-C4C6AA527858}"/>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CEC34F3F-224D-4F3D-A239-0CCB2556B095}"/>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5935009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60E0BE-B254-42F6-BB6F-CA58341182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20A418-8324-4EB6-993B-E1F5C5CBF5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78FC2C-02A8-4BD9-97C8-77262933436A}"/>
              </a:ext>
            </a:extLst>
          </p:cNvPr>
          <p:cNvSpPr>
            <a:spLocks noGrp="1"/>
          </p:cNvSpPr>
          <p:nvPr>
            <p:ph type="dt" sz="half" idx="10"/>
          </p:nvPr>
        </p:nvSpPr>
        <p:spPr/>
        <p:txBody>
          <a:bodyPr/>
          <a:lstStyle/>
          <a:p>
            <a:fld id="{A7C34823-0B19-4B4E-A643-7A3B0A3D24D6}" type="datetime1">
              <a:rPr lang="en-US" smtClean="0"/>
              <a:t>10/1/2023</a:t>
            </a:fld>
            <a:endParaRPr lang="en-US" dirty="0"/>
          </a:p>
        </p:txBody>
      </p:sp>
      <p:sp>
        <p:nvSpPr>
          <p:cNvPr id="5" name="Footer Placeholder 4">
            <a:extLst>
              <a:ext uri="{FF2B5EF4-FFF2-40B4-BE49-F238E27FC236}">
                <a16:creationId xmlns:a16="http://schemas.microsoft.com/office/drawing/2014/main" id="{FCF54AAE-969B-4935-A235-427D5C7AA879}"/>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C53EAFA5-79BA-4C40-8E56-F5AC490B5695}"/>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4581100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70E19-4CAF-4246-9E0C-5139674542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1F3B3A-8E7A-4CD6-BC56-041E2BE922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B5397B-578D-4A38-95D3-4A04D64F1E2A}"/>
              </a:ext>
            </a:extLst>
          </p:cNvPr>
          <p:cNvSpPr>
            <a:spLocks noGrp="1"/>
          </p:cNvSpPr>
          <p:nvPr>
            <p:ph type="dt" sz="half" idx="10"/>
          </p:nvPr>
        </p:nvSpPr>
        <p:spPr/>
        <p:txBody>
          <a:bodyPr/>
          <a:lstStyle/>
          <a:p>
            <a:fld id="{8C2D79EF-17C8-45D8-9866-DAF5723FC604}" type="datetime1">
              <a:rPr lang="en-US" smtClean="0"/>
              <a:t>10/1/2023</a:t>
            </a:fld>
            <a:endParaRPr lang="en-US" dirty="0"/>
          </a:p>
        </p:txBody>
      </p:sp>
      <p:sp>
        <p:nvSpPr>
          <p:cNvPr id="5" name="Footer Placeholder 4">
            <a:extLst>
              <a:ext uri="{FF2B5EF4-FFF2-40B4-BE49-F238E27FC236}">
                <a16:creationId xmlns:a16="http://schemas.microsoft.com/office/drawing/2014/main" id="{A6C5A1A8-EEE1-48F0-9C98-D761FAE876A7}"/>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D40FC8B3-5640-4351-9B12-005871876C17}"/>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8601858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D41FC-A553-4C6A-A7B7-5AD82786E2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95E57A-D302-488B-AB24-1A3209B397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4D92B7-CB74-4861-A3B1-2F124CF5AD4C}"/>
              </a:ext>
            </a:extLst>
          </p:cNvPr>
          <p:cNvSpPr>
            <a:spLocks noGrp="1"/>
          </p:cNvSpPr>
          <p:nvPr>
            <p:ph type="dt" sz="half" idx="10"/>
          </p:nvPr>
        </p:nvSpPr>
        <p:spPr/>
        <p:txBody>
          <a:bodyPr/>
          <a:lstStyle/>
          <a:p>
            <a:fld id="{DFFC2ADC-3680-4013-A757-E4663495DB98}" type="datetime1">
              <a:rPr lang="en-US" smtClean="0"/>
              <a:t>10/1/2023</a:t>
            </a:fld>
            <a:endParaRPr lang="en-US" dirty="0"/>
          </a:p>
        </p:txBody>
      </p:sp>
      <p:sp>
        <p:nvSpPr>
          <p:cNvPr id="5" name="Footer Placeholder 4">
            <a:extLst>
              <a:ext uri="{FF2B5EF4-FFF2-40B4-BE49-F238E27FC236}">
                <a16:creationId xmlns:a16="http://schemas.microsoft.com/office/drawing/2014/main" id="{D78B23D1-EA7A-4B3A-9716-1043F7668477}"/>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AC9F1B39-7DD7-4B8F-8D24-3D99AA4A7AFD}"/>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7331439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74278-5AD9-4F9A-8960-065B02604F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3DB413-B318-41EF-BDEA-0BCDBD5350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14871F-C681-4C90-B12C-38E5BC6CB6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96358F-0337-4784-8DC2-8353919BC23B}"/>
              </a:ext>
            </a:extLst>
          </p:cNvPr>
          <p:cNvSpPr>
            <a:spLocks noGrp="1"/>
          </p:cNvSpPr>
          <p:nvPr>
            <p:ph type="dt" sz="half" idx="10"/>
          </p:nvPr>
        </p:nvSpPr>
        <p:spPr/>
        <p:txBody>
          <a:bodyPr/>
          <a:lstStyle/>
          <a:p>
            <a:fld id="{4751BA94-5DCA-4F19-960F-0FB2BD5EE85A}" type="datetime1">
              <a:rPr lang="en-US" smtClean="0"/>
              <a:t>10/1/2023</a:t>
            </a:fld>
            <a:endParaRPr lang="en-US" dirty="0"/>
          </a:p>
        </p:txBody>
      </p:sp>
      <p:sp>
        <p:nvSpPr>
          <p:cNvPr id="6" name="Footer Placeholder 5">
            <a:extLst>
              <a:ext uri="{FF2B5EF4-FFF2-40B4-BE49-F238E27FC236}">
                <a16:creationId xmlns:a16="http://schemas.microsoft.com/office/drawing/2014/main" id="{443EDCA4-F5CA-4662-A3B6-197AB4168697}"/>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646F11C5-103D-46CA-BE8C-B95BD8B0EC6A}"/>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0021809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4293B-83E4-43D5-A508-6924DB1253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F18701-2899-47E9-8039-1F2866D5CD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CC9B6F-C07D-409F-BDE5-FCCDD190B8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DC601A-EF85-4DAB-A123-279F08198B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A5A6DE-03A3-46FE-8995-BC4D08EB3B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A6FD9C-5EED-45A8-91A8-35624055566D}"/>
              </a:ext>
            </a:extLst>
          </p:cNvPr>
          <p:cNvSpPr>
            <a:spLocks noGrp="1"/>
          </p:cNvSpPr>
          <p:nvPr>
            <p:ph type="dt" sz="half" idx="10"/>
          </p:nvPr>
        </p:nvSpPr>
        <p:spPr/>
        <p:txBody>
          <a:bodyPr/>
          <a:lstStyle/>
          <a:p>
            <a:fld id="{01BED947-38D9-44AC-8B89-E79758333B77}" type="datetime1">
              <a:rPr lang="en-US" smtClean="0"/>
              <a:t>10/1/2023</a:t>
            </a:fld>
            <a:endParaRPr lang="en-US" dirty="0"/>
          </a:p>
        </p:txBody>
      </p:sp>
      <p:sp>
        <p:nvSpPr>
          <p:cNvPr id="8" name="Footer Placeholder 7">
            <a:extLst>
              <a:ext uri="{FF2B5EF4-FFF2-40B4-BE49-F238E27FC236}">
                <a16:creationId xmlns:a16="http://schemas.microsoft.com/office/drawing/2014/main" id="{43B71BCD-1265-46D6-AFA7-A924D6286EE5}"/>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2D535CD7-02B3-4791-B65C-CFB2A88D8D7C}"/>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6899660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7ECFA-C86B-47F0-9A9D-A4F39C7F51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BDAD1A-4711-4210-99E5-A97820289B19}"/>
              </a:ext>
            </a:extLst>
          </p:cNvPr>
          <p:cNvSpPr>
            <a:spLocks noGrp="1"/>
          </p:cNvSpPr>
          <p:nvPr>
            <p:ph type="dt" sz="half" idx="10"/>
          </p:nvPr>
        </p:nvSpPr>
        <p:spPr/>
        <p:txBody>
          <a:bodyPr/>
          <a:lstStyle/>
          <a:p>
            <a:fld id="{3781E23F-BD3C-4F23-B116-2B758120C8AC}" type="datetime1">
              <a:rPr lang="en-US" smtClean="0"/>
              <a:t>10/1/2023</a:t>
            </a:fld>
            <a:endParaRPr lang="en-US" dirty="0"/>
          </a:p>
        </p:txBody>
      </p:sp>
      <p:sp>
        <p:nvSpPr>
          <p:cNvPr id="4" name="Footer Placeholder 3">
            <a:extLst>
              <a:ext uri="{FF2B5EF4-FFF2-40B4-BE49-F238E27FC236}">
                <a16:creationId xmlns:a16="http://schemas.microsoft.com/office/drawing/2014/main" id="{6EAC1313-A6A0-44A7-9A59-A9682F62DFD0}"/>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AC776B53-665C-43B5-B610-9EC6CB7AE34A}"/>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4333695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F5224F-90DD-48EA-B0C7-9B608D4693C9}"/>
              </a:ext>
            </a:extLst>
          </p:cNvPr>
          <p:cNvSpPr>
            <a:spLocks noGrp="1"/>
          </p:cNvSpPr>
          <p:nvPr>
            <p:ph type="dt" sz="half" idx="10"/>
          </p:nvPr>
        </p:nvSpPr>
        <p:spPr/>
        <p:txBody>
          <a:bodyPr/>
          <a:lstStyle/>
          <a:p>
            <a:fld id="{473CFAA9-6D59-4D98-869E-ACBDB83B2CA4}" type="datetime1">
              <a:rPr lang="en-US" smtClean="0"/>
              <a:t>10/1/2023</a:t>
            </a:fld>
            <a:endParaRPr lang="en-US"/>
          </a:p>
        </p:txBody>
      </p:sp>
      <p:sp>
        <p:nvSpPr>
          <p:cNvPr id="3" name="Footer Placeholder 2">
            <a:extLst>
              <a:ext uri="{FF2B5EF4-FFF2-40B4-BE49-F238E27FC236}">
                <a16:creationId xmlns:a16="http://schemas.microsoft.com/office/drawing/2014/main" id="{0F127CB4-A5EF-4584-BF84-DC5B7BC6AC6F}"/>
              </a:ext>
            </a:extLst>
          </p:cNvPr>
          <p:cNvSpPr>
            <a:spLocks noGrp="1"/>
          </p:cNvSpPr>
          <p:nvPr>
            <p:ph type="ftr" sz="quarter" idx="11"/>
          </p:nvPr>
        </p:nvSpPr>
        <p:spPr/>
        <p:txBody>
          <a:bodyPr/>
          <a:lstStyle/>
          <a:p>
            <a:r>
              <a:rPr lang="en-US"/>
              <a:t>Sample Footer Text</a:t>
            </a:r>
            <a:endParaRPr lang="en-US" dirty="0"/>
          </a:p>
        </p:txBody>
      </p:sp>
      <p:sp>
        <p:nvSpPr>
          <p:cNvPr id="4" name="Slide Number Placeholder 3">
            <a:extLst>
              <a:ext uri="{FF2B5EF4-FFF2-40B4-BE49-F238E27FC236}">
                <a16:creationId xmlns:a16="http://schemas.microsoft.com/office/drawing/2014/main" id="{CFAB21F8-FB0E-4E9F-9D42-DD54A4EB2F44}"/>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4635576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13DD0-6DC8-4637-87D8-3EEF93D0E0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588513-D23E-4B5C-B18D-AE3940DB15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B04001-1ACE-456C-8C0F-BA09C928DE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4B623A-3902-4AD6-8763-D807560B7BDB}"/>
              </a:ext>
            </a:extLst>
          </p:cNvPr>
          <p:cNvSpPr>
            <a:spLocks noGrp="1"/>
          </p:cNvSpPr>
          <p:nvPr>
            <p:ph type="dt" sz="half" idx="10"/>
          </p:nvPr>
        </p:nvSpPr>
        <p:spPr/>
        <p:txBody>
          <a:bodyPr/>
          <a:lstStyle/>
          <a:p>
            <a:fld id="{DC410804-27E3-430A-BB42-B831260DE39A}" type="datetime1">
              <a:rPr lang="en-US" smtClean="0"/>
              <a:t>10/1/2023</a:t>
            </a:fld>
            <a:endParaRPr lang="en-US" dirty="0"/>
          </a:p>
        </p:txBody>
      </p:sp>
      <p:sp>
        <p:nvSpPr>
          <p:cNvPr id="6" name="Footer Placeholder 5">
            <a:extLst>
              <a:ext uri="{FF2B5EF4-FFF2-40B4-BE49-F238E27FC236}">
                <a16:creationId xmlns:a16="http://schemas.microsoft.com/office/drawing/2014/main" id="{851FB22E-A2AF-4893-985E-A582295C2D1D}"/>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4762451D-4087-4BDE-B82D-37C4B8D9D79D}"/>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8504111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A81F9-9128-4AB2-87D4-F71EC9E633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F6EFBD-B01D-49A8-A1D2-3D83866C4F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2485D1-F7FD-4BEB-8F2D-3CDE2C916A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B27118-72BE-4FF5-AA5F-9DF8D5A4EBBE}"/>
              </a:ext>
            </a:extLst>
          </p:cNvPr>
          <p:cNvSpPr>
            <a:spLocks noGrp="1"/>
          </p:cNvSpPr>
          <p:nvPr>
            <p:ph type="dt" sz="half" idx="10"/>
          </p:nvPr>
        </p:nvSpPr>
        <p:spPr/>
        <p:txBody>
          <a:bodyPr/>
          <a:lstStyle/>
          <a:p>
            <a:fld id="{60E22DE3-3D1A-4D53-B9A6-6C7463B8C992}" type="datetime1">
              <a:rPr lang="en-US" smtClean="0"/>
              <a:t>10/1/2023</a:t>
            </a:fld>
            <a:endParaRPr lang="en-US" dirty="0"/>
          </a:p>
        </p:txBody>
      </p:sp>
      <p:sp>
        <p:nvSpPr>
          <p:cNvPr id="6" name="Footer Placeholder 5">
            <a:extLst>
              <a:ext uri="{FF2B5EF4-FFF2-40B4-BE49-F238E27FC236}">
                <a16:creationId xmlns:a16="http://schemas.microsoft.com/office/drawing/2014/main" id="{3EAF725F-00E0-432D-8CF7-C010F9452A18}"/>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757F103C-9C5B-4370-BEAF-68220ACCFE6E}"/>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3581171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BBA8B1-CE04-4D58-8681-12F5DF0E42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68CEB2-BA13-4AC8-9968-F776CBF081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6870E4-A7B1-4E18-A39F-03E6E38722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D8B30-1B71-45A1-8314-D59C86F581E1}" type="datetime1">
              <a:rPr lang="en-US" smtClean="0"/>
              <a:pPr/>
              <a:t>10/1/2023</a:t>
            </a:fld>
            <a:endParaRPr lang="en-US" b="1" dirty="0"/>
          </a:p>
        </p:txBody>
      </p:sp>
      <p:sp>
        <p:nvSpPr>
          <p:cNvPr id="5" name="Footer Placeholder 4">
            <a:extLst>
              <a:ext uri="{FF2B5EF4-FFF2-40B4-BE49-F238E27FC236}">
                <a16:creationId xmlns:a16="http://schemas.microsoft.com/office/drawing/2014/main" id="{89BC8510-9769-482F-AC18-1A5AD7AAFB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 Footer Text</a:t>
            </a:r>
            <a:endParaRPr lang="en-US" b="1" dirty="0"/>
          </a:p>
        </p:txBody>
      </p:sp>
      <p:sp>
        <p:nvSpPr>
          <p:cNvPr id="6" name="Slide Number Placeholder 5">
            <a:extLst>
              <a:ext uri="{FF2B5EF4-FFF2-40B4-BE49-F238E27FC236}">
                <a16:creationId xmlns:a16="http://schemas.microsoft.com/office/drawing/2014/main" id="{1583DC0B-E09D-484B-BFA5-0BD53A249C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3641026332"/>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bin"/><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bin"/></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bin"/><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jpeg"/></Relationships>
</file>

<file path=ppt/slides/_rels/slide1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 Id="rId5" Type="http://schemas.openxmlformats.org/officeDocument/2006/relationships/image" Target="../media/image28.jpeg"/><Relationship Id="rId4" Type="http://schemas.openxmlformats.org/officeDocument/2006/relationships/image" Target="../media/image27.jpeg"/></Relationships>
</file>

<file path=ppt/slides/_rels/slide19.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e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382B5-B2D6-449E-BDF2-FA749F820E83}"/>
              </a:ext>
            </a:extLst>
          </p:cNvPr>
          <p:cNvSpPr>
            <a:spLocks noGrp="1"/>
          </p:cNvSpPr>
          <p:nvPr>
            <p:ph type="ctrTitle"/>
          </p:nvPr>
        </p:nvSpPr>
        <p:spPr>
          <a:xfrm>
            <a:off x="1197734" y="1648496"/>
            <a:ext cx="9916733" cy="1146220"/>
          </a:xfrm>
        </p:spPr>
        <p:txBody>
          <a:bodyPr anchor="ctr">
            <a:noAutofit/>
          </a:bodyPr>
          <a:lstStyle/>
          <a:p>
            <a:br>
              <a:rPr lang="en-US" sz="4400" dirty="0">
                <a:latin typeface="Berlin Sans FB Demi" panose="020E0802020502020306" pitchFamily="34" charset="0"/>
              </a:rPr>
            </a:br>
            <a:r>
              <a:rPr lang="en-US" u="sng" dirty="0">
                <a:latin typeface="Berlin Sans FB Demi" panose="020E0802020502020306" pitchFamily="34" charset="0"/>
              </a:rPr>
              <a:t>Computer System Servicing</a:t>
            </a:r>
          </a:p>
        </p:txBody>
      </p:sp>
    </p:spTree>
    <p:extLst>
      <p:ext uri="{BB962C8B-B14F-4D97-AF65-F5344CB8AC3E}">
        <p14:creationId xmlns:p14="http://schemas.microsoft.com/office/powerpoint/2010/main" val="26049158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Form Factor of System Unit</a:t>
            </a:r>
          </a:p>
        </p:txBody>
      </p:sp>
      <p:sp>
        <p:nvSpPr>
          <p:cNvPr id="5" name="Rectangle 4"/>
          <p:cNvSpPr/>
          <p:nvPr/>
        </p:nvSpPr>
        <p:spPr>
          <a:xfrm>
            <a:off x="3892013" y="1906543"/>
            <a:ext cx="1290354"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Mid Tower</a:t>
            </a:r>
          </a:p>
        </p:txBody>
      </p:sp>
      <p:sp>
        <p:nvSpPr>
          <p:cNvPr id="7" name="Rectangle 6"/>
          <p:cNvSpPr/>
          <p:nvPr/>
        </p:nvSpPr>
        <p:spPr>
          <a:xfrm>
            <a:off x="909190" y="1785688"/>
            <a:ext cx="1248675"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Full Tower</a:t>
            </a:r>
          </a:p>
        </p:txBody>
      </p:sp>
      <p:sp>
        <p:nvSpPr>
          <p:cNvPr id="9" name="Rectangle 8"/>
          <p:cNvSpPr/>
          <p:nvPr/>
        </p:nvSpPr>
        <p:spPr>
          <a:xfrm>
            <a:off x="6538672" y="1886990"/>
            <a:ext cx="1349665"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Mini Tower</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891" y="2292440"/>
            <a:ext cx="2581275" cy="28575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6153" y="2315638"/>
            <a:ext cx="2834640" cy="2834640"/>
          </a:xfrm>
          <a:prstGeom prst="rect">
            <a:avLst/>
          </a:prstGeom>
        </p:spPr>
      </p:pic>
      <p:pic>
        <p:nvPicPr>
          <p:cNvPr id="12" name="Picture 11"/>
          <p:cNvPicPr>
            <a:picLocks noChangeAspect="1"/>
          </p:cNvPicPr>
          <p:nvPr/>
        </p:nvPicPr>
        <p:blipFill rotWithShape="1">
          <a:blip r:embed="rId4">
            <a:extLst>
              <a:ext uri="{28A0092B-C50C-407E-A947-70E740481C1C}">
                <a14:useLocalDpi xmlns:a14="http://schemas.microsoft.com/office/drawing/2010/main" val="0"/>
              </a:ext>
            </a:extLst>
          </a:blip>
          <a:srcRect l="17940" r="16619"/>
          <a:stretch/>
        </p:blipFill>
        <p:spPr>
          <a:xfrm>
            <a:off x="6161209" y="2684976"/>
            <a:ext cx="1828800" cy="2095964"/>
          </a:xfrm>
          <a:prstGeom prst="rect">
            <a:avLst/>
          </a:prstGeom>
        </p:spPr>
      </p:pic>
      <p:sp>
        <p:nvSpPr>
          <p:cNvPr id="13" name="Rectangle 12"/>
          <p:cNvSpPr/>
          <p:nvPr/>
        </p:nvSpPr>
        <p:spPr>
          <a:xfrm>
            <a:off x="9310593" y="1886990"/>
            <a:ext cx="1661032"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Slim Line Case</a:t>
            </a:r>
          </a:p>
        </p:txBody>
      </p:sp>
      <p:pic>
        <p:nvPicPr>
          <p:cNvPr id="14" name="Picture 13"/>
          <p:cNvPicPr>
            <a:picLocks noChangeAspect="1"/>
          </p:cNvPicPr>
          <p:nvPr/>
        </p:nvPicPr>
        <p:blipFill rotWithShape="1">
          <a:blip r:embed="rId5">
            <a:extLst>
              <a:ext uri="{28A0092B-C50C-407E-A947-70E740481C1C}">
                <a14:useLocalDpi xmlns:a14="http://schemas.microsoft.com/office/drawing/2010/main" val="0"/>
              </a:ext>
            </a:extLst>
          </a:blip>
          <a:srcRect l="22191" t="4972" r="23183"/>
          <a:stretch/>
        </p:blipFill>
        <p:spPr>
          <a:xfrm>
            <a:off x="9490726" y="2601532"/>
            <a:ext cx="1300766" cy="2262852"/>
          </a:xfrm>
          <a:prstGeom prst="rect">
            <a:avLst/>
          </a:prstGeom>
        </p:spPr>
      </p:pic>
    </p:spTree>
    <p:extLst>
      <p:ext uri="{BB962C8B-B14F-4D97-AF65-F5344CB8AC3E}">
        <p14:creationId xmlns:p14="http://schemas.microsoft.com/office/powerpoint/2010/main" val="33545741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Common Parts of Desktop Computer</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568557" y="1712891"/>
            <a:ext cx="5175419" cy="43401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00B0F0"/>
                </a:solidFill>
                <a:latin typeface="Berlin Sans FB" panose="020E0602020502020306" pitchFamily="34" charset="0"/>
              </a:rPr>
              <a:t>Monitor</a:t>
            </a:r>
            <a:r>
              <a:rPr lang="en-US" sz="4000" dirty="0">
                <a:latin typeface="Berlin Sans FB" panose="020E0602020502020306" pitchFamily="34" charset="0"/>
              </a:rPr>
              <a:t>- is a visual display unit, which shows images generated from the video adapter of a computer. </a:t>
            </a:r>
          </a:p>
          <a:p>
            <a:endParaRPr lang="en-US" sz="4000" dirty="0">
              <a:latin typeface="Berlin Sans FB" panose="020E0602020502020306" pitchFamily="34" charset="0"/>
            </a:endParaRP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8826" b="9672"/>
          <a:stretch/>
        </p:blipFill>
        <p:spPr>
          <a:xfrm>
            <a:off x="6337479" y="1712891"/>
            <a:ext cx="4572000" cy="3726282"/>
          </a:xfrm>
          <a:prstGeom prst="rect">
            <a:avLst/>
          </a:prstGeom>
        </p:spPr>
      </p:pic>
    </p:spTree>
    <p:extLst>
      <p:ext uri="{BB962C8B-B14F-4D97-AF65-F5344CB8AC3E}">
        <p14:creationId xmlns:p14="http://schemas.microsoft.com/office/powerpoint/2010/main" val="18044387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Types of Monitor</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8826" b="9672"/>
          <a:stretch/>
        </p:blipFill>
        <p:spPr>
          <a:xfrm>
            <a:off x="4160949" y="2292440"/>
            <a:ext cx="3657600" cy="2981022"/>
          </a:xfrm>
          <a:prstGeom prst="rect">
            <a:avLst/>
          </a:prstGeom>
        </p:spPr>
      </p:pic>
      <p:sp>
        <p:nvSpPr>
          <p:cNvPr id="5" name="Rectangle 4"/>
          <p:cNvSpPr/>
          <p:nvPr/>
        </p:nvSpPr>
        <p:spPr>
          <a:xfrm>
            <a:off x="5698419" y="1892330"/>
            <a:ext cx="582660"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LCD</a:t>
            </a: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6529" r="20638"/>
          <a:stretch/>
        </p:blipFill>
        <p:spPr>
          <a:xfrm>
            <a:off x="116983" y="2169307"/>
            <a:ext cx="3657600" cy="3227288"/>
          </a:xfrm>
          <a:prstGeom prst="rect">
            <a:avLst/>
          </a:prstGeom>
        </p:spPr>
      </p:pic>
      <p:sp>
        <p:nvSpPr>
          <p:cNvPr id="7" name="Rectangle 6"/>
          <p:cNvSpPr/>
          <p:nvPr/>
        </p:nvSpPr>
        <p:spPr>
          <a:xfrm>
            <a:off x="1755209" y="1785688"/>
            <a:ext cx="582916"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CRT</a:t>
            </a:r>
          </a:p>
        </p:txBody>
      </p:sp>
      <p:pic>
        <p:nvPicPr>
          <p:cNvPr id="8" name="Picture 7"/>
          <p:cNvPicPr>
            <a:picLocks noChangeAspect="1"/>
          </p:cNvPicPr>
          <p:nvPr/>
        </p:nvPicPr>
        <p:blipFill rotWithShape="1">
          <a:blip r:embed="rId4" cstate="print">
            <a:extLst>
              <a:ext uri="{28A0092B-C50C-407E-A947-70E740481C1C}">
                <a14:useLocalDpi xmlns:a14="http://schemas.microsoft.com/office/drawing/2010/main" val="0"/>
              </a:ext>
            </a:extLst>
          </a:blip>
          <a:srcRect l="5608" t="3933" r="5190" b="3004"/>
          <a:stretch/>
        </p:blipFill>
        <p:spPr>
          <a:xfrm>
            <a:off x="8204915" y="2292440"/>
            <a:ext cx="3670479" cy="2871989"/>
          </a:xfrm>
          <a:prstGeom prst="rect">
            <a:avLst/>
          </a:prstGeom>
        </p:spPr>
      </p:pic>
      <p:sp>
        <p:nvSpPr>
          <p:cNvPr id="9" name="Rectangle 8"/>
          <p:cNvSpPr/>
          <p:nvPr/>
        </p:nvSpPr>
        <p:spPr>
          <a:xfrm>
            <a:off x="9748824" y="1785688"/>
            <a:ext cx="582660"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LED</a:t>
            </a:r>
          </a:p>
        </p:txBody>
      </p:sp>
    </p:spTree>
    <p:extLst>
      <p:ext uri="{BB962C8B-B14F-4D97-AF65-F5344CB8AC3E}">
        <p14:creationId xmlns:p14="http://schemas.microsoft.com/office/powerpoint/2010/main" val="26358285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7" y="347401"/>
            <a:ext cx="10515600" cy="687768"/>
          </a:xfrm>
        </p:spPr>
        <p:txBody>
          <a:bodyPr>
            <a:noAutofit/>
          </a:bodyPr>
          <a:lstStyle/>
          <a:p>
            <a:pPr algn="ctr"/>
            <a:r>
              <a:rPr lang="en-US" sz="4000" dirty="0">
                <a:latin typeface="Berlin Sans FB" panose="020E0602020502020306" pitchFamily="34" charset="0"/>
              </a:rPr>
              <a:t>Common Parts of Desktop Computer</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568557" y="1712891"/>
            <a:ext cx="5175419" cy="43401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00B0F0"/>
                </a:solidFill>
                <a:latin typeface="Berlin Sans FB" panose="020E0602020502020306" pitchFamily="34" charset="0"/>
              </a:rPr>
              <a:t>Mouse </a:t>
            </a:r>
            <a:r>
              <a:rPr lang="en-US" sz="4000" dirty="0">
                <a:latin typeface="Berlin Sans FB" panose="020E0602020502020306" pitchFamily="34" charset="0"/>
              </a:rPr>
              <a:t>- is also known as pointing device whose function is to detect two-dimensional motion relative to its supporting surface.</a:t>
            </a:r>
          </a:p>
        </p:txBody>
      </p:sp>
      <p:pic>
        <p:nvPicPr>
          <p:cNvPr id="5" name="image90.jpeg"/>
          <p:cNvPicPr/>
          <p:nvPr/>
        </p:nvPicPr>
        <p:blipFill>
          <a:blip r:embed="rId2" cstate="print"/>
          <a:stretch>
            <a:fillRect/>
          </a:stretch>
        </p:blipFill>
        <p:spPr>
          <a:xfrm>
            <a:off x="5743976" y="1712891"/>
            <a:ext cx="2743835" cy="1997710"/>
          </a:xfrm>
          <a:prstGeom prst="rect">
            <a:avLst/>
          </a:prstGeom>
          <a:ln>
            <a:solidFill>
              <a:schemeClr val="tx1"/>
            </a:solidFill>
          </a:ln>
        </p:spPr>
      </p:pic>
      <p:pic>
        <p:nvPicPr>
          <p:cNvPr id="6" name="image89.jpeg"/>
          <p:cNvPicPr/>
          <p:nvPr/>
        </p:nvPicPr>
        <p:blipFill>
          <a:blip r:embed="rId3" cstate="print"/>
          <a:stretch>
            <a:fillRect/>
          </a:stretch>
        </p:blipFill>
        <p:spPr>
          <a:xfrm>
            <a:off x="9578340" y="1712891"/>
            <a:ext cx="2179320" cy="2305050"/>
          </a:xfrm>
          <a:prstGeom prst="rect">
            <a:avLst/>
          </a:prstGeom>
          <a:ln>
            <a:solidFill>
              <a:schemeClr val="tx1"/>
            </a:solidFill>
          </a:ln>
        </p:spPr>
      </p:pic>
      <p:pic>
        <p:nvPicPr>
          <p:cNvPr id="7" name="image91.jpeg"/>
          <p:cNvPicPr/>
          <p:nvPr/>
        </p:nvPicPr>
        <p:blipFill>
          <a:blip r:embed="rId4" cstate="print"/>
          <a:stretch>
            <a:fillRect/>
          </a:stretch>
        </p:blipFill>
        <p:spPr>
          <a:xfrm>
            <a:off x="7125985" y="4581507"/>
            <a:ext cx="2821305" cy="1909445"/>
          </a:xfrm>
          <a:prstGeom prst="rect">
            <a:avLst/>
          </a:prstGeom>
        </p:spPr>
      </p:pic>
      <p:sp>
        <p:nvSpPr>
          <p:cNvPr id="8" name="Rectangle 7"/>
          <p:cNvSpPr/>
          <p:nvPr/>
        </p:nvSpPr>
        <p:spPr>
          <a:xfrm>
            <a:off x="9947290" y="1160853"/>
            <a:ext cx="1441421"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PS/2 Mouse</a:t>
            </a:r>
          </a:p>
        </p:txBody>
      </p:sp>
      <p:sp>
        <p:nvSpPr>
          <p:cNvPr id="9" name="Rectangle 8"/>
          <p:cNvSpPr/>
          <p:nvPr/>
        </p:nvSpPr>
        <p:spPr>
          <a:xfrm>
            <a:off x="6025725" y="1128225"/>
            <a:ext cx="2180341"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Optical USB Mouse</a:t>
            </a:r>
          </a:p>
        </p:txBody>
      </p:sp>
      <p:sp>
        <p:nvSpPr>
          <p:cNvPr id="10" name="Rectangle 9"/>
          <p:cNvSpPr/>
          <p:nvPr/>
        </p:nvSpPr>
        <p:spPr>
          <a:xfrm>
            <a:off x="7610840" y="4099669"/>
            <a:ext cx="1851597"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Wireless Mouse</a:t>
            </a:r>
          </a:p>
        </p:txBody>
      </p:sp>
    </p:spTree>
    <p:extLst>
      <p:ext uri="{BB962C8B-B14F-4D97-AF65-F5344CB8AC3E}">
        <p14:creationId xmlns:p14="http://schemas.microsoft.com/office/powerpoint/2010/main" val="42931032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7" y="347401"/>
            <a:ext cx="10515600" cy="687768"/>
          </a:xfrm>
        </p:spPr>
        <p:txBody>
          <a:bodyPr>
            <a:noAutofit/>
          </a:bodyPr>
          <a:lstStyle/>
          <a:p>
            <a:pPr algn="ctr"/>
            <a:r>
              <a:rPr lang="en-US" sz="4000" dirty="0">
                <a:latin typeface="Berlin Sans FB" panose="020E0602020502020306" pitchFamily="34" charset="0"/>
              </a:rPr>
              <a:t>Common Parts of Desktop Computer</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568558" y="1712891"/>
            <a:ext cx="4608750" cy="4340179"/>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00B0F0"/>
                </a:solidFill>
                <a:latin typeface="Berlin Sans FB" panose="020E0602020502020306" pitchFamily="34" charset="0"/>
              </a:rPr>
              <a:t>Keyboard </a:t>
            </a:r>
            <a:r>
              <a:rPr lang="en-US" sz="4000" dirty="0">
                <a:latin typeface="Berlin Sans FB" panose="020E0602020502020306" pitchFamily="34" charset="0"/>
              </a:rPr>
              <a:t>- is an input device, designed just like a typewriter keyboard. It is one of the primary ways we communicate with the computer and enter data.</a:t>
            </a:r>
          </a:p>
        </p:txBody>
      </p:sp>
      <p:sp>
        <p:nvSpPr>
          <p:cNvPr id="8" name="Rectangle 7"/>
          <p:cNvSpPr/>
          <p:nvPr/>
        </p:nvSpPr>
        <p:spPr>
          <a:xfrm>
            <a:off x="9814306" y="1160853"/>
            <a:ext cx="1707391"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PS/2 Keyboard</a:t>
            </a:r>
          </a:p>
        </p:txBody>
      </p:sp>
      <p:sp>
        <p:nvSpPr>
          <p:cNvPr id="9" name="Rectangle 8"/>
          <p:cNvSpPr/>
          <p:nvPr/>
        </p:nvSpPr>
        <p:spPr>
          <a:xfrm>
            <a:off x="5892741" y="1128225"/>
            <a:ext cx="2446311"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Optical USB Keyboard</a:t>
            </a:r>
          </a:p>
        </p:txBody>
      </p:sp>
      <p:sp>
        <p:nvSpPr>
          <p:cNvPr id="10" name="Rectangle 9"/>
          <p:cNvSpPr/>
          <p:nvPr/>
        </p:nvSpPr>
        <p:spPr>
          <a:xfrm>
            <a:off x="5892741" y="5652960"/>
            <a:ext cx="2117567"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Wireless Keyboard</a:t>
            </a:r>
          </a:p>
        </p:txBody>
      </p:sp>
      <p:grpSp>
        <p:nvGrpSpPr>
          <p:cNvPr id="11" name="Group 10"/>
          <p:cNvGrpSpPr>
            <a:grpSpLocks/>
          </p:cNvGrpSpPr>
          <p:nvPr/>
        </p:nvGrpSpPr>
        <p:grpSpPr bwMode="auto">
          <a:xfrm>
            <a:off x="8908440" y="1664455"/>
            <a:ext cx="3200400" cy="2327275"/>
            <a:chOff x="2952" y="198"/>
            <a:chExt cx="6334" cy="3665"/>
          </a:xfrm>
        </p:grpSpPr>
        <p:sp>
          <p:nvSpPr>
            <p:cNvPr id="12" name="Text Box 69"/>
            <p:cNvSpPr txBox="1">
              <a:spLocks noChangeArrowheads="1"/>
            </p:cNvSpPr>
            <p:nvPr/>
          </p:nvSpPr>
          <p:spPr bwMode="auto">
            <a:xfrm>
              <a:off x="5041" y="3149"/>
              <a:ext cx="1585"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ts val="1280"/>
                </a:lnSpc>
                <a:spcBef>
                  <a:spcPts val="15"/>
                </a:spcBef>
                <a:spcAft>
                  <a:spcPts val="0"/>
                </a:spcAft>
              </a:pPr>
              <a:r>
                <a:rPr lang="en-US" sz="1100">
                  <a:effectLst/>
                  <a:latin typeface="Bookman Uralic"/>
                  <a:ea typeface="Bookman Uralic"/>
                  <a:cs typeface="Bookman Uralic"/>
                </a:rPr>
                <a:t>USB Keyboard</a:t>
              </a:r>
            </a:p>
          </p:txBody>
        </p:sp>
        <p:pic>
          <p:nvPicPr>
            <p:cNvPr id="13"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 y="198"/>
              <a:ext cx="6334" cy="3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 name="image93.jpeg"/>
          <p:cNvPicPr/>
          <p:nvPr/>
        </p:nvPicPr>
        <p:blipFill>
          <a:blip r:embed="rId3" cstate="print"/>
          <a:stretch>
            <a:fillRect/>
          </a:stretch>
        </p:blipFill>
        <p:spPr>
          <a:xfrm>
            <a:off x="5292204" y="1664455"/>
            <a:ext cx="3528060" cy="1760220"/>
          </a:xfrm>
          <a:prstGeom prst="rect">
            <a:avLst/>
          </a:prstGeom>
        </p:spPr>
      </p:pic>
      <p:pic>
        <p:nvPicPr>
          <p:cNvPr id="15" name="image94.jpeg"/>
          <p:cNvPicPr/>
          <p:nvPr/>
        </p:nvPicPr>
        <p:blipFill>
          <a:blip r:embed="rId4" cstate="print"/>
          <a:stretch>
            <a:fillRect/>
          </a:stretch>
        </p:blipFill>
        <p:spPr>
          <a:xfrm>
            <a:off x="7997950" y="3945057"/>
            <a:ext cx="3657600" cy="2707005"/>
          </a:xfrm>
          <a:prstGeom prst="rect">
            <a:avLst/>
          </a:prstGeom>
        </p:spPr>
      </p:pic>
    </p:spTree>
    <p:extLst>
      <p:ext uri="{BB962C8B-B14F-4D97-AF65-F5344CB8AC3E}">
        <p14:creationId xmlns:p14="http://schemas.microsoft.com/office/powerpoint/2010/main" val="3713936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Common Parts of Desktop Computer</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568557" y="1712891"/>
            <a:ext cx="5175419" cy="43401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00B0F0"/>
                </a:solidFill>
                <a:latin typeface="Berlin Sans FB" panose="020E0602020502020306" pitchFamily="34" charset="0"/>
              </a:rPr>
              <a:t>Speaker </a:t>
            </a:r>
            <a:r>
              <a:rPr lang="en-US" sz="4000" dirty="0">
                <a:latin typeface="Berlin Sans FB" panose="020E0602020502020306" pitchFamily="34" charset="0"/>
              </a:rPr>
              <a:t>- are external audio device which is commonly equipped with a low-power internal amplifier. </a:t>
            </a:r>
          </a:p>
        </p:txBody>
      </p:sp>
      <p:pic>
        <p:nvPicPr>
          <p:cNvPr id="5" name="image99.png"/>
          <p:cNvPicPr/>
          <p:nvPr/>
        </p:nvPicPr>
        <p:blipFill>
          <a:blip r:embed="rId2" cstate="print"/>
          <a:stretch>
            <a:fillRect/>
          </a:stretch>
        </p:blipFill>
        <p:spPr>
          <a:xfrm>
            <a:off x="6867225" y="2096407"/>
            <a:ext cx="3657600" cy="3573145"/>
          </a:xfrm>
          <a:prstGeom prst="rect">
            <a:avLst/>
          </a:prstGeom>
        </p:spPr>
      </p:pic>
    </p:spTree>
    <p:extLst>
      <p:ext uri="{BB962C8B-B14F-4D97-AF65-F5344CB8AC3E}">
        <p14:creationId xmlns:p14="http://schemas.microsoft.com/office/powerpoint/2010/main" val="38459036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Common Parts of Desktop Computer</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568557" y="1712891"/>
            <a:ext cx="5175419" cy="43401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00B0F0"/>
                </a:solidFill>
                <a:latin typeface="Berlin Sans FB" panose="020E0602020502020306" pitchFamily="34" charset="0"/>
              </a:rPr>
              <a:t>AVR </a:t>
            </a:r>
            <a:r>
              <a:rPr lang="en-US" sz="4000" dirty="0">
                <a:latin typeface="Berlin Sans FB" panose="020E0602020502020306" pitchFamily="34" charset="0"/>
              </a:rPr>
              <a:t>– Regulates the flow of current in your computer. </a:t>
            </a:r>
          </a:p>
        </p:txBody>
      </p:sp>
      <p:pic>
        <p:nvPicPr>
          <p:cNvPr id="6" name="image103.jpeg"/>
          <p:cNvPicPr/>
          <p:nvPr/>
        </p:nvPicPr>
        <p:blipFill>
          <a:blip r:embed="rId2" cstate="print"/>
          <a:stretch>
            <a:fillRect/>
          </a:stretch>
        </p:blipFill>
        <p:spPr>
          <a:xfrm>
            <a:off x="5991899" y="2659487"/>
            <a:ext cx="4844335" cy="2446985"/>
          </a:xfrm>
          <a:prstGeom prst="rect">
            <a:avLst/>
          </a:prstGeom>
        </p:spPr>
      </p:pic>
    </p:spTree>
    <p:extLst>
      <p:ext uri="{BB962C8B-B14F-4D97-AF65-F5344CB8AC3E}">
        <p14:creationId xmlns:p14="http://schemas.microsoft.com/office/powerpoint/2010/main" val="19136335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Cable/Connectors and Ports</a:t>
            </a:r>
          </a:p>
        </p:txBody>
      </p:sp>
      <p:sp>
        <p:nvSpPr>
          <p:cNvPr id="5" name="Rectangle 4"/>
          <p:cNvSpPr/>
          <p:nvPr/>
        </p:nvSpPr>
        <p:spPr>
          <a:xfrm>
            <a:off x="3969695" y="1906543"/>
            <a:ext cx="1134991"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VGA Port</a:t>
            </a:r>
          </a:p>
        </p:txBody>
      </p:sp>
      <p:sp>
        <p:nvSpPr>
          <p:cNvPr id="7" name="Rectangle 6"/>
          <p:cNvSpPr/>
          <p:nvPr/>
        </p:nvSpPr>
        <p:spPr>
          <a:xfrm>
            <a:off x="894540" y="1785688"/>
            <a:ext cx="1277979"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VGA Cable</a:t>
            </a:r>
          </a:p>
        </p:txBody>
      </p:sp>
      <p:sp>
        <p:nvSpPr>
          <p:cNvPr id="9" name="Rectangle 8"/>
          <p:cNvSpPr/>
          <p:nvPr/>
        </p:nvSpPr>
        <p:spPr>
          <a:xfrm>
            <a:off x="6901862" y="1913218"/>
            <a:ext cx="1692386"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DVI Connector</a:t>
            </a:r>
          </a:p>
        </p:txBody>
      </p:sp>
      <p:sp>
        <p:nvSpPr>
          <p:cNvPr id="13" name="Rectangle 12"/>
          <p:cNvSpPr/>
          <p:nvPr/>
        </p:nvSpPr>
        <p:spPr>
          <a:xfrm>
            <a:off x="10249390" y="1906543"/>
            <a:ext cx="1045351"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DVI Port</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3247"/>
          <a:stretch/>
        </p:blipFill>
        <p:spPr>
          <a:xfrm>
            <a:off x="161927" y="2601532"/>
            <a:ext cx="2743200" cy="2654113"/>
          </a:xfrm>
          <a:prstGeom prst="rect">
            <a:avLst/>
          </a:prstGeom>
        </p:spPr>
      </p:pic>
      <p:pic>
        <p:nvPicPr>
          <p:cNvPr id="17" name="image83.jpeg"/>
          <p:cNvPicPr/>
          <p:nvPr/>
        </p:nvPicPr>
        <p:blipFill>
          <a:blip r:embed="rId3" cstate="print"/>
          <a:stretch>
            <a:fillRect/>
          </a:stretch>
        </p:blipFill>
        <p:spPr>
          <a:xfrm>
            <a:off x="3288892" y="2684976"/>
            <a:ext cx="2743200" cy="2057400"/>
          </a:xfrm>
          <a:prstGeom prst="rect">
            <a:avLst/>
          </a:prstGeom>
        </p:spPr>
      </p:pic>
      <p:pic>
        <p:nvPicPr>
          <p:cNvPr id="18" name="image84.jpeg"/>
          <p:cNvPicPr/>
          <p:nvPr/>
        </p:nvPicPr>
        <p:blipFill>
          <a:blip r:embed="rId4" cstate="print"/>
          <a:stretch>
            <a:fillRect/>
          </a:stretch>
        </p:blipFill>
        <p:spPr>
          <a:xfrm>
            <a:off x="6089882" y="2513655"/>
            <a:ext cx="3108960" cy="3286125"/>
          </a:xfrm>
          <a:prstGeom prst="rect">
            <a:avLst/>
          </a:prstGeom>
        </p:spPr>
      </p:pic>
      <p:pic>
        <p:nvPicPr>
          <p:cNvPr id="19" name="image85.jpeg"/>
          <p:cNvPicPr/>
          <p:nvPr/>
        </p:nvPicPr>
        <p:blipFill>
          <a:blip r:embed="rId5" cstate="print"/>
          <a:stretch>
            <a:fillRect/>
          </a:stretch>
        </p:blipFill>
        <p:spPr>
          <a:xfrm>
            <a:off x="9400466" y="2684976"/>
            <a:ext cx="2743200" cy="2657475"/>
          </a:xfrm>
          <a:prstGeom prst="rect">
            <a:avLst/>
          </a:prstGeom>
        </p:spPr>
      </p:pic>
    </p:spTree>
    <p:extLst>
      <p:ext uri="{BB962C8B-B14F-4D97-AF65-F5344CB8AC3E}">
        <p14:creationId xmlns:p14="http://schemas.microsoft.com/office/powerpoint/2010/main" val="28970789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Cable/Connectors and Ports</a:t>
            </a:r>
          </a:p>
        </p:txBody>
      </p:sp>
      <p:sp>
        <p:nvSpPr>
          <p:cNvPr id="5" name="Rectangle 4"/>
          <p:cNvSpPr/>
          <p:nvPr/>
        </p:nvSpPr>
        <p:spPr>
          <a:xfrm>
            <a:off x="4042157" y="1932187"/>
            <a:ext cx="1282402"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HDMI Port</a:t>
            </a:r>
          </a:p>
        </p:txBody>
      </p:sp>
      <p:sp>
        <p:nvSpPr>
          <p:cNvPr id="7" name="Rectangle 6"/>
          <p:cNvSpPr/>
          <p:nvPr/>
        </p:nvSpPr>
        <p:spPr>
          <a:xfrm>
            <a:off x="1004039" y="1813054"/>
            <a:ext cx="1425390"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HDMI Cable</a:t>
            </a:r>
          </a:p>
        </p:txBody>
      </p:sp>
      <p:sp>
        <p:nvSpPr>
          <p:cNvPr id="9" name="Rectangle 8"/>
          <p:cNvSpPr/>
          <p:nvPr/>
        </p:nvSpPr>
        <p:spPr>
          <a:xfrm>
            <a:off x="6878873" y="1932657"/>
            <a:ext cx="1809214"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PS/2 Connector</a:t>
            </a:r>
          </a:p>
        </p:txBody>
      </p:sp>
      <p:sp>
        <p:nvSpPr>
          <p:cNvPr id="13" name="Rectangle 12"/>
          <p:cNvSpPr/>
          <p:nvPr/>
        </p:nvSpPr>
        <p:spPr>
          <a:xfrm>
            <a:off x="10183988" y="1864926"/>
            <a:ext cx="1162178"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PS/2 Port</a:t>
            </a:r>
          </a:p>
        </p:txBody>
      </p:sp>
      <p:pic>
        <p:nvPicPr>
          <p:cNvPr id="11" name="image87.jpeg"/>
          <p:cNvPicPr/>
          <p:nvPr/>
        </p:nvPicPr>
        <p:blipFill>
          <a:blip r:embed="rId2" cstate="print"/>
          <a:stretch>
            <a:fillRect/>
          </a:stretch>
        </p:blipFill>
        <p:spPr>
          <a:xfrm>
            <a:off x="21747" y="2313328"/>
            <a:ext cx="3200400" cy="3092450"/>
          </a:xfrm>
          <a:prstGeom prst="rect">
            <a:avLst/>
          </a:prstGeom>
        </p:spPr>
      </p:pic>
      <p:pic>
        <p:nvPicPr>
          <p:cNvPr id="12" name="image88.jpeg"/>
          <p:cNvPicPr/>
          <p:nvPr/>
        </p:nvPicPr>
        <p:blipFill rotWithShape="1">
          <a:blip r:embed="rId3" cstate="print"/>
          <a:srcRect l="27068"/>
          <a:stretch/>
        </p:blipFill>
        <p:spPr>
          <a:xfrm>
            <a:off x="3540358" y="2766918"/>
            <a:ext cx="2286000" cy="1813560"/>
          </a:xfrm>
          <a:prstGeom prst="rect">
            <a:avLst/>
          </a:prstGeom>
        </p:spPr>
      </p:pic>
      <p:pic>
        <p:nvPicPr>
          <p:cNvPr id="14" name="image95.jpeg"/>
          <p:cNvPicPr/>
          <p:nvPr/>
        </p:nvPicPr>
        <p:blipFill>
          <a:blip r:embed="rId4" cstate="print"/>
          <a:stretch>
            <a:fillRect/>
          </a:stretch>
        </p:blipFill>
        <p:spPr>
          <a:xfrm>
            <a:off x="6466609" y="2852997"/>
            <a:ext cx="2730500" cy="1443990"/>
          </a:xfrm>
          <a:prstGeom prst="rect">
            <a:avLst/>
          </a:prstGeom>
        </p:spPr>
      </p:pic>
      <p:pic>
        <p:nvPicPr>
          <p:cNvPr id="15" name="image96.jpeg"/>
          <p:cNvPicPr/>
          <p:nvPr/>
        </p:nvPicPr>
        <p:blipFill>
          <a:blip r:embed="rId5" cstate="print"/>
          <a:stretch>
            <a:fillRect/>
          </a:stretch>
        </p:blipFill>
        <p:spPr>
          <a:xfrm>
            <a:off x="9645575" y="2665153"/>
            <a:ext cx="2252980" cy="1503045"/>
          </a:xfrm>
          <a:prstGeom prst="rect">
            <a:avLst/>
          </a:prstGeom>
        </p:spPr>
      </p:pic>
    </p:spTree>
    <p:extLst>
      <p:ext uri="{BB962C8B-B14F-4D97-AF65-F5344CB8AC3E}">
        <p14:creationId xmlns:p14="http://schemas.microsoft.com/office/powerpoint/2010/main" val="38615057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Cable/Connectors and Ports</a:t>
            </a:r>
          </a:p>
        </p:txBody>
      </p:sp>
      <p:sp>
        <p:nvSpPr>
          <p:cNvPr id="5" name="Rectangle 4"/>
          <p:cNvSpPr/>
          <p:nvPr/>
        </p:nvSpPr>
        <p:spPr>
          <a:xfrm>
            <a:off x="4131123" y="1932187"/>
            <a:ext cx="1104470"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USB Port</a:t>
            </a:r>
          </a:p>
        </p:txBody>
      </p:sp>
      <p:sp>
        <p:nvSpPr>
          <p:cNvPr id="7" name="Rectangle 6"/>
          <p:cNvSpPr/>
          <p:nvPr/>
        </p:nvSpPr>
        <p:spPr>
          <a:xfrm>
            <a:off x="840983" y="1813054"/>
            <a:ext cx="1751505"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USB Connector</a:t>
            </a:r>
          </a:p>
        </p:txBody>
      </p:sp>
      <p:sp>
        <p:nvSpPr>
          <p:cNvPr id="9" name="Rectangle 8"/>
          <p:cNvSpPr/>
          <p:nvPr/>
        </p:nvSpPr>
        <p:spPr>
          <a:xfrm>
            <a:off x="6575217" y="1921122"/>
            <a:ext cx="2160015"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Speaker Connector</a:t>
            </a:r>
          </a:p>
        </p:txBody>
      </p:sp>
      <p:sp>
        <p:nvSpPr>
          <p:cNvPr id="13" name="Rectangle 12"/>
          <p:cNvSpPr/>
          <p:nvPr/>
        </p:nvSpPr>
        <p:spPr>
          <a:xfrm>
            <a:off x="10074856" y="1932187"/>
            <a:ext cx="1293624"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Audio</a:t>
            </a:r>
            <a:r>
              <a:rPr lang="en-US" sz="2000" b="0" cap="none" spc="0" dirty="0">
                <a:ln w="0"/>
                <a:solidFill>
                  <a:schemeClr val="tx1"/>
                </a:solidFill>
                <a:effectLst>
                  <a:outerShdw blurRad="38100" dist="19050" dir="2700000" algn="tl" rotWithShape="0">
                    <a:schemeClr val="dk1">
                      <a:alpha val="40000"/>
                    </a:schemeClr>
                  </a:outerShdw>
                </a:effectLst>
              </a:rPr>
              <a:t> Port</a:t>
            </a:r>
          </a:p>
        </p:txBody>
      </p:sp>
      <p:pic>
        <p:nvPicPr>
          <p:cNvPr id="16" name="image97.jpeg"/>
          <p:cNvPicPr/>
          <p:nvPr/>
        </p:nvPicPr>
        <p:blipFill>
          <a:blip r:embed="rId2" cstate="print"/>
          <a:stretch>
            <a:fillRect/>
          </a:stretch>
        </p:blipFill>
        <p:spPr>
          <a:xfrm>
            <a:off x="264645" y="2529464"/>
            <a:ext cx="2698115" cy="2091055"/>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2807" t="18848" r="21756" b="23961"/>
          <a:stretch/>
        </p:blipFill>
        <p:spPr>
          <a:xfrm>
            <a:off x="3866225" y="2529464"/>
            <a:ext cx="1584101" cy="1944710"/>
          </a:xfrm>
          <a:prstGeom prst="rect">
            <a:avLst/>
          </a:prstGeom>
          <a:ln>
            <a:solidFill>
              <a:schemeClr val="tx1"/>
            </a:solidFill>
          </a:ln>
        </p:spPr>
      </p:pic>
      <p:pic>
        <p:nvPicPr>
          <p:cNvPr id="17" name="image100.jpeg"/>
          <p:cNvPicPr/>
          <p:nvPr/>
        </p:nvPicPr>
        <p:blipFill>
          <a:blip r:embed="rId4" cstate="print"/>
          <a:stretch>
            <a:fillRect/>
          </a:stretch>
        </p:blipFill>
        <p:spPr>
          <a:xfrm>
            <a:off x="6353791" y="2622174"/>
            <a:ext cx="2602865" cy="1998345"/>
          </a:xfrm>
          <a:prstGeom prst="rect">
            <a:avLst/>
          </a:prstGeom>
        </p:spPr>
      </p:pic>
      <p:pic>
        <p:nvPicPr>
          <p:cNvPr id="18" name="image102.png"/>
          <p:cNvPicPr/>
          <p:nvPr/>
        </p:nvPicPr>
        <p:blipFill>
          <a:blip r:embed="rId5" cstate="print"/>
          <a:stretch>
            <a:fillRect/>
          </a:stretch>
        </p:blipFill>
        <p:spPr>
          <a:xfrm>
            <a:off x="9807268" y="2622174"/>
            <a:ext cx="1828800" cy="2559050"/>
          </a:xfrm>
          <a:prstGeom prst="rect">
            <a:avLst/>
          </a:prstGeom>
        </p:spPr>
      </p:pic>
    </p:spTree>
    <p:extLst>
      <p:ext uri="{BB962C8B-B14F-4D97-AF65-F5344CB8AC3E}">
        <p14:creationId xmlns:p14="http://schemas.microsoft.com/office/powerpoint/2010/main" val="8631137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797486" y="474178"/>
            <a:ext cx="10515600" cy="1674583"/>
          </a:xfrm>
        </p:spPr>
        <p:txBody>
          <a:bodyPr>
            <a:normAutofit/>
          </a:bodyPr>
          <a:lstStyle/>
          <a:p>
            <a:pPr algn="ctr"/>
            <a:r>
              <a:rPr lang="en-US" sz="5400" dirty="0">
                <a:latin typeface="Berlin Sans FB" panose="020E0602020502020306" pitchFamily="34" charset="0"/>
              </a:rPr>
              <a:t>Computer</a:t>
            </a:r>
          </a:p>
        </p:txBody>
      </p:sp>
      <p:sp>
        <p:nvSpPr>
          <p:cNvPr id="4" name="Title 1">
            <a:extLst>
              <a:ext uri="{FF2B5EF4-FFF2-40B4-BE49-F238E27FC236}">
                <a16:creationId xmlns:a16="http://schemas.microsoft.com/office/drawing/2014/main" id="{3E2D44B7-0A1A-44A1-BE90-3480F9EB524A}"/>
              </a:ext>
            </a:extLst>
          </p:cNvPr>
          <p:cNvSpPr txBox="1">
            <a:spLocks/>
          </p:cNvSpPr>
          <p:nvPr/>
        </p:nvSpPr>
        <p:spPr>
          <a:xfrm>
            <a:off x="797486" y="2148761"/>
            <a:ext cx="10515600" cy="39944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4000" dirty="0">
                <a:latin typeface="Berlin Sans FB" panose="020E0602020502020306" pitchFamily="34" charset="0"/>
              </a:rPr>
              <a:t>A computer is an electronic device that has the capability to manipulate information or data store, retrieve, and process it for more useful information. It is programmable so it can responds to specific instruction or command.</a:t>
            </a:r>
          </a:p>
        </p:txBody>
      </p:sp>
    </p:spTree>
    <p:extLst>
      <p:ext uri="{BB962C8B-B14F-4D97-AF65-F5344CB8AC3E}">
        <p14:creationId xmlns:p14="http://schemas.microsoft.com/office/powerpoint/2010/main" val="31463997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Setting up Computer Desktop</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568557" y="1712891"/>
            <a:ext cx="5175419" cy="43401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1.</a:t>
            </a:r>
            <a:r>
              <a:rPr lang="en-US" sz="4000" dirty="0">
                <a:solidFill>
                  <a:srgbClr val="00B0F0"/>
                </a:solidFill>
                <a:latin typeface="Berlin Sans FB" panose="020E0602020502020306" pitchFamily="34" charset="0"/>
              </a:rPr>
              <a:t> </a:t>
            </a:r>
            <a:r>
              <a:rPr lang="en-US" sz="4000" dirty="0">
                <a:latin typeface="Berlin Sans FB" panose="020E0602020502020306" pitchFamily="34" charset="0"/>
              </a:rPr>
              <a:t>Be sure to place your computer case in an area that is well-ventilated and that has good air flow. This will help to prevent overheating.</a:t>
            </a:r>
          </a:p>
        </p:txBody>
      </p:sp>
      <p:pic>
        <p:nvPicPr>
          <p:cNvPr id="5" name="image105.jpeg"/>
          <p:cNvPicPr/>
          <p:nvPr/>
        </p:nvPicPr>
        <p:blipFill>
          <a:blip r:embed="rId2" cstate="print"/>
          <a:stretch>
            <a:fillRect/>
          </a:stretch>
        </p:blipFill>
        <p:spPr>
          <a:xfrm>
            <a:off x="6512158" y="2501220"/>
            <a:ext cx="4572000" cy="2763520"/>
          </a:xfrm>
          <a:prstGeom prst="rect">
            <a:avLst/>
          </a:prstGeom>
        </p:spPr>
      </p:pic>
    </p:spTree>
    <p:extLst>
      <p:ext uri="{BB962C8B-B14F-4D97-AF65-F5344CB8AC3E}">
        <p14:creationId xmlns:p14="http://schemas.microsoft.com/office/powerpoint/2010/main" val="24554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Setting up Computer Desktop</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568558" y="1712891"/>
            <a:ext cx="4402688" cy="43401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2. Connect the PS/2 or USB Mouse and Keyboard’s connector to its designated port.</a:t>
            </a:r>
          </a:p>
        </p:txBody>
      </p:sp>
      <p:pic>
        <p:nvPicPr>
          <p:cNvPr id="6" name="image106.jpeg"/>
          <p:cNvPicPr/>
          <p:nvPr/>
        </p:nvPicPr>
        <p:blipFill>
          <a:blip r:embed="rId2" cstate="print"/>
          <a:stretch>
            <a:fillRect/>
          </a:stretch>
        </p:blipFill>
        <p:spPr>
          <a:xfrm>
            <a:off x="5597758" y="2492062"/>
            <a:ext cx="5486400" cy="2781836"/>
          </a:xfrm>
          <a:prstGeom prst="rect">
            <a:avLst/>
          </a:prstGeom>
        </p:spPr>
      </p:pic>
    </p:spTree>
    <p:extLst>
      <p:ext uri="{BB962C8B-B14F-4D97-AF65-F5344CB8AC3E}">
        <p14:creationId xmlns:p14="http://schemas.microsoft.com/office/powerpoint/2010/main" val="35817111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Setting up Computer Desktop</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568558" y="1712891"/>
            <a:ext cx="4402688" cy="43401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3. Connect the VGA Adaptor/connector to the Video Card.</a:t>
            </a:r>
          </a:p>
        </p:txBody>
      </p:sp>
      <p:pic>
        <p:nvPicPr>
          <p:cNvPr id="5" name="image107.jpeg"/>
          <p:cNvPicPr/>
          <p:nvPr/>
        </p:nvPicPr>
        <p:blipFill>
          <a:blip r:embed="rId2" cstate="print"/>
          <a:stretch>
            <a:fillRect/>
          </a:stretch>
        </p:blipFill>
        <p:spPr>
          <a:xfrm>
            <a:off x="5741702" y="2401910"/>
            <a:ext cx="4572000" cy="2962141"/>
          </a:xfrm>
          <a:prstGeom prst="rect">
            <a:avLst/>
          </a:prstGeom>
        </p:spPr>
      </p:pic>
    </p:spTree>
    <p:extLst>
      <p:ext uri="{BB962C8B-B14F-4D97-AF65-F5344CB8AC3E}">
        <p14:creationId xmlns:p14="http://schemas.microsoft.com/office/powerpoint/2010/main" val="19784228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Setting up Computer Desktop</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568558" y="1712891"/>
            <a:ext cx="4402688" cy="43401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4. Connect the Audio port to the Sound Card located at the Back Panel of your System Unit.</a:t>
            </a:r>
          </a:p>
        </p:txBody>
      </p:sp>
      <p:pic>
        <p:nvPicPr>
          <p:cNvPr id="6" name="image108.jpeg"/>
          <p:cNvPicPr/>
          <p:nvPr/>
        </p:nvPicPr>
        <p:blipFill>
          <a:blip r:embed="rId2" cstate="print"/>
          <a:stretch>
            <a:fillRect/>
          </a:stretch>
        </p:blipFill>
        <p:spPr>
          <a:xfrm>
            <a:off x="5826358" y="2471497"/>
            <a:ext cx="5029200" cy="2822965"/>
          </a:xfrm>
          <a:prstGeom prst="rect">
            <a:avLst/>
          </a:prstGeom>
        </p:spPr>
      </p:pic>
    </p:spTree>
    <p:extLst>
      <p:ext uri="{BB962C8B-B14F-4D97-AF65-F5344CB8AC3E}">
        <p14:creationId xmlns:p14="http://schemas.microsoft.com/office/powerpoint/2010/main" val="17365579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Setting up Computer Desktop</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568558" y="1712891"/>
            <a:ext cx="4402688" cy="43401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5. Connect the Power Cord at back of the Computer Monitor.</a:t>
            </a:r>
          </a:p>
        </p:txBody>
      </p:sp>
      <p:pic>
        <p:nvPicPr>
          <p:cNvPr id="5" name="image109.jpeg"/>
          <p:cNvPicPr/>
          <p:nvPr/>
        </p:nvPicPr>
        <p:blipFill>
          <a:blip r:embed="rId2" cstate="print"/>
          <a:stretch>
            <a:fillRect/>
          </a:stretch>
        </p:blipFill>
        <p:spPr>
          <a:xfrm>
            <a:off x="4971246" y="2384673"/>
            <a:ext cx="4206240" cy="2996614"/>
          </a:xfrm>
          <a:prstGeom prst="rect">
            <a:avLst/>
          </a:prstGeom>
        </p:spPr>
      </p:pic>
    </p:spTree>
    <p:extLst>
      <p:ext uri="{BB962C8B-B14F-4D97-AF65-F5344CB8AC3E}">
        <p14:creationId xmlns:p14="http://schemas.microsoft.com/office/powerpoint/2010/main" val="36320604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Setting up Computer Desktop</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568558" y="1712891"/>
            <a:ext cx="4402688" cy="43401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6. Connect the Power Cord to the Power Supply Unit located at the Back Panel of the System Unit.</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5632360" y="2131631"/>
            <a:ext cx="4572000" cy="3502697"/>
          </a:xfrm>
          <a:prstGeom prst="rect">
            <a:avLst/>
          </a:prstGeom>
          <a:noFill/>
          <a:ln>
            <a:noFill/>
          </a:ln>
        </p:spPr>
      </p:pic>
    </p:spTree>
    <p:extLst>
      <p:ext uri="{BB962C8B-B14F-4D97-AF65-F5344CB8AC3E}">
        <p14:creationId xmlns:p14="http://schemas.microsoft.com/office/powerpoint/2010/main" val="9429550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Setting up Computer Desktop</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568558" y="1712891"/>
            <a:ext cx="4402688" cy="43401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7. Connect the Monitor’s Power Cord and the PSU ‘s Power Cord to your Automatic Voltage Regulator.</a:t>
            </a:r>
          </a:p>
        </p:txBody>
      </p:sp>
      <p:pic>
        <p:nvPicPr>
          <p:cNvPr id="5" name="image111.jpeg"/>
          <p:cNvPicPr/>
          <p:nvPr/>
        </p:nvPicPr>
        <p:blipFill>
          <a:blip r:embed="rId2" cstate="print"/>
          <a:stretch>
            <a:fillRect/>
          </a:stretch>
        </p:blipFill>
        <p:spPr>
          <a:xfrm>
            <a:off x="6049556" y="2515858"/>
            <a:ext cx="4446726" cy="2734244"/>
          </a:xfrm>
          <a:prstGeom prst="rect">
            <a:avLst/>
          </a:prstGeom>
        </p:spPr>
      </p:pic>
    </p:spTree>
    <p:extLst>
      <p:ext uri="{BB962C8B-B14F-4D97-AF65-F5344CB8AC3E}">
        <p14:creationId xmlns:p14="http://schemas.microsoft.com/office/powerpoint/2010/main" val="31117877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Setting up Computer Desktop</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568558" y="1712891"/>
            <a:ext cx="4402688" cy="43401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8. Connect the AVR‘s Power Cord to the Power Outlet.</a:t>
            </a:r>
          </a:p>
        </p:txBody>
      </p:sp>
      <p:pic>
        <p:nvPicPr>
          <p:cNvPr id="6" name="image112.jpeg"/>
          <p:cNvPicPr/>
          <p:nvPr/>
        </p:nvPicPr>
        <p:blipFill>
          <a:blip r:embed="rId2" cstate="print"/>
          <a:stretch>
            <a:fillRect/>
          </a:stretch>
        </p:blipFill>
        <p:spPr>
          <a:xfrm>
            <a:off x="5741702" y="2210560"/>
            <a:ext cx="4572000" cy="3344840"/>
          </a:xfrm>
          <a:prstGeom prst="rect">
            <a:avLst/>
          </a:prstGeom>
        </p:spPr>
      </p:pic>
    </p:spTree>
    <p:extLst>
      <p:ext uri="{BB962C8B-B14F-4D97-AF65-F5344CB8AC3E}">
        <p14:creationId xmlns:p14="http://schemas.microsoft.com/office/powerpoint/2010/main" val="25314256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Setting up Computer Desktop</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568558" y="1712891"/>
            <a:ext cx="4402688" cy="43401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9. Turn ON the Computer.</a:t>
            </a:r>
          </a:p>
        </p:txBody>
      </p:sp>
      <p:pic>
        <p:nvPicPr>
          <p:cNvPr id="5" name="image113.jpeg"/>
          <p:cNvPicPr/>
          <p:nvPr/>
        </p:nvPicPr>
        <p:blipFill>
          <a:blip r:embed="rId2" cstate="print"/>
          <a:stretch>
            <a:fillRect/>
          </a:stretch>
        </p:blipFill>
        <p:spPr>
          <a:xfrm>
            <a:off x="5513102" y="2436850"/>
            <a:ext cx="5029200" cy="2892260"/>
          </a:xfrm>
          <a:prstGeom prst="rect">
            <a:avLst/>
          </a:prstGeom>
        </p:spPr>
      </p:pic>
    </p:spTree>
    <p:extLst>
      <p:ext uri="{BB962C8B-B14F-4D97-AF65-F5344CB8AC3E}">
        <p14:creationId xmlns:p14="http://schemas.microsoft.com/office/powerpoint/2010/main" val="10676276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Computer System</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568558" y="1712892"/>
            <a:ext cx="4608749"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A computer system is a set of integrated devices that input, output, process, and store data and information.</a:t>
            </a:r>
          </a:p>
        </p:txBody>
      </p:sp>
      <p:pic>
        <p:nvPicPr>
          <p:cNvPr id="4" name="image104.jpeg"/>
          <p:cNvPicPr/>
          <p:nvPr/>
        </p:nvPicPr>
        <p:blipFill>
          <a:blip r:embed="rId2" cstate="print"/>
          <a:stretch>
            <a:fillRect/>
          </a:stretch>
        </p:blipFill>
        <p:spPr>
          <a:xfrm>
            <a:off x="6512158" y="2103765"/>
            <a:ext cx="4572000" cy="3017520"/>
          </a:xfrm>
          <a:prstGeom prst="rect">
            <a:avLst/>
          </a:prstGeom>
        </p:spPr>
      </p:pic>
    </p:spTree>
    <p:extLst>
      <p:ext uri="{BB962C8B-B14F-4D97-AF65-F5344CB8AC3E}">
        <p14:creationId xmlns:p14="http://schemas.microsoft.com/office/powerpoint/2010/main" val="3865352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Types of Computer by Purpose</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83335" y="1712892"/>
            <a:ext cx="11732654" cy="454624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00B0F0"/>
                </a:solidFill>
                <a:latin typeface="Berlin Sans FB" panose="020E0602020502020306" pitchFamily="34" charset="0"/>
              </a:rPr>
              <a:t>Micro Computer </a:t>
            </a:r>
            <a:r>
              <a:rPr lang="en-US" sz="4000" dirty="0">
                <a:latin typeface="Berlin Sans FB" panose="020E0602020502020306" pitchFamily="34" charset="0"/>
              </a:rPr>
              <a:t>- a small computer that contains a microprocessor as its central processor. </a:t>
            </a:r>
          </a:p>
          <a:p>
            <a:r>
              <a:rPr lang="en-US" sz="4000" dirty="0">
                <a:solidFill>
                  <a:srgbClr val="00B0F0"/>
                </a:solidFill>
                <a:latin typeface="Berlin Sans FB" panose="020E0602020502020306" pitchFamily="34" charset="0"/>
              </a:rPr>
              <a:t>Mini Computer </a:t>
            </a:r>
            <a:r>
              <a:rPr lang="en-US" sz="4000" dirty="0">
                <a:latin typeface="Berlin Sans FB" panose="020E0602020502020306" pitchFamily="34" charset="0"/>
              </a:rPr>
              <a:t>- a computer of medium power, more than a microcomputer but less than a mainframe.</a:t>
            </a:r>
          </a:p>
          <a:p>
            <a:r>
              <a:rPr lang="en-US" sz="4000" dirty="0">
                <a:solidFill>
                  <a:srgbClr val="00B0F0"/>
                </a:solidFill>
                <a:latin typeface="Berlin Sans FB" panose="020E0602020502020306" pitchFamily="34" charset="0"/>
              </a:rPr>
              <a:t>Mainframe</a:t>
            </a:r>
            <a:r>
              <a:rPr lang="en-US" sz="4000" dirty="0">
                <a:latin typeface="Berlin Sans FB" panose="020E0602020502020306" pitchFamily="34" charset="0"/>
              </a:rPr>
              <a:t> - is a computer used primarily by large organizations for critical applications, bulk data processing and large-scale transaction processing.</a:t>
            </a:r>
          </a:p>
          <a:p>
            <a:r>
              <a:rPr lang="en-US" sz="4000" dirty="0">
                <a:solidFill>
                  <a:srgbClr val="00B0F0"/>
                </a:solidFill>
                <a:latin typeface="Berlin Sans FB" panose="020E0602020502020306" pitchFamily="34" charset="0"/>
              </a:rPr>
              <a:t>Super Computer </a:t>
            </a:r>
            <a:r>
              <a:rPr lang="en-US" sz="4000" dirty="0">
                <a:latin typeface="Berlin Sans FB" panose="020E0602020502020306" pitchFamily="34" charset="0"/>
              </a:rPr>
              <a:t>-a particularly powerful mainframe computer </a:t>
            </a:r>
          </a:p>
        </p:txBody>
      </p:sp>
    </p:spTree>
    <p:extLst>
      <p:ext uri="{BB962C8B-B14F-4D97-AF65-F5344CB8AC3E}">
        <p14:creationId xmlns:p14="http://schemas.microsoft.com/office/powerpoint/2010/main" val="28476674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Types of Computer by Function</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568558" y="1712892"/>
            <a:ext cx="10515600" cy="3799266"/>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00B0F0"/>
                </a:solidFill>
                <a:latin typeface="Berlin Sans FB" panose="020E0602020502020306" pitchFamily="34" charset="0"/>
              </a:rPr>
              <a:t>Server</a:t>
            </a:r>
            <a:r>
              <a:rPr lang="en-US" sz="4000" dirty="0">
                <a:latin typeface="Berlin Sans FB" panose="020E0602020502020306" pitchFamily="34" charset="0"/>
              </a:rPr>
              <a:t> - is a piece of computer hardware or software (computer program) that provides functionality for other programs or devices, called "clients".</a:t>
            </a:r>
          </a:p>
          <a:p>
            <a:r>
              <a:rPr lang="en-US" sz="4000" dirty="0">
                <a:solidFill>
                  <a:srgbClr val="00B0F0"/>
                </a:solidFill>
                <a:latin typeface="Berlin Sans FB" panose="020E0602020502020306" pitchFamily="34" charset="0"/>
              </a:rPr>
              <a:t>Work Station</a:t>
            </a:r>
            <a:r>
              <a:rPr lang="en-US" sz="4000" dirty="0">
                <a:latin typeface="Berlin Sans FB" panose="020E0602020502020306" pitchFamily="34" charset="0"/>
              </a:rPr>
              <a:t> - a high-performance computer system that is basically designed for a single user and has advanced graphics capabilities, large storage capacity, and a powerful microprocessor (central processing unit).</a:t>
            </a:r>
          </a:p>
        </p:txBody>
      </p:sp>
    </p:spTree>
    <p:extLst>
      <p:ext uri="{BB962C8B-B14F-4D97-AF65-F5344CB8AC3E}">
        <p14:creationId xmlns:p14="http://schemas.microsoft.com/office/powerpoint/2010/main" val="23224482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Types of Computer by Function</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568558" y="1712892"/>
            <a:ext cx="10515600" cy="3799266"/>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00B0F0"/>
                </a:solidFill>
                <a:latin typeface="Berlin Sans FB" panose="020E0602020502020306" pitchFamily="34" charset="0"/>
              </a:rPr>
              <a:t>Information Appliances</a:t>
            </a:r>
            <a:r>
              <a:rPr lang="en-US" sz="4000" dirty="0">
                <a:latin typeface="Berlin Sans FB" panose="020E0602020502020306" pitchFamily="34" charset="0"/>
              </a:rPr>
              <a:t> - is an appliance that is designed to easily perform a specific electronic function such as playing music, photography, or editing text. </a:t>
            </a:r>
          </a:p>
          <a:p>
            <a:r>
              <a:rPr lang="en-US" sz="4000" dirty="0">
                <a:solidFill>
                  <a:srgbClr val="00B0F0"/>
                </a:solidFill>
                <a:latin typeface="Berlin Sans FB" panose="020E0602020502020306" pitchFamily="34" charset="0"/>
              </a:rPr>
              <a:t>Embedded Computer</a:t>
            </a:r>
            <a:r>
              <a:rPr lang="en-US" sz="4000" dirty="0">
                <a:latin typeface="Berlin Sans FB" panose="020E0602020502020306" pitchFamily="34" charset="0"/>
              </a:rPr>
              <a:t> - An embedded system is a microprocessor-based computer hardware system with software that is designed to perform a dedicated function, either as an independent system or as a part of a large system. </a:t>
            </a:r>
          </a:p>
        </p:txBody>
      </p:sp>
    </p:spTree>
    <p:extLst>
      <p:ext uri="{BB962C8B-B14F-4D97-AF65-F5344CB8AC3E}">
        <p14:creationId xmlns:p14="http://schemas.microsoft.com/office/powerpoint/2010/main" val="14325441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Types of Computer by Usage</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568558" y="1712892"/>
            <a:ext cx="10515600"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00B0F0"/>
                </a:solidFill>
                <a:latin typeface="Berlin Sans FB" panose="020E0602020502020306" pitchFamily="34" charset="0"/>
              </a:rPr>
              <a:t>Public Computer </a:t>
            </a:r>
            <a:r>
              <a:rPr lang="en-US" sz="4000" dirty="0">
                <a:latin typeface="Berlin Sans FB" panose="020E0602020502020306" pitchFamily="34" charset="0"/>
              </a:rPr>
              <a:t>- is any of various computers available in public areas.</a:t>
            </a:r>
          </a:p>
          <a:p>
            <a:r>
              <a:rPr lang="en-US" sz="4000" dirty="0">
                <a:solidFill>
                  <a:srgbClr val="00B0F0"/>
                </a:solidFill>
                <a:latin typeface="Berlin Sans FB" panose="020E0602020502020306" pitchFamily="34" charset="0"/>
              </a:rPr>
              <a:t>Personal Computer </a:t>
            </a:r>
            <a:r>
              <a:rPr lang="en-US" sz="4000" dirty="0">
                <a:latin typeface="Berlin Sans FB" panose="020E0602020502020306" pitchFamily="34" charset="0"/>
              </a:rPr>
              <a:t>- are intended to be operated directly by an end user, rather than by a computer expert or technician.</a:t>
            </a:r>
          </a:p>
        </p:txBody>
      </p:sp>
    </p:spTree>
    <p:extLst>
      <p:ext uri="{BB962C8B-B14F-4D97-AF65-F5344CB8AC3E}">
        <p14:creationId xmlns:p14="http://schemas.microsoft.com/office/powerpoint/2010/main" val="29432607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Types of Computer by Usage</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568558" y="1712891"/>
            <a:ext cx="10515600" cy="4443210"/>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00B0F0"/>
                </a:solidFill>
                <a:latin typeface="Berlin Sans FB" panose="020E0602020502020306" pitchFamily="34" charset="0"/>
              </a:rPr>
              <a:t>Shared Computer </a:t>
            </a:r>
            <a:r>
              <a:rPr lang="en-US" sz="4000" dirty="0">
                <a:latin typeface="Berlin Sans FB" panose="020E0602020502020306" pitchFamily="34" charset="0"/>
              </a:rPr>
              <a:t>- is a computer resource made available from one host to other hosts on a computer network.</a:t>
            </a:r>
          </a:p>
          <a:p>
            <a:r>
              <a:rPr lang="en-US" sz="4000" dirty="0">
                <a:solidFill>
                  <a:srgbClr val="00B0F0"/>
                </a:solidFill>
                <a:latin typeface="Berlin Sans FB" panose="020E0602020502020306" pitchFamily="34" charset="0"/>
              </a:rPr>
              <a:t>Display Computer </a:t>
            </a:r>
            <a:r>
              <a:rPr lang="en-US" sz="4000" dirty="0">
                <a:latin typeface="Berlin Sans FB" panose="020E0602020502020306" pitchFamily="34" charset="0"/>
              </a:rPr>
              <a:t>- A display is a computer output surface and projecting mechanism that shows text and often graphic images to the computer user, using a cathode ray tube ( CRT ), liquid crystal display ( LCD ), light-emitting diode, gas plasma, or other image projection technology.</a:t>
            </a:r>
          </a:p>
        </p:txBody>
      </p:sp>
    </p:spTree>
    <p:extLst>
      <p:ext uri="{BB962C8B-B14F-4D97-AF65-F5344CB8AC3E}">
        <p14:creationId xmlns:p14="http://schemas.microsoft.com/office/powerpoint/2010/main" val="19864850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Common Parts of Desktop Computer</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568557" y="1931831"/>
            <a:ext cx="5175419" cy="412123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00B0F0"/>
                </a:solidFill>
                <a:latin typeface="Berlin Sans FB" panose="020E0602020502020306" pitchFamily="34" charset="0"/>
              </a:rPr>
              <a:t>System Unit </a:t>
            </a:r>
            <a:r>
              <a:rPr lang="en-US" sz="4000" dirty="0">
                <a:latin typeface="Berlin Sans FB" panose="020E0602020502020306" pitchFamily="34" charset="0"/>
              </a:rPr>
              <a:t>- is the main body of a desktop computer which is typically consisting of a metal or plastic enclosure containing all the essential parts of the personal computer. </a:t>
            </a:r>
          </a:p>
          <a:p>
            <a:endParaRPr lang="en-US" sz="4000" dirty="0">
              <a:latin typeface="Berlin Sans FB" panose="020E0602020502020306"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3881" y="1931831"/>
            <a:ext cx="3657600" cy="3657600"/>
          </a:xfrm>
          <a:prstGeom prst="rect">
            <a:avLst/>
          </a:prstGeom>
        </p:spPr>
      </p:pic>
    </p:spTree>
    <p:extLst>
      <p:ext uri="{BB962C8B-B14F-4D97-AF65-F5344CB8AC3E}">
        <p14:creationId xmlns:p14="http://schemas.microsoft.com/office/powerpoint/2010/main" val="7922647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2259</TotalTime>
  <Words>822</Words>
  <Application>Microsoft Office PowerPoint</Application>
  <PresentationFormat>Widescreen</PresentationFormat>
  <Paragraphs>83</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Berlin Sans FB</vt:lpstr>
      <vt:lpstr>Berlin Sans FB Demi</vt:lpstr>
      <vt:lpstr>Bookman Uralic</vt:lpstr>
      <vt:lpstr>Calibri</vt:lpstr>
      <vt:lpstr>Calibri Light</vt:lpstr>
      <vt:lpstr>Office Theme</vt:lpstr>
      <vt:lpstr> Computer System Servicing</vt:lpstr>
      <vt:lpstr>Computer</vt:lpstr>
      <vt:lpstr>Computer System</vt:lpstr>
      <vt:lpstr>Types of Computer by Purpose</vt:lpstr>
      <vt:lpstr>Types of Computer by Function</vt:lpstr>
      <vt:lpstr>Types of Computer by Function</vt:lpstr>
      <vt:lpstr>Types of Computer by Usage</vt:lpstr>
      <vt:lpstr>Types of Computer by Usage</vt:lpstr>
      <vt:lpstr>Common Parts of Desktop Computer</vt:lpstr>
      <vt:lpstr>Form Factor of System Unit</vt:lpstr>
      <vt:lpstr>Common Parts of Desktop Computer</vt:lpstr>
      <vt:lpstr>Types of Monitor</vt:lpstr>
      <vt:lpstr>Common Parts of Desktop Computer</vt:lpstr>
      <vt:lpstr>Common Parts of Desktop Computer</vt:lpstr>
      <vt:lpstr>Common Parts of Desktop Computer</vt:lpstr>
      <vt:lpstr>Common Parts of Desktop Computer</vt:lpstr>
      <vt:lpstr>Cable/Connectors and Ports</vt:lpstr>
      <vt:lpstr>Cable/Connectors and Ports</vt:lpstr>
      <vt:lpstr>Cable/Connectors and Ports</vt:lpstr>
      <vt:lpstr>Setting up Computer Desktop</vt:lpstr>
      <vt:lpstr>Setting up Computer Desktop</vt:lpstr>
      <vt:lpstr>Setting up Computer Desktop</vt:lpstr>
      <vt:lpstr>Setting up Computer Desktop</vt:lpstr>
      <vt:lpstr>Setting up Computer Desktop</vt:lpstr>
      <vt:lpstr>Setting up Computer Desktop</vt:lpstr>
      <vt:lpstr>Setting up Computer Desktop</vt:lpstr>
      <vt:lpstr>Setting up Computer Desktop</vt:lpstr>
      <vt:lpstr>Setting up Computer Desktop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classroom &amp; Gmeet plugins and apps</dc:title>
  <dc:creator>Sharmaine Esquilla</dc:creator>
  <cp:lastModifiedBy>ELGER DAVID</cp:lastModifiedBy>
  <cp:revision>177</cp:revision>
  <dcterms:created xsi:type="dcterms:W3CDTF">2020-08-26T02:25:51Z</dcterms:created>
  <dcterms:modified xsi:type="dcterms:W3CDTF">2023-10-01T12:45:48Z</dcterms:modified>
</cp:coreProperties>
</file>