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336" r:id="rId2"/>
    <p:sldId id="329"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5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116" d="100"/>
          <a:sy n="116" d="100"/>
        </p:scale>
        <p:origin x="30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9/20/2023</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7D41-E8B7-4A0B-B861-3EC4AE88917D}" type="datetime1">
              <a:rPr lang="en-US" smtClean="0"/>
              <a:t>9/20/2023</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C34823-0B19-4B4E-A643-7A3B0A3D24D6}" type="datetime1">
              <a:rPr lang="en-US" smtClean="0"/>
              <a:t>9/20/2023</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9/20/2023</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9/20/2023</a:t>
            </a:fld>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9/20/2023</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9/20/2023</a:t>
            </a:fld>
            <a:endParaRPr lang="en-US" dirty="0"/>
          </a:p>
        </p:txBody>
      </p:sp>
      <p:sp>
        <p:nvSpPr>
          <p:cNvPr id="8" name="Footer Placeholder 7"/>
          <p:cNvSpPr>
            <a:spLocks noGrp="1"/>
          </p:cNvSpPr>
          <p:nvPr>
            <p:ph type="ftr" sz="quarter" idx="11"/>
          </p:nvPr>
        </p:nvSpPr>
        <p:spPr/>
        <p:txBody>
          <a:bodyPr/>
          <a:lstStyle/>
          <a:p>
            <a:r>
              <a:rPr lang="en-US" smtClean="0"/>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81E23F-BD3C-4F23-B116-2B758120C8AC}" type="datetime1">
              <a:rPr lang="en-US" smtClean="0"/>
              <a:t>9/20/2023</a:t>
            </a:fld>
            <a:endParaRPr lang="en-US" dirty="0"/>
          </a:p>
        </p:txBody>
      </p:sp>
      <p:sp>
        <p:nvSpPr>
          <p:cNvPr id="4" name="Footer Placeholder 3"/>
          <p:cNvSpPr>
            <a:spLocks noGrp="1"/>
          </p:cNvSpPr>
          <p:nvPr>
            <p:ph type="ftr" sz="quarter" idx="11"/>
          </p:nvPr>
        </p:nvSpPr>
        <p:spPr/>
        <p:txBody>
          <a:bodyPr/>
          <a:lstStyle/>
          <a:p>
            <a:r>
              <a:rPr lang="en-US" smtClean="0"/>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9/20/2023</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9/20/2023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Sample Footer Text</a:t>
            </a:r>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9/20/2023</a:t>
            </a:fld>
            <a:endParaRPr lang="en-US" dirty="0"/>
          </a:p>
        </p:txBody>
      </p:sp>
      <p:sp>
        <p:nvSpPr>
          <p:cNvPr id="6" name="Footer Placeholder 5"/>
          <p:cNvSpPr>
            <a:spLocks noGrp="1"/>
          </p:cNvSpPr>
          <p:nvPr>
            <p:ph type="ftr" sz="quarter" idx="11"/>
          </p:nvPr>
        </p:nvSpPr>
        <p:spPr/>
        <p:txBody>
          <a:bodyPr/>
          <a:lstStyle/>
          <a:p>
            <a:r>
              <a:rPr lang="en-US" smtClean="0"/>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5ECD8B30-1B71-45A1-8314-D59C86F581E1}" type="datetime1">
              <a:rPr lang="en-US" smtClean="0"/>
              <a:pPr/>
              <a:t>9/20/2023</a:t>
            </a:fld>
            <a:endParaRPr lang="en-US" b="1" dirty="0"/>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smtClean="0"/>
              <a:t>Sample Footer Text</a:t>
            </a:r>
            <a:endParaRPr lang="en-US" b="1" dirty="0"/>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3450C42-9A0B-4425-92C2-70FCF7C45734}" type="slidenum">
              <a:rPr lang="en-US" smtClean="0"/>
              <a:pPr/>
              <a:t>‹#›</a:t>
            </a:fld>
            <a:endParaRPr lang="en-US" b="1"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797486" y="474179"/>
            <a:ext cx="10515600" cy="736436"/>
          </a:xfrm>
        </p:spPr>
        <p:txBody>
          <a:bodyPr>
            <a:normAutofit fontScale="90000"/>
          </a:bodyPr>
          <a:lstStyle/>
          <a:p>
            <a:pPr algn="ctr"/>
            <a:r>
              <a:rPr lang="en-US" sz="5400" dirty="0" smtClean="0">
                <a:latin typeface="Berlin Sans FB" panose="020E0602020502020306" pitchFamily="34" charset="0"/>
              </a:rPr>
              <a:t>Computer Components</a:t>
            </a:r>
            <a:endParaRPr lang="en-US" sz="5400" dirty="0">
              <a:latin typeface="Berlin Sans FB" panose="020E0602020502020306" pitchFamily="34" charset="0"/>
            </a:endParaRPr>
          </a:p>
        </p:txBody>
      </p:sp>
      <p:sp>
        <p:nvSpPr>
          <p:cNvPr id="4" name="Title 1">
            <a:extLst>
              <a:ext uri="{FF2B5EF4-FFF2-40B4-BE49-F238E27FC236}">
                <a16:creationId xmlns:a16="http://schemas.microsoft.com/office/drawing/2014/main" xmlns="" id="{3E2D44B7-0A1A-44A1-BE90-3480F9EB524A}"/>
              </a:ext>
            </a:extLst>
          </p:cNvPr>
          <p:cNvSpPr txBox="1">
            <a:spLocks/>
          </p:cNvSpPr>
          <p:nvPr/>
        </p:nvSpPr>
        <p:spPr>
          <a:xfrm>
            <a:off x="552788" y="1769840"/>
            <a:ext cx="3388148"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000" dirty="0" smtClean="0">
                <a:latin typeface="Berlin Sans FB" panose="020E0602020502020306" pitchFamily="34" charset="0"/>
              </a:rPr>
              <a:t>Device that is located inside the system unit.</a:t>
            </a:r>
            <a:endParaRPr lang="en-US" sz="4000" dirty="0">
              <a:latin typeface="Berlin Sans FB" panose="020E0602020502020306"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286" y="1769840"/>
            <a:ext cx="4572000" cy="4572000"/>
          </a:xfrm>
          <a:prstGeom prst="rect">
            <a:avLst/>
          </a:prstGeom>
        </p:spPr>
      </p:pic>
      <p:sp>
        <p:nvSpPr>
          <p:cNvPr id="6" name="Oval 5"/>
          <p:cNvSpPr/>
          <p:nvPr/>
        </p:nvSpPr>
        <p:spPr>
          <a:xfrm>
            <a:off x="6055286" y="1769840"/>
            <a:ext cx="1645920" cy="1411242"/>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8992596" y="1407085"/>
            <a:ext cx="1645920" cy="1411242"/>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46399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Types of Random Access Memory</a:t>
            </a:r>
            <a:endParaRPr lang="en-US" sz="4000" dirty="0">
              <a:latin typeface="Berlin Sans FB" panose="020E0602020502020306"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58" y="3237908"/>
            <a:ext cx="4937760" cy="17373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718" y="1712891"/>
            <a:ext cx="4663440" cy="4787389"/>
          </a:xfrm>
          <a:prstGeom prst="rect">
            <a:avLst/>
          </a:prstGeom>
        </p:spPr>
      </p:pic>
    </p:spTree>
    <p:extLst>
      <p:ext uri="{BB962C8B-B14F-4D97-AF65-F5344CB8AC3E}">
        <p14:creationId xmlns:p14="http://schemas.microsoft.com/office/powerpoint/2010/main" val="2089908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Central Processing Unit (CPU)</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principal part of any digital computer system, generally composed of the main memory, control unit, and arithmetic-logic unit.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63" y="1712891"/>
            <a:ext cx="4572000" cy="4572000"/>
          </a:xfrm>
          <a:prstGeom prst="rect">
            <a:avLst/>
          </a:prstGeom>
        </p:spPr>
      </p:pic>
    </p:spTree>
    <p:extLst>
      <p:ext uri="{BB962C8B-B14F-4D97-AF65-F5344CB8AC3E}">
        <p14:creationId xmlns:p14="http://schemas.microsoft.com/office/powerpoint/2010/main" val="11193389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98916"/>
            <a:ext cx="10515600" cy="682909"/>
          </a:xfrm>
        </p:spPr>
        <p:txBody>
          <a:bodyPr>
            <a:noAutofit/>
          </a:bodyPr>
          <a:lstStyle/>
          <a:p>
            <a:pPr algn="ctr"/>
            <a:r>
              <a:rPr lang="en-US" sz="4000" dirty="0" smtClean="0">
                <a:latin typeface="Berlin Sans FB" panose="020E0602020502020306" pitchFamily="34" charset="0"/>
              </a:rPr>
              <a:t>Two Manufacturer of CPU</a:t>
            </a:r>
            <a:endParaRPr lang="en-US" sz="4000" dirty="0">
              <a:latin typeface="Berlin Sans FB" panose="020E0602020502020306" pitchFamily="34" charset="0"/>
            </a:endParaRPr>
          </a:p>
        </p:txBody>
      </p:sp>
      <p:sp>
        <p:nvSpPr>
          <p:cNvPr id="3" name="Rectangle 2"/>
          <p:cNvSpPr/>
          <p:nvPr/>
        </p:nvSpPr>
        <p:spPr>
          <a:xfrm>
            <a:off x="897228" y="1596980"/>
            <a:ext cx="10186930" cy="3539430"/>
          </a:xfrm>
          <a:prstGeom prst="rect">
            <a:avLst/>
          </a:prstGeom>
        </p:spPr>
        <p:txBody>
          <a:bodyPr wrap="square">
            <a:spAutoFit/>
          </a:bodyPr>
          <a:lstStyle/>
          <a:p>
            <a:r>
              <a:rPr lang="en-US" sz="3200" b="1" dirty="0">
                <a:latin typeface="Bookman Old Style" panose="02050604050505020204" pitchFamily="18" charset="0"/>
              </a:rPr>
              <a:t>There are two primary manufacturers of computer microprocessors. Intel and Advanced Micro Devices (AMD) lead the market in terms of speed and quality. Intel's desktop CPUs include Celeron, Pentium and Core. AMD's desktop processors include Sempron, Athlon and </a:t>
            </a:r>
            <a:r>
              <a:rPr lang="en-US" sz="3200" b="1" dirty="0" err="1">
                <a:latin typeface="Bookman Old Style" panose="02050604050505020204" pitchFamily="18" charset="0"/>
              </a:rPr>
              <a:t>Phenom</a:t>
            </a:r>
            <a:r>
              <a:rPr lang="en-US" sz="3200" b="1" dirty="0">
                <a:latin typeface="Bookman Old Style" panose="02050604050505020204" pitchFamily="18" charset="0"/>
              </a:rPr>
              <a:t>.</a:t>
            </a:r>
          </a:p>
        </p:txBody>
      </p:sp>
    </p:spTree>
    <p:extLst>
      <p:ext uri="{BB962C8B-B14F-4D97-AF65-F5344CB8AC3E}">
        <p14:creationId xmlns:p14="http://schemas.microsoft.com/office/powerpoint/2010/main" val="22500821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98916"/>
            <a:ext cx="10515600" cy="567000"/>
          </a:xfrm>
        </p:spPr>
        <p:txBody>
          <a:bodyPr>
            <a:noAutofit/>
          </a:bodyPr>
          <a:lstStyle/>
          <a:p>
            <a:pPr algn="ctr"/>
            <a:r>
              <a:rPr lang="en-US" sz="4000" dirty="0" smtClean="0">
                <a:latin typeface="Berlin Sans FB" panose="020E0602020502020306" pitchFamily="34" charset="0"/>
              </a:rPr>
              <a:t>AMD vs INTEL</a:t>
            </a:r>
            <a:endParaRPr lang="en-US" sz="4000" dirty="0">
              <a:latin typeface="Berlin Sans FB" panose="020E0602020502020306"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50" t="11154" r="10102" b="10314"/>
          <a:stretch/>
        </p:blipFill>
        <p:spPr>
          <a:xfrm>
            <a:off x="1544132" y="1558343"/>
            <a:ext cx="8564451" cy="4443212"/>
          </a:xfrm>
          <a:prstGeom prst="rect">
            <a:avLst/>
          </a:prstGeom>
        </p:spPr>
      </p:pic>
    </p:spTree>
    <p:extLst>
      <p:ext uri="{BB962C8B-B14F-4D97-AF65-F5344CB8AC3E}">
        <p14:creationId xmlns:p14="http://schemas.microsoft.com/office/powerpoint/2010/main" val="178667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Floppy Disk Drive(FDD)</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is a hardware device that reads data storage </a:t>
            </a:r>
            <a:r>
              <a:rPr lang="en-US" sz="4000" dirty="0" smtClean="0">
                <a:latin typeface="Berlin Sans FB" panose="020E0602020502020306" pitchFamily="34" charset="0"/>
              </a:rPr>
              <a:t>information from Diskette.</a:t>
            </a:r>
            <a:endParaRPr lang="en-US" sz="4000" dirty="0">
              <a:latin typeface="Berlin Sans FB" panose="020E0602020502020306"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496"/>
          <a:stretch/>
        </p:blipFill>
        <p:spPr>
          <a:xfrm>
            <a:off x="4683358" y="1742335"/>
            <a:ext cx="6400800" cy="3944285"/>
          </a:xfrm>
          <a:prstGeom prst="rect">
            <a:avLst/>
          </a:prstGeom>
        </p:spPr>
      </p:pic>
    </p:spTree>
    <p:extLst>
      <p:ext uri="{BB962C8B-B14F-4D97-AF65-F5344CB8AC3E}">
        <p14:creationId xmlns:p14="http://schemas.microsoft.com/office/powerpoint/2010/main" val="4892065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Optical Disk Drive(ODD)</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is a disc drive that uses laser light or electromagnetic waves within or near the visible light spectrum as part of the process of reading or writing data to or from optical discs.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363" y="2008430"/>
            <a:ext cx="7048500" cy="3267075"/>
          </a:xfrm>
          <a:prstGeom prst="rect">
            <a:avLst/>
          </a:prstGeom>
        </p:spPr>
      </p:pic>
    </p:spTree>
    <p:extLst>
      <p:ext uri="{BB962C8B-B14F-4D97-AF65-F5344CB8AC3E}">
        <p14:creationId xmlns:p14="http://schemas.microsoft.com/office/powerpoint/2010/main" val="13094394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Hard Disk Drive(HDD)</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hardware component that stores all of your digital content. Your documents, pictures, music, videos, programs, application preferences, and operating system represent digital content stored on a hard drive.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4242" y="1846411"/>
            <a:ext cx="5577840" cy="3591113"/>
          </a:xfrm>
          <a:prstGeom prst="rect">
            <a:avLst/>
          </a:prstGeom>
        </p:spPr>
      </p:pic>
    </p:spTree>
    <p:extLst>
      <p:ext uri="{BB962C8B-B14F-4D97-AF65-F5344CB8AC3E}">
        <p14:creationId xmlns:p14="http://schemas.microsoft.com/office/powerpoint/2010/main" val="23621686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Type of HDD</a:t>
            </a:r>
            <a:endParaRPr lang="en-US" sz="4000" dirty="0">
              <a:latin typeface="Berlin Sans FB" panose="020E0602020502020306"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58" y="1712891"/>
            <a:ext cx="4762500" cy="35718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888" y="1712891"/>
            <a:ext cx="4663440" cy="3488250"/>
          </a:xfrm>
          <a:prstGeom prst="rect">
            <a:avLst/>
          </a:prstGeom>
        </p:spPr>
      </p:pic>
    </p:spTree>
    <p:extLst>
      <p:ext uri="{BB962C8B-B14F-4D97-AF65-F5344CB8AC3E}">
        <p14:creationId xmlns:p14="http://schemas.microsoft.com/office/powerpoint/2010/main" val="1334178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Type of ODD</a:t>
            </a:r>
            <a:endParaRPr lang="en-US" sz="4000" dirty="0">
              <a:latin typeface="Berlin Sans FB" panose="020E0602020502020306"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58" y="1712891"/>
            <a:ext cx="6400800" cy="46007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358" y="1712890"/>
            <a:ext cx="4572000" cy="18573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358" y="3845540"/>
            <a:ext cx="4572000" cy="2468088"/>
          </a:xfrm>
          <a:prstGeom prst="rect">
            <a:avLst/>
          </a:prstGeom>
        </p:spPr>
      </p:pic>
    </p:spTree>
    <p:extLst>
      <p:ext uri="{BB962C8B-B14F-4D97-AF65-F5344CB8AC3E}">
        <p14:creationId xmlns:p14="http://schemas.microsoft.com/office/powerpoint/2010/main" val="20248281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86037"/>
            <a:ext cx="10515600" cy="592757"/>
          </a:xfrm>
        </p:spPr>
        <p:txBody>
          <a:bodyPr>
            <a:noAutofit/>
          </a:bodyPr>
          <a:lstStyle/>
          <a:p>
            <a:pPr algn="ctr"/>
            <a:r>
              <a:rPr lang="en-US" sz="4000" dirty="0" smtClean="0">
                <a:latin typeface="Berlin Sans FB" panose="020E0602020502020306" pitchFamily="34" charset="0"/>
              </a:rPr>
              <a:t>Video Card</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is an expansion card which generates a feed of output images to a display device (such as a computer monitor).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826" y="1519253"/>
            <a:ext cx="5943600" cy="4245430"/>
          </a:xfrm>
          <a:prstGeom prst="rect">
            <a:avLst/>
          </a:prstGeom>
        </p:spPr>
      </p:pic>
    </p:spTree>
    <p:extLst>
      <p:ext uri="{BB962C8B-B14F-4D97-AF65-F5344CB8AC3E}">
        <p14:creationId xmlns:p14="http://schemas.microsoft.com/office/powerpoint/2010/main" val="10746225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Power Supply Unit (PSU)</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converts mains AC to low-voltage regulated DC power for the internal components of a computer.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015" b="17746"/>
          <a:stretch/>
        </p:blipFill>
        <p:spPr>
          <a:xfrm>
            <a:off x="4683358" y="1742335"/>
            <a:ext cx="6400800" cy="3858155"/>
          </a:xfrm>
          <a:prstGeom prst="rect">
            <a:avLst/>
          </a:prstGeom>
        </p:spPr>
      </p:pic>
    </p:spTree>
    <p:extLst>
      <p:ext uri="{BB962C8B-B14F-4D97-AF65-F5344CB8AC3E}">
        <p14:creationId xmlns:p14="http://schemas.microsoft.com/office/powerpoint/2010/main" val="386535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86037"/>
            <a:ext cx="10515600" cy="592757"/>
          </a:xfrm>
        </p:spPr>
        <p:txBody>
          <a:bodyPr>
            <a:noAutofit/>
          </a:bodyPr>
          <a:lstStyle/>
          <a:p>
            <a:pPr algn="ctr"/>
            <a:r>
              <a:rPr lang="en-US" sz="4000" dirty="0" smtClean="0">
                <a:latin typeface="Berlin Sans FB" panose="020E0602020502020306" pitchFamily="34" charset="0"/>
              </a:rPr>
              <a:t>LAN Card</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 network interface controller is a computer hardware component that connects a computer to a computer network.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200" y="2311577"/>
            <a:ext cx="5486400" cy="2660781"/>
          </a:xfrm>
          <a:prstGeom prst="rect">
            <a:avLst/>
          </a:prstGeom>
        </p:spPr>
      </p:pic>
    </p:spTree>
    <p:extLst>
      <p:ext uri="{BB962C8B-B14F-4D97-AF65-F5344CB8AC3E}">
        <p14:creationId xmlns:p14="http://schemas.microsoft.com/office/powerpoint/2010/main" val="3303546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86037"/>
            <a:ext cx="10515600" cy="592757"/>
          </a:xfrm>
        </p:spPr>
        <p:txBody>
          <a:bodyPr>
            <a:noAutofit/>
          </a:bodyPr>
          <a:lstStyle/>
          <a:p>
            <a:pPr algn="ctr"/>
            <a:r>
              <a:rPr lang="en-US" sz="4000" dirty="0" smtClean="0">
                <a:latin typeface="Berlin Sans FB" panose="020E0602020502020306" pitchFamily="34" charset="0"/>
              </a:rPr>
              <a:t>Sound Card</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is an internal expansion card that provides input and output of audio signals to and from a computer under control of computer programs.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8638" b="5410"/>
          <a:stretch/>
        </p:blipFill>
        <p:spPr>
          <a:xfrm>
            <a:off x="5372100" y="2393460"/>
            <a:ext cx="5715000" cy="2497015"/>
          </a:xfrm>
          <a:prstGeom prst="rect">
            <a:avLst/>
          </a:prstGeom>
        </p:spPr>
      </p:pic>
    </p:spTree>
    <p:extLst>
      <p:ext uri="{BB962C8B-B14F-4D97-AF65-F5344CB8AC3E}">
        <p14:creationId xmlns:p14="http://schemas.microsoft.com/office/powerpoint/2010/main" val="3415185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08764"/>
            <a:ext cx="10515600" cy="528363"/>
          </a:xfrm>
        </p:spPr>
        <p:txBody>
          <a:bodyPr>
            <a:noAutofit/>
          </a:bodyPr>
          <a:lstStyle/>
          <a:p>
            <a:pPr algn="ctr"/>
            <a:r>
              <a:rPr lang="en-US" sz="4000" dirty="0" smtClean="0">
                <a:latin typeface="Berlin Sans FB" panose="020E0602020502020306" pitchFamily="34" charset="0"/>
              </a:rPr>
              <a:t>Types of Power Supply Unit (PSU)</a:t>
            </a:r>
            <a:endParaRPr lang="en-US" sz="4000" dirty="0">
              <a:latin typeface="Berlin Sans FB" panose="020E0602020502020306"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39" y="1961419"/>
            <a:ext cx="3657600" cy="2960917"/>
          </a:xfrm>
          <a:prstGeom prst="rect">
            <a:avLst/>
          </a:prstGeom>
        </p:spPr>
      </p:pic>
      <p:sp>
        <p:nvSpPr>
          <p:cNvPr id="8" name="Rectangle 7"/>
          <p:cNvSpPr/>
          <p:nvPr/>
        </p:nvSpPr>
        <p:spPr>
          <a:xfrm>
            <a:off x="1202775" y="1014725"/>
            <a:ext cx="1925527" cy="830997"/>
          </a:xfrm>
          <a:prstGeom prst="rect">
            <a:avLst/>
          </a:prstGeom>
          <a:noFill/>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rPr>
              <a:t>AT PSU</a:t>
            </a:r>
            <a:endParaRPr 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3095" y="1869720"/>
            <a:ext cx="3657600" cy="2960917"/>
          </a:xfrm>
          <a:prstGeom prst="rect">
            <a:avLst/>
          </a:prstGeom>
        </p:spPr>
      </p:pic>
      <p:sp>
        <p:nvSpPr>
          <p:cNvPr id="10" name="Rectangle 9"/>
          <p:cNvSpPr/>
          <p:nvPr/>
        </p:nvSpPr>
        <p:spPr>
          <a:xfrm>
            <a:off x="8839632" y="1009745"/>
            <a:ext cx="2244525" cy="830997"/>
          </a:xfrm>
          <a:prstGeom prst="rect">
            <a:avLst/>
          </a:prstGeom>
          <a:noFill/>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rPr>
              <a:t>ATX PSU</a:t>
            </a:r>
            <a:endParaRPr lang="en-US" sz="48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339" y="2360789"/>
            <a:ext cx="1704975" cy="21621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975" y="2360789"/>
            <a:ext cx="2103120" cy="2162175"/>
          </a:xfrm>
          <a:prstGeom prst="rect">
            <a:avLst/>
          </a:prstGeom>
        </p:spPr>
      </p:pic>
      <p:sp>
        <p:nvSpPr>
          <p:cNvPr id="13" name="Rectangle 12"/>
          <p:cNvSpPr/>
          <p:nvPr/>
        </p:nvSpPr>
        <p:spPr>
          <a:xfrm>
            <a:off x="3987649" y="4768079"/>
            <a:ext cx="1718356"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P8 &amp; P9 Power</a:t>
            </a:r>
          </a:p>
          <a:p>
            <a:pPr algn="ctr"/>
            <a:r>
              <a:rPr lang="en-US" sz="2000" dirty="0" smtClean="0">
                <a:ln w="0"/>
                <a:effectLst>
                  <a:outerShdw blurRad="38100" dist="19050" dir="2700000" algn="tl" rotWithShape="0">
                    <a:schemeClr val="dk1">
                      <a:alpha val="40000"/>
                    </a:schemeClr>
                  </a:outerShdw>
                </a:effectLst>
              </a:rPr>
              <a:t>Connector</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6446233" y="4820654"/>
            <a:ext cx="1270604" cy="707886"/>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P1 Power</a:t>
            </a:r>
          </a:p>
          <a:p>
            <a:pPr algn="ctr"/>
            <a:r>
              <a:rPr lang="en-US" sz="2000" dirty="0" smtClean="0">
                <a:ln w="0"/>
                <a:effectLst>
                  <a:outerShdw blurRad="38100" dist="19050" dir="2700000" algn="tl" rotWithShape="0">
                    <a:schemeClr val="dk1">
                      <a:alpha val="40000"/>
                    </a:schemeClr>
                  </a:outerShdw>
                </a:effectLst>
              </a:rPr>
              <a:t>Connector</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4569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47401"/>
            <a:ext cx="10515600" cy="592757"/>
          </a:xfrm>
        </p:spPr>
        <p:txBody>
          <a:bodyPr>
            <a:noAutofit/>
          </a:bodyPr>
          <a:lstStyle/>
          <a:p>
            <a:pPr algn="ctr"/>
            <a:r>
              <a:rPr lang="en-US" sz="4000" dirty="0" smtClean="0">
                <a:latin typeface="Berlin Sans FB" panose="020E0602020502020306" pitchFamily="34" charset="0"/>
              </a:rPr>
              <a:t>PSU Connectors</a:t>
            </a:r>
            <a:endParaRPr lang="en-US" sz="4000" dirty="0">
              <a:latin typeface="Berlin Sans FB" panose="020E0602020502020306"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58" y="1197333"/>
            <a:ext cx="2743200" cy="2286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18" y="3828916"/>
            <a:ext cx="2926080" cy="2034115"/>
          </a:xfrm>
          <a:prstGeom prst="rect">
            <a:avLst/>
          </a:prstGeom>
        </p:spPr>
      </p:pic>
      <p:sp>
        <p:nvSpPr>
          <p:cNvPr id="7" name="Rectangle 6"/>
          <p:cNvSpPr/>
          <p:nvPr/>
        </p:nvSpPr>
        <p:spPr>
          <a:xfrm>
            <a:off x="890928" y="755492"/>
            <a:ext cx="2098460"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P1 Power Connector</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904185" y="1854156"/>
            <a:ext cx="7287555" cy="347787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4400" dirty="0">
                <a:ln w="0">
                  <a:solidFill>
                    <a:schemeClr val="tx1"/>
                  </a:solidFill>
                </a:ln>
                <a:latin typeface="Bookman Old Style" panose="02050604050505020204" pitchFamily="18" charset="0"/>
              </a:rPr>
              <a:t>This is the connector that goes to the motherboard to provide it with power. The connector has 20 or 24 pins.</a:t>
            </a:r>
            <a:endParaRPr lang="en-US" sz="4400" b="0" cap="none" spc="0" dirty="0">
              <a:ln w="0">
                <a:solidFill>
                  <a:schemeClr val="tx1"/>
                </a:solidFill>
              </a:ln>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065698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47401"/>
            <a:ext cx="10515600" cy="592757"/>
          </a:xfrm>
        </p:spPr>
        <p:txBody>
          <a:bodyPr>
            <a:noAutofit/>
          </a:bodyPr>
          <a:lstStyle/>
          <a:p>
            <a:pPr algn="ctr"/>
            <a:r>
              <a:rPr lang="en-US" sz="4000" dirty="0" smtClean="0">
                <a:latin typeface="Berlin Sans FB" panose="020E0602020502020306" pitchFamily="34" charset="0"/>
              </a:rPr>
              <a:t>PSU Connectors</a:t>
            </a:r>
            <a:endParaRPr lang="en-US" sz="4000" dirty="0">
              <a:latin typeface="Berlin Sans FB" panose="020E0602020502020306" pitchFamily="34" charset="0"/>
            </a:endParaRPr>
          </a:p>
        </p:txBody>
      </p:sp>
      <p:sp>
        <p:nvSpPr>
          <p:cNvPr id="7" name="Rectangle 6"/>
          <p:cNvSpPr/>
          <p:nvPr/>
        </p:nvSpPr>
        <p:spPr>
          <a:xfrm>
            <a:off x="890928" y="755492"/>
            <a:ext cx="2098460"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P4 Power Connector</a:t>
            </a:r>
            <a:endParaRPr lang="en-US"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3925" t="29907" r="46615" b="20186"/>
          <a:stretch/>
        </p:blipFill>
        <p:spPr>
          <a:xfrm>
            <a:off x="1064394" y="1429084"/>
            <a:ext cx="1751527" cy="2215166"/>
          </a:xfrm>
          <a:prstGeom prst="rect">
            <a:avLst/>
          </a:prstGeom>
        </p:spPr>
      </p:pic>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1354" t="35129" r="5414" b="14094"/>
          <a:stretch/>
        </p:blipFill>
        <p:spPr>
          <a:xfrm>
            <a:off x="1064394" y="4334876"/>
            <a:ext cx="1918953" cy="2253804"/>
          </a:xfrm>
          <a:prstGeom prst="rect">
            <a:avLst/>
          </a:prstGeom>
        </p:spPr>
      </p:pic>
      <p:sp>
        <p:nvSpPr>
          <p:cNvPr id="9" name="Rectangle 8"/>
          <p:cNvSpPr/>
          <p:nvPr/>
        </p:nvSpPr>
        <p:spPr>
          <a:xfrm>
            <a:off x="651637" y="3763844"/>
            <a:ext cx="2744470" cy="369332"/>
          </a:xfrm>
          <a:prstGeom prst="rect">
            <a:avLst/>
          </a:prstGeom>
          <a:noFill/>
        </p:spPr>
        <p:txBody>
          <a:bodyPr wrap="none" lIns="91440" tIns="45720" rIns="91440" bIns="45720">
            <a:spAutoFit/>
          </a:bodyPr>
          <a:lstStyle/>
          <a:p>
            <a:pPr algn="ctr"/>
            <a:r>
              <a:rPr lang="en-US" dirty="0" err="1" smtClean="0">
                <a:ln w="0"/>
                <a:effectLst>
                  <a:outerShdw blurRad="38100" dist="19050" dir="2700000" algn="tl" rotWithShape="0">
                    <a:schemeClr val="dk1">
                      <a:alpha val="40000"/>
                    </a:schemeClr>
                  </a:outerShdw>
                </a:effectLst>
              </a:rPr>
              <a:t>PCIe</a:t>
            </a:r>
            <a:r>
              <a:rPr lang="en-US" dirty="0" smtClean="0">
                <a:ln w="0"/>
                <a:effectLst>
                  <a:outerShdw blurRad="38100" dist="19050" dir="2700000" algn="tl" rotWithShape="0">
                    <a:schemeClr val="dk1">
                      <a:alpha val="40000"/>
                    </a:schemeClr>
                  </a:outerShdw>
                </a:effectLst>
              </a:rPr>
              <a:t> 8pin Power Connector</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796603" y="1124824"/>
            <a:ext cx="7858777" cy="206210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a:ln w="0">
                  <a:solidFill>
                    <a:schemeClr val="tx1"/>
                  </a:solidFill>
                </a:ln>
                <a:latin typeface="Bookman Old Style" panose="02050604050505020204" pitchFamily="18" charset="0"/>
              </a:rPr>
              <a:t>The P4 connector is a 12V power supply cable used with motherboards that have an Intel Pentium 4 or later processor. </a:t>
            </a:r>
            <a:endParaRPr lang="en-US" sz="3200" b="0" cap="none" spc="0" dirty="0">
              <a:ln w="0">
                <a:solidFill>
                  <a:schemeClr val="tx1"/>
                </a:solidFill>
              </a:ln>
              <a:solidFill>
                <a:schemeClr val="tx1"/>
              </a:solidFill>
              <a:latin typeface="Bookman Old Style" panose="02050604050505020204" pitchFamily="18" charset="0"/>
            </a:endParaRPr>
          </a:p>
        </p:txBody>
      </p:sp>
      <p:sp>
        <p:nvSpPr>
          <p:cNvPr id="11" name="Rectangle 10"/>
          <p:cNvSpPr/>
          <p:nvPr/>
        </p:nvSpPr>
        <p:spPr>
          <a:xfrm>
            <a:off x="3796603" y="3763844"/>
            <a:ext cx="7858777" cy="304698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a:ln w="0">
                  <a:solidFill>
                    <a:schemeClr val="tx1"/>
                  </a:solidFill>
                </a:ln>
                <a:latin typeface="Bookman Old Style" panose="02050604050505020204" pitchFamily="18" charset="0"/>
              </a:rPr>
              <a:t>This connector is used to provide extra 12 volt power to PCI Express expansion </a:t>
            </a:r>
            <a:r>
              <a:rPr lang="en-US" sz="3200" dirty="0" smtClean="0">
                <a:ln w="0">
                  <a:solidFill>
                    <a:schemeClr val="tx1"/>
                  </a:solidFill>
                </a:ln>
                <a:latin typeface="Bookman Old Style" panose="02050604050505020204" pitchFamily="18" charset="0"/>
              </a:rPr>
              <a:t>cards. They </a:t>
            </a:r>
            <a:r>
              <a:rPr lang="en-US" sz="3200" dirty="0">
                <a:ln w="0">
                  <a:solidFill>
                    <a:schemeClr val="tx1"/>
                  </a:solidFill>
                </a:ln>
                <a:latin typeface="Bookman Old Style" panose="02050604050505020204" pitchFamily="18" charset="0"/>
              </a:rPr>
              <a:t>are also occasionally called “PEG cables” where “PEG” stands for PCI Express Graphics. </a:t>
            </a:r>
            <a:endParaRPr lang="en-US" sz="3200" b="0" cap="none" spc="0" dirty="0">
              <a:ln w="0">
                <a:solidFill>
                  <a:schemeClr val="tx1"/>
                </a:solidFill>
              </a:ln>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818689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47401"/>
            <a:ext cx="10515600" cy="592757"/>
          </a:xfrm>
        </p:spPr>
        <p:txBody>
          <a:bodyPr>
            <a:noAutofit/>
          </a:bodyPr>
          <a:lstStyle/>
          <a:p>
            <a:pPr algn="ctr"/>
            <a:r>
              <a:rPr lang="en-US" sz="4000" dirty="0" smtClean="0">
                <a:latin typeface="Berlin Sans FB" panose="020E0602020502020306" pitchFamily="34" charset="0"/>
              </a:rPr>
              <a:t>PSU Connectors</a:t>
            </a:r>
            <a:endParaRPr lang="en-US" sz="4000" dirty="0">
              <a:latin typeface="Berlin Sans FB" panose="020E0602020502020306" pitchFamily="34" charset="0"/>
            </a:endParaRPr>
          </a:p>
        </p:txBody>
      </p:sp>
      <p:sp>
        <p:nvSpPr>
          <p:cNvPr id="7" name="Rectangle 6"/>
          <p:cNvSpPr/>
          <p:nvPr/>
        </p:nvSpPr>
        <p:spPr>
          <a:xfrm>
            <a:off x="668912" y="755492"/>
            <a:ext cx="2542492"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MOLEX Power Connector</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869262" y="3763844"/>
            <a:ext cx="2309222"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SATA Power Connector</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796603" y="1124824"/>
            <a:ext cx="7858777" cy="1569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a:ln w="0">
                  <a:solidFill>
                    <a:schemeClr val="tx1"/>
                  </a:solidFill>
                </a:ln>
                <a:latin typeface="Bookman Old Style" panose="02050604050505020204" pitchFamily="18" charset="0"/>
              </a:rPr>
              <a:t>are used for providing power to the </a:t>
            </a:r>
            <a:r>
              <a:rPr lang="en-US" sz="3200" dirty="0" smtClean="0">
                <a:ln w="0">
                  <a:solidFill>
                    <a:schemeClr val="tx1"/>
                  </a:solidFill>
                </a:ln>
                <a:latin typeface="Bookman Old Style" panose="02050604050505020204" pitchFamily="18" charset="0"/>
              </a:rPr>
              <a:t>cooling </a:t>
            </a:r>
            <a:r>
              <a:rPr lang="en-US" sz="3200" dirty="0">
                <a:ln w="0">
                  <a:solidFill>
                    <a:schemeClr val="tx1"/>
                  </a:solidFill>
                </a:ln>
                <a:latin typeface="Bookman Old Style" panose="02050604050505020204" pitchFamily="18" charset="0"/>
              </a:rPr>
              <a:t>fans, </a:t>
            </a:r>
            <a:r>
              <a:rPr lang="en-US" sz="3200" dirty="0" smtClean="0">
                <a:ln w="0">
                  <a:solidFill>
                    <a:schemeClr val="tx1"/>
                  </a:solidFill>
                </a:ln>
                <a:latin typeface="Bookman Old Style" panose="02050604050505020204" pitchFamily="18" charset="0"/>
              </a:rPr>
              <a:t>IDE </a:t>
            </a:r>
            <a:r>
              <a:rPr lang="en-US" sz="3200" dirty="0">
                <a:ln w="0">
                  <a:solidFill>
                    <a:schemeClr val="tx1"/>
                  </a:solidFill>
                </a:ln>
                <a:latin typeface="Bookman Old Style" panose="02050604050505020204" pitchFamily="18" charset="0"/>
              </a:rPr>
              <a:t>CD/DVD </a:t>
            </a:r>
            <a:r>
              <a:rPr lang="en-US" sz="3200" dirty="0" smtClean="0">
                <a:ln w="0">
                  <a:solidFill>
                    <a:schemeClr val="tx1"/>
                  </a:solidFill>
                </a:ln>
                <a:latin typeface="Bookman Old Style" panose="02050604050505020204" pitchFamily="18" charset="0"/>
              </a:rPr>
              <a:t>drive and IDE Hard drive. </a:t>
            </a:r>
            <a:endParaRPr lang="en-US" sz="3200" b="0" cap="none" spc="0" dirty="0">
              <a:ln w="0">
                <a:solidFill>
                  <a:schemeClr val="tx1"/>
                </a:solidFill>
              </a:ln>
              <a:solidFill>
                <a:schemeClr val="tx1"/>
              </a:solidFill>
              <a:latin typeface="Bookman Old Style" panose="02050604050505020204" pitchFamily="18" charset="0"/>
            </a:endParaRPr>
          </a:p>
        </p:txBody>
      </p:sp>
      <p:sp>
        <p:nvSpPr>
          <p:cNvPr id="11" name="Rectangle 10"/>
          <p:cNvSpPr/>
          <p:nvPr/>
        </p:nvSpPr>
        <p:spPr>
          <a:xfrm>
            <a:off x="3796602" y="4678244"/>
            <a:ext cx="7858777" cy="107721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smtClean="0">
                <a:ln w="0">
                  <a:solidFill>
                    <a:schemeClr val="tx1"/>
                  </a:solidFill>
                </a:ln>
                <a:latin typeface="Bookman Old Style" panose="02050604050505020204" pitchFamily="18" charset="0"/>
              </a:rPr>
              <a:t>Used to for providing power to the SATA ODD and SATA HDD.</a:t>
            </a:r>
            <a:endParaRPr lang="en-US" sz="3200" b="0" cap="none" spc="0" dirty="0">
              <a:ln w="0">
                <a:solidFill>
                  <a:schemeClr val="tx1"/>
                </a:solidFill>
              </a:ln>
              <a:solidFill>
                <a:schemeClr val="tx1"/>
              </a:solidFill>
              <a:latin typeface="Bookman Old Style" panose="0205060405050502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718" y="1188491"/>
            <a:ext cx="2468880" cy="164966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869262" y="4425620"/>
            <a:ext cx="2103120" cy="2103120"/>
          </a:xfrm>
          <a:prstGeom prst="rect">
            <a:avLst/>
          </a:prstGeom>
        </p:spPr>
      </p:pic>
    </p:spTree>
    <p:extLst>
      <p:ext uri="{BB962C8B-B14F-4D97-AF65-F5344CB8AC3E}">
        <p14:creationId xmlns:p14="http://schemas.microsoft.com/office/powerpoint/2010/main" val="3411754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347401"/>
            <a:ext cx="10515600" cy="592757"/>
          </a:xfrm>
        </p:spPr>
        <p:txBody>
          <a:bodyPr>
            <a:noAutofit/>
          </a:bodyPr>
          <a:lstStyle/>
          <a:p>
            <a:pPr algn="ctr"/>
            <a:r>
              <a:rPr lang="en-US" sz="4000" dirty="0" smtClean="0">
                <a:latin typeface="Berlin Sans FB" panose="020E0602020502020306" pitchFamily="34" charset="0"/>
              </a:rPr>
              <a:t>PSU Connectors</a:t>
            </a:r>
            <a:endParaRPr lang="en-US" sz="4000" dirty="0">
              <a:latin typeface="Berlin Sans FB" panose="020E0602020502020306" pitchFamily="34" charset="0"/>
            </a:endParaRPr>
          </a:p>
        </p:txBody>
      </p:sp>
      <p:sp>
        <p:nvSpPr>
          <p:cNvPr id="7" name="Rectangle 6"/>
          <p:cNvSpPr/>
          <p:nvPr/>
        </p:nvSpPr>
        <p:spPr>
          <a:xfrm>
            <a:off x="1253551" y="940158"/>
            <a:ext cx="2287614" cy="369332"/>
          </a:xfrm>
          <a:prstGeom prst="rect">
            <a:avLst/>
          </a:prstGeom>
          <a:noFill/>
        </p:spPr>
        <p:txBody>
          <a:bodyPr wrap="none" lIns="91440" tIns="45720" rIns="91440" bIns="45720">
            <a:spAutoFit/>
          </a:bodyPr>
          <a:lstStyle/>
          <a:p>
            <a:pPr algn="ctr"/>
            <a:r>
              <a:rPr lang="en-US" dirty="0" smtClean="0">
                <a:ln w="0"/>
                <a:effectLst>
                  <a:outerShdw blurRad="38100" dist="19050" dir="2700000" algn="tl" rotWithShape="0">
                    <a:schemeClr val="dk1">
                      <a:alpha val="40000"/>
                    </a:schemeClr>
                  </a:outerShdw>
                </a:effectLst>
              </a:rPr>
              <a:t>Mini Power Connector</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700789" y="2365906"/>
            <a:ext cx="6800043" cy="107721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US" sz="3200" dirty="0">
                <a:ln w="0">
                  <a:solidFill>
                    <a:schemeClr val="tx1"/>
                  </a:solidFill>
                </a:ln>
                <a:latin typeface="Bookman Old Style" panose="02050604050505020204" pitchFamily="18" charset="0"/>
              </a:rPr>
              <a:t>are used for providing power to the </a:t>
            </a:r>
            <a:r>
              <a:rPr lang="en-US" sz="3200" dirty="0" smtClean="0">
                <a:ln w="0">
                  <a:solidFill>
                    <a:schemeClr val="tx1"/>
                  </a:solidFill>
                </a:ln>
                <a:latin typeface="Bookman Old Style" panose="02050604050505020204" pitchFamily="18" charset="0"/>
              </a:rPr>
              <a:t>Floppy disk drive. </a:t>
            </a:r>
            <a:endParaRPr lang="en-US" sz="3200" b="0" cap="none" spc="0" dirty="0">
              <a:ln w="0">
                <a:solidFill>
                  <a:schemeClr val="tx1"/>
                </a:solidFill>
              </a:ln>
              <a:solidFill>
                <a:schemeClr val="tx1"/>
              </a:solidFill>
              <a:latin typeface="Bookman Old Style" panose="0205060405050502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58" y="1532915"/>
            <a:ext cx="3657600" cy="2743200"/>
          </a:xfrm>
          <a:prstGeom prst="rect">
            <a:avLst/>
          </a:prstGeom>
        </p:spPr>
      </p:pic>
    </p:spTree>
    <p:extLst>
      <p:ext uri="{BB962C8B-B14F-4D97-AF65-F5344CB8AC3E}">
        <p14:creationId xmlns:p14="http://schemas.microsoft.com/office/powerpoint/2010/main" val="27963437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Motherboard (</a:t>
            </a:r>
            <a:r>
              <a:rPr lang="en-US" sz="4000" dirty="0" err="1" smtClean="0">
                <a:latin typeface="Berlin Sans FB" panose="020E0602020502020306" pitchFamily="34" charset="0"/>
              </a:rPr>
              <a:t>MoBo</a:t>
            </a:r>
            <a:r>
              <a:rPr lang="en-US" sz="4000" dirty="0" smtClean="0">
                <a:latin typeface="Berlin Sans FB" panose="020E0602020502020306" pitchFamily="34" charset="0"/>
              </a:rPr>
              <a:t>)</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is the main circuit board of your computer and is also known as the mainboard or logic board.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3363" y="1911643"/>
            <a:ext cx="7315200" cy="2907766"/>
          </a:xfrm>
          <a:prstGeom prst="rect">
            <a:avLst/>
          </a:prstGeom>
        </p:spPr>
      </p:pic>
    </p:spTree>
    <p:extLst>
      <p:ext uri="{BB962C8B-B14F-4D97-AF65-F5344CB8AC3E}">
        <p14:creationId xmlns:p14="http://schemas.microsoft.com/office/powerpoint/2010/main" val="23418759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D44B7-0A1A-44A1-BE90-3480F9EB524A}"/>
              </a:ext>
            </a:extLst>
          </p:cNvPr>
          <p:cNvSpPr>
            <a:spLocks noGrp="1"/>
          </p:cNvSpPr>
          <p:nvPr>
            <p:ph type="title"/>
          </p:nvPr>
        </p:nvSpPr>
        <p:spPr>
          <a:xfrm>
            <a:off x="568558" y="592099"/>
            <a:ext cx="10515600" cy="1120792"/>
          </a:xfrm>
        </p:spPr>
        <p:txBody>
          <a:bodyPr>
            <a:noAutofit/>
          </a:bodyPr>
          <a:lstStyle/>
          <a:p>
            <a:pPr algn="ctr"/>
            <a:r>
              <a:rPr lang="en-US" sz="4000" dirty="0" smtClean="0">
                <a:latin typeface="Berlin Sans FB" panose="020E0602020502020306" pitchFamily="34" charset="0"/>
              </a:rPr>
              <a:t>Random Access Memory (RAM)</a:t>
            </a:r>
            <a:endParaRPr lang="en-US" sz="4000" dirty="0">
              <a:latin typeface="Berlin Sans FB" panose="020E0602020502020306" pitchFamily="34" charset="0"/>
            </a:endParaRPr>
          </a:p>
        </p:txBody>
      </p:sp>
      <p:sp>
        <p:nvSpPr>
          <p:cNvPr id="3" name="Title 1">
            <a:extLst>
              <a:ext uri="{FF2B5EF4-FFF2-40B4-BE49-F238E27FC236}">
                <a16:creationId xmlns:a16="http://schemas.microsoft.com/office/drawing/2014/main" xmlns="" id="{3E2D44B7-0A1A-44A1-BE90-3480F9EB524A}"/>
              </a:ext>
            </a:extLst>
          </p:cNvPr>
          <p:cNvSpPr txBox="1">
            <a:spLocks/>
          </p:cNvSpPr>
          <p:nvPr/>
        </p:nvSpPr>
        <p:spPr>
          <a:xfrm>
            <a:off x="568558" y="1742335"/>
            <a:ext cx="3964805"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a type of super-fast storage that your computer uses to hold data it needs in the short term.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158" y="1710138"/>
            <a:ext cx="4572000" cy="4513197"/>
          </a:xfrm>
          <a:prstGeom prst="rect">
            <a:avLst/>
          </a:prstGeom>
        </p:spPr>
      </p:pic>
    </p:spTree>
    <p:extLst>
      <p:ext uri="{BB962C8B-B14F-4D97-AF65-F5344CB8AC3E}">
        <p14:creationId xmlns:p14="http://schemas.microsoft.com/office/powerpoint/2010/main" val="989375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2521</TotalTime>
  <Words>507</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Berlin Sans FB</vt:lpstr>
      <vt:lpstr>Bookman Old Style</vt:lpstr>
      <vt:lpstr>Franklin Gothic Book</vt:lpstr>
      <vt:lpstr>Franklin Gothic Medium</vt:lpstr>
      <vt:lpstr>Tunga</vt:lpstr>
      <vt:lpstr>Wingdings</vt:lpstr>
      <vt:lpstr>Angles</vt:lpstr>
      <vt:lpstr>Computer Components</vt:lpstr>
      <vt:lpstr>Power Supply Unit (PSU)</vt:lpstr>
      <vt:lpstr>Types of Power Supply Unit (PSU)</vt:lpstr>
      <vt:lpstr>PSU Connectors</vt:lpstr>
      <vt:lpstr>PSU Connectors</vt:lpstr>
      <vt:lpstr>PSU Connectors</vt:lpstr>
      <vt:lpstr>PSU Connectors</vt:lpstr>
      <vt:lpstr>Motherboard (MoBo)</vt:lpstr>
      <vt:lpstr>Random Access Memory (RAM)</vt:lpstr>
      <vt:lpstr>Types of Random Access Memory</vt:lpstr>
      <vt:lpstr>Central Processing Unit (CPU)</vt:lpstr>
      <vt:lpstr>Two Manufacturer of CPU</vt:lpstr>
      <vt:lpstr>AMD vs INTEL</vt:lpstr>
      <vt:lpstr>Floppy Disk Drive(FDD)</vt:lpstr>
      <vt:lpstr>Optical Disk Drive(ODD)</vt:lpstr>
      <vt:lpstr>Hard Disk Drive(HDD)</vt:lpstr>
      <vt:lpstr>Type of HDD</vt:lpstr>
      <vt:lpstr>Type of ODD</vt:lpstr>
      <vt:lpstr>Video Card</vt:lpstr>
      <vt:lpstr>LAN Card</vt:lpstr>
      <vt:lpstr>Sound Card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pcuser</cp:lastModifiedBy>
  <cp:revision>208</cp:revision>
  <dcterms:created xsi:type="dcterms:W3CDTF">2020-08-26T02:25:51Z</dcterms:created>
  <dcterms:modified xsi:type="dcterms:W3CDTF">2023-09-20T04:12:13Z</dcterms:modified>
</cp:coreProperties>
</file>