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62"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Franklin Gothic Book" panose="020B0503020102020204" pitchFamily="34" charset="0"/>
      <p:regular r:id="rId26"/>
      <p:italic r:id="rId27"/>
    </p:embeddedFont>
    <p:embeddedFont>
      <p:font typeface="Franklin Gothic Medium" panose="020B0603020102020204" pitchFamily="34" charset="0"/>
      <p:regular r:id="rId28"/>
      <p:italic r:id="rId29"/>
    </p:embeddedFont>
    <p:embeddedFont>
      <p:font typeface="Overlock"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LJe7A6OP6x0ESh1rdb7OVbD9w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D18FF0-0FFD-4DEE-8F87-A638F2194F6F}">
  <a:tblStyle styleId="{D1D18FF0-0FFD-4DEE-8F87-A638F2194F6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customschemas.google.com/relationships/presentationmetadata" Target="metadata"/><Relationship Id="rId21"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172614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b="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b="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p:nvPr/>
        </p:nvSpPr>
        <p:spPr>
          <a:xfrm>
            <a:off x="592428" y="691165"/>
            <a:ext cx="11204619" cy="1045529"/>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chemeClr val="dk1"/>
              </a:buClr>
              <a:buSzPts val="4185"/>
              <a:buFont typeface="Overlock"/>
              <a:buNone/>
            </a:pPr>
            <a:r>
              <a:rPr lang="en-US" sz="4185">
                <a:solidFill>
                  <a:schemeClr val="dk1"/>
                </a:solidFill>
                <a:latin typeface="Overlock"/>
                <a:ea typeface="Overlock"/>
                <a:cs typeface="Overlock"/>
                <a:sym typeface="Overlock"/>
              </a:rPr>
              <a:t>How do Major Computer Components  Communicate?</a:t>
            </a:r>
            <a:endParaRPr sz="4185">
              <a:solidFill>
                <a:schemeClr val="dk1"/>
              </a:solidFill>
              <a:latin typeface="Overlock"/>
              <a:ea typeface="Overlock"/>
              <a:cs typeface="Overlock"/>
              <a:sym typeface="Overlock"/>
            </a:endParaRPr>
          </a:p>
        </p:txBody>
      </p:sp>
      <p:pic>
        <p:nvPicPr>
          <p:cNvPr id="122" name="Google Shape;122;p7"/>
          <p:cNvPicPr preferRelativeResize="0"/>
          <p:nvPr/>
        </p:nvPicPr>
        <p:blipFill rotWithShape="1">
          <a:blip r:embed="rId3">
            <a:alphaModFix/>
          </a:blip>
          <a:srcRect b="8141"/>
          <a:stretch/>
        </p:blipFill>
        <p:spPr>
          <a:xfrm>
            <a:off x="3680137" y="2077147"/>
            <a:ext cx="5029200" cy="3901151"/>
          </a:xfrm>
          <a:prstGeom prst="rect">
            <a:avLst/>
          </a:prstGeom>
          <a:noFill/>
          <a:ln w="9525" cap="flat" cmpd="sng">
            <a:solidFill>
              <a:schemeClr val="dk1"/>
            </a:solidFill>
            <a:prstDash val="solid"/>
            <a:round/>
            <a:headEnd type="none" w="sm" len="sm"/>
            <a:tailEnd type="none" w="sm" len="sm"/>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Application Software</a:t>
            </a:r>
            <a:endParaRPr sz="4860">
              <a:latin typeface="Overlock"/>
              <a:ea typeface="Overlock"/>
              <a:cs typeface="Overlock"/>
              <a:sym typeface="Overlock"/>
            </a:endParaRPr>
          </a:p>
        </p:txBody>
      </p:sp>
      <p:sp>
        <p:nvSpPr>
          <p:cNvPr id="177" name="Google Shape;177;p16"/>
          <p:cNvSpPr txBox="1"/>
          <p:nvPr/>
        </p:nvSpPr>
        <p:spPr>
          <a:xfrm>
            <a:off x="797487" y="1637260"/>
            <a:ext cx="10870772" cy="457035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Application software (app for short) is a program or group of programs designed for end users.</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7"/>
          <p:cNvSpPr txBox="1">
            <a:spLocks noGrp="1"/>
          </p:cNvSpPr>
          <p:nvPr>
            <p:ph type="title"/>
          </p:nvPr>
        </p:nvSpPr>
        <p:spPr>
          <a:xfrm>
            <a:off x="797485" y="474179"/>
            <a:ext cx="10870773" cy="7364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Some commonly known application software are:-</a:t>
            </a:r>
            <a:endParaRPr sz="4000">
              <a:latin typeface="Overlock"/>
              <a:ea typeface="Overlock"/>
              <a:cs typeface="Overlock"/>
              <a:sym typeface="Overlock"/>
            </a:endParaRPr>
          </a:p>
        </p:txBody>
      </p:sp>
      <p:sp>
        <p:nvSpPr>
          <p:cNvPr id="183" name="Google Shape;183;p17"/>
          <p:cNvSpPr txBox="1"/>
          <p:nvPr/>
        </p:nvSpPr>
        <p:spPr>
          <a:xfrm>
            <a:off x="592428" y="1637260"/>
            <a:ext cx="11256135" cy="457035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Word-processing software:- It make use of a computer for creating, editing, viewing, formatting, storing, retrieving, and printing documents.</a:t>
            </a:r>
            <a:endParaRPr/>
          </a:p>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(2). Spreadsheet software:- Spreadsheet software is a numeric data-analysis tool that allows us to create a kind of computerized</a:t>
            </a:r>
            <a:endParaRPr/>
          </a:p>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ledger.</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797485" y="474179"/>
            <a:ext cx="10870773" cy="7364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Some commonly known application software are:-</a:t>
            </a:r>
            <a:endParaRPr sz="4000">
              <a:latin typeface="Overlock"/>
              <a:ea typeface="Overlock"/>
              <a:cs typeface="Overlock"/>
              <a:sym typeface="Overlock"/>
            </a:endParaRPr>
          </a:p>
        </p:txBody>
      </p:sp>
      <p:sp>
        <p:nvSpPr>
          <p:cNvPr id="189" name="Google Shape;189;p18"/>
          <p:cNvSpPr txBox="1"/>
          <p:nvPr/>
        </p:nvSpPr>
        <p:spPr>
          <a:xfrm>
            <a:off x="592428" y="1637260"/>
            <a:ext cx="11256135" cy="457035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(3). Database software:- A database is a collection of related data stored and treated as a unit for information retrieval purposes.</a:t>
            </a:r>
            <a:endParaRPr/>
          </a:p>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(4). Graphics software:- It enables us to a computer system for creating, editing, drawings, pictures, graphs, etc.</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9"/>
          <p:cNvSpPr txBox="1">
            <a:spLocks noGrp="1"/>
          </p:cNvSpPr>
          <p:nvPr>
            <p:ph type="title"/>
          </p:nvPr>
        </p:nvSpPr>
        <p:spPr>
          <a:xfrm>
            <a:off x="797485" y="474179"/>
            <a:ext cx="10870773" cy="7364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Some commonly known application software are:-</a:t>
            </a:r>
            <a:endParaRPr sz="4000">
              <a:latin typeface="Overlock"/>
              <a:ea typeface="Overlock"/>
              <a:cs typeface="Overlock"/>
              <a:sym typeface="Overlock"/>
            </a:endParaRPr>
          </a:p>
        </p:txBody>
      </p:sp>
      <p:sp>
        <p:nvSpPr>
          <p:cNvPr id="195" name="Google Shape;195;p19"/>
          <p:cNvSpPr txBox="1"/>
          <p:nvPr/>
        </p:nvSpPr>
        <p:spPr>
          <a:xfrm>
            <a:off x="604803" y="1353925"/>
            <a:ext cx="11256135" cy="457035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(5). Education software:- Education software allows a computer to be used as a teaching and learning tool.</a:t>
            </a:r>
            <a:endParaRPr/>
          </a:p>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(6). Entertainment software:- It allows a computer to be used as an entertainment tool.</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0"/>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Operating System</a:t>
            </a:r>
            <a:endParaRPr sz="4860">
              <a:latin typeface="Overlock"/>
              <a:ea typeface="Overlock"/>
              <a:cs typeface="Overlock"/>
              <a:sym typeface="Overlock"/>
            </a:endParaRPr>
          </a:p>
        </p:txBody>
      </p:sp>
      <p:sp>
        <p:nvSpPr>
          <p:cNvPr id="201" name="Google Shape;201;p20"/>
          <p:cNvSpPr txBox="1"/>
          <p:nvPr/>
        </p:nvSpPr>
        <p:spPr>
          <a:xfrm>
            <a:off x="774882" y="1407086"/>
            <a:ext cx="10538204" cy="383297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An Operating System (OS) is a set of programs that manage computer hardware resources and provide common services for application software. The operating system is a vital component of the system software in a computer system.</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1"/>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 How Operating System works?</a:t>
            </a:r>
            <a:endParaRPr sz="4860">
              <a:latin typeface="Overlock"/>
              <a:ea typeface="Overlock"/>
              <a:cs typeface="Overlock"/>
              <a:sym typeface="Overlock"/>
            </a:endParaRPr>
          </a:p>
        </p:txBody>
      </p:sp>
      <p:pic>
        <p:nvPicPr>
          <p:cNvPr id="207" name="Google Shape;207;p21"/>
          <p:cNvPicPr preferRelativeResize="0"/>
          <p:nvPr/>
        </p:nvPicPr>
        <p:blipFill rotWithShape="1">
          <a:blip r:embed="rId3">
            <a:alphaModFix/>
          </a:blip>
          <a:srcRect/>
          <a:stretch/>
        </p:blipFill>
        <p:spPr>
          <a:xfrm>
            <a:off x="1985562" y="1210615"/>
            <a:ext cx="8139447" cy="48453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Three most common Operating System</a:t>
            </a:r>
            <a:endParaRPr sz="4860">
              <a:latin typeface="Overlock"/>
              <a:ea typeface="Overlock"/>
              <a:cs typeface="Overlock"/>
              <a:sym typeface="Overlock"/>
            </a:endParaRPr>
          </a:p>
        </p:txBody>
      </p:sp>
      <p:sp>
        <p:nvSpPr>
          <p:cNvPr id="213" name="Google Shape;213;p23"/>
          <p:cNvSpPr txBox="1"/>
          <p:nvPr/>
        </p:nvSpPr>
        <p:spPr>
          <a:xfrm>
            <a:off x="774882" y="1407086"/>
            <a:ext cx="10538204" cy="3832972"/>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MICROSOFT</a:t>
            </a:r>
            <a:endParaRPr/>
          </a:p>
          <a:p>
            <a:pPr marL="0" marR="0" lvl="0" indent="0" algn="l"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Microsoft Windows is one of the largest and most influential computer company founded in 1975 by Paul Allen and Bill Gates. Microsoft has a big contribution in almost every area of computer software, from Operating systems, programming tools to end-user applications.</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Three most common Operating System</a:t>
            </a:r>
            <a:endParaRPr sz="4860">
              <a:latin typeface="Overlock"/>
              <a:ea typeface="Overlock"/>
              <a:cs typeface="Overlock"/>
              <a:sym typeface="Overlock"/>
            </a:endParaRPr>
          </a:p>
        </p:txBody>
      </p:sp>
      <p:sp>
        <p:nvSpPr>
          <p:cNvPr id="219" name="Google Shape;219;p24"/>
          <p:cNvSpPr txBox="1"/>
          <p:nvPr/>
        </p:nvSpPr>
        <p:spPr>
          <a:xfrm>
            <a:off x="774882" y="1407086"/>
            <a:ext cx="10538204" cy="3832972"/>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APPLE MACINTOSH OS </a:t>
            </a:r>
            <a:endParaRPr/>
          </a:p>
          <a:p>
            <a:pPr marL="0" marR="0" lvl="0" indent="0" algn="l" rtl="0">
              <a:lnSpc>
                <a:spcPct val="8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2. MAC OS is a series of proprietary graphical operating systems developed and marketed by Apple Inc. since 2001. It is the primary operating system for Apple's Mac computers. Apple Computer was invented by Steve Wozniak and Steve Jobs and the Apple Company is founded by Steve Wozniak, Steve Jobs with Ron Wayne in April 1, 1976.</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Three most common Operating System</a:t>
            </a:r>
            <a:endParaRPr sz="4860">
              <a:latin typeface="Overlock"/>
              <a:ea typeface="Overlock"/>
              <a:cs typeface="Overlock"/>
              <a:sym typeface="Overlock"/>
            </a:endParaRPr>
          </a:p>
        </p:txBody>
      </p:sp>
      <p:sp>
        <p:nvSpPr>
          <p:cNvPr id="225" name="Google Shape;225;p25"/>
          <p:cNvSpPr txBox="1"/>
          <p:nvPr/>
        </p:nvSpPr>
        <p:spPr>
          <a:xfrm>
            <a:off x="774882" y="1407086"/>
            <a:ext cx="10538204" cy="3832972"/>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LINUX</a:t>
            </a:r>
            <a:endParaRPr/>
          </a:p>
          <a:p>
            <a:pPr marL="0" marR="0" lvl="0" indent="0" algn="l"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3. Linux is a free and open-source operating system developed by Linus Torvalds and was first introduced in 1991. The Linux kernel runs on numerous different platforms including the Intel and Alpha platform and is available under the GNU General Public License.</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797486" y="309093"/>
            <a:ext cx="10515600" cy="37348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3200"/>
              <a:buFont typeface="Overlock"/>
              <a:buNone/>
            </a:pPr>
            <a:r>
              <a:rPr lang="en-US" sz="3200">
                <a:latin typeface="Overlock"/>
                <a:ea typeface="Overlock"/>
                <a:cs typeface="Overlock"/>
                <a:sym typeface="Overlock"/>
              </a:rPr>
              <a:t>Three most common Operating System</a:t>
            </a:r>
            <a:endParaRPr sz="3200">
              <a:latin typeface="Overlock"/>
              <a:ea typeface="Overlock"/>
              <a:cs typeface="Overlock"/>
              <a:sym typeface="Overlock"/>
            </a:endParaRPr>
          </a:p>
        </p:txBody>
      </p:sp>
      <p:graphicFrame>
        <p:nvGraphicFramePr>
          <p:cNvPr id="231" name="Google Shape;231;p26"/>
          <p:cNvGraphicFramePr/>
          <p:nvPr/>
        </p:nvGraphicFramePr>
        <p:xfrm>
          <a:off x="2032000" y="719666"/>
          <a:ext cx="8127975" cy="5933600"/>
        </p:xfrm>
        <a:graphic>
          <a:graphicData uri="http://schemas.openxmlformats.org/drawingml/2006/table">
            <a:tbl>
              <a:tblPr firstRow="1" bandRow="1">
                <a:noFill/>
                <a:tableStyleId>{D1D18FF0-0FFD-4DEE-8F87-A638F2194F6F}</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Microsoft WINDOWS</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Macintosh OS</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Linux</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Windows 95</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Kodiak</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Linux Mint</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Windows 98</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Cheetah</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Manjaro</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Windows 2000</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Puma</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Debian</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t>Windows ME</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Jaguar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Ubuntu</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Windows XP</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Panther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Antergos</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u="none" strike="noStrike" cap="none"/>
                        <a:t>Windows Server 2003 R2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Tiger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Solus</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t>Windows Server 2008</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Leopard</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Fedora</a:t>
                      </a:r>
                      <a:endParaRPr sz="18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u="none" strike="noStrike" cap="none"/>
                        <a:t>Windows Vista</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Snow Leopard</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Elementary OS</a:t>
                      </a:r>
                      <a:endParaRPr sz="18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lnSpc>
                          <a:spcPct val="100000"/>
                        </a:lnSpc>
                        <a:spcBef>
                          <a:spcPts val="0"/>
                        </a:spcBef>
                        <a:spcAft>
                          <a:spcPts val="0"/>
                        </a:spcAft>
                        <a:buClr>
                          <a:schemeClr val="dk1"/>
                        </a:buClr>
                        <a:buSzPts val="1800"/>
                        <a:buFont typeface="Calibri"/>
                        <a:buNone/>
                      </a:pPr>
                      <a:r>
                        <a:rPr lang="en-US" sz="1800" u="none" strike="noStrike" cap="none"/>
                        <a:t>Windows 7</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Lion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Opensuse</a:t>
                      </a:r>
                      <a:endParaRPr sz="1800" u="none" strike="noStrike" cap="none"/>
                    </a:p>
                  </a:txBody>
                  <a:tcPr marL="91450" marR="91450" marT="45725" marB="45725"/>
                </a:tc>
                <a:extLst>
                  <a:ext uri="{0D108BD9-81ED-4DB2-BD59-A6C34878D82A}">
                    <a16:rowId xmlns:a16="http://schemas.microsoft.com/office/drawing/2014/main" val="10009"/>
                  </a:ext>
                </a:extLst>
              </a:tr>
              <a:tr h="370850">
                <a:tc>
                  <a:txBody>
                    <a:bodyPr/>
                    <a:lstStyle/>
                    <a:p>
                      <a:pPr marL="0" marR="0" lvl="0" indent="0" algn="ctr" rtl="0">
                        <a:spcBef>
                          <a:spcPts val="0"/>
                        </a:spcBef>
                        <a:spcAft>
                          <a:spcPts val="0"/>
                        </a:spcAft>
                        <a:buNone/>
                      </a:pPr>
                      <a:r>
                        <a:rPr lang="en-US" sz="1800" u="none" strike="noStrike" cap="none"/>
                        <a:t>Windows Server 2008 R2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Mountain Lion</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10"/>
                  </a:ext>
                </a:extLst>
              </a:tr>
              <a:tr h="370850">
                <a:tc>
                  <a:txBody>
                    <a:bodyPr/>
                    <a:lstStyle/>
                    <a:p>
                      <a:pPr marL="0" marR="0" lvl="0" indent="0" algn="ctr" rtl="0">
                        <a:spcBef>
                          <a:spcPts val="0"/>
                        </a:spcBef>
                        <a:spcAft>
                          <a:spcPts val="0"/>
                        </a:spcAft>
                        <a:buNone/>
                      </a:pPr>
                      <a:r>
                        <a:rPr lang="en-US" sz="1800" u="none" strike="noStrike" cap="none"/>
                        <a:t>Windows Thin PC</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Mavericks</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11"/>
                  </a:ext>
                </a:extLst>
              </a:tr>
              <a:tr h="370850">
                <a:tc>
                  <a:txBody>
                    <a:bodyPr/>
                    <a:lstStyle/>
                    <a:p>
                      <a:pPr marL="0" marR="0" lvl="0" indent="0" algn="ctr" rtl="0">
                        <a:spcBef>
                          <a:spcPts val="0"/>
                        </a:spcBef>
                        <a:spcAft>
                          <a:spcPts val="0"/>
                        </a:spcAft>
                        <a:buNone/>
                      </a:pPr>
                      <a:r>
                        <a:rPr lang="en-US" sz="1800" u="none" strike="noStrike" cap="none"/>
                        <a:t>Windows Server 2012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Yosemite</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12"/>
                  </a:ext>
                </a:extLst>
              </a:tr>
              <a:tr h="370850">
                <a:tc>
                  <a:txBody>
                    <a:bodyPr/>
                    <a:lstStyle/>
                    <a:p>
                      <a:pPr marL="0" marR="0" lvl="0" indent="0" algn="ctr" rtl="0">
                        <a:spcBef>
                          <a:spcPts val="0"/>
                        </a:spcBef>
                        <a:spcAft>
                          <a:spcPts val="0"/>
                        </a:spcAft>
                        <a:buNone/>
                      </a:pPr>
                      <a:r>
                        <a:rPr lang="en-US" sz="1800" u="none" strike="noStrike" cap="none"/>
                        <a:t>Windows 8</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El Capitan</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13"/>
                  </a:ext>
                </a:extLst>
              </a:tr>
              <a:tr h="370850">
                <a:tc>
                  <a:txBody>
                    <a:bodyPr/>
                    <a:lstStyle/>
                    <a:p>
                      <a:pPr marL="0" marR="0" lvl="0" indent="0" algn="ctr" rtl="0">
                        <a:spcBef>
                          <a:spcPts val="0"/>
                        </a:spcBef>
                        <a:spcAft>
                          <a:spcPts val="0"/>
                        </a:spcAft>
                        <a:buNone/>
                      </a:pPr>
                      <a:r>
                        <a:rPr lang="en-US" sz="1800" u="none" strike="noStrike" cap="none"/>
                        <a:t>Windows 8.1</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Mac OS 10.12 High Sierra</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14"/>
                  </a:ext>
                </a:extLst>
              </a:tr>
              <a:tr h="370850">
                <a:tc>
                  <a:txBody>
                    <a:bodyPr/>
                    <a:lstStyle/>
                    <a:p>
                      <a:pPr marL="0" marR="0" lvl="0" indent="0" algn="ctr" rtl="0">
                        <a:spcBef>
                          <a:spcPts val="0"/>
                        </a:spcBef>
                        <a:spcAft>
                          <a:spcPts val="0"/>
                        </a:spcAft>
                        <a:buNone/>
                      </a:pPr>
                      <a:r>
                        <a:rPr lang="en-US" sz="1800" u="none" strike="noStrike" cap="none"/>
                        <a:t>Windows 10</a:t>
                      </a: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tc>
                  <a:txBody>
                    <a:bodyPr/>
                    <a:lstStyle/>
                    <a:p>
                      <a:pPr marL="0" marR="0" lvl="0" indent="0" algn="ctr" rtl="0">
                        <a:spcBef>
                          <a:spcPts val="0"/>
                        </a:spcBef>
                        <a:spcAft>
                          <a:spcPts val="0"/>
                        </a:spcAft>
                        <a:buNone/>
                      </a:pPr>
                      <a:endParaRPr sz="1800" u="none" strike="noStrike" cap="none"/>
                    </a:p>
                  </a:txBody>
                  <a:tcPr marL="91450" marR="91450" marT="45725" marB="45725"/>
                </a:tc>
                <a:extLst>
                  <a:ext uri="{0D108BD9-81ED-4DB2-BD59-A6C34878D82A}">
                    <a16:rowId xmlns:a16="http://schemas.microsoft.com/office/drawing/2014/main" val="1001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Software</a:t>
            </a:r>
            <a:endParaRPr sz="4860">
              <a:latin typeface="Overlock"/>
              <a:ea typeface="Overlock"/>
              <a:cs typeface="Overlock"/>
              <a:sym typeface="Overlock"/>
            </a:endParaRPr>
          </a:p>
        </p:txBody>
      </p:sp>
      <p:sp>
        <p:nvSpPr>
          <p:cNvPr id="128" name="Google Shape;128;p8"/>
          <p:cNvSpPr txBox="1"/>
          <p:nvPr/>
        </p:nvSpPr>
        <p:spPr>
          <a:xfrm>
            <a:off x="774882" y="1648496"/>
            <a:ext cx="10538203" cy="190607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Software is a program or a set of instructions that tells the computer what to do.</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Software</a:t>
            </a:r>
            <a:endParaRPr sz="4860">
              <a:latin typeface="Overlock"/>
              <a:ea typeface="Overlock"/>
              <a:cs typeface="Overlock"/>
              <a:sym typeface="Overlock"/>
            </a:endParaRPr>
          </a:p>
        </p:txBody>
      </p:sp>
      <p:sp>
        <p:nvSpPr>
          <p:cNvPr id="134" name="Google Shape;134;p9"/>
          <p:cNvSpPr txBox="1"/>
          <p:nvPr/>
        </p:nvSpPr>
        <p:spPr>
          <a:xfrm>
            <a:off x="774882" y="1648496"/>
            <a:ext cx="10538203" cy="4855335"/>
          </a:xfrm>
          <a:prstGeom prst="rect">
            <a:avLst/>
          </a:prstGeom>
          <a:noFill/>
          <a:ln>
            <a:noFill/>
          </a:ln>
        </p:spPr>
        <p:txBody>
          <a:bodyPr spcFirstLastPara="1" wrap="square" lIns="91425" tIns="45700" rIns="91425" bIns="45700" anchor="ctr" anchorCtr="0">
            <a:normAutofit/>
          </a:bodyPr>
          <a:lstStyle/>
          <a:p>
            <a:pPr marL="571500" marR="0" lvl="0" indent="-571500" algn="l" rtl="0">
              <a:lnSpc>
                <a:spcPct val="90000"/>
              </a:lnSpc>
              <a:spcBef>
                <a:spcPts val="0"/>
              </a:spcBef>
              <a:spcAft>
                <a:spcPts val="0"/>
              </a:spcAft>
              <a:buClr>
                <a:schemeClr val="dk1"/>
              </a:buClr>
              <a:buSzPts val="3700"/>
              <a:buFont typeface="Arial"/>
              <a:buChar char="•"/>
            </a:pPr>
            <a:r>
              <a:rPr lang="en-US" sz="3700">
                <a:solidFill>
                  <a:schemeClr val="dk1"/>
                </a:solidFill>
                <a:latin typeface="Overlock"/>
                <a:ea typeface="Overlock"/>
                <a:cs typeface="Overlock"/>
                <a:sym typeface="Overlock"/>
              </a:rPr>
              <a:t>Computer hardware is useless without software.</a:t>
            </a:r>
            <a:endParaRPr/>
          </a:p>
          <a:p>
            <a:pPr marL="571500" marR="0" lvl="0" indent="-571500" algn="l" rtl="0">
              <a:lnSpc>
                <a:spcPct val="90000"/>
              </a:lnSpc>
              <a:spcBef>
                <a:spcPts val="0"/>
              </a:spcBef>
              <a:spcAft>
                <a:spcPts val="0"/>
              </a:spcAft>
              <a:buClr>
                <a:schemeClr val="dk1"/>
              </a:buClr>
              <a:buSzPts val="3700"/>
              <a:buFont typeface="Arial"/>
              <a:buChar char="•"/>
            </a:pPr>
            <a:r>
              <a:rPr lang="en-US" sz="3700">
                <a:solidFill>
                  <a:schemeClr val="dk1"/>
                </a:solidFill>
                <a:latin typeface="Overlock"/>
                <a:ea typeface="Overlock"/>
                <a:cs typeface="Overlock"/>
                <a:sym typeface="Overlock"/>
              </a:rPr>
              <a:t>Software is the set of instructions and associated data that direct the computer to do a task.</a:t>
            </a:r>
            <a:endParaRPr/>
          </a:p>
          <a:p>
            <a:pPr marL="571500" marR="0" lvl="0" indent="-571500" algn="l" rtl="0">
              <a:lnSpc>
                <a:spcPct val="90000"/>
              </a:lnSpc>
              <a:spcBef>
                <a:spcPts val="0"/>
              </a:spcBef>
              <a:spcAft>
                <a:spcPts val="0"/>
              </a:spcAft>
              <a:buClr>
                <a:schemeClr val="dk1"/>
              </a:buClr>
              <a:buSzPts val="3700"/>
              <a:buFont typeface="Arial"/>
              <a:buChar char="•"/>
            </a:pPr>
            <a:r>
              <a:rPr lang="en-US" sz="3700">
                <a:solidFill>
                  <a:schemeClr val="dk1"/>
                </a:solidFill>
                <a:latin typeface="Overlock"/>
                <a:ea typeface="Overlock"/>
                <a:cs typeface="Overlock"/>
                <a:sym typeface="Overlock"/>
              </a:rPr>
              <a:t>Software can be divided into two categories:</a:t>
            </a:r>
            <a:endParaRPr/>
          </a:p>
          <a:p>
            <a:pPr marL="0" marR="0" lvl="0" indent="0" algn="l" rtl="0">
              <a:lnSpc>
                <a:spcPct val="9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system software and application software.</a:t>
            </a:r>
            <a:endParaRPr/>
          </a:p>
          <a:p>
            <a:pPr marL="571500" marR="0" lvl="0" indent="-571500" algn="l" rtl="0">
              <a:lnSpc>
                <a:spcPct val="90000"/>
              </a:lnSpc>
              <a:spcBef>
                <a:spcPts val="0"/>
              </a:spcBef>
              <a:spcAft>
                <a:spcPts val="0"/>
              </a:spcAft>
              <a:buClr>
                <a:schemeClr val="dk1"/>
              </a:buClr>
              <a:buSzPts val="3700"/>
              <a:buFont typeface="Arial"/>
              <a:buChar char="•"/>
            </a:pPr>
            <a:r>
              <a:rPr lang="en-US" sz="3700">
                <a:solidFill>
                  <a:schemeClr val="dk1"/>
                </a:solidFill>
                <a:latin typeface="Overlock"/>
                <a:ea typeface="Overlock"/>
                <a:cs typeface="Overlock"/>
                <a:sym typeface="Overlock"/>
              </a:rPr>
              <a:t>System software helps the computer to carry out its basic operating tasks.</a:t>
            </a:r>
            <a:endParaRPr/>
          </a:p>
          <a:p>
            <a:pPr marL="571500" marR="0" lvl="0" indent="-571500" algn="l" rtl="0">
              <a:lnSpc>
                <a:spcPct val="90000"/>
              </a:lnSpc>
              <a:spcBef>
                <a:spcPts val="0"/>
              </a:spcBef>
              <a:spcAft>
                <a:spcPts val="0"/>
              </a:spcAft>
              <a:buClr>
                <a:schemeClr val="dk1"/>
              </a:buClr>
              <a:buSzPts val="3700"/>
              <a:buFont typeface="Arial"/>
              <a:buChar char="•"/>
            </a:pPr>
            <a:r>
              <a:rPr lang="en-US" sz="3700">
                <a:solidFill>
                  <a:schemeClr val="dk1"/>
                </a:solidFill>
                <a:latin typeface="Overlock"/>
                <a:ea typeface="Overlock"/>
                <a:cs typeface="Overlock"/>
                <a:sym typeface="Overlock"/>
              </a:rPr>
              <a:t>Application software helps the user carry out a variety of tasks.</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Two Types of Software</a:t>
            </a:r>
            <a:endParaRPr sz="4860">
              <a:latin typeface="Overlock"/>
              <a:ea typeface="Overlock"/>
              <a:cs typeface="Overlock"/>
              <a:sym typeface="Overlock"/>
            </a:endParaRPr>
          </a:p>
        </p:txBody>
      </p:sp>
      <p:sp>
        <p:nvSpPr>
          <p:cNvPr id="140" name="Google Shape;140;p10"/>
          <p:cNvSpPr txBox="1"/>
          <p:nvPr/>
        </p:nvSpPr>
        <p:spPr>
          <a:xfrm>
            <a:off x="3313161" y="1637260"/>
            <a:ext cx="5484249" cy="2945975"/>
          </a:xfrm>
          <a:prstGeom prst="rect">
            <a:avLst/>
          </a:prstGeom>
          <a:noFill/>
          <a:ln>
            <a:noFill/>
          </a:ln>
        </p:spPr>
        <p:txBody>
          <a:bodyPr spcFirstLastPara="1" wrap="square" lIns="91425" tIns="45700" rIns="91425" bIns="45700" anchor="ctr" anchorCtr="0">
            <a:normAutofit/>
          </a:bodyPr>
          <a:lstStyle/>
          <a:p>
            <a:pPr marL="742950" marR="0" lvl="0" indent="-742950" algn="l" rtl="0">
              <a:lnSpc>
                <a:spcPct val="90000"/>
              </a:lnSpc>
              <a:spcBef>
                <a:spcPts val="0"/>
              </a:spcBef>
              <a:spcAft>
                <a:spcPts val="0"/>
              </a:spcAft>
              <a:buClr>
                <a:schemeClr val="dk1"/>
              </a:buClr>
              <a:buSzPts val="4000"/>
              <a:buFont typeface="Overlock"/>
              <a:buAutoNum type="arabicPeriod"/>
            </a:pPr>
            <a:r>
              <a:rPr lang="en-US" sz="4000">
                <a:solidFill>
                  <a:schemeClr val="dk1"/>
                </a:solidFill>
                <a:latin typeface="Overlock"/>
                <a:ea typeface="Overlock"/>
                <a:cs typeface="Overlock"/>
                <a:sym typeface="Overlock"/>
              </a:rPr>
              <a:t>System Software</a:t>
            </a:r>
            <a:endParaRPr/>
          </a:p>
          <a:p>
            <a:pPr marL="742950" marR="0" lvl="0" indent="-742950" algn="l" rtl="0">
              <a:lnSpc>
                <a:spcPct val="90000"/>
              </a:lnSpc>
              <a:spcBef>
                <a:spcPts val="0"/>
              </a:spcBef>
              <a:spcAft>
                <a:spcPts val="0"/>
              </a:spcAft>
              <a:buClr>
                <a:schemeClr val="dk1"/>
              </a:buClr>
              <a:buSzPts val="4000"/>
              <a:buFont typeface="Overlock"/>
              <a:buAutoNum type="arabicPeriod"/>
            </a:pPr>
            <a:r>
              <a:rPr lang="en-US" sz="4000">
                <a:solidFill>
                  <a:schemeClr val="dk1"/>
                </a:solidFill>
                <a:latin typeface="Overlock"/>
                <a:ea typeface="Overlock"/>
                <a:cs typeface="Overlock"/>
                <a:sym typeface="Overlock"/>
              </a:rPr>
              <a:t>Application Software</a:t>
            </a:r>
            <a:endParaRPr sz="4000">
              <a:solidFill>
                <a:schemeClr val="dk1"/>
              </a:solidFill>
              <a:latin typeface="Overlock"/>
              <a:ea typeface="Overlock"/>
              <a:cs typeface="Overlock"/>
              <a:sym typeface="Overlock"/>
            </a:endParaRPr>
          </a:p>
        </p:txBody>
      </p:sp>
      <p:sp>
        <p:nvSpPr>
          <p:cNvPr id="141" name="Google Shape;141;p10"/>
          <p:cNvSpPr/>
          <p:nvPr/>
        </p:nvSpPr>
        <p:spPr>
          <a:xfrm>
            <a:off x="8992596" y="1407085"/>
            <a:ext cx="1645920" cy="141124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System Software</a:t>
            </a:r>
            <a:endParaRPr sz="4860">
              <a:latin typeface="Overlock"/>
              <a:ea typeface="Overlock"/>
              <a:cs typeface="Overlock"/>
              <a:sym typeface="Overlock"/>
            </a:endParaRPr>
          </a:p>
        </p:txBody>
      </p:sp>
      <p:sp>
        <p:nvSpPr>
          <p:cNvPr id="147" name="Google Shape;147;p11"/>
          <p:cNvSpPr txBox="1"/>
          <p:nvPr/>
        </p:nvSpPr>
        <p:spPr>
          <a:xfrm>
            <a:off x="797487" y="1637260"/>
            <a:ext cx="10870772" cy="4570357"/>
          </a:xfrm>
          <a:prstGeom prst="rect">
            <a:avLst/>
          </a:prstGeom>
          <a:noFill/>
          <a:ln>
            <a:noFill/>
          </a:ln>
        </p:spPr>
        <p:txBody>
          <a:bodyPr spcFirstLastPara="1" wrap="square" lIns="91425" tIns="45700" rIns="91425" bIns="45700" anchor="ctr" anchorCtr="0">
            <a:normAutofit/>
          </a:bodyPr>
          <a:lstStyle/>
          <a:p>
            <a:pPr marL="571500" marR="0" lvl="0" indent="-571500" algn="l" rtl="0">
              <a:lnSpc>
                <a:spcPct val="90000"/>
              </a:lnSpc>
              <a:spcBef>
                <a:spcPts val="0"/>
              </a:spcBef>
              <a:spcAft>
                <a:spcPts val="0"/>
              </a:spcAft>
              <a:buClr>
                <a:schemeClr val="dk1"/>
              </a:buClr>
              <a:buSzPts val="4000"/>
              <a:buFont typeface="Arial"/>
              <a:buChar char="•"/>
            </a:pPr>
            <a:r>
              <a:rPr lang="en-US" sz="4000">
                <a:solidFill>
                  <a:schemeClr val="dk1"/>
                </a:solidFill>
                <a:latin typeface="Overlock"/>
                <a:ea typeface="Overlock"/>
                <a:cs typeface="Overlock"/>
                <a:sym typeface="Overlock"/>
              </a:rPr>
              <a:t>The System Software consist of the Operating System and all the utilities that enable the computer to function.</a:t>
            </a:r>
            <a:endParaRPr/>
          </a:p>
          <a:p>
            <a:pPr marL="571500" marR="0" lvl="0" indent="-571500" algn="l" rtl="0">
              <a:lnSpc>
                <a:spcPct val="90000"/>
              </a:lnSpc>
              <a:spcBef>
                <a:spcPts val="0"/>
              </a:spcBef>
              <a:spcAft>
                <a:spcPts val="0"/>
              </a:spcAft>
              <a:buClr>
                <a:schemeClr val="dk1"/>
              </a:buClr>
              <a:buSzPts val="4000"/>
              <a:buFont typeface="Arial"/>
              <a:buChar char="•"/>
            </a:pPr>
            <a:r>
              <a:rPr lang="en-US" sz="4000">
                <a:solidFill>
                  <a:schemeClr val="dk1"/>
                </a:solidFill>
                <a:latin typeface="Overlock"/>
                <a:ea typeface="Overlock"/>
                <a:cs typeface="Overlock"/>
                <a:sym typeface="Overlock"/>
              </a:rPr>
              <a:t>System software actually controls the hardware so that application software can perform any action or task.</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Example of System Software</a:t>
            </a:r>
            <a:endParaRPr sz="4860">
              <a:latin typeface="Overlock"/>
              <a:ea typeface="Overlock"/>
              <a:cs typeface="Overlock"/>
              <a:sym typeface="Overlock"/>
            </a:endParaRPr>
          </a:p>
        </p:txBody>
      </p:sp>
      <p:sp>
        <p:nvSpPr>
          <p:cNvPr id="153" name="Google Shape;153;p12"/>
          <p:cNvSpPr txBox="1"/>
          <p:nvPr/>
        </p:nvSpPr>
        <p:spPr>
          <a:xfrm>
            <a:off x="797487" y="1637260"/>
            <a:ext cx="11102592" cy="457035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u="sng">
                <a:solidFill>
                  <a:schemeClr val="dk1"/>
                </a:solidFill>
                <a:latin typeface="Overlock"/>
                <a:ea typeface="Overlock"/>
                <a:cs typeface="Overlock"/>
                <a:sym typeface="Overlock"/>
              </a:rPr>
              <a:t>1. Operating System </a:t>
            </a:r>
            <a:r>
              <a:rPr lang="en-US" sz="4000">
                <a:solidFill>
                  <a:schemeClr val="dk1"/>
                </a:solidFill>
                <a:latin typeface="Overlock"/>
                <a:ea typeface="Overlock"/>
                <a:cs typeface="Overlock"/>
                <a:sym typeface="Overlock"/>
              </a:rPr>
              <a:t>- software takes care of effective and efficient utilization of all hardware and software components of a computer system. </a:t>
            </a:r>
            <a:endParaRPr sz="40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2. </a:t>
            </a:r>
            <a:r>
              <a:rPr lang="en-US" sz="4000" u="sng">
                <a:solidFill>
                  <a:schemeClr val="dk1"/>
                </a:solidFill>
                <a:latin typeface="Overlock"/>
                <a:ea typeface="Overlock"/>
                <a:cs typeface="Overlock"/>
                <a:sym typeface="Overlock"/>
              </a:rPr>
              <a:t>Utilities</a:t>
            </a:r>
            <a:r>
              <a:rPr lang="en-US" sz="4000">
                <a:solidFill>
                  <a:schemeClr val="dk1"/>
                </a:solidFill>
                <a:latin typeface="Overlock"/>
                <a:ea typeface="Overlock"/>
                <a:cs typeface="Overlock"/>
                <a:sym typeface="Overlock"/>
              </a:rPr>
              <a:t> - Utility programs are a set of programs that help users in system maintenance tasks, and in performing tasks of routine nature. It also helps in maintenance and problem solving of a computer. </a:t>
            </a:r>
            <a:endParaRPr sz="4000">
              <a:solidFill>
                <a:schemeClr val="dk1"/>
              </a:solidFill>
              <a:latin typeface="Overlock"/>
              <a:ea typeface="Overlock"/>
              <a:cs typeface="Overlock"/>
              <a:sym typeface="Overlock"/>
            </a:endParaRPr>
          </a:p>
          <a:p>
            <a:pPr marL="0" marR="0" lvl="0" indent="0" algn="l" rtl="0">
              <a:lnSpc>
                <a:spcPct val="90000"/>
              </a:lnSpc>
              <a:spcBef>
                <a:spcPts val="0"/>
              </a:spcBef>
              <a:spcAft>
                <a:spcPts val="0"/>
              </a:spcAft>
              <a:buClr>
                <a:schemeClr val="dk1"/>
              </a:buClr>
              <a:buSzPts val="4000"/>
              <a:buFont typeface="Calibri"/>
              <a:buNone/>
            </a:pP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Example of System Software</a:t>
            </a:r>
            <a:endParaRPr sz="4860">
              <a:latin typeface="Overlock"/>
              <a:ea typeface="Overlock"/>
              <a:cs typeface="Overlock"/>
              <a:sym typeface="Overlock"/>
            </a:endParaRPr>
          </a:p>
        </p:txBody>
      </p:sp>
      <p:sp>
        <p:nvSpPr>
          <p:cNvPr id="159" name="Google Shape;159;p13"/>
          <p:cNvSpPr txBox="1"/>
          <p:nvPr/>
        </p:nvSpPr>
        <p:spPr>
          <a:xfrm>
            <a:off x="797486" y="1210615"/>
            <a:ext cx="10870772" cy="5447764"/>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3. </a:t>
            </a:r>
            <a:r>
              <a:rPr lang="en-US" sz="4000" u="sng">
                <a:solidFill>
                  <a:schemeClr val="dk1"/>
                </a:solidFill>
                <a:latin typeface="Overlock"/>
                <a:ea typeface="Overlock"/>
                <a:cs typeface="Overlock"/>
                <a:sym typeface="Overlock"/>
              </a:rPr>
              <a:t>Device Drivers </a:t>
            </a:r>
            <a:r>
              <a:rPr lang="en-US" sz="4000">
                <a:solidFill>
                  <a:schemeClr val="dk1"/>
                </a:solidFill>
                <a:latin typeface="Overlock"/>
                <a:ea typeface="Overlock"/>
                <a:cs typeface="Overlock"/>
                <a:sym typeface="Overlock"/>
              </a:rPr>
              <a:t>- is actually a communication device</a:t>
            </a:r>
            <a:endParaRPr/>
          </a:p>
          <a:p>
            <a:pPr marL="0" marR="0" lvl="0" indent="0" algn="l"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between device and computer. It loads every time in memory. When a new device is added the driver should be installed in order to run the program</a:t>
            </a:r>
            <a:endParaRPr/>
          </a:p>
          <a:p>
            <a:pPr marL="0" marR="0" lvl="0" indent="0" algn="l"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4. </a:t>
            </a:r>
            <a:r>
              <a:rPr lang="en-US" sz="4000" u="sng">
                <a:solidFill>
                  <a:schemeClr val="dk1"/>
                </a:solidFill>
                <a:latin typeface="Overlock"/>
                <a:ea typeface="Overlock"/>
                <a:cs typeface="Overlock"/>
                <a:sym typeface="Overlock"/>
              </a:rPr>
              <a:t>Programming Language Translators </a:t>
            </a:r>
            <a:r>
              <a:rPr lang="en-US" sz="4000">
                <a:solidFill>
                  <a:schemeClr val="dk1"/>
                </a:solidFill>
                <a:latin typeface="Overlock"/>
                <a:ea typeface="Overlock"/>
                <a:cs typeface="Overlock"/>
                <a:sym typeface="Overlock"/>
              </a:rPr>
              <a:t>- It transforms the instructions prepared by programmers in a programming language into a form that can be interpreted and executed by a computer system.</a:t>
            </a:r>
            <a:endParaRPr/>
          </a:p>
          <a:p>
            <a:pPr marL="571500" marR="0" lvl="0" indent="-317500" algn="l" rtl="0">
              <a:lnSpc>
                <a:spcPct val="80000"/>
              </a:lnSpc>
              <a:spcBef>
                <a:spcPts val="0"/>
              </a:spcBef>
              <a:spcAft>
                <a:spcPts val="0"/>
              </a:spcAft>
              <a:buClr>
                <a:schemeClr val="dk1"/>
              </a:buClr>
              <a:buSzPts val="4000"/>
              <a:buFont typeface="Arial"/>
              <a:buNone/>
            </a:pP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Example of System Software</a:t>
            </a:r>
            <a:endParaRPr sz="4860">
              <a:latin typeface="Overlock"/>
              <a:ea typeface="Overlock"/>
              <a:cs typeface="Overlock"/>
              <a:sym typeface="Overlock"/>
            </a:endParaRPr>
          </a:p>
        </p:txBody>
      </p:sp>
      <p:sp>
        <p:nvSpPr>
          <p:cNvPr id="165" name="Google Shape;165;p14"/>
          <p:cNvSpPr txBox="1"/>
          <p:nvPr/>
        </p:nvSpPr>
        <p:spPr>
          <a:xfrm>
            <a:off x="605308" y="1637260"/>
            <a:ext cx="10707778" cy="2945975"/>
          </a:xfrm>
          <a:prstGeom prst="rect">
            <a:avLst/>
          </a:prstGeom>
          <a:noFill/>
          <a:ln>
            <a:noFill/>
          </a:ln>
        </p:spPr>
        <p:txBody>
          <a:bodyPr spcFirstLastPara="1" wrap="square" lIns="91425" tIns="45700" rIns="91425" bIns="45700" anchor="ctr" anchorCtr="0">
            <a:normAutofit/>
          </a:bodyPr>
          <a:lstStyle/>
          <a:p>
            <a:pPr marL="742950" marR="0" lvl="0" indent="-742950" algn="l" rtl="0">
              <a:lnSpc>
                <a:spcPct val="90000"/>
              </a:lnSpc>
              <a:spcBef>
                <a:spcPts val="0"/>
              </a:spcBef>
              <a:spcAft>
                <a:spcPts val="0"/>
              </a:spcAft>
              <a:buClr>
                <a:schemeClr val="dk1"/>
              </a:buClr>
              <a:buSzPts val="4000"/>
              <a:buFont typeface="Overlock"/>
              <a:buAutoNum type="arabicPeriod"/>
            </a:pPr>
            <a:r>
              <a:rPr lang="en-US" sz="4000">
                <a:solidFill>
                  <a:schemeClr val="dk1"/>
                </a:solidFill>
                <a:latin typeface="Overlock"/>
                <a:ea typeface="Overlock"/>
                <a:cs typeface="Overlock"/>
                <a:sym typeface="Overlock"/>
              </a:rPr>
              <a:t>Operating System - (Windows,Linux and Macintosh)</a:t>
            </a:r>
            <a:endParaRPr sz="4000">
              <a:solidFill>
                <a:schemeClr val="dk1"/>
              </a:solidFill>
              <a:latin typeface="Overlock"/>
              <a:ea typeface="Overlock"/>
              <a:cs typeface="Overlock"/>
              <a:sym typeface="Overlock"/>
            </a:endParaRPr>
          </a:p>
          <a:p>
            <a:pPr marL="742950" marR="0" lvl="0" indent="-742950" algn="l" rtl="0">
              <a:lnSpc>
                <a:spcPct val="90000"/>
              </a:lnSpc>
              <a:spcBef>
                <a:spcPts val="0"/>
              </a:spcBef>
              <a:spcAft>
                <a:spcPts val="0"/>
              </a:spcAft>
              <a:buClr>
                <a:schemeClr val="dk1"/>
              </a:buClr>
              <a:buSzPts val="4000"/>
              <a:buFont typeface="Overlock"/>
              <a:buAutoNum type="arabicPeriod"/>
            </a:pPr>
            <a:r>
              <a:rPr lang="en-US" sz="4000">
                <a:solidFill>
                  <a:schemeClr val="dk1"/>
                </a:solidFill>
                <a:latin typeface="Overlock"/>
                <a:ea typeface="Overlock"/>
                <a:cs typeface="Overlock"/>
                <a:sym typeface="Overlock"/>
              </a:rPr>
              <a:t>Utility Software – (antivirus software, backup software and disk tools)</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797486" y="474179"/>
            <a:ext cx="10515600" cy="7364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860"/>
              <a:buFont typeface="Overlock"/>
              <a:buNone/>
            </a:pPr>
            <a:r>
              <a:rPr lang="en-US" sz="4860">
                <a:latin typeface="Overlock"/>
                <a:ea typeface="Overlock"/>
                <a:cs typeface="Overlock"/>
                <a:sym typeface="Overlock"/>
              </a:rPr>
              <a:t>Example of System Software</a:t>
            </a:r>
            <a:endParaRPr sz="4860">
              <a:latin typeface="Overlock"/>
              <a:ea typeface="Overlock"/>
              <a:cs typeface="Overlock"/>
              <a:sym typeface="Overlock"/>
            </a:endParaRPr>
          </a:p>
        </p:txBody>
      </p:sp>
      <p:sp>
        <p:nvSpPr>
          <p:cNvPr id="171" name="Google Shape;171;p15"/>
          <p:cNvSpPr txBox="1"/>
          <p:nvPr/>
        </p:nvSpPr>
        <p:spPr>
          <a:xfrm>
            <a:off x="206062" y="1637260"/>
            <a:ext cx="11590985" cy="2945975"/>
          </a:xfrm>
          <a:prstGeom prst="rect">
            <a:avLst/>
          </a:prstGeom>
          <a:noFill/>
          <a:ln>
            <a:noFill/>
          </a:ln>
        </p:spPr>
        <p:txBody>
          <a:bodyPr spcFirstLastPara="1" wrap="square" lIns="91425" tIns="45700" rIns="91425" bIns="45700" anchor="ctr" anchorCtr="0">
            <a:normAutofit/>
          </a:bodyPr>
          <a:lstStyle/>
          <a:p>
            <a:pPr marL="742950" marR="0" lvl="0" indent="-742950" algn="l" rtl="0">
              <a:lnSpc>
                <a:spcPct val="90000"/>
              </a:lnSpc>
              <a:spcBef>
                <a:spcPts val="0"/>
              </a:spcBef>
              <a:spcAft>
                <a:spcPts val="0"/>
              </a:spcAft>
              <a:buClr>
                <a:schemeClr val="dk1"/>
              </a:buClr>
              <a:buSzPts val="4000"/>
              <a:buFont typeface="Overlock"/>
              <a:buAutoNum type="arabicPeriod"/>
            </a:pPr>
            <a:r>
              <a:rPr lang="en-US" sz="4000">
                <a:solidFill>
                  <a:schemeClr val="dk1"/>
                </a:solidFill>
                <a:latin typeface="Overlock"/>
                <a:ea typeface="Overlock"/>
                <a:cs typeface="Overlock"/>
                <a:sym typeface="Overlock"/>
              </a:rPr>
              <a:t>Device Driver Software- (Windows, Linux and Macintosh)</a:t>
            </a:r>
            <a:endParaRPr sz="4000">
              <a:solidFill>
                <a:schemeClr val="dk1"/>
              </a:solidFill>
              <a:latin typeface="Overlock"/>
              <a:ea typeface="Overlock"/>
              <a:cs typeface="Overlock"/>
              <a:sym typeface="Overlock"/>
            </a:endParaRPr>
          </a:p>
          <a:p>
            <a:pPr marL="742950" marR="0" lvl="0" indent="-742950" algn="l" rtl="0">
              <a:lnSpc>
                <a:spcPct val="90000"/>
              </a:lnSpc>
              <a:spcBef>
                <a:spcPts val="0"/>
              </a:spcBef>
              <a:spcAft>
                <a:spcPts val="0"/>
              </a:spcAft>
              <a:buClr>
                <a:schemeClr val="dk1"/>
              </a:buClr>
              <a:buSzPts val="4000"/>
              <a:buFont typeface="Overlock"/>
              <a:buAutoNum type="arabicPeriod"/>
            </a:pPr>
            <a:r>
              <a:rPr lang="en-US" sz="4000">
                <a:solidFill>
                  <a:schemeClr val="dk1"/>
                </a:solidFill>
                <a:latin typeface="Overlock"/>
                <a:ea typeface="Overlock"/>
                <a:cs typeface="Overlock"/>
                <a:sym typeface="Overlock"/>
              </a:rPr>
              <a:t>Programming Language Translator – ( Compiler, Interpreter and Assembler</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816</Words>
  <Application>Microsoft Office PowerPoint</Application>
  <PresentationFormat>Widescreen</PresentationFormat>
  <Paragraphs>95</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Franklin Gothic Medium</vt:lpstr>
      <vt:lpstr>Tunga</vt:lpstr>
      <vt:lpstr>Arial</vt:lpstr>
      <vt:lpstr>Franklin Gothic Book</vt:lpstr>
      <vt:lpstr>Calibri</vt:lpstr>
      <vt:lpstr>Overlock</vt:lpstr>
      <vt:lpstr>Wingdings</vt:lpstr>
      <vt:lpstr>Angles</vt:lpstr>
      <vt:lpstr>PowerPoint Presentation</vt:lpstr>
      <vt:lpstr>Software</vt:lpstr>
      <vt:lpstr>Software</vt:lpstr>
      <vt:lpstr>Two Types of Software</vt:lpstr>
      <vt:lpstr>System Software</vt:lpstr>
      <vt:lpstr>Example of System Software</vt:lpstr>
      <vt:lpstr>Example of System Software</vt:lpstr>
      <vt:lpstr>Example of System Software</vt:lpstr>
      <vt:lpstr>Example of System Software</vt:lpstr>
      <vt:lpstr>Application Software</vt:lpstr>
      <vt:lpstr>Some commonly known application software are:-</vt:lpstr>
      <vt:lpstr>Some commonly known application software are:-</vt:lpstr>
      <vt:lpstr>Some commonly known application software are:-</vt:lpstr>
      <vt:lpstr>Operating System</vt:lpstr>
      <vt:lpstr> How Operating System works?</vt:lpstr>
      <vt:lpstr>Three most common Operating System</vt:lpstr>
      <vt:lpstr>Three most common Operating System</vt:lpstr>
      <vt:lpstr>Three most common Operating System</vt:lpstr>
      <vt:lpstr>Three most common Operating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Sharmaine Esquilla</dc:creator>
  <cp:lastModifiedBy>Elger David</cp:lastModifiedBy>
  <cp:revision>2</cp:revision>
  <dcterms:created xsi:type="dcterms:W3CDTF">2020-08-26T02:25:51Z</dcterms:created>
  <dcterms:modified xsi:type="dcterms:W3CDTF">2022-11-02T09:13:03Z</dcterms:modified>
</cp:coreProperties>
</file>