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3" r:id="rId23"/>
  </p:sldIdLst>
  <p:sldSz cx="12192000" cy="6858000"/>
  <p:notesSz cx="6858000" cy="9144000"/>
  <p:embeddedFontLst>
    <p:embeddedFont>
      <p:font typeface="Overlock"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5mFMApDU5bzMSEWaJhMNk4eK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384217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59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03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40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33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88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191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757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672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89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8890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63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336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050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51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98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5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33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39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62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12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015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39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97734" y="1648496"/>
            <a:ext cx="9916733" cy="11462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Overlock"/>
              <a:buNone/>
            </a:pPr>
            <a:r>
              <a:rPr lang="en-US" sz="4400">
                <a:latin typeface="Overlock"/>
                <a:ea typeface="Overlock"/>
                <a:cs typeface="Overlock"/>
                <a:sym typeface="Overlock"/>
              </a:rPr>
              <a:t/>
            </a:r>
            <a:br>
              <a:rPr lang="en-US" sz="4400">
                <a:latin typeface="Overlock"/>
                <a:ea typeface="Overlock"/>
                <a:cs typeface="Overlock"/>
                <a:sym typeface="Overlock"/>
              </a:rPr>
            </a:br>
            <a:r>
              <a:rPr lang="en-US" u="sng">
                <a:latin typeface="Overlock"/>
                <a:ea typeface="Overlock"/>
                <a:cs typeface="Overlock"/>
                <a:sym typeface="Overlock"/>
              </a:rPr>
              <a:t>Computer System Servicing</a:t>
            </a:r>
            <a:endParaRPr u="sng">
              <a:latin typeface="Overlock"/>
              <a:ea typeface="Overlock"/>
              <a:cs typeface="Overlock"/>
              <a:sym typeface="Overlock"/>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69" name="Google Shape;169;p14"/>
          <p:cNvSpPr txBox="1"/>
          <p:nvPr/>
        </p:nvSpPr>
        <p:spPr>
          <a:xfrm>
            <a:off x="253789" y="2273643"/>
            <a:ext cx="5773524" cy="388002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7. ANTI-STATIC MAT</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Is an anti-static system that protects a person or piece of equipment from electrostatic discharge.</a:t>
            </a:r>
            <a:endParaRPr sz="3200">
              <a:solidFill>
                <a:schemeClr val="dk1"/>
              </a:solidFill>
              <a:latin typeface="Overlock"/>
              <a:ea typeface="Overlock"/>
              <a:cs typeface="Overlock"/>
              <a:sym typeface="Overlock"/>
            </a:endParaRPr>
          </a:p>
        </p:txBody>
      </p:sp>
      <p:pic>
        <p:nvPicPr>
          <p:cNvPr id="170" name="Google Shape;170;p14"/>
          <p:cNvPicPr preferRelativeResize="0"/>
          <p:nvPr/>
        </p:nvPicPr>
        <p:blipFill rotWithShape="1">
          <a:blip r:embed="rId3">
            <a:alphaModFix/>
          </a:blip>
          <a:srcRect l="5645" t="8570" b="5357"/>
          <a:stretch/>
        </p:blipFill>
        <p:spPr>
          <a:xfrm>
            <a:off x="6027313" y="1729946"/>
            <a:ext cx="4572000" cy="375358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en-US" sz="5400" b="1"/>
              <a:t>Personal Protective Equipment (PPE)</a:t>
            </a:r>
            <a:endParaRPr sz="5400">
              <a:latin typeface="Overlock"/>
              <a:ea typeface="Overlock"/>
              <a:cs typeface="Overlock"/>
              <a:sym typeface="Overlock"/>
            </a:endParaRPr>
          </a:p>
        </p:txBody>
      </p:sp>
      <p:sp>
        <p:nvSpPr>
          <p:cNvPr id="176" name="Google Shape;176;p15"/>
          <p:cNvSpPr txBox="1"/>
          <p:nvPr/>
        </p:nvSpPr>
        <p:spPr>
          <a:xfrm>
            <a:off x="327930" y="2026508"/>
            <a:ext cx="4991045" cy="34846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8. PUNCH DOWN TOOL/IMPACT TOOL</a:t>
            </a:r>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Use to connect wires to patch panel and modular jack/Krone Jack.</a:t>
            </a:r>
            <a:endParaRPr sz="3200">
              <a:solidFill>
                <a:schemeClr val="dk1"/>
              </a:solidFill>
              <a:latin typeface="Overlock"/>
              <a:ea typeface="Overlock"/>
              <a:cs typeface="Overlock"/>
              <a:sym typeface="Overlock"/>
            </a:endParaRPr>
          </a:p>
        </p:txBody>
      </p:sp>
      <p:pic>
        <p:nvPicPr>
          <p:cNvPr id="177" name="Google Shape;177;p15"/>
          <p:cNvPicPr preferRelativeResize="0"/>
          <p:nvPr/>
        </p:nvPicPr>
        <p:blipFill rotWithShape="1">
          <a:blip r:embed="rId3">
            <a:alphaModFix/>
          </a:blip>
          <a:srcRect/>
          <a:stretch/>
        </p:blipFill>
        <p:spPr>
          <a:xfrm>
            <a:off x="5318975" y="2124160"/>
            <a:ext cx="5638800" cy="32893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en-US" sz="5400" b="1"/>
              <a:t>Personal Protective Equipment (PPE)</a:t>
            </a:r>
            <a:endParaRPr sz="5400">
              <a:latin typeface="Overlock"/>
              <a:ea typeface="Overlock"/>
              <a:cs typeface="Overlock"/>
              <a:sym typeface="Overlock"/>
            </a:endParaRPr>
          </a:p>
        </p:txBody>
      </p:sp>
      <p:sp>
        <p:nvSpPr>
          <p:cNvPr id="183" name="Google Shape;183;p16"/>
          <p:cNvSpPr txBox="1"/>
          <p:nvPr/>
        </p:nvSpPr>
        <p:spPr>
          <a:xfrm>
            <a:off x="327930" y="2026508"/>
            <a:ext cx="4991045" cy="34846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9. WIRE STRIPPER</a:t>
            </a:r>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Use to cut and strip wire for matching different cable sizes.</a:t>
            </a:r>
            <a:endParaRPr sz="3200">
              <a:solidFill>
                <a:schemeClr val="dk1"/>
              </a:solidFill>
              <a:latin typeface="Overlock"/>
              <a:ea typeface="Overlock"/>
              <a:cs typeface="Overlock"/>
              <a:sym typeface="Overlock"/>
            </a:endParaRPr>
          </a:p>
        </p:txBody>
      </p:sp>
      <p:pic>
        <p:nvPicPr>
          <p:cNvPr id="184" name="Google Shape;184;p16"/>
          <p:cNvPicPr preferRelativeResize="0"/>
          <p:nvPr/>
        </p:nvPicPr>
        <p:blipFill rotWithShape="1">
          <a:blip r:embed="rId3">
            <a:alphaModFix/>
          </a:blip>
          <a:srcRect/>
          <a:stretch/>
        </p:blipFill>
        <p:spPr>
          <a:xfrm>
            <a:off x="5826686" y="2026508"/>
            <a:ext cx="5486400" cy="311111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en-US" sz="5400" b="1"/>
              <a:t>Personal Protective Equipment (PPE)</a:t>
            </a:r>
            <a:endParaRPr sz="5400">
              <a:latin typeface="Overlock"/>
              <a:ea typeface="Overlock"/>
              <a:cs typeface="Overlock"/>
              <a:sym typeface="Overlock"/>
            </a:endParaRPr>
          </a:p>
        </p:txBody>
      </p:sp>
      <p:sp>
        <p:nvSpPr>
          <p:cNvPr id="190" name="Google Shape;190;p17"/>
          <p:cNvSpPr txBox="1"/>
          <p:nvPr/>
        </p:nvSpPr>
        <p:spPr>
          <a:xfrm>
            <a:off x="327930" y="2026508"/>
            <a:ext cx="4991045" cy="34846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10. CRIMPING TOOL</a:t>
            </a:r>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This is a special tool used to cut, hold, and attach an RJ45 jack to the end of the cable.</a:t>
            </a:r>
            <a:endParaRPr sz="3200">
              <a:solidFill>
                <a:schemeClr val="dk1"/>
              </a:solidFill>
              <a:latin typeface="Overlock"/>
              <a:ea typeface="Overlock"/>
              <a:cs typeface="Overlock"/>
              <a:sym typeface="Overlock"/>
            </a:endParaRPr>
          </a:p>
        </p:txBody>
      </p:sp>
      <p:pic>
        <p:nvPicPr>
          <p:cNvPr id="191" name="Google Shape;191;p17"/>
          <p:cNvPicPr preferRelativeResize="0"/>
          <p:nvPr/>
        </p:nvPicPr>
        <p:blipFill rotWithShape="1">
          <a:blip r:embed="rId3">
            <a:alphaModFix/>
          </a:blip>
          <a:srcRect/>
          <a:stretch/>
        </p:blipFill>
        <p:spPr>
          <a:xfrm>
            <a:off x="5934656" y="1729946"/>
            <a:ext cx="4572000" cy="378562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en-US" sz="5400" b="1"/>
              <a:t>Personal Protective Equipment (PPE)</a:t>
            </a:r>
            <a:endParaRPr sz="5400">
              <a:latin typeface="Overlock"/>
              <a:ea typeface="Overlock"/>
              <a:cs typeface="Overlock"/>
              <a:sym typeface="Overlock"/>
            </a:endParaRPr>
          </a:p>
        </p:txBody>
      </p:sp>
      <p:sp>
        <p:nvSpPr>
          <p:cNvPr id="197" name="Google Shape;197;p18"/>
          <p:cNvSpPr txBox="1"/>
          <p:nvPr/>
        </p:nvSpPr>
        <p:spPr>
          <a:xfrm>
            <a:off x="327930" y="2026508"/>
            <a:ext cx="4991045" cy="34846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11. LAN TESTER</a:t>
            </a:r>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An electronic device used to verify the connection in a signal cable.</a:t>
            </a:r>
            <a:endParaRPr sz="3200">
              <a:solidFill>
                <a:schemeClr val="dk1"/>
              </a:solidFill>
              <a:latin typeface="Overlock"/>
              <a:ea typeface="Overlock"/>
              <a:cs typeface="Overlock"/>
              <a:sym typeface="Overlock"/>
            </a:endParaRPr>
          </a:p>
        </p:txBody>
      </p:sp>
      <p:pic>
        <p:nvPicPr>
          <p:cNvPr id="198" name="Google Shape;198;p18"/>
          <p:cNvPicPr preferRelativeResize="0"/>
          <p:nvPr/>
        </p:nvPicPr>
        <p:blipFill rotWithShape="1">
          <a:blip r:embed="rId3">
            <a:alphaModFix/>
          </a:blip>
          <a:srcRect/>
          <a:stretch/>
        </p:blipFill>
        <p:spPr>
          <a:xfrm>
            <a:off x="5318975" y="1729946"/>
            <a:ext cx="4114800" cy="4114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en-US" sz="5400" b="1"/>
              <a:t>Personal Protective Equipment (PPE)</a:t>
            </a:r>
            <a:endParaRPr sz="5400">
              <a:latin typeface="Overlock"/>
              <a:ea typeface="Overlock"/>
              <a:cs typeface="Overlock"/>
              <a:sym typeface="Overlock"/>
            </a:endParaRPr>
          </a:p>
        </p:txBody>
      </p:sp>
      <p:sp>
        <p:nvSpPr>
          <p:cNvPr id="204" name="Google Shape;204;p19"/>
          <p:cNvSpPr txBox="1"/>
          <p:nvPr/>
        </p:nvSpPr>
        <p:spPr>
          <a:xfrm>
            <a:off x="327930" y="2026508"/>
            <a:ext cx="4991045" cy="3484605"/>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Overlock"/>
              <a:buNone/>
            </a:pPr>
            <a:r>
              <a:rPr lang="en-US" sz="3200">
                <a:solidFill>
                  <a:schemeClr val="dk1"/>
                </a:solidFill>
                <a:latin typeface="Overlock"/>
                <a:ea typeface="Overlock"/>
                <a:cs typeface="Overlock"/>
                <a:sym typeface="Overlock"/>
              </a:rPr>
              <a:t>12. SCREW DRIVER SET</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ct val="100000"/>
              <a:buFont typeface="Overlock"/>
              <a:buNone/>
            </a:pPr>
            <a:r>
              <a:rPr lang="en-US" sz="3200">
                <a:solidFill>
                  <a:schemeClr val="dk1"/>
                </a:solidFill>
                <a:latin typeface="Overlock"/>
                <a:ea typeface="Overlock"/>
                <a:cs typeface="Overlock"/>
                <a:sym typeface="Overlock"/>
              </a:rPr>
              <a:t>Hand held devices to mount and remove fasteners or screw and rely on the operator’s physical capabilities to provide precise force when using the screw driver handle when turning clockwise or counter clockwise.</a:t>
            </a:r>
            <a:endParaRPr sz="3200">
              <a:solidFill>
                <a:schemeClr val="dk1"/>
              </a:solidFill>
              <a:latin typeface="Overlock"/>
              <a:ea typeface="Overlock"/>
              <a:cs typeface="Overlock"/>
              <a:sym typeface="Overlock"/>
            </a:endParaRPr>
          </a:p>
        </p:txBody>
      </p:sp>
      <p:pic>
        <p:nvPicPr>
          <p:cNvPr id="205" name="Google Shape;205;p19"/>
          <p:cNvPicPr preferRelativeResize="0"/>
          <p:nvPr/>
        </p:nvPicPr>
        <p:blipFill rotWithShape="1">
          <a:blip r:embed="rId3">
            <a:alphaModFix/>
          </a:blip>
          <a:srcRect/>
          <a:stretch/>
        </p:blipFill>
        <p:spPr>
          <a:xfrm>
            <a:off x="5318975" y="1482810"/>
            <a:ext cx="4572000" cy="4572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p:nvPr/>
        </p:nvSpPr>
        <p:spPr>
          <a:xfrm>
            <a:off x="2582640" y="364557"/>
            <a:ext cx="73873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accent1"/>
                </a:solidFill>
                <a:latin typeface="Calibri"/>
                <a:ea typeface="Calibri"/>
                <a:cs typeface="Calibri"/>
                <a:sym typeface="Calibri"/>
              </a:rPr>
              <a:t>FORMATIVE ASSESSMENT</a:t>
            </a:r>
            <a:endParaRPr sz="5400" b="0" cap="none">
              <a:solidFill>
                <a:schemeClr val="accent1"/>
              </a:solidFill>
              <a:latin typeface="Calibri"/>
              <a:ea typeface="Calibri"/>
              <a:cs typeface="Calibri"/>
              <a:sym typeface="Calibri"/>
            </a:endParaRPr>
          </a:p>
        </p:txBody>
      </p:sp>
      <p:sp>
        <p:nvSpPr>
          <p:cNvPr id="211" name="Google Shape;211;p20"/>
          <p:cNvSpPr/>
          <p:nvPr/>
        </p:nvSpPr>
        <p:spPr>
          <a:xfrm>
            <a:off x="876682" y="1287887"/>
            <a:ext cx="10799258"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u="sng">
                <a:solidFill>
                  <a:schemeClr val="dk1"/>
                </a:solidFill>
                <a:latin typeface="Calibri"/>
                <a:ea typeface="Calibri"/>
                <a:cs typeface="Calibri"/>
                <a:sym typeface="Calibri"/>
              </a:rPr>
              <a:t>Direction:</a:t>
            </a:r>
            <a:r>
              <a:rPr lang="en-US" sz="3600">
                <a:solidFill>
                  <a:schemeClr val="accent1"/>
                </a:solidFill>
                <a:latin typeface="Calibri"/>
                <a:ea typeface="Calibri"/>
                <a:cs typeface="Calibri"/>
                <a:sym typeface="Calibri"/>
              </a:rPr>
              <a:t> </a:t>
            </a:r>
            <a:r>
              <a:rPr lang="en-US" sz="3600">
                <a:solidFill>
                  <a:schemeClr val="dk1"/>
                </a:solidFill>
                <a:latin typeface="Calibri"/>
                <a:ea typeface="Calibri"/>
                <a:cs typeface="Calibri"/>
                <a:sym typeface="Calibri"/>
              </a:rPr>
              <a:t>Give the name and function of the following PPE;</a:t>
            </a:r>
            <a:endParaRPr sz="3600">
              <a:solidFill>
                <a:schemeClr val="dk1"/>
              </a:solidFill>
              <a:latin typeface="Calibri"/>
              <a:ea typeface="Calibri"/>
              <a:cs typeface="Calibri"/>
              <a:sym typeface="Calibri"/>
            </a:endParaRPr>
          </a:p>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p:nvPr/>
        </p:nvSpPr>
        <p:spPr>
          <a:xfrm>
            <a:off x="2582640" y="364557"/>
            <a:ext cx="73873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accent1"/>
                </a:solidFill>
                <a:latin typeface="Calibri"/>
                <a:ea typeface="Calibri"/>
                <a:cs typeface="Calibri"/>
                <a:sym typeface="Calibri"/>
              </a:rPr>
              <a:t>FORMATIVE ASSESSMENT</a:t>
            </a:r>
            <a:endParaRPr sz="5400" b="0" cap="none">
              <a:solidFill>
                <a:schemeClr val="accent1"/>
              </a:solidFill>
              <a:latin typeface="Calibri"/>
              <a:ea typeface="Calibri"/>
              <a:cs typeface="Calibri"/>
              <a:sym typeface="Calibri"/>
            </a:endParaRPr>
          </a:p>
        </p:txBody>
      </p:sp>
      <p:pic>
        <p:nvPicPr>
          <p:cNvPr id="217" name="Google Shape;217;p21"/>
          <p:cNvPicPr preferRelativeResize="0"/>
          <p:nvPr/>
        </p:nvPicPr>
        <p:blipFill rotWithShape="1">
          <a:blip r:embed="rId3">
            <a:alphaModFix/>
          </a:blip>
          <a:srcRect/>
          <a:stretch/>
        </p:blipFill>
        <p:spPr>
          <a:xfrm>
            <a:off x="3990311" y="1287887"/>
            <a:ext cx="4572000" cy="4572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p:nvPr/>
        </p:nvSpPr>
        <p:spPr>
          <a:xfrm>
            <a:off x="2582640" y="364557"/>
            <a:ext cx="73873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accent1"/>
                </a:solidFill>
                <a:latin typeface="Calibri"/>
                <a:ea typeface="Calibri"/>
                <a:cs typeface="Calibri"/>
                <a:sym typeface="Calibri"/>
              </a:rPr>
              <a:t>FORMATIVE ASSESSMENT</a:t>
            </a:r>
            <a:endParaRPr sz="5400" b="0" cap="none">
              <a:solidFill>
                <a:schemeClr val="accent1"/>
              </a:solidFill>
              <a:latin typeface="Calibri"/>
              <a:ea typeface="Calibri"/>
              <a:cs typeface="Calibri"/>
              <a:sym typeface="Calibri"/>
            </a:endParaRPr>
          </a:p>
        </p:txBody>
      </p:sp>
      <p:pic>
        <p:nvPicPr>
          <p:cNvPr id="223" name="Google Shape;223;p22"/>
          <p:cNvPicPr preferRelativeResize="0"/>
          <p:nvPr/>
        </p:nvPicPr>
        <p:blipFill rotWithShape="1">
          <a:blip r:embed="rId3">
            <a:alphaModFix/>
          </a:blip>
          <a:srcRect t="15024"/>
          <a:stretch/>
        </p:blipFill>
        <p:spPr>
          <a:xfrm>
            <a:off x="3533111" y="1287887"/>
            <a:ext cx="5486400" cy="4662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p:nvPr/>
        </p:nvSpPr>
        <p:spPr>
          <a:xfrm>
            <a:off x="2582640" y="364557"/>
            <a:ext cx="73873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accent1"/>
                </a:solidFill>
                <a:latin typeface="Calibri"/>
                <a:ea typeface="Calibri"/>
                <a:cs typeface="Calibri"/>
                <a:sym typeface="Calibri"/>
              </a:rPr>
              <a:t>FORMATIVE ASSESSMENT</a:t>
            </a:r>
            <a:endParaRPr sz="5400" b="0" cap="none">
              <a:solidFill>
                <a:schemeClr val="accent1"/>
              </a:solidFill>
              <a:latin typeface="Calibri"/>
              <a:ea typeface="Calibri"/>
              <a:cs typeface="Calibri"/>
              <a:sym typeface="Calibri"/>
            </a:endParaRPr>
          </a:p>
        </p:txBody>
      </p:sp>
      <p:pic>
        <p:nvPicPr>
          <p:cNvPr id="229" name="Google Shape;229;p23"/>
          <p:cNvPicPr preferRelativeResize="0"/>
          <p:nvPr/>
        </p:nvPicPr>
        <p:blipFill rotWithShape="1">
          <a:blip r:embed="rId3">
            <a:alphaModFix/>
          </a:blip>
          <a:srcRect/>
          <a:stretch/>
        </p:blipFill>
        <p:spPr>
          <a:xfrm>
            <a:off x="3533111" y="1716915"/>
            <a:ext cx="5486400" cy="4114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p:nvPr/>
        </p:nvSpPr>
        <p:spPr>
          <a:xfrm>
            <a:off x="309100" y="500273"/>
            <a:ext cx="2562900" cy="890100"/>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Clr>
                <a:schemeClr val="dk1"/>
              </a:buClr>
              <a:buSzPts val="3200"/>
              <a:buFont typeface="Overlock"/>
              <a:buNone/>
            </a:pPr>
            <a:r>
              <a:rPr lang="en-US" sz="3200" b="1" u="sng">
                <a:solidFill>
                  <a:schemeClr val="dk1"/>
                </a:solidFill>
                <a:latin typeface="Overlock"/>
                <a:ea typeface="Overlock"/>
                <a:cs typeface="Overlock"/>
                <a:sym typeface="Overlock"/>
              </a:rPr>
              <a:t>Motivation: </a:t>
            </a:r>
            <a:endParaRPr sz="3200">
              <a:solidFill>
                <a:schemeClr val="dk1"/>
              </a:solidFill>
              <a:latin typeface="Overlock"/>
              <a:ea typeface="Overlock"/>
              <a:cs typeface="Overlock"/>
              <a:sym typeface="Overlock"/>
            </a:endParaRPr>
          </a:p>
        </p:txBody>
      </p:sp>
      <p:pic>
        <p:nvPicPr>
          <p:cNvPr id="115" name="Google Shape;115;p6"/>
          <p:cNvPicPr preferRelativeResize="0"/>
          <p:nvPr/>
        </p:nvPicPr>
        <p:blipFill>
          <a:blip r:embed="rId3">
            <a:alphaModFix/>
          </a:blip>
          <a:stretch>
            <a:fillRect/>
          </a:stretch>
        </p:blipFill>
        <p:spPr>
          <a:xfrm>
            <a:off x="2982575" y="1390325"/>
            <a:ext cx="7137500" cy="5155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p:nvPr/>
        </p:nvSpPr>
        <p:spPr>
          <a:xfrm>
            <a:off x="987463" y="2141841"/>
            <a:ext cx="1050043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accent1"/>
                </a:solidFill>
                <a:latin typeface="Calibri"/>
                <a:ea typeface="Calibri"/>
                <a:cs typeface="Calibri"/>
                <a:sym typeface="Calibri"/>
              </a:rPr>
              <a:t>Practical Application of the acquired </a:t>
            </a:r>
            <a:endParaRPr/>
          </a:p>
          <a:p>
            <a:pPr marL="0" marR="0" lvl="0" indent="0" algn="ctr" rtl="0">
              <a:spcBef>
                <a:spcPts val="0"/>
              </a:spcBef>
              <a:spcAft>
                <a:spcPts val="0"/>
              </a:spcAft>
              <a:buNone/>
            </a:pPr>
            <a:r>
              <a:rPr lang="en-US" sz="5400" b="0" cap="none">
                <a:solidFill>
                  <a:schemeClr val="accent1"/>
                </a:solidFill>
                <a:latin typeface="Calibri"/>
                <a:ea typeface="Calibri"/>
                <a:cs typeface="Calibri"/>
                <a:sym typeface="Calibri"/>
              </a:rPr>
              <a:t>Learning Competencies</a:t>
            </a:r>
            <a:endParaRPr sz="5400" b="0" cap="none">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p:nvPr/>
        </p:nvSpPr>
        <p:spPr>
          <a:xfrm>
            <a:off x="3532598" y="494591"/>
            <a:ext cx="50753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cap="none">
                <a:solidFill>
                  <a:schemeClr val="accent1"/>
                </a:solidFill>
                <a:latin typeface="Calibri"/>
                <a:ea typeface="Calibri"/>
                <a:cs typeface="Calibri"/>
                <a:sym typeface="Calibri"/>
              </a:rPr>
              <a:t>GENERALIZATION</a:t>
            </a:r>
            <a:endParaRPr sz="5400" b="0" cap="none">
              <a:solidFill>
                <a:schemeClr val="accent1"/>
              </a:solidFill>
              <a:latin typeface="Calibri"/>
              <a:ea typeface="Calibri"/>
              <a:cs typeface="Calibri"/>
              <a:sym typeface="Calibri"/>
            </a:endParaRPr>
          </a:p>
        </p:txBody>
      </p:sp>
      <p:pic>
        <p:nvPicPr>
          <p:cNvPr id="246" name="Google Shape;246;p26"/>
          <p:cNvPicPr preferRelativeResize="0"/>
          <p:nvPr/>
        </p:nvPicPr>
        <p:blipFill rotWithShape="1">
          <a:blip r:embed="rId3">
            <a:alphaModFix/>
          </a:blip>
          <a:srcRect/>
          <a:stretch/>
        </p:blipFill>
        <p:spPr>
          <a:xfrm>
            <a:off x="2869848" y="1527120"/>
            <a:ext cx="6400800" cy="48097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p:nvPr/>
        </p:nvSpPr>
        <p:spPr>
          <a:xfrm>
            <a:off x="3669939" y="2749913"/>
            <a:ext cx="4411615"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cap="none" dirty="0" smtClean="0">
                <a:solidFill>
                  <a:schemeClr val="accent1"/>
                </a:solidFill>
                <a:latin typeface="Calibri"/>
                <a:ea typeface="Calibri"/>
                <a:cs typeface="Calibri"/>
                <a:sym typeface="Calibri"/>
              </a:rPr>
              <a:t>THANK YOU!!!</a:t>
            </a:r>
            <a:endParaRPr sz="5400" b="0"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797486" y="474178"/>
            <a:ext cx="10515600" cy="9811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Personal Protective Equipment (PPE)</a:t>
            </a:r>
            <a:endParaRPr>
              <a:latin typeface="Overlock"/>
              <a:ea typeface="Overlock"/>
              <a:cs typeface="Overlock"/>
              <a:sym typeface="Overlock"/>
            </a:endParaRPr>
          </a:p>
        </p:txBody>
      </p:sp>
      <p:pic>
        <p:nvPicPr>
          <p:cNvPr id="121" name="Google Shape;121;p7"/>
          <p:cNvPicPr preferRelativeResize="0"/>
          <p:nvPr/>
        </p:nvPicPr>
        <p:blipFill>
          <a:blip r:embed="rId3">
            <a:alphaModFix/>
          </a:blip>
          <a:stretch>
            <a:fillRect/>
          </a:stretch>
        </p:blipFill>
        <p:spPr>
          <a:xfrm>
            <a:off x="2486525" y="1243975"/>
            <a:ext cx="7137500" cy="5155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27" name="Google Shape;127;p8"/>
          <p:cNvSpPr txBox="1"/>
          <p:nvPr/>
        </p:nvSpPr>
        <p:spPr>
          <a:xfrm>
            <a:off x="253789" y="2273643"/>
            <a:ext cx="5773524" cy="3385752"/>
          </a:xfrm>
          <a:prstGeom prst="rect">
            <a:avLst/>
          </a:prstGeom>
          <a:noFill/>
          <a:ln>
            <a:noFill/>
          </a:ln>
        </p:spPr>
        <p:txBody>
          <a:bodyPr spcFirstLastPara="1" wrap="square" lIns="91425" tIns="45700" rIns="91425" bIns="45700" anchor="ctr" anchorCtr="0">
            <a:normAutofit/>
          </a:bodyPr>
          <a:lstStyle/>
          <a:p>
            <a:pPr marL="514350" marR="0" lvl="0" indent="-514350" algn="l" rtl="0">
              <a:lnSpc>
                <a:spcPct val="90000"/>
              </a:lnSpc>
              <a:spcBef>
                <a:spcPts val="0"/>
              </a:spcBef>
              <a:spcAft>
                <a:spcPts val="0"/>
              </a:spcAft>
              <a:buClr>
                <a:schemeClr val="dk1"/>
              </a:buClr>
              <a:buSzPts val="3200"/>
              <a:buFont typeface="Overlock"/>
              <a:buAutoNum type="arabicPeriod"/>
            </a:pPr>
            <a:r>
              <a:rPr lang="en-US" sz="3200">
                <a:solidFill>
                  <a:schemeClr val="dk1"/>
                </a:solidFill>
                <a:latin typeface="Overlock"/>
                <a:ea typeface="Overlock"/>
                <a:cs typeface="Overlock"/>
                <a:sym typeface="Overlock"/>
              </a:rPr>
              <a:t>GOGGLES</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A large spectacle, with shield around the edges to protect the eyes from pollen, excessive glare, wind, etc. </a:t>
            </a:r>
            <a:endParaRPr sz="3200">
              <a:solidFill>
                <a:schemeClr val="dk1"/>
              </a:solidFill>
              <a:latin typeface="Overlock"/>
              <a:ea typeface="Overlock"/>
              <a:cs typeface="Overlock"/>
              <a:sym typeface="Overlock"/>
            </a:endParaRPr>
          </a:p>
        </p:txBody>
      </p:sp>
      <p:pic>
        <p:nvPicPr>
          <p:cNvPr id="128" name="Google Shape;128;p8"/>
          <p:cNvPicPr preferRelativeResize="0"/>
          <p:nvPr/>
        </p:nvPicPr>
        <p:blipFill rotWithShape="1">
          <a:blip r:embed="rId3">
            <a:alphaModFix/>
          </a:blip>
          <a:srcRect b="7938"/>
          <a:stretch/>
        </p:blipFill>
        <p:spPr>
          <a:xfrm>
            <a:off x="6027313" y="2410854"/>
            <a:ext cx="5486400" cy="31113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34" name="Google Shape;134;p9"/>
          <p:cNvSpPr txBox="1"/>
          <p:nvPr/>
        </p:nvSpPr>
        <p:spPr>
          <a:xfrm>
            <a:off x="253789" y="2273643"/>
            <a:ext cx="5773524" cy="338575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2. RUBBER SOLE SHOES</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A special type of shoes used to resist electrical shock both for waterproofing and insulating purposes.</a:t>
            </a:r>
            <a:endParaRPr sz="3200">
              <a:solidFill>
                <a:schemeClr val="dk1"/>
              </a:solidFill>
              <a:latin typeface="Overlock"/>
              <a:ea typeface="Overlock"/>
              <a:cs typeface="Overlock"/>
              <a:sym typeface="Overlock"/>
            </a:endParaRPr>
          </a:p>
        </p:txBody>
      </p:sp>
      <p:pic>
        <p:nvPicPr>
          <p:cNvPr id="135" name="Google Shape;135;p9"/>
          <p:cNvPicPr preferRelativeResize="0"/>
          <p:nvPr/>
        </p:nvPicPr>
        <p:blipFill rotWithShape="1">
          <a:blip r:embed="rId3">
            <a:alphaModFix/>
          </a:blip>
          <a:srcRect l="4404" t="5599" r="5680" b="11539"/>
          <a:stretch/>
        </p:blipFill>
        <p:spPr>
          <a:xfrm>
            <a:off x="6174415" y="2273643"/>
            <a:ext cx="5138671" cy="3322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41" name="Google Shape;141;p10"/>
          <p:cNvSpPr txBox="1"/>
          <p:nvPr/>
        </p:nvSpPr>
        <p:spPr>
          <a:xfrm>
            <a:off x="253789" y="2273643"/>
            <a:ext cx="5773524" cy="338575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3. APRON</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A fabric as a cloth cover over the front of the body.</a:t>
            </a:r>
            <a:endParaRPr sz="3200">
              <a:solidFill>
                <a:schemeClr val="dk1"/>
              </a:solidFill>
              <a:latin typeface="Overlock"/>
              <a:ea typeface="Overlock"/>
              <a:cs typeface="Overlock"/>
              <a:sym typeface="Overlock"/>
            </a:endParaRPr>
          </a:p>
        </p:txBody>
      </p:sp>
      <p:pic>
        <p:nvPicPr>
          <p:cNvPr id="142" name="Google Shape;142;p10"/>
          <p:cNvPicPr preferRelativeResize="0"/>
          <p:nvPr/>
        </p:nvPicPr>
        <p:blipFill rotWithShape="1">
          <a:blip r:embed="rId3">
            <a:alphaModFix/>
          </a:blip>
          <a:srcRect l="18492" r="21045"/>
          <a:stretch/>
        </p:blipFill>
        <p:spPr>
          <a:xfrm>
            <a:off x="7250805" y="1924854"/>
            <a:ext cx="2468880" cy="408332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48" name="Google Shape;148;p11"/>
          <p:cNvSpPr txBox="1"/>
          <p:nvPr/>
        </p:nvSpPr>
        <p:spPr>
          <a:xfrm>
            <a:off x="253789" y="2273643"/>
            <a:ext cx="5773524" cy="338575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4. FACE MASK</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A mask shield to avoid the inhalation or ingestion of particles and other contaminants.</a:t>
            </a:r>
            <a:endParaRPr sz="3200">
              <a:solidFill>
                <a:schemeClr val="dk1"/>
              </a:solidFill>
              <a:latin typeface="Overlock"/>
              <a:ea typeface="Overlock"/>
              <a:cs typeface="Overlock"/>
              <a:sym typeface="Overlock"/>
            </a:endParaRPr>
          </a:p>
        </p:txBody>
      </p:sp>
      <p:pic>
        <p:nvPicPr>
          <p:cNvPr id="149" name="Google Shape;149;p11"/>
          <p:cNvPicPr preferRelativeResize="0"/>
          <p:nvPr/>
        </p:nvPicPr>
        <p:blipFill rotWithShape="1">
          <a:blip r:embed="rId3">
            <a:alphaModFix/>
          </a:blip>
          <a:srcRect/>
          <a:stretch/>
        </p:blipFill>
        <p:spPr>
          <a:xfrm>
            <a:off x="6027313" y="1729946"/>
            <a:ext cx="3657600" cy="3657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55" name="Google Shape;155;p12"/>
          <p:cNvSpPr txBox="1"/>
          <p:nvPr/>
        </p:nvSpPr>
        <p:spPr>
          <a:xfrm>
            <a:off x="253789" y="2273643"/>
            <a:ext cx="5773524" cy="338575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5. GLOVES</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These gloves are used while handling electronic applications because static charges can destroy sensitive electronics parts.</a:t>
            </a:r>
            <a:endParaRPr sz="3200">
              <a:solidFill>
                <a:schemeClr val="dk1"/>
              </a:solidFill>
              <a:latin typeface="Overlock"/>
              <a:ea typeface="Overlock"/>
              <a:cs typeface="Overlock"/>
              <a:sym typeface="Overlock"/>
            </a:endParaRPr>
          </a:p>
        </p:txBody>
      </p:sp>
      <p:pic>
        <p:nvPicPr>
          <p:cNvPr id="156" name="Google Shape;156;p12"/>
          <p:cNvPicPr preferRelativeResize="0"/>
          <p:nvPr/>
        </p:nvPicPr>
        <p:blipFill rotWithShape="1">
          <a:blip r:embed="rId3">
            <a:alphaModFix/>
          </a:blip>
          <a:srcRect t="14835"/>
          <a:stretch/>
        </p:blipFill>
        <p:spPr>
          <a:xfrm>
            <a:off x="6027313" y="1765676"/>
            <a:ext cx="4572000" cy="38937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797486" y="474178"/>
            <a:ext cx="10515600" cy="1255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Personal Protective Equipment (PPE)</a:t>
            </a:r>
            <a:endParaRPr sz="5400">
              <a:latin typeface="Overlock"/>
              <a:ea typeface="Overlock"/>
              <a:cs typeface="Overlock"/>
              <a:sym typeface="Overlock"/>
            </a:endParaRPr>
          </a:p>
        </p:txBody>
      </p:sp>
      <p:sp>
        <p:nvSpPr>
          <p:cNvPr id="162" name="Google Shape;162;p13"/>
          <p:cNvSpPr txBox="1"/>
          <p:nvPr/>
        </p:nvSpPr>
        <p:spPr>
          <a:xfrm>
            <a:off x="253789" y="2273643"/>
            <a:ext cx="5773524" cy="388002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6. ANTI-STATIC WRIST STRAP</a:t>
            </a:r>
            <a:endParaRPr sz="32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3200"/>
              <a:buFont typeface="Overlock"/>
              <a:buNone/>
            </a:pPr>
            <a:r>
              <a:rPr lang="en-US" sz="3200">
                <a:solidFill>
                  <a:schemeClr val="dk1"/>
                </a:solidFill>
                <a:latin typeface="Overlock"/>
                <a:ea typeface="Overlock"/>
                <a:cs typeface="Overlock"/>
                <a:sym typeface="Overlock"/>
              </a:rPr>
              <a:t>It is an antistatic tool that is used to firmly ground a person operating on very sensitive electronic devices to avoid the accumulation of static electricity that can lead to ESD in their body.</a:t>
            </a:r>
            <a:endParaRPr sz="3200">
              <a:solidFill>
                <a:schemeClr val="dk1"/>
              </a:solidFill>
              <a:latin typeface="Overlock"/>
              <a:ea typeface="Overlock"/>
              <a:cs typeface="Overlock"/>
              <a:sym typeface="Overlock"/>
            </a:endParaRPr>
          </a:p>
        </p:txBody>
      </p:sp>
      <p:pic>
        <p:nvPicPr>
          <p:cNvPr id="163" name="Google Shape;163;p13"/>
          <p:cNvPicPr preferRelativeResize="0"/>
          <p:nvPr/>
        </p:nvPicPr>
        <p:blipFill rotWithShape="1">
          <a:blip r:embed="rId3">
            <a:alphaModFix/>
          </a:blip>
          <a:srcRect/>
          <a:stretch/>
        </p:blipFill>
        <p:spPr>
          <a:xfrm>
            <a:off x="6027313" y="2273643"/>
            <a:ext cx="4572000" cy="3429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Widescreen</PresentationFormat>
  <Paragraphs>48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Overlock</vt:lpstr>
      <vt:lpstr>Calibri</vt:lpstr>
      <vt:lpstr>Arial</vt:lpstr>
      <vt:lpstr>Office Theme</vt:lpstr>
      <vt:lpstr> Computer System Servicing</vt:lpstr>
      <vt:lpstr>PowerPoint Presentation</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System Servicing</dc:title>
  <dc:creator>Sharmaine Esquilla</dc:creator>
  <cp:lastModifiedBy>pcuser</cp:lastModifiedBy>
  <cp:revision>1</cp:revision>
  <dcterms:created xsi:type="dcterms:W3CDTF">2020-08-26T02:25:51Z</dcterms:created>
  <dcterms:modified xsi:type="dcterms:W3CDTF">2024-02-14T23:24:49Z</dcterms:modified>
</cp:coreProperties>
</file>