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7" r:id="rId4"/>
    <p:sldId id="295" r:id="rId5"/>
    <p:sldId id="259" r:id="rId6"/>
    <p:sldId id="260" r:id="rId7"/>
    <p:sldId id="281" r:id="rId8"/>
    <p:sldId id="261" r:id="rId9"/>
    <p:sldId id="282" r:id="rId10"/>
    <p:sldId id="283" r:id="rId11"/>
    <p:sldId id="284" r:id="rId12"/>
    <p:sldId id="285" r:id="rId13"/>
    <p:sldId id="272" r:id="rId14"/>
    <p:sldId id="296" r:id="rId15"/>
    <p:sldId id="273" r:id="rId16"/>
    <p:sldId id="274" r:id="rId17"/>
    <p:sldId id="275" r:id="rId18"/>
    <p:sldId id="288" r:id="rId19"/>
    <p:sldId id="289" r:id="rId20"/>
    <p:sldId id="291" r:id="rId21"/>
    <p:sldId id="290" r:id="rId22"/>
    <p:sldId id="292" r:id="rId23"/>
    <p:sldId id="287" r:id="rId24"/>
    <p:sldId id="262" r:id="rId25"/>
    <p:sldId id="297" r:id="rId26"/>
    <p:sldId id="299" r:id="rId27"/>
    <p:sldId id="298" r:id="rId28"/>
    <p:sldId id="301" r:id="rId29"/>
    <p:sldId id="300" r:id="rId30"/>
    <p:sldId id="302" r:id="rId31"/>
    <p:sldId id="303" r:id="rId32"/>
    <p:sldId id="304" r:id="rId33"/>
    <p:sldId id="305" r:id="rId34"/>
    <p:sldId id="306" r:id="rId35"/>
    <p:sldId id="30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DFA34-2C9F-404B-8EBA-2051A435919D}" type="datetimeFigureOut">
              <a:rPr lang="pt-BR" smtClean="0"/>
              <a:t>17/11/2013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43C-F947-432B-83C7-A5346269BC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2543C-F947-432B-83C7-A5346269BC2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1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689B-7A97-411D-9323-94CBB49177FD}" type="datetime1">
              <a:rPr lang="pt-BR" smtClean="0"/>
              <a:t>17/11/2013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3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1F7-C632-44A1-B406-2DFB37F6D500}" type="datetime1">
              <a:rPr lang="pt-BR" smtClean="0"/>
              <a:t>17/11/2013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5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A47E-A202-4D4E-9FE8-93D387469EB2}" type="datetime1">
              <a:rPr lang="pt-BR" smtClean="0"/>
              <a:t>17/11/2013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3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BC51-822C-45E4-986C-3513F935FDC0}" type="datetime1">
              <a:rPr lang="pt-BR" smtClean="0"/>
              <a:t>17/11/2013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0B32-C876-4BE6-8EB7-D35E5B68E93F}" type="datetime1">
              <a:rPr lang="pt-BR" smtClean="0"/>
              <a:t>17/11/2013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C82E-4B11-4BE2-AB38-613E50CA1B14}" type="datetime1">
              <a:rPr lang="pt-BR" smtClean="0"/>
              <a:t>17/11/2013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58D9-1E19-49E4-BE74-992AFBB8B4B4}" type="datetime1">
              <a:rPr lang="pt-BR" smtClean="0"/>
              <a:t>17/11/2013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F1D8-1B79-4809-8550-E5D233B7A121}" type="datetime1">
              <a:rPr lang="pt-BR" smtClean="0"/>
              <a:t>17/11/2013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9D37-6341-450A-9E24-B1BF04707E50}" type="datetime1">
              <a:rPr lang="pt-BR" smtClean="0"/>
              <a:t>17/11/2013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DEA-56B6-4AE8-93AC-7908D252CBE6}" type="datetime1">
              <a:rPr lang="pt-BR" smtClean="0"/>
              <a:t>17/11/2013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6BD1-CCCC-4336-90DB-576823706601}" type="datetime1">
              <a:rPr lang="pt-BR" smtClean="0"/>
              <a:t>17/11/2013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15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D142-DF3D-4EF0-B4D0-DA45237C5FB0}" type="datetime1">
              <a:rPr lang="pt-BR" smtClean="0"/>
              <a:t>17/11/2013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D508-1B43-4B52-8FAB-4C423C784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3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wmf"/><Relationship Id="rId5" Type="http://schemas.openxmlformats.org/officeDocument/2006/relationships/image" Target="../media/image3.png"/><Relationship Id="rId15" Type="http://schemas.openxmlformats.org/officeDocument/2006/relationships/image" Target="../media/image13.wmf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/>
              <a:t>Análise da comunicação e mediação da </a:t>
            </a:r>
            <a:r>
              <a:rPr lang="pt-BR" sz="2400" i="1" dirty="0" smtClean="0"/>
              <a:t>informação em organizações </a:t>
            </a:r>
            <a:r>
              <a:rPr lang="pt-BR" sz="2400" i="1" dirty="0"/>
              <a:t>públicas brasileiras por meio da Análise de </a:t>
            </a:r>
            <a:r>
              <a:rPr lang="pt-BR" sz="2400" i="1" dirty="0" smtClean="0"/>
              <a:t>Redes Sociais </a:t>
            </a:r>
            <a:r>
              <a:rPr lang="pt-BR" sz="2400" i="1" dirty="0"/>
              <a:t>sobre </a:t>
            </a:r>
            <a:r>
              <a:rPr lang="pt-BR" sz="2400" i="1" dirty="0" smtClean="0"/>
              <a:t>dados de </a:t>
            </a:r>
            <a:r>
              <a:rPr lang="pt-BR" sz="2400" i="1" dirty="0"/>
              <a:t>Publicações Oficiais</a:t>
            </a:r>
            <a:r>
              <a:rPr lang="pt-BR" sz="2400" i="1" dirty="0" smtClean="0"/>
              <a:t>.</a:t>
            </a:r>
            <a:endParaRPr lang="pt-BR" sz="2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6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3648" y="1322876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2232247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LeCoadic</a:t>
            </a:r>
            <a:r>
              <a:rPr lang="pt-BR" dirty="0"/>
              <a:t> (2004 p. 35) </a:t>
            </a:r>
            <a:r>
              <a:rPr lang="pt-BR" dirty="0" smtClean="0"/>
              <a:t>: processo escrito (formal) </a:t>
            </a:r>
            <a:r>
              <a:rPr lang="pt-BR" dirty="0"/>
              <a:t>e um processo </a:t>
            </a:r>
            <a:r>
              <a:rPr lang="pt-BR" dirty="0" smtClean="0"/>
              <a:t>oral(informal). </a:t>
            </a:r>
          </a:p>
          <a:p>
            <a:r>
              <a:rPr lang="pt-BR" dirty="0"/>
              <a:t>Tavares (2011) divide a informação para negócios em dois grupos: formais e informais. </a:t>
            </a:r>
            <a:r>
              <a:rPr lang="pt-BR" dirty="0" smtClean="0"/>
              <a:t>“</a:t>
            </a:r>
            <a:r>
              <a:rPr lang="pt-BR" dirty="0"/>
              <a:t>A primeira, em meio impresso, é constituída de correspondências oficiais e regulamentos editados, entre outros. A segunda compreende a comunicação verbal, que se realiza, por exemplo, por telefone e em conversas e reuniões.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0" y="4149080"/>
            <a:ext cx="4446962" cy="236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8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11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m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68759"/>
            <a:ext cx="905982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52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Tabela 1 – Adaptação do quadro apresentado por </a:t>
            </a:r>
            <a:r>
              <a:rPr kumimoji="0" lang="pt-B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LeCoadic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(2004, p36). Interseções dos elementos da comunicação e o processo de publicação no DOU.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12</a:t>
            </a:fld>
            <a:endParaRPr lang="pt-BR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Imagem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76464" cy="30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9451" y="5045114"/>
            <a:ext cx="33204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Figura 1 – Representação da comunicação formal e 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informal entre organizações públicas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119675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99992" y="1796038"/>
            <a:ext cx="44644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Principio da publicidade:  “</a:t>
            </a:r>
            <a:r>
              <a:rPr lang="pt-BR" dirty="0"/>
              <a:t>abrange </a:t>
            </a:r>
            <a:r>
              <a:rPr lang="pt-BR" b="1" dirty="0"/>
              <a:t>toda a atuação estatal</a:t>
            </a:r>
            <a:r>
              <a:rPr lang="pt-BR" dirty="0"/>
              <a:t>, não só sob o aspecto da divulgação oficial de seus atos, como também de propiciação de conhecimento da conduta interna de seus agentes” (MEIRELLES 2013).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“A </a:t>
            </a:r>
            <a:r>
              <a:rPr lang="pt-BR" dirty="0"/>
              <a:t>publicidade faz-se pela inserção do ato no Diário Oficial (...) para conhecimento do público em geral e início da </a:t>
            </a:r>
            <a:r>
              <a:rPr lang="pt-BR" b="1" dirty="0"/>
              <a:t>produção de seus efeitos</a:t>
            </a:r>
            <a:r>
              <a:rPr lang="pt-BR" dirty="0" smtClean="0"/>
              <a:t>” </a:t>
            </a:r>
            <a:r>
              <a:rPr lang="pt-BR" dirty="0"/>
              <a:t>MORAES (2002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err="1" smtClean="0"/>
              <a:t>Watzalawick</a:t>
            </a:r>
            <a:r>
              <a:rPr lang="pt-BR" dirty="0" smtClean="0"/>
              <a:t> </a:t>
            </a:r>
            <a:r>
              <a:rPr lang="pt-BR" dirty="0"/>
              <a:t>argumenta que nem toda comunicação é consciente ou voluntária e sugere que a comunicação pode acontecer também sem que se tenha esse objetivo. (</a:t>
            </a:r>
            <a:r>
              <a:rPr lang="pt-BR" dirty="0" err="1"/>
              <a:t>Watzalawick</a:t>
            </a:r>
            <a:r>
              <a:rPr lang="pt-BR" dirty="0"/>
              <a:t> 1977).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6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COMUNICAÇÃO ENTRE ORGANIZAÇÕES PÚBLICAS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-18256" y="2042621"/>
            <a:ext cx="916225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8256" y="2957021"/>
            <a:ext cx="9162256" cy="295232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16200000">
            <a:off x="5150620" y="3908691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B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236296" y="2596981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Formal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209134" y="2957021"/>
            <a:ext cx="16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Espaço Informal</a:t>
            </a:r>
          </a:p>
        </p:txBody>
      </p:sp>
      <p:sp>
        <p:nvSpPr>
          <p:cNvPr id="14" name="Retângulo 13"/>
          <p:cNvSpPr/>
          <p:nvPr/>
        </p:nvSpPr>
        <p:spPr>
          <a:xfrm rot="16200000">
            <a:off x="-84260" y="3890569"/>
            <a:ext cx="2493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Organização</a:t>
            </a:r>
          </a:p>
          <a:p>
            <a:pPr algn="ctr"/>
            <a:r>
              <a:rPr lang="pt-BR" dirty="0" smtClean="0"/>
              <a:t>Publica A</a:t>
            </a:r>
            <a:endParaRPr lang="pt-BR" dirty="0"/>
          </a:p>
        </p:txBody>
      </p:sp>
      <p:sp>
        <p:nvSpPr>
          <p:cNvPr id="15" name="Triângulo isósceles 14"/>
          <p:cNvSpPr/>
          <p:nvPr/>
        </p:nvSpPr>
        <p:spPr>
          <a:xfrm rot="10800000">
            <a:off x="1619671" y="2957021"/>
            <a:ext cx="4320480" cy="28083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-18256" y="2957021"/>
            <a:ext cx="9162255" cy="320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3165094"/>
            <a:ext cx="2771775" cy="25908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8" name="Conector de seta reta 17"/>
          <p:cNvCxnSpPr/>
          <p:nvPr/>
        </p:nvCxnSpPr>
        <p:spPr>
          <a:xfrm flipV="1">
            <a:off x="2339752" y="3308366"/>
            <a:ext cx="0" cy="2304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ângulo isósceles 18"/>
          <p:cNvSpPr/>
          <p:nvPr/>
        </p:nvSpPr>
        <p:spPr>
          <a:xfrm>
            <a:off x="1620115" y="1988840"/>
            <a:ext cx="4320036" cy="96818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141730" y="2164933"/>
            <a:ext cx="35823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Imprensa e comunicação oficial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5076056" y="2825007"/>
            <a:ext cx="1202434" cy="34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Representante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264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08520" y="1196752"/>
            <a:ext cx="8229600" cy="108012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4000" b="1" cap="small" dirty="0" smtClean="0"/>
              <a:t>Coleta de dados e modelagem da rede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14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pt-BR" dirty="0" smtClean="0"/>
              <a:t>Download </a:t>
            </a:r>
            <a:r>
              <a:rPr lang="pt-BR" dirty="0"/>
              <a:t>dos arquivos </a:t>
            </a:r>
            <a:r>
              <a:rPr lang="pt-BR" dirty="0" smtClean="0"/>
              <a:t>PDF e conversão em texto</a:t>
            </a:r>
            <a:endParaRPr lang="pt-BR" dirty="0"/>
          </a:p>
          <a:p>
            <a:pPr>
              <a:buFont typeface="Wingdings" pitchFamily="2" charset="2"/>
              <a:buChar char="ü"/>
            </a:pPr>
            <a:r>
              <a:rPr lang="pt-BR" dirty="0"/>
              <a:t>Separação das paginas de acordo com o sumário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</a:t>
            </a:r>
            <a:r>
              <a:rPr lang="pt-BR" dirty="0" smtClean="0"/>
              <a:t>e órgãos)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Identificação das associações (</a:t>
            </a:r>
            <a:r>
              <a:rPr lang="pt-BR" dirty="0" err="1" smtClean="0"/>
              <a:t>co-ocorrencia</a:t>
            </a:r>
            <a:r>
              <a:rPr lang="pt-BR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Armazenamento em banco de dados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Extração da rede com filtros opcionais.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6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5273749" cy="2039283"/>
          </a:xfrm>
          <a:prstGeom prst="rect">
            <a:avLst/>
          </a:prstGeom>
          <a:noFill/>
        </p:spPr>
      </p:pic>
      <p:pic>
        <p:nvPicPr>
          <p:cNvPr id="8" name="Imagem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210496" cy="1948794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5364088" y="1547500"/>
            <a:ext cx="318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 err="1" smtClean="0"/>
              <a:t>com.itext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588224" y="234481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Quantidade </a:t>
            </a:r>
            <a:r>
              <a:rPr lang="pt-BR" dirty="0"/>
              <a:t>exata de páginas que não obedecem a esse padrão na edição do DOU de 28/05/2013. 79 de </a:t>
            </a:r>
            <a:r>
              <a:rPr lang="pt-BR" dirty="0" smtClean="0"/>
              <a:t>452 </a:t>
            </a:r>
            <a:r>
              <a:rPr lang="pt-BR" dirty="0"/>
              <a:t>páginas não seguem o padrão de três colunas. (17%).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-201216" y="899428"/>
            <a:ext cx="8229600" cy="1017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ü"/>
            </a:pPr>
            <a:r>
              <a:rPr lang="pt-BR" dirty="0" smtClean="0"/>
              <a:t>Download dos arquivos PDF e conversão em texto</a:t>
            </a:r>
          </a:p>
          <a:p>
            <a:pPr marL="457200" lvl="1" indent="0">
              <a:buFont typeface="Arial" pitchFamily="34" charset="0"/>
              <a:buNone/>
            </a:pPr>
            <a:r>
              <a:rPr lang="pt-BR" dirty="0" smtClean="0"/>
              <a:t>– problemas e abordagens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3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01216" y="476672"/>
            <a:ext cx="8229600" cy="1017404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ü"/>
            </a:pPr>
            <a:r>
              <a:rPr lang="pt-BR" dirty="0"/>
              <a:t>Download dos arquivos PDF e conversão em texto</a:t>
            </a:r>
          </a:p>
          <a:p>
            <a:pPr marL="457200" lvl="1" indent="0">
              <a:buNone/>
            </a:pPr>
            <a:r>
              <a:rPr lang="pt-BR" dirty="0"/>
              <a:t>– problemas e abordagens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16625" y="1163254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dirty="0" smtClean="0"/>
              <a:t>PDF -&gt; TXT Usando </a:t>
            </a:r>
            <a:r>
              <a:rPr lang="pt-BR" dirty="0"/>
              <a:t> </a:t>
            </a:r>
            <a:r>
              <a:rPr lang="pt-BR" dirty="0" err="1"/>
              <a:t>gate.corpora</a:t>
            </a:r>
            <a:endParaRPr lang="pt-BR" dirty="0"/>
          </a:p>
        </p:txBody>
      </p:sp>
      <p:sp>
        <p:nvSpPr>
          <p:cNvPr id="62" name="Retângulo 61"/>
          <p:cNvSpPr/>
          <p:nvPr/>
        </p:nvSpPr>
        <p:spPr>
          <a:xfrm>
            <a:off x="264751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25981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aaaaaaaaaaaaaaaaaaaaaaaabbbbbbbbbbbbbbbbbbbbbbbbccccccccccccccccc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1866141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>
          <a:xfrm>
            <a:off x="533484" y="4725145"/>
            <a:ext cx="1910626" cy="179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/>
              <a:t>aaaaaaaaaaaaaaaaaaaaaaaabbbbbbbbbbbbbbbbbbbbbbbbcccccccccccccccccccccccccccccdddddddddddddd</a:t>
            </a:r>
          </a:p>
          <a:p>
            <a:pPr algn="ctr"/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51520" y="15162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comum com 2 colunas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3289087" y="1916832"/>
            <a:ext cx="247437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3450317" y="2132856"/>
            <a:ext cx="144016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Aaaaaaaaaaaaaaaaaaaaaaaabbbbbbbbbbbbbbbb</a:t>
            </a:r>
            <a:endParaRPr lang="pt-BR" dirty="0" smtClean="0"/>
          </a:p>
          <a:p>
            <a:pPr algn="ctr"/>
            <a:r>
              <a:rPr lang="pt-BR" b="1" u="sng" dirty="0" smtClean="0"/>
              <a:t>CCCC</a:t>
            </a:r>
          </a:p>
          <a:p>
            <a:r>
              <a:rPr lang="pt-BR" dirty="0" err="1" smtClean="0"/>
              <a:t>cccccccccccccccccccccccc</a:t>
            </a:r>
            <a:endParaRPr lang="pt-BR" dirty="0"/>
          </a:p>
          <a:p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4890477" y="2132856"/>
            <a:ext cx="72008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dddddddddddddddddddddddddddd</a:t>
            </a:r>
            <a:endParaRPr lang="pt-BR" dirty="0"/>
          </a:p>
        </p:txBody>
      </p:sp>
      <p:sp>
        <p:nvSpPr>
          <p:cNvPr id="79" name="Retângulo 78"/>
          <p:cNvSpPr/>
          <p:nvPr/>
        </p:nvSpPr>
        <p:spPr>
          <a:xfrm>
            <a:off x="3678945" y="4725146"/>
            <a:ext cx="1910626" cy="1793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aaaaaaaaaaaaaaaaaaaaaaaabbbbbbbbbbbbbbbbddddddddddddddddddddddddddddcccccccccccccccccccccccc</a:t>
            </a:r>
          </a:p>
          <a:p>
            <a:endParaRPr lang="pt-BR" dirty="0" smtClean="0"/>
          </a:p>
          <a:p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75856" y="15475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Pagina com divisão de sessão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6588224" y="2420888"/>
            <a:ext cx="2376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problema poderá ocorrer, no pior cenário, para todas as paginas onde há divisão de sessão. Na maioria das vezes, há uma sessão por ministério, mais Presidência, legislativo, MPU, TCU e judiciário. 44 páginas. Média de 10% de erro no pior caso.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4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229600" cy="101740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cap="small" dirty="0" smtClean="0"/>
              <a:t>Coleta de dados – problemas e abordagens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47205"/>
              </p:ext>
            </p:extLst>
          </p:nvPr>
        </p:nvGraphicFramePr>
        <p:xfrm>
          <a:off x="1403648" y="256490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Estratégia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Portarias identificadas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Ligações identificadas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Com.itext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Gate.corpora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2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9289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Separação das paginas de acordo com o sumário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18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3312368" cy="455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779912" y="2060848"/>
            <a:ext cx="504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Identificar as seções mencionadas no sumario.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Criar uma pasta para cada seção.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Identificar a página correspondente à seção e a pagina correspondente à seção seguinte.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000" dirty="0" smtClean="0"/>
              <a:t>Mover os arquivos correspondente ao intervalo para a pasta correspondente.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Identificar as páginas que contêm dados de 2 seções e gerar 2 arquivos, cada um com o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34617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360040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40" y="1124744"/>
            <a:ext cx="43434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 explicativo em seta para a esquerda e para a direita 11"/>
          <p:cNvSpPr/>
          <p:nvPr/>
        </p:nvSpPr>
        <p:spPr>
          <a:xfrm>
            <a:off x="0" y="5157192"/>
            <a:ext cx="9144000" cy="1384995"/>
          </a:xfrm>
          <a:prstGeom prst="leftRightArrowCallout">
            <a:avLst>
              <a:gd name="adj1" fmla="val 31002"/>
              <a:gd name="adj2" fmla="val 50000"/>
              <a:gd name="adj3" fmla="val 31002"/>
              <a:gd name="adj4" fmla="val 8440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0800000">
            <a:off x="323528" y="1268760"/>
            <a:ext cx="3744416" cy="3730486"/>
          </a:xfrm>
          <a:prstGeom prst="downArrow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4114800" cy="3977354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Estudo da comunicação como instrumento de aperfeiçoamento da administração pública.</a:t>
            </a:r>
          </a:p>
          <a:p>
            <a:pPr lvl="1"/>
            <a:r>
              <a:rPr lang="pt-BR" sz="2000" dirty="0" smtClean="0"/>
              <a:t>Melhorias na comunicação e </a:t>
            </a:r>
            <a:r>
              <a:rPr lang="pt-BR" sz="2000" dirty="0" smtClean="0"/>
              <a:t>coordenação</a:t>
            </a:r>
            <a:endParaRPr lang="pt-BR" sz="2000" dirty="0" smtClean="0"/>
          </a:p>
          <a:p>
            <a:pPr lvl="1"/>
            <a:r>
              <a:rPr lang="pt-BR" sz="2000" dirty="0" smtClean="0"/>
              <a:t>Otimização das políticas</a:t>
            </a:r>
          </a:p>
          <a:p>
            <a:pPr lvl="1"/>
            <a:r>
              <a:rPr lang="pt-BR" sz="2000" dirty="0" smtClean="0"/>
              <a:t>Antecipação da identificação de desvios</a:t>
            </a:r>
          </a:p>
          <a:p>
            <a:pPr lvl="1"/>
            <a:r>
              <a:rPr lang="pt-BR" sz="2000" dirty="0" smtClean="0"/>
              <a:t>Facilita participação e controle social.</a:t>
            </a:r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327439" y="1268760"/>
            <a:ext cx="4840644" cy="334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400" dirty="0"/>
              <a:t>Dificuldade na coleta de dados.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pt-BR" sz="2000" dirty="0" smtClean="0"/>
              <a:t>Natureza </a:t>
            </a:r>
            <a:r>
              <a:rPr lang="pt-BR" sz="2000" dirty="0"/>
              <a:t>dinâmica da comunicação. (Risco de rápida obsolescência do </a:t>
            </a:r>
            <a:r>
              <a:rPr lang="pt-BR" sz="2000" dirty="0" smtClean="0"/>
              <a:t>estudo)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pt-BR" sz="2000" dirty="0" smtClean="0"/>
              <a:t>Acesso </a:t>
            </a:r>
            <a:r>
              <a:rPr lang="pt-BR" sz="2000" dirty="0"/>
              <a:t>às informações difícil e frequentemente não </a:t>
            </a:r>
            <a:r>
              <a:rPr lang="pt-BR" sz="2000" dirty="0" err="1"/>
              <a:t>automatizável</a:t>
            </a:r>
            <a:r>
              <a:rPr lang="pt-BR" sz="2000" dirty="0"/>
              <a:t> (Questionários e </a:t>
            </a:r>
            <a:r>
              <a:rPr lang="pt-BR" sz="2000" dirty="0" smtClean="0"/>
              <a:t>observações)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pt-BR" sz="2000" dirty="0" smtClean="0"/>
              <a:t>Quantidade </a:t>
            </a:r>
            <a:r>
              <a:rPr lang="pt-BR" sz="2000" dirty="0"/>
              <a:t>elevada de elementos (órgãos e pessoas) envolvidos.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463480" y="5157193"/>
            <a:ext cx="4068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Dados Abertos</a:t>
            </a:r>
          </a:p>
          <a:p>
            <a:pPr marL="800100" lvl="1" indent="-342900">
              <a:buFontTx/>
              <a:buChar char="-"/>
            </a:pPr>
            <a:r>
              <a:rPr lang="pt-BR" sz="2000" dirty="0" smtClean="0"/>
              <a:t>Principio </a:t>
            </a:r>
            <a:r>
              <a:rPr lang="pt-BR" sz="2000" dirty="0"/>
              <a:t>da </a:t>
            </a:r>
            <a:r>
              <a:rPr lang="pt-BR" sz="2000" dirty="0" smtClean="0"/>
              <a:t>publicidade</a:t>
            </a:r>
          </a:p>
          <a:p>
            <a:pPr marL="800100" lvl="1" indent="-342900">
              <a:buFontTx/>
              <a:buChar char="-"/>
            </a:pPr>
            <a:r>
              <a:rPr lang="pt-BR" sz="2000" dirty="0" smtClean="0"/>
              <a:t>Lei </a:t>
            </a:r>
            <a:r>
              <a:rPr lang="pt-BR" sz="2000" dirty="0"/>
              <a:t>de acesso à </a:t>
            </a:r>
            <a:r>
              <a:rPr lang="pt-BR" sz="2000" dirty="0" smtClean="0"/>
              <a:t>informação</a:t>
            </a:r>
          </a:p>
          <a:p>
            <a:pPr marL="800100" lvl="1" indent="-342900">
              <a:buFontTx/>
              <a:buChar char="-"/>
            </a:pPr>
            <a:r>
              <a:rPr lang="pt-BR" sz="2000" dirty="0" smtClean="0"/>
              <a:t>Open </a:t>
            </a:r>
            <a:r>
              <a:rPr lang="pt-BR" sz="2000" dirty="0" err="1"/>
              <a:t>Government</a:t>
            </a:r>
            <a:endParaRPr lang="pt-BR" sz="2000" dirty="0"/>
          </a:p>
        </p:txBody>
      </p:sp>
      <p:sp>
        <p:nvSpPr>
          <p:cNvPr id="9" name="Seta para baixo 8"/>
          <p:cNvSpPr/>
          <p:nvPr/>
        </p:nvSpPr>
        <p:spPr>
          <a:xfrm>
            <a:off x="5148064" y="1340768"/>
            <a:ext cx="3744416" cy="3730486"/>
          </a:xfrm>
          <a:prstGeom prst="downArrow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99592" y="5157191"/>
            <a:ext cx="4068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Analise de Redes Sociais</a:t>
            </a:r>
            <a:endParaRPr lang="pt-BR" sz="2400" dirty="0"/>
          </a:p>
          <a:p>
            <a:pPr marL="800100" lvl="1" indent="-342900">
              <a:buFontTx/>
              <a:buChar char="-"/>
            </a:pPr>
            <a:r>
              <a:rPr lang="pt-BR" sz="2000" dirty="0" smtClean="0"/>
              <a:t>Foco na estrutura</a:t>
            </a:r>
          </a:p>
          <a:p>
            <a:pPr marL="800100" lvl="1" indent="-342900">
              <a:buFontTx/>
              <a:buChar char="-"/>
            </a:pPr>
            <a:r>
              <a:rPr lang="pt-BR" sz="2000" dirty="0" smtClean="0"/>
              <a:t>Padrões </a:t>
            </a:r>
            <a:r>
              <a:rPr lang="pt-BR" sz="2000" dirty="0"/>
              <a:t>de cooperação </a:t>
            </a:r>
            <a:r>
              <a:rPr lang="pt-BR" sz="2000" dirty="0" smtClean="0"/>
              <a:t>x </a:t>
            </a:r>
            <a:r>
              <a:rPr lang="pt-BR" sz="2000" dirty="0"/>
              <a:t>relações </a:t>
            </a:r>
            <a:r>
              <a:rPr lang="pt-BR" sz="2000" dirty="0" smtClean="0"/>
              <a:t>hierárquicas</a:t>
            </a:r>
          </a:p>
        </p:txBody>
      </p:sp>
    </p:spTree>
    <p:extLst>
      <p:ext uri="{BB962C8B-B14F-4D97-AF65-F5344CB8AC3E}">
        <p14:creationId xmlns:p14="http://schemas.microsoft.com/office/powerpoint/2010/main" val="2177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20891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</a:t>
            </a:r>
            <a:r>
              <a:rPr lang="pt-BR" dirty="0" smtClean="0"/>
              <a:t>publicações</a:t>
            </a:r>
          </a:p>
          <a:p>
            <a:pPr marL="457200" lvl="1" indent="0">
              <a:buNone/>
            </a:pPr>
            <a:r>
              <a:rPr lang="pt-BR" dirty="0" smtClean="0"/>
              <a:t>As publicações obedecem a um padrão de cabeçalho. Exemplos:</a:t>
            </a:r>
            <a:r>
              <a:rPr lang="pt-BR" sz="1600" dirty="0"/>
              <a:t>		</a:t>
            </a:r>
            <a:endParaRPr lang="pt-BR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EXTRATO </a:t>
            </a:r>
            <a:r>
              <a:rPr lang="pt-BR" sz="1600" dirty="0"/>
              <a:t>DA PAUTA Nº 13 (ORDINÁRIA)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ACÓRDÃO </a:t>
            </a:r>
            <a:r>
              <a:rPr lang="pt-BR" sz="1600" dirty="0"/>
              <a:t>Nº 2341/2013 - TCU - 1ª Câmara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ATA </a:t>
            </a:r>
            <a:r>
              <a:rPr lang="pt-BR" sz="1600" dirty="0"/>
              <a:t>DA 307ª SESSÃO ORDINÁRIA REALIZADA EM 26 DE MARÇO DE 2013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PORTARIA </a:t>
            </a:r>
            <a:r>
              <a:rPr lang="pt-BR" sz="1600" dirty="0"/>
              <a:t>Nº 30 DE 19 DE ABRIL DE </a:t>
            </a:r>
            <a:r>
              <a:rPr lang="pt-BR" sz="1600" dirty="0" smtClean="0"/>
              <a:t>2013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Identificação das entidades (pessoas e órgãos)</a:t>
            </a:r>
          </a:p>
          <a:p>
            <a:pPr marL="457200" lvl="1" indent="0">
              <a:buNone/>
            </a:pPr>
            <a:r>
              <a:rPr lang="pt-BR" dirty="0" smtClean="0"/>
              <a:t>Qualquer </a:t>
            </a:r>
            <a:r>
              <a:rPr lang="pt-BR" dirty="0"/>
              <a:t>sequencia de palavras iniciadas por </a:t>
            </a:r>
            <a:r>
              <a:rPr lang="pt-BR" dirty="0" smtClean="0"/>
              <a:t>maiúscula </a:t>
            </a:r>
            <a:r>
              <a:rPr lang="pt-BR" dirty="0"/>
              <a:t>(ou toda em caixa alta) na qual se encontra ao menos uma </a:t>
            </a:r>
            <a:r>
              <a:rPr lang="pt-BR" dirty="0" smtClean="0"/>
              <a:t>ocorrência </a:t>
            </a:r>
            <a:r>
              <a:rPr lang="pt-BR" dirty="0"/>
              <a:t>de um nome esperado</a:t>
            </a:r>
            <a:r>
              <a:rPr lang="pt-BR" dirty="0" smtClean="0"/>
              <a:t>.</a:t>
            </a:r>
            <a:r>
              <a:rPr lang="pt-BR" dirty="0"/>
              <a:t> Exemplos:		</a:t>
            </a:r>
          </a:p>
          <a:p>
            <a:pPr lvl="1">
              <a:buFont typeface="Arial" pitchFamily="34" charset="0"/>
              <a:buChar char="•"/>
            </a:pPr>
            <a:r>
              <a:rPr lang="pt-BR" sz="1600" b="1" dirty="0"/>
              <a:t>FERNANDO</a:t>
            </a:r>
            <a:r>
              <a:rPr lang="pt-BR" sz="1600" dirty="0"/>
              <a:t> DAMATA </a:t>
            </a:r>
            <a:r>
              <a:rPr lang="pt-BR" sz="1600" dirty="0" smtClean="0"/>
              <a:t>PIMENTEL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/>
              <a:t>ODENIR </a:t>
            </a:r>
            <a:r>
              <a:rPr lang="pt-BR" sz="1600" b="1" dirty="0"/>
              <a:t>JOSÉ</a:t>
            </a:r>
            <a:r>
              <a:rPr lang="pt-BR" sz="1600" dirty="0"/>
              <a:t> DOS REIS</a:t>
            </a: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3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5328592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dos limites das publicações</a:t>
            </a:r>
          </a:p>
          <a:p>
            <a:pPr>
              <a:buFont typeface="Wingdings" pitchFamily="2" charset="2"/>
              <a:buChar char="ü"/>
            </a:pPr>
            <a:r>
              <a:rPr lang="pt-BR" dirty="0"/>
              <a:t>Identificação das entidades (pessoas e órgãos)</a:t>
            </a:r>
          </a:p>
          <a:p>
            <a:pPr lvl="1"/>
            <a:endParaRPr lang="pt-BR" sz="4000" b="1" cap="small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21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95536" y="1916832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9461"/>
            <a:ext cx="4820619" cy="279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90784"/>
            <a:ext cx="2819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5"/>
            <a:ext cx="8640960" cy="10801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/>
              <a:t>Identificação das associações (</a:t>
            </a:r>
            <a:r>
              <a:rPr lang="pt-BR" dirty="0" err="1"/>
              <a:t>co-ocorrencia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4000" b="1" cap="small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323528" y="1523693"/>
            <a:ext cx="8424936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9512" y="1196752"/>
            <a:ext cx="5809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Para cada inicio de publicação identificado</a:t>
            </a:r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7897" y="1556792"/>
            <a:ext cx="4349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Identifique a próxima </a:t>
            </a:r>
            <a:r>
              <a:rPr lang="pt-BR" sz="2400" dirty="0" smtClean="0"/>
              <a:t>portaria.</a:t>
            </a:r>
            <a:endParaRPr lang="pt-BR" sz="2400" dirty="0"/>
          </a:p>
          <a:p>
            <a:r>
              <a:rPr lang="pt-BR" sz="2400" dirty="0"/>
              <a:t>	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1955741"/>
            <a:ext cx="5160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dirty="0"/>
              <a:t>Considere todo texto entre o inicio e </a:t>
            </a:r>
            <a:r>
              <a:rPr lang="pt-BR" sz="2400" dirty="0" smtClean="0"/>
              <a:t>a assinatura </a:t>
            </a:r>
            <a:r>
              <a:rPr lang="pt-BR" sz="2400" dirty="0"/>
              <a:t>como conteúdo de </a:t>
            </a:r>
            <a:r>
              <a:rPr lang="pt-BR" sz="2400" dirty="0" smtClean="0"/>
              <a:t>uma publicação</a:t>
            </a:r>
            <a:endParaRPr lang="pt-BR" sz="2400" dirty="0"/>
          </a:p>
          <a:p>
            <a:pPr marL="400050" lvl="1" indent="0">
              <a:buNone/>
            </a:pPr>
            <a:r>
              <a:rPr lang="pt-BR" sz="2000" dirty="0"/>
              <a:t>	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23527" y="3035861"/>
            <a:ext cx="55262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Para cada ocorrência de uma entidade (Órgão ou Pessoa) presente </a:t>
            </a:r>
            <a:r>
              <a:rPr lang="pt-BR" sz="2400" dirty="0" smtClean="0"/>
              <a:t>no texto </a:t>
            </a:r>
            <a:r>
              <a:rPr lang="pt-BR" sz="2400" dirty="0"/>
              <a:t>da publicação </a:t>
            </a:r>
          </a:p>
          <a:p>
            <a:pPr marL="400050" lvl="1" indent="0">
              <a:buNone/>
            </a:pPr>
            <a:r>
              <a:rPr lang="pt-BR" sz="2400" dirty="0"/>
              <a:t>	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06145" y="4121003"/>
            <a:ext cx="4582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itchFamily="34" charset="0"/>
              <a:buChar char="•"/>
            </a:pPr>
            <a:r>
              <a:rPr lang="pt-BR" sz="2400" dirty="0"/>
              <a:t>Crie uma associação entre a entidade e a publicação.</a:t>
            </a:r>
          </a:p>
          <a:p>
            <a:pPr marL="400050" lvl="1" indent="0">
              <a:buNone/>
            </a:pPr>
            <a:r>
              <a:rPr lang="pt-BR" sz="2400" dirty="0"/>
              <a:t> 	</a:t>
            </a:r>
            <a:endParaRPr lang="pt-BR" dirty="0"/>
          </a:p>
          <a:p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40768"/>
            <a:ext cx="31146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2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080121"/>
          </a:xfrm>
        </p:spPr>
        <p:txBody>
          <a:bodyPr>
            <a:noAutofit/>
          </a:bodyPr>
          <a:lstStyle/>
          <a:p>
            <a:pPr lvl="1"/>
            <a:r>
              <a:rPr lang="pt-BR" sz="4000" b="1" cap="small" dirty="0" smtClean="0"/>
              <a:t>Coleta de dados – </a:t>
            </a:r>
            <a:r>
              <a:rPr lang="pt-BR" sz="4000" b="1" cap="small" dirty="0" err="1" smtClean="0"/>
              <a:t>Visao</a:t>
            </a:r>
            <a:r>
              <a:rPr lang="pt-BR" sz="4000" b="1" cap="small" dirty="0" smtClean="0"/>
              <a:t> geral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23</a:t>
            </a:fld>
            <a:endParaRPr lang="pt-BR" dirty="0"/>
          </a:p>
        </p:txBody>
      </p:sp>
      <p:pic>
        <p:nvPicPr>
          <p:cNvPr id="6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24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9" y="2276872"/>
            <a:ext cx="886545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25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DIFUSÃO DA ADESÃO AO SISU POR PARTE DAS UNIVERSIDADES FEDERAIS BRASILEIRAS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31640" y="2217371"/>
            <a:ext cx="6390456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Difusão</a:t>
            </a:r>
            <a:r>
              <a:rPr lang="en-US" i="1" dirty="0" smtClean="0"/>
              <a:t> é o </a:t>
            </a:r>
            <a:r>
              <a:rPr lang="en-US" i="1" dirty="0" err="1" smtClean="0"/>
              <a:t>processo</a:t>
            </a:r>
            <a:r>
              <a:rPr lang="en-US" i="1" dirty="0" smtClean="0"/>
              <a:t> </a:t>
            </a:r>
            <a:r>
              <a:rPr lang="en-US" i="1" dirty="0" err="1" smtClean="0"/>
              <a:t>pelo</a:t>
            </a:r>
            <a:r>
              <a:rPr lang="en-US" i="1" dirty="0" smtClean="0"/>
              <a:t> </a:t>
            </a:r>
            <a:r>
              <a:rPr lang="en-US" i="1" dirty="0" err="1" smtClean="0"/>
              <a:t>qual</a:t>
            </a:r>
            <a:r>
              <a:rPr lang="en-US" i="1" dirty="0" smtClean="0"/>
              <a:t> </a:t>
            </a:r>
            <a:r>
              <a:rPr lang="en-US" i="1" dirty="0" err="1" smtClean="0"/>
              <a:t>uma</a:t>
            </a:r>
            <a:r>
              <a:rPr lang="en-US" i="1" dirty="0" smtClean="0"/>
              <a:t> </a:t>
            </a:r>
            <a:r>
              <a:rPr lang="en-US" i="1" dirty="0" err="1" smtClean="0"/>
              <a:t>inovação</a:t>
            </a:r>
            <a:r>
              <a:rPr lang="en-US" i="1" dirty="0" smtClean="0"/>
              <a:t> é </a:t>
            </a:r>
            <a:r>
              <a:rPr lang="en-US" i="1" dirty="0" err="1" smtClean="0"/>
              <a:t>comunicada</a:t>
            </a:r>
            <a:r>
              <a:rPr lang="en-US" i="1" dirty="0" smtClean="0"/>
              <a:t> </a:t>
            </a:r>
            <a:r>
              <a:rPr lang="en-US" i="1" dirty="0" err="1" smtClean="0"/>
              <a:t>através</a:t>
            </a:r>
            <a:r>
              <a:rPr lang="en-US" i="1" dirty="0" smtClean="0"/>
              <a:t> de </a:t>
            </a:r>
            <a:r>
              <a:rPr lang="en-US" i="1" dirty="0" err="1" smtClean="0"/>
              <a:t>certos</a:t>
            </a:r>
            <a:r>
              <a:rPr lang="en-US" i="1" dirty="0" smtClean="0"/>
              <a:t> </a:t>
            </a:r>
            <a:r>
              <a:rPr lang="en-US" i="1" dirty="0" err="1" smtClean="0"/>
              <a:t>canais</a:t>
            </a:r>
            <a:r>
              <a:rPr lang="en-US" i="1" dirty="0" smtClean="0"/>
              <a:t> </a:t>
            </a:r>
            <a:r>
              <a:rPr lang="en-US" i="1" dirty="0" err="1" smtClean="0"/>
              <a:t>ao</a:t>
            </a:r>
            <a:r>
              <a:rPr lang="en-US" i="1" dirty="0" smtClean="0"/>
              <a:t> </a:t>
            </a:r>
            <a:r>
              <a:rPr lang="en-US" i="1" dirty="0" err="1" smtClean="0"/>
              <a:t>longo</a:t>
            </a:r>
            <a:r>
              <a:rPr lang="en-US" i="1" dirty="0" smtClean="0"/>
              <a:t> do tempo entre </a:t>
            </a:r>
            <a:r>
              <a:rPr lang="en-US" i="1" dirty="0" err="1" smtClean="0"/>
              <a:t>os</a:t>
            </a:r>
            <a:r>
              <a:rPr lang="en-US" i="1" dirty="0" smtClean="0"/>
              <a:t> </a:t>
            </a:r>
            <a:r>
              <a:rPr lang="en-US" i="1" dirty="0" err="1" smtClean="0"/>
              <a:t>membros</a:t>
            </a:r>
            <a:r>
              <a:rPr lang="en-US" i="1" dirty="0" smtClean="0"/>
              <a:t> de um </a:t>
            </a:r>
            <a:r>
              <a:rPr lang="en-US" i="1" dirty="0" err="1" smtClean="0"/>
              <a:t>sistema</a:t>
            </a:r>
            <a:r>
              <a:rPr lang="en-US" i="1" dirty="0" smtClean="0"/>
              <a:t> social. “(Rogers 1971)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7504" y="3568948"/>
            <a:ext cx="4248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“necessidade de ampliar a discussão sobre o assunto. </a:t>
            </a:r>
            <a:r>
              <a:rPr lang="pt-BR" b="1" dirty="0" smtClean="0"/>
              <a:t>(...) apreciação de dados de outras universidades </a:t>
            </a:r>
            <a:r>
              <a:rPr lang="pt-BR" dirty="0" smtClean="0"/>
              <a:t>que adotaram o programa do MEC e o conhecimento de estudo nacional que está sendo desenvolvido pela </a:t>
            </a:r>
            <a:r>
              <a:rPr lang="pt-BR" b="1" dirty="0" smtClean="0"/>
              <a:t>Universidade Federal do Ceará </a:t>
            </a:r>
            <a:r>
              <a:rPr lang="pt-BR" dirty="0" smtClean="0"/>
              <a:t>sobre o tema, além de </a:t>
            </a:r>
            <a:r>
              <a:rPr lang="pt-BR" b="1" dirty="0" smtClean="0"/>
              <a:t>outras sugestões</a:t>
            </a:r>
            <a:r>
              <a:rPr lang="pt-BR" dirty="0" smtClean="0"/>
              <a:t>.‖ (UFRGS, 2013).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80520" y="344554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―Como reitor da UFMG,</a:t>
            </a:r>
          </a:p>
          <a:p>
            <a:r>
              <a:rPr lang="pt-BR" dirty="0"/>
              <a:t>participo da </a:t>
            </a:r>
            <a:r>
              <a:rPr lang="pt-BR" b="1" dirty="0"/>
              <a:t>Associação Nacional dos Dirigentes das Instituições Federais de Ensino</a:t>
            </a:r>
          </a:p>
          <a:p>
            <a:r>
              <a:rPr lang="pt-BR" b="1" dirty="0"/>
              <a:t>Superior </a:t>
            </a:r>
            <a:r>
              <a:rPr lang="pt-BR" dirty="0"/>
              <a:t>(Andifes), onde mantemos permanente contato e </a:t>
            </a:r>
            <a:r>
              <a:rPr lang="pt-BR" b="1" dirty="0"/>
              <a:t>acompanhamos o que </a:t>
            </a:r>
            <a:r>
              <a:rPr lang="pt-BR" b="1" dirty="0" smtClean="0"/>
              <a:t>vem acontecendo </a:t>
            </a:r>
            <a:r>
              <a:rPr lang="pt-BR" b="1" dirty="0"/>
              <a:t>em todas as instituições. </a:t>
            </a:r>
            <a:r>
              <a:rPr lang="pt-BR" dirty="0"/>
              <a:t>Quase a totalidade das </a:t>
            </a:r>
            <a:r>
              <a:rPr lang="pt-BR" b="1" dirty="0"/>
              <a:t>universidades federais</a:t>
            </a:r>
          </a:p>
          <a:p>
            <a:r>
              <a:rPr lang="pt-BR" b="1" dirty="0"/>
              <a:t>já está no </a:t>
            </a:r>
            <a:r>
              <a:rPr lang="pt-BR" b="1" dirty="0" err="1"/>
              <a:t>Sisu</a:t>
            </a:r>
            <a:r>
              <a:rPr lang="pt-BR" dirty="0"/>
              <a:t>, e as poucas que ainda não o integraram plenamente, estão se decidindo</a:t>
            </a:r>
          </a:p>
          <a:p>
            <a:r>
              <a:rPr lang="pt-BR" dirty="0"/>
              <a:t>a entrar.‖ (UFMG, </a:t>
            </a:r>
            <a:r>
              <a:rPr lang="pt-BR" dirty="0" smtClean="0"/>
              <a:t>2013)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26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DIFUSÃO DA ADESÃO AO SISU POR PARTE DAS UNIVERSIDADES FEDERAIS BRASILEIRAS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31640" y="2217371"/>
            <a:ext cx="6390456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“</a:t>
            </a:r>
            <a:r>
              <a:rPr lang="pt-BR" dirty="0"/>
              <a:t>A curva em S é um padrão em dados que representam reações </a:t>
            </a:r>
            <a:r>
              <a:rPr lang="pt-BR" dirty="0" smtClean="0"/>
              <a:t>em cadeia </a:t>
            </a:r>
            <a:r>
              <a:rPr lang="pt-BR" dirty="0"/>
              <a:t>e ―muitos estudos sobre difusão apresentam curvas de em formato de </a:t>
            </a:r>
            <a:r>
              <a:rPr lang="pt-BR" dirty="0" smtClean="0"/>
              <a:t>‘S’”‖(</a:t>
            </a:r>
            <a:r>
              <a:rPr lang="pt-BR" dirty="0"/>
              <a:t>JACKSON, 2010)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168352" cy="294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73" y="3501008"/>
            <a:ext cx="3150095" cy="287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8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27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DIFUSÃO DA ADESÃO AO SISU POR PARTE DAS UNIVERSIDADES FEDERAIS BRASILEIRAS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8" y="2132856"/>
            <a:ext cx="8639382" cy="42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28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443579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REDES DE EGO E SUPORTE SOCIAL NO PRIMEIRO E SEGUNDO ESCALÃO DO </a:t>
            </a:r>
            <a:r>
              <a:rPr lang="pt-BR" dirty="0" smtClean="0"/>
              <a:t>GOVERNO FEDERAL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31640" y="2217371"/>
            <a:ext cx="6768752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err="1" smtClean="0"/>
              <a:t>Suporte</a:t>
            </a:r>
            <a:r>
              <a:rPr lang="en-GB" dirty="0" smtClean="0"/>
              <a:t> social: “</a:t>
            </a:r>
            <a:r>
              <a:rPr lang="en-GB" dirty="0" err="1" smtClean="0"/>
              <a:t>indicios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levam</a:t>
            </a:r>
            <a:r>
              <a:rPr lang="en-GB" dirty="0" smtClean="0"/>
              <a:t> o </a:t>
            </a:r>
            <a:r>
              <a:rPr lang="en-GB" dirty="0" err="1" smtClean="0"/>
              <a:t>indivíduo</a:t>
            </a:r>
            <a:r>
              <a:rPr lang="en-GB" dirty="0" smtClean="0"/>
              <a:t> a </a:t>
            </a:r>
            <a:r>
              <a:rPr lang="en-GB" dirty="0" err="1" smtClean="0"/>
              <a:t>acreditar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é </a:t>
            </a:r>
            <a:r>
              <a:rPr lang="en-GB" dirty="0" err="1" smtClean="0"/>
              <a:t>importante</a:t>
            </a:r>
            <a:r>
              <a:rPr lang="en-GB" dirty="0" smtClean="0"/>
              <a:t>, </a:t>
            </a:r>
            <a:r>
              <a:rPr lang="en-GB" dirty="0" err="1" smtClean="0"/>
              <a:t>amado</a:t>
            </a:r>
            <a:r>
              <a:rPr lang="en-GB" dirty="0" smtClean="0"/>
              <a:t>, </a:t>
            </a:r>
            <a:r>
              <a:rPr lang="en-GB" dirty="0" err="1" smtClean="0"/>
              <a:t>estimado</a:t>
            </a:r>
            <a:r>
              <a:rPr lang="en-GB" dirty="0" smtClean="0"/>
              <a:t> e </a:t>
            </a:r>
            <a:r>
              <a:rPr lang="en-GB" dirty="0" err="1" smtClean="0"/>
              <a:t>valorizado</a:t>
            </a:r>
            <a:r>
              <a:rPr lang="en-GB" dirty="0" smtClean="0"/>
              <a:t> e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pertence</a:t>
            </a:r>
            <a:r>
              <a:rPr lang="en-GB" dirty="0" smtClean="0"/>
              <a:t> a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rede</a:t>
            </a:r>
            <a:r>
              <a:rPr lang="en-GB" dirty="0" smtClean="0"/>
              <a:t> social de </a:t>
            </a:r>
            <a:r>
              <a:rPr lang="en-GB" dirty="0" err="1" smtClean="0"/>
              <a:t>comunicação</a:t>
            </a:r>
            <a:r>
              <a:rPr lang="en-GB" dirty="0" smtClean="0"/>
              <a:t> e </a:t>
            </a:r>
            <a:r>
              <a:rPr lang="en-GB" dirty="0" err="1" smtClean="0"/>
              <a:t>obrigação</a:t>
            </a:r>
            <a:r>
              <a:rPr lang="en-GB" dirty="0" smtClean="0"/>
              <a:t> </a:t>
            </a:r>
            <a:r>
              <a:rPr lang="en-GB" dirty="0" err="1" smtClean="0"/>
              <a:t>mutua</a:t>
            </a:r>
            <a:r>
              <a:rPr lang="en-GB" dirty="0" smtClean="0"/>
              <a:t>” </a:t>
            </a:r>
            <a:r>
              <a:rPr lang="en-GB" dirty="0"/>
              <a:t>(Cobb, 1976 p 301).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1296144" y="3321454"/>
            <a:ext cx="6768752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A </a:t>
            </a:r>
            <a:r>
              <a:rPr lang="en-GB" dirty="0" err="1" smtClean="0"/>
              <a:t>rede</a:t>
            </a:r>
            <a:r>
              <a:rPr lang="en-GB" dirty="0" smtClean="0"/>
              <a:t> de ego de um </a:t>
            </a:r>
            <a:r>
              <a:rPr lang="en-GB" dirty="0" err="1" smtClean="0"/>
              <a:t>vértice</a:t>
            </a:r>
            <a:r>
              <a:rPr lang="en-GB" dirty="0" smtClean="0"/>
              <a:t> </a:t>
            </a:r>
            <a:r>
              <a:rPr lang="en-GB" dirty="0" err="1" smtClean="0"/>
              <a:t>contém</a:t>
            </a:r>
            <a:r>
              <a:rPr lang="en-GB" dirty="0" smtClean="0"/>
              <a:t> </a:t>
            </a:r>
            <a:r>
              <a:rPr lang="en-GB" dirty="0" err="1" smtClean="0"/>
              <a:t>esse</a:t>
            </a:r>
            <a:r>
              <a:rPr lang="en-GB" dirty="0" smtClean="0"/>
              <a:t> </a:t>
            </a:r>
            <a:r>
              <a:rPr lang="en-GB" dirty="0" err="1" smtClean="0"/>
              <a:t>vertice</a:t>
            </a:r>
            <a:r>
              <a:rPr lang="en-GB" dirty="0" smtClean="0"/>
              <a:t>, </a:t>
            </a:r>
            <a:r>
              <a:rPr lang="en-GB" dirty="0" err="1" smtClean="0"/>
              <a:t>seus</a:t>
            </a:r>
            <a:r>
              <a:rPr lang="en-GB" dirty="0" smtClean="0"/>
              <a:t> </a:t>
            </a:r>
            <a:r>
              <a:rPr lang="en-GB" dirty="0" err="1" smtClean="0"/>
              <a:t>vizinhos</a:t>
            </a:r>
            <a:r>
              <a:rPr lang="en-GB" dirty="0" smtClean="0"/>
              <a:t> e as </a:t>
            </a:r>
            <a:r>
              <a:rPr lang="en-GB" dirty="0" err="1" smtClean="0"/>
              <a:t>linhas</a:t>
            </a:r>
            <a:r>
              <a:rPr lang="en-GB" dirty="0" smtClean="0"/>
              <a:t> entre </a:t>
            </a:r>
            <a:r>
              <a:rPr lang="en-GB" dirty="0" err="1" smtClean="0"/>
              <a:t>esses</a:t>
            </a:r>
            <a:r>
              <a:rPr lang="en-GB" dirty="0" smtClean="0"/>
              <a:t> vertices </a:t>
            </a:r>
            <a:r>
              <a:rPr lang="en-GB" dirty="0" err="1" smtClean="0"/>
              <a:t>selecionados</a:t>
            </a:r>
            <a:r>
              <a:rPr lang="en-GB" dirty="0" smtClean="0"/>
              <a:t>. (MVAR, NOOY, BATAGELJ 2005. p.145</a:t>
            </a:r>
            <a:endParaRPr lang="en-GB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2745"/>
            <a:ext cx="6869307" cy="223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29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REDES DE EGO E SUPORTE SOCIAL NO PRIMEIRO E SEGUNDO ESCALÃO DO GOVERNO FEDERAL</a:t>
            </a:r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856895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</a:t>
            </a:fld>
            <a:endParaRPr lang="pt-BR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5" y="1528540"/>
            <a:ext cx="1979535" cy="190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07" y="5153042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605" y="4626834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5403" y="5522647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5217" y="4821337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19" y="5534290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3859" y="5740615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0" y="6016993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2" y="4864442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6" y="5522647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32" y="4534095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4" y="6141789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54" y="5208555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98363" y="3646765"/>
            <a:ext cx="225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Administração Pública</a:t>
            </a:r>
          </a:p>
          <a:p>
            <a:r>
              <a:rPr lang="pt-BR" dirty="0" smtClean="0"/>
              <a:t>(Órgãos e indivíduos)</a:t>
            </a:r>
            <a:endParaRPr lang="pt-BR" dirty="0"/>
          </a:p>
        </p:txBody>
      </p:sp>
      <p:pic>
        <p:nvPicPr>
          <p:cNvPr id="2067" name="Picture 19" descr="http://www.sharedvisions.ca/wp-content/uploads/2011/04/SNA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91" y="1484784"/>
            <a:ext cx="2846151" cy="17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261779" y="111545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Análise de redes sociais</a:t>
            </a:r>
            <a:endParaRPr lang="pt-BR" dirty="0"/>
          </a:p>
        </p:txBody>
      </p:sp>
      <p:pic>
        <p:nvPicPr>
          <p:cNvPr id="24" name="Picture 12" descr="C:\Users\Rafael\AppData\Local\Microsoft\Windows\Temporary Internet Files\Content.IE5\CICSG7JW\MC900360936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39" y="4725721"/>
            <a:ext cx="398516" cy="37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C:\Users\Rafael\AppData\Local\Microsoft\Windows\Temporary Internet Files\Content.IE5\28HMNIL2\MC900301354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75" y="4264221"/>
            <a:ext cx="293783" cy="3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C:\Users\Rafael\AppData\Local\Microsoft\Windows\Temporary Internet Files\Content.IE5\CSOKAAA7\MC900318566[1]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00" y="4361654"/>
            <a:ext cx="397041" cy="4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C:\Users\Rafael\AppData\Local\Microsoft\Windows\Temporary Internet Files\Content.IE5\IIRO9BYJ\MC90025166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98" y="4177736"/>
            <a:ext cx="396694" cy="3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C:\Users\Rafael\AppData\Local\Microsoft\Windows\Temporary Internet Files\Content.IE5\CICSG7JW\MC900332614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91" y="4854553"/>
            <a:ext cx="410601" cy="4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Rafael\AppData\Local\Microsoft\Windows\Temporary Internet Files\Content.IE5\CSOKAAA7\MC900397192[1]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520" y="4934108"/>
            <a:ext cx="324378" cy="4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de seta reta 12"/>
          <p:cNvCxnSpPr>
            <a:stCxn id="27" idx="2"/>
            <a:endCxn id="24" idx="0"/>
          </p:cNvCxnSpPr>
          <p:nvPr/>
        </p:nvCxnSpPr>
        <p:spPr>
          <a:xfrm flipH="1">
            <a:off x="6803097" y="4564695"/>
            <a:ext cx="867748" cy="16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29" idx="1"/>
            <a:endCxn id="24" idx="3"/>
          </p:cNvCxnSpPr>
          <p:nvPr/>
        </p:nvCxnSpPr>
        <p:spPr>
          <a:xfrm flipH="1" flipV="1">
            <a:off x="7002355" y="4914265"/>
            <a:ext cx="669165" cy="22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25" idx="2"/>
            <a:endCxn id="24" idx="3"/>
          </p:cNvCxnSpPr>
          <p:nvPr/>
        </p:nvCxnSpPr>
        <p:spPr>
          <a:xfrm flipH="1">
            <a:off x="7002355" y="4662653"/>
            <a:ext cx="1538712" cy="25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25" idx="2"/>
            <a:endCxn id="29" idx="0"/>
          </p:cNvCxnSpPr>
          <p:nvPr/>
        </p:nvCxnSpPr>
        <p:spPr>
          <a:xfrm flipH="1">
            <a:off x="7833709" y="4662653"/>
            <a:ext cx="707358" cy="27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7" idx="2"/>
            <a:endCxn id="29" idx="0"/>
          </p:cNvCxnSpPr>
          <p:nvPr/>
        </p:nvCxnSpPr>
        <p:spPr>
          <a:xfrm>
            <a:off x="7670845" y="4564695"/>
            <a:ext cx="162864" cy="36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1"/>
            <a:endCxn id="26" idx="3"/>
          </p:cNvCxnSpPr>
          <p:nvPr/>
        </p:nvCxnSpPr>
        <p:spPr>
          <a:xfrm flipH="1" flipV="1">
            <a:off x="6043541" y="4564695"/>
            <a:ext cx="560298" cy="34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28" idx="3"/>
            <a:endCxn id="24" idx="1"/>
          </p:cNvCxnSpPr>
          <p:nvPr/>
        </p:nvCxnSpPr>
        <p:spPr>
          <a:xfrm flipV="1">
            <a:off x="5978592" y="4914265"/>
            <a:ext cx="625247" cy="14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C:\Users\Rafael\AppData\Local\Microsoft\Windows\Temporary Internet Files\Content.IE5\IIRO9BYJ\MC90043484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1657" y="6116479"/>
            <a:ext cx="381248" cy="38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Rafael\AppData\Local\Microsoft\Windows\Temporary Internet Files\Content.IE5\CICSG7JW\MC900434814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8711" y="6194161"/>
            <a:ext cx="425260" cy="4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C:\Users\Rafael\AppData\Local\Microsoft\Windows\Temporary Internet Files\Content.IE5\28HMNIL2\MC9004348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6975" y="5618113"/>
            <a:ext cx="406665" cy="40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C:\Users\Rafael\AppData\Local\Microsoft\Windows\Temporary Internet Files\Content.IE5\CSOKAAA7\MC90043484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27533" y="5716058"/>
            <a:ext cx="591997" cy="59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:\Users\Rafael\AppData\Local\Microsoft\Windows\Temporary Internet Files\Content.IE5\28HMNIL2\MC900311342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4887" y="5598488"/>
            <a:ext cx="401370" cy="40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C:\Users\Rafael\AppData\Local\Microsoft\Windows\Temporary Internet Files\Content.IE5\CICSG7JW\MC90044038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7119" y="6118752"/>
            <a:ext cx="453546" cy="4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de seta reta 2069"/>
          <p:cNvCxnSpPr>
            <a:stCxn id="55" idx="1"/>
            <a:endCxn id="56" idx="3"/>
          </p:cNvCxnSpPr>
          <p:nvPr/>
        </p:nvCxnSpPr>
        <p:spPr>
          <a:xfrm>
            <a:off x="6143640" y="5821446"/>
            <a:ext cx="483893" cy="190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ector de seta reta 2071"/>
          <p:cNvCxnSpPr>
            <a:stCxn id="58" idx="1"/>
            <a:endCxn id="56" idx="3"/>
          </p:cNvCxnSpPr>
          <p:nvPr/>
        </p:nvCxnSpPr>
        <p:spPr>
          <a:xfrm flipV="1">
            <a:off x="6410665" y="6012057"/>
            <a:ext cx="216868" cy="333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56" idx="1"/>
            <a:endCxn id="53" idx="3"/>
          </p:cNvCxnSpPr>
          <p:nvPr/>
        </p:nvCxnSpPr>
        <p:spPr>
          <a:xfrm>
            <a:off x="7219530" y="6012057"/>
            <a:ext cx="322127" cy="29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ector de seta reta 2075"/>
          <p:cNvCxnSpPr>
            <a:stCxn id="53" idx="1"/>
            <a:endCxn id="54" idx="3"/>
          </p:cNvCxnSpPr>
          <p:nvPr/>
        </p:nvCxnSpPr>
        <p:spPr>
          <a:xfrm>
            <a:off x="7922905" y="6307103"/>
            <a:ext cx="265806" cy="9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ector de seta reta 2077"/>
          <p:cNvCxnSpPr>
            <a:endCxn id="57" idx="3"/>
          </p:cNvCxnSpPr>
          <p:nvPr/>
        </p:nvCxnSpPr>
        <p:spPr>
          <a:xfrm flipV="1">
            <a:off x="7922905" y="5800762"/>
            <a:ext cx="341982" cy="54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5794985" y="3617890"/>
            <a:ext cx="327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Conclusões sobre comunicação e</a:t>
            </a:r>
          </a:p>
          <a:p>
            <a:r>
              <a:rPr lang="pt-BR" dirty="0" smtClean="0"/>
              <a:t>mediação da informação</a:t>
            </a:r>
            <a:endParaRPr lang="pt-BR" dirty="0"/>
          </a:p>
        </p:txBody>
      </p:sp>
      <p:sp>
        <p:nvSpPr>
          <p:cNvPr id="46" name="Arco 45"/>
          <p:cNvSpPr/>
          <p:nvPr/>
        </p:nvSpPr>
        <p:spPr>
          <a:xfrm>
            <a:off x="750484" y="2300366"/>
            <a:ext cx="7405058" cy="3841423"/>
          </a:xfrm>
          <a:prstGeom prst="arc">
            <a:avLst>
              <a:gd name="adj1" fmla="val 10833228"/>
              <a:gd name="adj2" fmla="val 13583"/>
            </a:avLst>
          </a:prstGeom>
          <a:ln w="635000" cap="rnd">
            <a:solidFill>
              <a:schemeClr val="accent1">
                <a:shade val="95000"/>
                <a:satMod val="105000"/>
                <a:alpha val="1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1035957" y="1115453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Fontes de dados abertos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30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REDES DE EGO E SUPORTE SOCIAL NO PRIMEIRO E SEGUNDO ESCALÃO DO GOVERNO FEDERAL</a:t>
            </a:r>
          </a:p>
        </p:txBody>
      </p: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2012995"/>
            <a:ext cx="6336703" cy="338611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Imagem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54" y="5743739"/>
            <a:ext cx="36480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2051721" y="6104328"/>
            <a:ext cx="48607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Correlação entre tempo de cargo e proximidade com a Presidente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31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REDES TEMÁTICAS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1893684" y="5284364"/>
            <a:ext cx="62787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 smtClean="0"/>
              <a:t>Rede </a:t>
            </a:r>
            <a:r>
              <a:rPr lang="pt-BR" sz="2800" dirty="0"/>
              <a:t>temática ciência tecnologia e </a:t>
            </a:r>
            <a:r>
              <a:rPr lang="pt-BR" sz="2800" dirty="0" smtClean="0"/>
              <a:t>inovação. Em azul os órgãos vinculados ao MEC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71980" y="1990090"/>
            <a:ext cx="6012388" cy="33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preliminares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32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Estudo de centralidade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3070210"/>
            <a:ext cx="4146744" cy="2591038"/>
          </a:xfrm>
          <a:prstGeom prst="rect">
            <a:avLst/>
          </a:prstGeom>
        </p:spPr>
      </p:pic>
      <p:pic>
        <p:nvPicPr>
          <p:cNvPr id="12" name="Image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74501" y="3070210"/>
            <a:ext cx="3973963" cy="259103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763688" y="1772816"/>
            <a:ext cx="6480720" cy="120032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A maioria das redes contem pessoas ou organizações que são centrais. Devido à sua posição eles tem mais acesso à informação e melhores oportunidades de difundir informação. (MVAR, NOOY, BATAGELJ 2005)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74501" y="5661248"/>
            <a:ext cx="4458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Centralidade na rede do Ministério do Trabalho e Emprego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56713" y="5651956"/>
            <a:ext cx="3577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Centralidade na rede do ministério da Fazenda</a:t>
            </a:r>
          </a:p>
        </p:txBody>
      </p:sp>
    </p:spTree>
    <p:extLst>
      <p:ext uri="{BB962C8B-B14F-4D97-AF65-F5344CB8AC3E}">
        <p14:creationId xmlns:p14="http://schemas.microsoft.com/office/powerpoint/2010/main" val="1503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estudos em andamento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33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7584" y="1340768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BR" sz="2800" dirty="0" smtClean="0"/>
              <a:t>Identificação de grupos coesos em cada ministério e entre os ministérios.</a:t>
            </a:r>
          </a:p>
          <a:p>
            <a:pPr marL="285750" indent="-285750">
              <a:buFont typeface="Wingdings" pitchFamily="2" charset="2"/>
              <a:buChar char="Ø"/>
            </a:pPr>
            <a:endParaRPr lang="pt-BR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pt-BR" sz="2800" dirty="0" smtClean="0"/>
              <a:t>Exploração das redes temáticas</a:t>
            </a:r>
          </a:p>
          <a:p>
            <a:pPr marL="285750" indent="-285750">
              <a:buFont typeface="Wingdings" pitchFamily="2" charset="2"/>
              <a:buChar char="Ø"/>
            </a:pPr>
            <a:endParaRPr lang="pt-BR" sz="2800" dirty="0"/>
          </a:p>
          <a:p>
            <a:pPr marL="285750" indent="-285750">
              <a:buFont typeface="Wingdings" pitchFamily="2" charset="2"/>
              <a:buChar char="Ø"/>
            </a:pPr>
            <a:r>
              <a:rPr lang="pt-BR" sz="2800" dirty="0" smtClean="0"/>
              <a:t>Verificação da hipótese levantada por </a:t>
            </a:r>
            <a:r>
              <a:rPr lang="pt-BR" sz="2800" dirty="0" err="1" smtClean="0"/>
              <a:t>Klimek</a:t>
            </a:r>
            <a:r>
              <a:rPr lang="pt-BR" sz="2800" dirty="0" smtClean="0"/>
              <a:t>, </a:t>
            </a:r>
            <a:r>
              <a:rPr lang="pt-BR" sz="2800" dirty="0" err="1" smtClean="0"/>
              <a:t>Hanel</a:t>
            </a:r>
            <a:r>
              <a:rPr lang="pt-BR" sz="2800" dirty="0" smtClean="0"/>
              <a:t> e </a:t>
            </a:r>
            <a:r>
              <a:rPr lang="pt-BR" sz="2800" dirty="0" err="1" smtClean="0"/>
              <a:t>Thurner</a:t>
            </a:r>
            <a:endParaRPr lang="pt-BR" sz="2800" dirty="0" smtClean="0"/>
          </a:p>
          <a:p>
            <a:r>
              <a:rPr lang="en-US" sz="2800" dirty="0" smtClean="0"/>
              <a:t>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</a:t>
            </a:r>
            <a:r>
              <a:rPr lang="en-US" sz="2800" dirty="0"/>
              <a:t>. </a:t>
            </a:r>
            <a:r>
              <a:rPr lang="en-US" sz="2800" dirty="0" err="1"/>
              <a:t>Klimek</a:t>
            </a:r>
            <a:r>
              <a:rPr lang="en-US" sz="2800" dirty="0"/>
              <a:t>, R. </a:t>
            </a:r>
            <a:r>
              <a:rPr lang="en-US" sz="2800" dirty="0" err="1"/>
              <a:t>Hanel</a:t>
            </a:r>
            <a:r>
              <a:rPr lang="en-US" sz="2800" dirty="0"/>
              <a:t>, and S. </a:t>
            </a:r>
            <a:r>
              <a:rPr lang="en-US" sz="2800" dirty="0" err="1" smtClean="0"/>
              <a:t>Thurner</a:t>
            </a:r>
            <a:r>
              <a:rPr lang="en-US" sz="2800" dirty="0" smtClean="0"/>
              <a:t>. </a:t>
            </a:r>
            <a:r>
              <a:rPr lang="en-US" sz="2800" i="1" dirty="0" smtClean="0"/>
              <a:t>To </a:t>
            </a:r>
            <a:r>
              <a:rPr lang="en-US" sz="2800" i="1" dirty="0"/>
              <a:t>how </a:t>
            </a:r>
            <a:r>
              <a:rPr lang="en-US" sz="2800" i="1" dirty="0" smtClean="0"/>
              <a:t>	many </a:t>
            </a:r>
            <a:r>
              <a:rPr lang="en-US" sz="2800" i="1" dirty="0"/>
              <a:t>politicians should </a:t>
            </a:r>
            <a:r>
              <a:rPr lang="en-US" sz="2800" i="1" dirty="0" smtClean="0"/>
              <a:t>government </a:t>
            </a:r>
            <a:r>
              <a:rPr lang="en-US" sz="2800" i="1" dirty="0"/>
              <a:t>be </a:t>
            </a:r>
            <a:r>
              <a:rPr lang="en-US" sz="2800" i="1" dirty="0" smtClean="0"/>
              <a:t>left? 	</a:t>
            </a:r>
            <a:r>
              <a:rPr lang="en-US" sz="2800" dirty="0" err="1" smtClean="0"/>
              <a:t>Physica</a:t>
            </a:r>
            <a:r>
              <a:rPr lang="en-US" sz="2800" dirty="0" smtClean="0"/>
              <a:t> </a:t>
            </a:r>
            <a:r>
              <a:rPr lang="en-US" sz="2800" dirty="0"/>
              <a:t>A 388, 3939-3947, (2009) </a:t>
            </a:r>
            <a:endParaRPr lang="en-US" sz="28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Modelo de análise da comunicação e mediação da informação em organizações públicas brasileiras através da Análise de Redes Sociais.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34</a:t>
            </a:fld>
            <a:endParaRPr lang="pt-BR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4280098" cy="4785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16632"/>
            <a:ext cx="6400800" cy="1752600"/>
          </a:xfrm>
        </p:spPr>
        <p:txBody>
          <a:bodyPr>
            <a:noAutofit/>
          </a:bodyPr>
          <a:lstStyle/>
          <a:p>
            <a:endParaRPr lang="pt-BR" sz="1400" dirty="0"/>
          </a:p>
          <a:p>
            <a:r>
              <a:rPr lang="pt-BR" sz="1400" i="1" dirty="0"/>
              <a:t>UNIVERSIDADE DE BRASÍLIA</a:t>
            </a:r>
            <a:endParaRPr lang="pt-BR" sz="1400" dirty="0"/>
          </a:p>
          <a:p>
            <a:r>
              <a:rPr lang="pt-BR" sz="1400" i="1" dirty="0"/>
              <a:t>Faculdade de Ciência da Informação</a:t>
            </a:r>
            <a:endParaRPr lang="pt-BR" sz="1400" dirty="0"/>
          </a:p>
          <a:p>
            <a:r>
              <a:rPr lang="pt-BR" sz="1400" i="1" dirty="0"/>
              <a:t>Programa de Pós-graduação em Ciência da Informação</a:t>
            </a:r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Rafael Henrique Santos Soares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2400" i="1" dirty="0"/>
              <a:t>Análise da comunicação e mediação da informação em organizações públicas brasileiras por meio da Análise de Redes Sociais sobre dados de Publicações Oficiais.</a:t>
            </a:r>
            <a:endParaRPr lang="pt-BR" sz="2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  <a:r>
              <a:rPr lang="pt-BR" sz="1400" dirty="0" smtClean="0"/>
              <a:t>Relatório </a:t>
            </a:r>
            <a:r>
              <a:rPr lang="pt-BR" sz="1400" dirty="0"/>
              <a:t>Intermediário de Mestrado</a:t>
            </a:r>
          </a:p>
          <a:p>
            <a:r>
              <a:rPr lang="pt-BR" sz="1400" dirty="0"/>
              <a:t> </a:t>
            </a:r>
          </a:p>
          <a:p>
            <a:r>
              <a:rPr lang="pt-BR" sz="1400" b="1" dirty="0"/>
              <a:t>Orientador:</a:t>
            </a:r>
            <a:r>
              <a:rPr lang="pt-BR" sz="1400" dirty="0"/>
              <a:t> Prof. Dr. Jorge Henrique Cabral Fernandes</a:t>
            </a:r>
          </a:p>
          <a:p>
            <a:endParaRPr lang="pt-BR" sz="1400" dirty="0"/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 </a:t>
            </a:r>
          </a:p>
          <a:p>
            <a:r>
              <a:rPr lang="pt-BR" sz="1400" dirty="0"/>
              <a:t>Brasília – DF</a:t>
            </a:r>
          </a:p>
          <a:p>
            <a:r>
              <a:rPr lang="pt-BR" sz="1400" dirty="0"/>
              <a:t>2013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11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6" name="AutoShape 2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data:image/jpeg;base64,/9j/4AAQSkZJRgABAQAAAQABAAD/2wCEAAkGBhQSERUUExQVFRQVFxcaGBgYGBgaGhgcGhccGhgcFx0aHSYfGxojGxgdIC8gJCcpLC0sHB4xNTAqNiYrLCkBCQoKDgwNFA8PFCkYFBgpKSkpKSkpKSkpKSkpKSkpKSkpKSkpKSkpKSkpKSkpKSkpKSkpKSkpKSkpKSkpKSkpKf/AABEIANwA5QMBIgACEQEDEQH/xAAcAAABBQEBAQAAAAAAAAAAAAADAAECBAUHBgj/xABOEAACAQIEAwQECAsGBAUFAAABAhEDIQAEEjEiQVEFEzJhBhRxkSNCUmKBobHSBxUkM0NTcpLB0fAWVYKi0+E0pLLURGOzwvEIJVSDw//EABYBAQEBAAAAAAAAAAAAAAAAAAABAv/EABYRAQEBAAAAAAAAAAAAAAAAAAARAf/aAAwDAQACEQMRAD8A63OFiNRyLaWbzEfxIxA1m/Vv/k+9jDAoGFpwIVz8h/8AJ97D96fkN/k+9gJ4U/ZiPen5De9fvYRqnkje9PvYCcYWB98fkOfpT72Eap/Vv70+/gCDC04Gap+Q3+T7+F37H9G/vp/fwBIwsC9YP6t/fT+/hd+w/Rv76f38AUHCjAu/P6t/en38P3p+Q3vT72AJzwt8Q1n5Df5PvYfvT8hvev3sBLDAYj3h+Q3+X72FrPyG/wAn3sBPCIwPvG+Qfev88MKp+Qfev88AU4YDEO+b5B96/wA8LvW+Qfev88AT34Y4h3rfIPvX+eG7xvkH3r/PAFwiI3xSztBqmjhI0OrfFMxyjVF5IvPXe+KOT7JqUwAIaKemSFkEAgMo1xJ1HV1gYo2h5Ywuz8/UPaOapO5amlLLvTWANOs1Q1xczoG/TBsj2Y9Mpd2VNpKzpAZVVjquAGBNrlQfZHJ9lVVz1XMMw01aaU9GgDStMsy8XeGTLtPCOW0XK2owsPhYiJYFmcwtNSzkKo3nb6+eDY8n6bZhNdKnVJ7pgZhoBJ2nrz2NrnzxVWG9PMsvES/d6tOvSdMxPtAm07Tjey2ZSoodCGU7EEHl5eWPI1OwafqcSIJ1BS1pV78yWJYi9r3JuBi76HZpS1RKZY041DUxa+oht+dr9cBv5vMimhdgxCgk6VZzAvZVBJ9gGMHsr8ImTzIc5d6tbuwC+jL12KzMWCTeDHsx6V1kR7ccX/8Apy3z3sy//wDXAdV7G9I8vm9XcVVdkMOl1dDJHGjgMtwRcDY4DU9LssudXIl/yhhIXSxHhLQWiAdILRP8Mcz/AAq127P7Xy2donSzpNULA7wUjxhuuqmQt+g6SPTv6V0/x9TyrZOiazIdGaDS4TumqCxpyNisauuEHse2O1qeVotWqE6FKg6QWYlmCKAouSWYCMXKbSAYIkTB3E8j548FnPT9a9LO1KWXp1U7OqKWWq7K7MjMdagIQoBUlSSTK7KQMS7V/CkU7Lo9o0svqWq5RqbPpZTLqYYAhhqToLEG22EHuK1YIrOxgKCxPQAEk+7GZ6NelGXz9I1csxdFcoZUqQwAJEHyIM+fXGB2X6cZvMCo34vNOj6oMxSqVHlKnCDoJUEDVxcywABK3gZfov8AhLy1PsmrmzlqeWp065ppRpFfhHKKwjhUSdRm1gpPKMIOlRhAY8PmfwjPlhkqmcpLToZ5QQyFvgCQjBauoAEQ9zaIaxjHuQuAye2/SfL5TSK1SHqGEpqrPUc/NRAWN+cRivnvTLL5dkXM95l+8MI9VIQmJgupKqYGzEY5p+DrOnO+kOZzFXiKJXNMGeALUWkoXkNKMf3vM46D+E7s9a3ZWaDCdFI1F8jT4gfqj2E4Dc7T7TpZei9as6pSQamc3AHKIuSZgASTIjHnaf4TcmS4Y1UKUPWBqTx0okMsE7/JaD5Y5RT7ar1vRqrTOh6dCsiMzO3eBS1NqQQaSCASy3YQAsA46D2RnKlDsBa70MvUCZZIQlj3tAKARUJThaJ4OJeU3kWEey7B7epZzLpmKJJpvMahBBUlSGHUERjQjHgOy/wiInZeVrU8vTSpmKvcUMuh0oG7woJIWyiJMDmOuNCj6VZlO0h2fWpozVaTVKVemjhBAJIqIzkwCCuoPuVsNVpBf9EvTnLdo996t3nwDhW1ppkNOllueE6WsYa1wLY9CMc29BfwhJVo9oVmytKiMqFquMuL1WYVC5aQJb4Pc4n2l+FKrRyeVzxpUnoZltBprrFSmRqkBjw1DwMJ0qDbkZwhHpu1fTXL5fNU8rVFQVaxTu4SVbU2gcQJjisZuPYRO/GOT/hRb/7z2QR+sp/XXT+eOtYDP/GqfKUxPxjy3mFtuDHmMIdrrwkFIcgKdRhidtJ0wdjtjI7+jcaCBq5qADrqFSfzsXZSSbTc3vhz2jQcpIPFUWJSwYgkE/CQq3M8iTzJGA2E7RBKgaSWAZQGJlTsfD4fPBqNfWARpKmbhp2t064wqWbpSmkNcaQSNLKFqrS0nVUDBZqqY2IIPTF7s3OIGSmqlA4ZgugKAQbqb2cw5gb6HPtDWK4bEpwsRDxjynpxVKhGNMkKw0sDYTZgQbamJUDnvBm2PW6cM9MEEESDuDsfbgrl79tENBiN9EGx/Z0+LTy2uD83Hp/Qcko7aSJqOrFiZhDCgC4kSwPOfdjfodk0lstNVAEQogRzAAtHli0qAAACAOmwHli0I7fbjif/ANOlYBs6CQOGgd94NWT9Yx1/tmoi0T3qLUQlFKsAVOtwl9UiJbptjCpZbJ1CAMhRuRZqVEEHhLSNJHAZkz8QxNpYPC+neTPbPa1HL5bjo5ZdNest0TW01Bq21aQAAJkki2knBu0QP7X5cC0UwI6fk1T+GPf5L0hTu17ukFUozhAQkRMAAgAE2gmNxygkLPlS7OcnTL8Tj4Je9Z1qaABKyH1QZJ52kAnBXM+0fTwZ+h2oKj+rrTQijl0BWpVYkgvXgamK6RKzpAY6gQJxT7Vqr/ZPLjUuoZlgRN5NWsbjfYT7MdkqjLoprUqFNxmFJdkRZqKVkF4WXUgid4mSIBxXo5bKA9wuUoKqMdINNFQzuV4SJZlYRz0E9Jobslwex6RmxySGfLuBfHDuzexqmY9HKzUl1Ghnu8dRvo9XVSwA3jVJ8gx5Y7smdpmmaYyylNUd2Auk3QzpKhYloBNiwItvhspn6FLSaWXFPvFpmRT7vxOo0vwAhlVw+kiYnaMBzb8JdYZ/JdkUMvx1sxpZUFyo7pVYtpnSFLX/AGW6HHZKSaVAmYAE+zAsp2bRplnpUqas92ZEVS1t2Ki9sWCMRHGcjkD2L261Wvw5TNd4iVjZF7wioqudlKsgW/K+wx7P8K3b6UezqtIEPWzS91Rpgyzl4VioEkgKSek6RuRj2VWiGBVgCDuCAQfaDvipkOwsvQJNHL0aRO5p00Qn26QJwo5F2l6KvkPRmste1WrVo1HSZ0TUQKntCrJ8y2PSNUB9FZkf8CBuNwsR7ZtjoGYySVI101eJjUqtE9JGIjs+mF0imgWZjQInaYiJjCq+fq2SqDsXs3OURrGSr1ywEnTqrh1Zo2WaYBt8YY7P6O+nmVzoT1d2ZmGp00maMb96fCt7C/F8WRcEyvagFQoMuEBdkJEAECpoBMLF4mCbSORBwn7WVVdUoACKhgiFOlC6EgLcOoF9gZEzAYOTfgo7c9Vy/bFdB3hpim6pyaDWE2+LcEkcsYvpl29632blsw9epUzLV37wDWtKgAG0U0VR3amACDdyCZMbd1o9oKASKCaprrpXc93V7tB4P0g4vIH4wvi6woPSQGkGpMAwXuWYXuJUKQD5Hni0co/CV2hSftbsdkqIy6qLSrAjScwsGQfCYMHyx2QYyc9mkRyO4VyCo2E3C3IK2UAxM76RztrUxwiRpsLdPL+GIjGQVS96badW/eVBbvACI124Jedj4YGBo1bWZpPp1VBIq1ASFHwZu/xjY2gb42/Vl+QvuGF6svyF9wwGKHrWmm48M/CVTHAS3x78QgW2IxrUsuu4L+xnc+8FsEGWX5K+4fyw4y6j4oH0DAPMYWHjCxBS7Sq6dPwbVCQ3hJAECQDHXYYr06sgnuag23apaTHFb6bT5xjSqZiCRpJgAmCsXmJkj5OGGbHQ+9PvYoyzWN/gH3YeKr8USt9PxuuwNje2D5biKzSYAxcmpzXVsQCImLxeRi4M15H3p97DeufNPvp/fxADNppTUtIs0gaZuRNyLkbXAMecYhXBVFY0QzHdVJaOlyB7eXTFr1v5rD/FT+/hzm/mN+9T+/gB5Aa0BenoMtwzyDED3iD9ODnLr0+3EBnPmN76f38N6381v3qf38BP1VSbqMZVOuxDEZYSAIUyJYqSVJ08IDaV1bESwtjTOZ+af3k+9hetfNPvT72KM2nWY39XAEtEiCRpJXlAkjTfr0gkhqNI+AAGlCZWSCZ1ARvED3+/QGa+afen3sN6z80+9fvYDMy+ZeAXy0baoWdKlTJAAJYhoEbxJiwk1dmE6aCtxEDhiQNN5i27X2MW3xcGb+af8v3sL1n5p96/ewGc2sMvwCQRJOg8JkiI9kR9MxaWdqomMujdAF0zveTI3ifKecDGpSzIJiCJBImLgQDsfPDJmNQBCsQRI8NxyN2wGVTq1iYOWQDURMcpENG+0nTz64m2uV/J6cGNXCDp4QeW51Ei20X3xp9+fkN70+9hvWD8hz5zT+9gM3M03DcGXpMvsAPiIty8MH3+QN3K5RSilqSKxUSNK2MSRgvrBj82/vT7+Ea5/Vv76f374giMjT/Vp+4P5Yf1Cn+rp/ur/LExmD+rf3pP/XhLUPyG96fewERkqf6tP3V/ljgf9sNWcOWAzBcVaik98VUldQiN1U+KxBGkWMkY773x+Q3vT72Kv4vpH/wyGfmUr+e+LiuM0HqxpfvCygaiM24PJdTiRp1HUbArwGJtiGWFXTx98TqJn1yqg0MSROlviqyr7UM76j2pclSG2XUf4KQ/jhvVaV4y6/uU/wChi0cUpu6IO+atqVQah9drjkJIAb5SsIHJlEzBwDs70pRc/QoD1nvPWaKEnNVmS9ZZsXhhBi4vceeO7DKoP0A/dQfxwiEF+6iLk6Vtzm2FFvThYbD4yij2hQV9auodXFJWVgCGVqjAhgdwQSMZVT0I7MG+Tyg3/R0xtc8umNrMHiM9aP8A6hxndpei6Vi+qpUAdaywNFhWRVeOEz4QRM3wFdvQTswGDk8pO0d2m9re2494wh6DdmCT6nlLHT+bSxmI9vKMXh6N0vWTmLl2klTpK6iKYD7SHC0gAZ2MGYEBb0UpkzrqD4c1wA1gxUpG3h0k26mekUAX0H7MYwMnkyd7U6dwDBPmJtiP9iuzLD1TJ3JA+Dp3I3AtcjFrsr0XTLuHp1Kg4dJUkFSNRbYi0TA6CeZJxLK+jSU6q1BUqFl1QDoAIaOE6VExp3MnrsICq3oP2Zf8jygi5+Dp2gwZta4jDf2K7Mv+SZOwk/BUrDeTaw88aI7ApCnUVQF1l+JVUEa3NQgWiNRmIwLL+jSItRQ7kVRxTFjvqEAAGb2gDlAAgM4+h3ZUx6tkwb27uj/LpGJD0J7LifVspHXu6PSenS/sxYzPodTqUXovUqMrirLEqW+FpPRYzETFQtt4vdgdb0Hou5ctU1EkyNO5omjquPFotO9hywEf7F9mf/jZO0T8FQ3baeHnyw7+hXZomcrkxABM0qFpiJ4LDDL6DUQCA9QSoUzoawpNSgBlKjgc7DePObPaXoklZyxqVFJKMNOixRqJF9Oq/cKCJ5tzggAN6D9nAwcplJkW7mhz2+Jzgx/thU/Qns5vDlcobTajQNtpsm1jfFnPei1KtWNVtQY9xMQJ7k1CJMSdQqlTM2AAjC7I9FqeXqd4jOToZYYgjjcOx2ncDntEzAgD9l5JKQp06aKiL3wVVVVUfCDYKAB123xSziLpoMyBiKYiaopi+nUCDZgQATv4RjTy44h7a3/qYyu0BCUr0JFNYFUMRMDT4fP6gfMgBVPik0KZKr3YmukqvhJBAEG5EjkCLTiNLJ95q10ygCyWXMKYOxgKABe8kAb2tGKxCcjkwLSdNSSYJg2sYjaCPqxa74ItRT6r3hImDUAkEF+8m9lLMDNoPTBQ8tOpWWjzVh+VL08J5nnawgxsMFyuVBAWrSKpZgWrhoYB0GkWMAMTqsLSNhivWVNVM/kugEgkd4ALQwK6gHuTAMjnY4nmXZ9YdsrqQEOZrgoPjFWBmxeBERtPDYGq0hHeGhDtYhcwNW/hMDYFmtygzviVXKkqfgSRtIzY3ZQbGN5JF42tvgebqICoQZUGBc943wkkniUSFgq3I36YtZaCVpj1YpJYqO8E6QYIkxIYATzAP0A5pKCjd3x3UoK68KhSq72JIYCORbzMhpZU2PcEDSv/AIlRIhtIjTB2ETY6ugxBkpjSD6mCFWZWpvpjhEyFsN+hwwr6y0nKFiVN1qG4XTTuLMwkrY8wOeAc5IzelMGROYWxhtTAwWiKhBBsBPyjN3J9nrWJ10ym5la+otbu5YrtwqsXmdXS9SEMGl6oFIMq2s8ScVQiIkaWBvtJ6mS5XPimPg3yoLbkd5BOokcyfCffPLAbeSyK050zxaZk9BAgbD6MEzf5t/2W+w4zMn20L95VoEAEjuw8/KuDNtN/oJ5GL9Ssr0WZSCpVoI22I+0YIsjCw6DywsQU83lu87ynqZNSJxJp1LxPBXUpWQRIkHGOfQ1/7x7Q/fy3/b49APGT81ftfBMFebHoe/8AeOf/AHst/wBviQ9D6n945/8Aey3/AG+PQkxjPHpBS06pblbQwN/aIiLzMQCcBnn0Tq/3lnvflv8At8MPROt/eWe/5b/QxpDt6gW094JvyNojlvznbr0OHftulLqGJZIlQL3IURNvE0b8j7cUZn9k639557/lv9DC/snX/vPO+7K/6GIrWAAAzhAEzKEyApJK6iTHO8+62CZauLU1zbFiVKkruCCgWZ1ET8YmdrkmcAM+iNf+889/y3+jh/7J1/7zzvuy3+hiWUzwlZzL8m0sgupUkTE9QfKNgIib1pQFc2SVRCeGz6gxUmBIkdLgCbG+Ah/ZfMf3lnP3cr/o4f8As1mP7yzVvmZb/RwhW5nNsNJVWAS86WIBF4Ju0gcuURiVTMqrHVm25MAVMAQpF1AkGRzvJG84BD0dzH94Zj6Uofwp4c+j+Y5doV/3KP3MV6WaBIPrbNplbU2vIDS42BGggeyDPEDf7OzCtWJXMGoHDMECmIJUAqxsQIgRYyTgLGSyxp92rOahAqS5ABJLKZIURz6Yz89V0rSOsoRTW/dK4gRMk3F458upGNpl+ET9l/tX+WMfOUSy0gFrMppQQj6R8WzDYyJ3P8wRnU6xHCK7EjSZ9VXnCk/NBiBYCxF7Ys5mvxalq1FDDUPgFbxIDBO8m3TpheruwaRnFOkkHvd/Daw8zy5HmcKtQqaFhc1qBf8ASAG7WloMiHJX9kcr4KressZ+EdSxF/VqZgkADVvJtuIEyOUCVTNtqYCs5JAn8mptGoEgmNwTHt072sfu6gbw5uDuRVFpI2tFpJ35eeCKKpTTpzAIDsCXAkmGCs2mecCRYD2wAKmZJLMKjaNRlTllsLsADuYg79bxh6wcAfDMdJAJGXWb09UiIjaZFwbYb1VmA1JmzpAsakkkGJ2+nlNt7kHFKoFketlu78JqDcymnYwws09QDgKaV20T3jwNIj1ZAZkkfGvYAWmy+dytntIUBzq1yG9XUEjQSUCzEnebGzdMFqUKkj/i4IFhUA0wBTv1Ju5M7kHqQKlQqk29bA2hnAAJINzHhG1h9JuAEKdZrfC1J0NP5MoHzmEQASPfH0YPl6hiWqE8NSwyyi9NSSdvnAgWnSPPFjI9nM9PjqZlGtPHE2iRa2/vHsOLVfsjXc1qw4Qp0vpmCSCbb8UT7MBndndoqkq+uob8RoqukQBFvlQT5DeAMXkzyMroiMvAWMppF1tM84i2/wDAidlRPw1e+n4+0SbWtv7DAxKnku6p1B3lR5U3qNqIhItbyn24C8owsIfThYgGo4z+yv2tgmBA/CH9lftbBAMEPhio6A/1/sMPh8ACvQ4G0BQ0GDAseXI/YfYcUXoZmDHq9zaQxsd9RAEnble+3LTIw5wVm5bK1wRrNFgW4uEjh3hbe3f3nFdMlm1ACtl53LFGBLaeImB8ssbRaPMY2wMLBGW+XzHFBoeEBJViJlbtzgQ0AHmPojmu8Vo10FDHh19BcAAAbCdyb+2BqxgGZyFOr+cUNHX22/26YDL7ysXvUyw4jwweLSonVN5B6bbScLMGqyiamWniEEalYMqhQbT4jeN+HrbRqdl0mklAZJJmbk78/M+9upmD9hUSZKAzEiTDREahN4gRO1+uKqgterqu2WG3Ik6SYDLEi+kwJ+KOl7fZ5ql5Y0CsGRTnUDqhdxtpEHzUYsN2ZSNiikW6zYlhJ3N2Jv1PXEqGQRCSigEgA3OyzpHsE2HKcQEfxr7G/hjJq9ouuhUVDNJW4nCnUYC26WPtJEbEjVfxL7G/hig9KgVTve7J7tbvHhEEb8tX14qE3aDktp7rSEBWXBZnIbh8QAAOjnzN8By/a1WGL06YAiCKqQSdIA3sSdUX5eeCJksqh0aU1LNjxNyJuZJPGvnxDE1ymWC2WjpIBtpghZiOviI+kjngK9btmqGju6cHu798vxiBHmd4j3HB6falQ700UyR+eQ/FBBMdWbTAnlvOHbLZYgCKREAC4i3h8sI5LLcJimI8JBA2IJgztIuNjJnc4Ct+O6gAPd02BiD3qLqJUsAAC0WBPiNhOCUe06xaDTpwSoGmqpNzc/OteLfTgtKjll4R3I3tK8hpPPeHI/xHrhHLZZApikoldJEbggLF97i/swVF8zmRtRRjYyKkDcyCDzgC8m52tiXrWY/UL4SfzoueKFmLbLf5xxaGdpxPeJvHiG/9DBDWX5S28x0/3GIio+Zr6iBREaSQ2sHigEDTaRMiZG304H63mLfAKbqCe8UW5mLxAm0npJ3xbOfpwT3iADnqHS/Pph2zaATrWJAnUIk8vbgKAzmagzl0Jiw70COHYmLibSB9GL9aTTaRB0mRvB07WwUGb7iMDzY4H/ZP2HAFA/of/OHwwGHwAh+cP7I+04MMC+Of2R9pxl5+qgdg71lB0jh1Abox0kbCwHKNTXuMBszhhjzVQIqgd9XOqI8RMEgXMxFptfeDeCWl3cKxrV9JaBq1rMX4pvsfK02sSEV6HCOMFSpVGFWvwrtBGruzPEH6kX23IJvgNR6SsS1av4hA4iNRZoAIMMJeNI3AUYo9HhycecoMk6BWryXHiDbg6YO3CeYG/K+LWS7VRBpLVmNzxqSbmTtaJJgDlAFhYNmcLFFO2kJAAeTJ8DbDc/1vym0iXt+mQTFS0zwHkJt1EDcW26iYjTGFinT7XQ/KnVp8LWJUty8hiH47p6Q3FBj4jSJBO0TsPs64Kv4WKH48p9Hv8w+XKP6v0MWsrmlqAlZiYuCNo6+3AO/iX2N/DGS1IkU2WnSYmkgBaAYKkETvFwAAPleWNZvGvsb+GMTM5cstOMutSKSXZ9M2soPK8dd9rzioI1SqSeGhcJMvdgJ0+Y4tj1k3M4ZsoREUqB4QCCfDOuSBtcNtPMiYMgVbs8jSVyaMeYFXwm4sIg2MzaxOHq5JyRqyaEAQCa3IrN5FzqMTfrOAnQypLANRy4YwGggnSG+vxMBb7YxE0GNOGpZcrrgiQQQQwvJgN3gVd73xCjkHVpGUUFSWB72TOqeHpYDf2QAJwjkCKbRlEDagdBqiCo16Sx5SCRzA1ReCMBPuW0z3FBiN4K3GkzEkCegJve43xIZBipmll5Gre4IYGZ6SyU5nz6YjUyDQdOXpOpKsvwh3CWZps1yb8wfpxBcmw1D1WnpZYMVQFeDMwTYD3ibHqBkypIE0aFg3MbwIE+exHs6xiJpHUoellwrG41CdQC7Tvwg8tgPYUuVmUOVp6blB3inUQFNvIkR9Anew2yLFATlqcjXPwpNwwCktPTUTMkRvOAnTyTBoFHLiAOcnTsAZuZvBPn7DJsuwEDL0SSWJGoRaNJPmSzWvHXmYVso2oN6mJEaT3gMFQop8IPvMiI3MnCPZJifVac8WpTUPEZWIMxeW36DAX6dWrphUp2IAhuEAKu/sMiPIYsVNRpNqADaGkD2HbFbs2kUZ9VAUwQGL6w2prhp5gQFP0npJuZr828fJb7MAVW64WEpwsQDnj/w/xxXzWUqMW01ik6YhFOmNU77zIPlA88G/Sf4f44oZ3MxVI9YCAaeDQDsNVyZsQb+Q5QSQIuTr/GzB3kQiz0vy+iOvlElyFUKB6w0g+Iqsxw26Twm5k8RxWbPI5ITMXqEaIHCBKggc5JVhM21EcsAqdpkyy5oadUQKWoixiY/YZpjY8hijcpIVUAtJgCTzgRJ9u+JkT54xDniGP5SOW9O3mPqnyHtnED2iQxb1pNJkhTTuJU6YM3+KY5j9qcBvA4acYL5pgHX1oalIDHuxILMFUgdJaOnPlOIpn2B1NnKcDcGmFAAci8mRuBPs2wg9CWwpOMMZszUHrMwywBTgpxgEHmQZA8r+3EKWbdgAubTcC9MGTJYg3F4BHLYmDiDfnD3xgJnDp480AH0ssJEAupgE7yODYeIWB3kmeI0k5pIM709xBA58iVJ9nnijdwxOMNc4XgDNICe6C/BwSQSH3Nw5KxYRBjfGrk6bqsVHDt106ffGIJVDxr/i+zGPmcpqCTQaqGpKpYOVI5xuI9oveMbFXxp9P2Yya+XBCTSqtNNBqRuFbHlMzfcA2OKA0cgBpb1Vw5DgjvWIiAN9WmGDt52nlheqWcHKkggWFTxQeUtbyPSbgmMS7uNsvmCCpB4hPKLMefOeQEg2gdSgAFHq+YIAbnJvDXnzEbzInocBOt2eo1RlCQGYTrILC4mN45+zaTEzXIrqJbLOG7sgfCE6op6Ah4o1FZGo2B5yZI85lU1Mvd5l+HcRDhxJnVANgRfblFsSr0QJUZeu2gmG1C+p1DaTJOyhri/MiZwVKp2eC8HKswfSS/efK8c3mBPLeDgVTIcPDljN9qxAndvYSbE7jeZjBloBRApV+NQCJEDjMTOxFzfcG4NhgNTLJB/J8wB0B3gzFj8Y+cGCTEjURJ8iAAgyjETIBc/MLQxNrou5Ex01QvxYirPqjybkCoZkERzmDAMDpthky6mdVCuIBNySGkxtuW2O3TeBiVGlIA7jMKQHI1MBuyghiJAnlEiAfI4KnVyxe75VmPOagk2AmxjZR9MbXIhUyAJZjlGLAqoBqSCvhJF4stNSJvxCYviFDLCyjL5hRwwSV4YPtIAsNp6WgYfI0FDpFHMDwyS3hJ0iH6wADIJt0iAF+n2DRZVLUyCQJGt522J1XiTvi5WpgUmA2CkAT5YWUyK050ljMbmYjp03/q2JZv8ANv8Ast9mICKMLEQPb9BP14WCB/pP8P8AHGTnszFcxVoqygKA68Q1iSASLzp2B5La0NrH85/h/wDdgOZ7kkrU7uTEhok65Ued9JH0YDMFcSxFbLpqYwQFkCdKEki7QFG1iNzpgvRzTSo7/Ly/hgeIatNupkkR1neCDoP3AJVlpjTBYFQANgDt5iDh1egCL0ZG3gkXLGOl5PvOKM+hmy0zWobAjhO7PYw15IkRvJX2kaZ12OnvcvJkpAnVAGqLRuwkb7nnC6hTLgi1EHl4PMCPrHvxGmuWHEooidN4W1hp9nIxgKKZwttWoXuQUINhJN7xqvJ5A+3FqllqpUkNSMgFGCCLyRtyusHoMFqPl7T3MkQJ0cht7ht5eWDjM01AGtFESBKgRePosfrwFHLZKusCaSKtgqqNhtFrCLx5DD0spXkEtRtGyefFp6Ei39Ri+c0gniWxg8QsTsD5+WI089Tbw1EPsYTb6fKcQVPU6smGpAEG4S/hOn6Ax9306o1sjWYXNExGnUmqCJgzAkieg3J5wL9DNo/hZW52M4LijOTKVww46ZXVJ4LgTsseXM853tGicLCxACp4k/xf9Jxk52hJU6cxeki6qTEbhrQBNp35Sp5Y16x409rf9OKn4vLhGFWoo0KAqmLwbnruOm3uCpQygOp1Ga1KQNLMy6jCm/UCY1X2bFSrqKA6M7KowsxDEDUTfTJJhdt5AExGNWr2Q0ECvV63ab3g8iB5CNhEYiOxHtOZrGPMC8EH6L+22+0VVerTHjIzQLM5K0zNxABYQN1iB0GBVlUT/wAYwBKmAWDQCD+14Yk+U740a3ZBZmPfVhqmQGgD2Rt/XO5dezCCp76qSu8kQ3GWGoReJj2YDOekAoEZ1g7g7klYJiZ2WWB6WB5XchZju80WRaulyWWYmwPPUY0gjpA5Y34woxKPOpRAUHTm1ksSASWJEXIO5k7jmOYvh2sQQueJQSBNiT7Tc2j2Ha5x6HCwHn9KkMdOaOuoJB1cOgg6tMcPLlJAGItp0qfy4ajsAQRDK3FG0lut+Icox6PDTijH7KYBhbMy7MD3gOkGNZbooPhB6288amc/Nv8Asn7MEnAs14H/AGW+w4gIpMYWGQSBhYIGfGP2W+0YoZtG1khaJPDdokTG/ObW/ZUcyReHj/w/+7FTNZalqdnpljAkwTIhbDkPCs7TF9sBTWq7iy5Yo7EkatQe1ifOwvfYfQ3qJhQtLLGRDKTOoArF7kxB3nliTPlrTRe820NNmi6zIE84+swWTMZdSGWjUDCIIRwYF7coufrxROlk6lmOXoAgWkCRcmLSBck84n3OmSqBAFo5cQSNPxdOkCBYdSP/AJJB17dUgHu6wsPiGRIJgxzsf6ImY7YUvp0VPCDOgxdS8dZAG3UwOeArPkXBhaNAoC2kG37N4Mcpt16CYVcnVaF7igVHUfFIM2mx1QY2PUb4NT9IUP6OrvfgJjmJj6uvKcFTtpTq4Ko0iSCh+UBbrv8AbgK9fs1ixPc0GDEGCJgwJ3F7z035YImTYFSaNEbzG44m2t0M+0nDJ6QqQD3VUTHxb7e3lt9B6GDfjddQUJUuVE6DA1AESeQGq/09MBWoUaytahRU6TxKdpbad+UxH04tJUzGoStPSTeCZAkTHUxP1YiO20+RV5TwG0kAe3xCw8+hxL8cLqRdFTjiDoMCTp4umxM7YC/hYyqfpApAJp1RIFtE78rbHryHWxw7+kCAxoqk6gPAebBZ6kCbkTHuxBerHiT2n/pOKqZJnVCKrL8GBAiJjxddUkc9rc8HWrqNM3AMkTvtz+vGZmWZQCtc0/gkt3etQSrnVe02+oXvgL9Xs9mLHvHBYCIMBLCYE3nTz2k9TiDdnVCGHfuNQsYEqQQZE+yI2ucUqGcIq0tWZPHB0NSK6wToUCfASxBsLxyGBjtRWVAmaZSPFqSSxsLzZZg2J+MD0xVab5Bz+nccMbLvJJM7yQY3tHLCbIVCPz77z4V20xG3UFvpxkt2lJZvXNK7waSwFLSAZvtC6j1EXONIZCveMyfL4ND9PSPZHL6YidfIVDBWuw2FwptNz7YH9XGJNkamkAVnBEyYW8kQIPQWH1zhJk6upyaxKtOldIGiSIvMmACOUzgVDsyqrqxzDMo3Ujf6ZwD1ezKhJIzDqCSQABaRA9w5bTeMEOQfUzd84DbLCwtwZH0CPp63L0+zyGBNRzEcyJjTvcjcGbXnyMipZCsAQ2YJMyD3a2u08yDZgPLSMBNsjV/XnxT4RYRsPKevLzviK9l1L/DvJm8AxM8p5E/UBEWwP8X5i/5TYz+iSxm0e/6hib9nVtSn1kgDloUTaD5b7SOntNUTLZCoramrM3VYsdx9B5mIE8oxZzHgb9lvsxTGSr3/ACjcfqlsZW9zGwIj503xczR4GHzT9mIJLsPZh8MhsP5YfBAj+c/w/wAf98Vcz2YlRydbq/DOh4MDYEdD9c4tz8IP2T9o/ljIz2b01X/MgwoJqVNJNrc+p8uXypFF2n2XExVrHUum7zG91tY335wMC/ECgGKtdQSWtU5kkk7b3M4x6mWpwwpjKlNWq1UmbMiFgG3IXTvyO8WC+XpiBpy11JB74wd4YDWAUm1ibna8grdp9gLyrZi1oFZoEWi20YIvY4A0irXHFqHwl7LpgT8W8xtMHGAcrSKgBMqSZkGqYI3XTJ8WuZ5iALTg9SjTJDKuWIpsqoTVIj4TUJkxOvVAPP2XDU/EqwR31e5j86bEtNujT9N8EpdjAMrd7XJUk3cxcyQbeE9OgGMQZakRqK5YzERXOk8XHeeXF9IHWBLKdnqzsEo5f4wMVSx0upVmKqb2LC8XkeeA1z2UFUq1evDQATVIM6WHCbGeKY6qvTCfsUML1a5Fx+cMG5seu8fRijQ7EKqfyeiCShIDvfSGBJPkGIHtJ+bgf4hYgTQo3sw11IUb24r35W2PXAaR7HWCO+r9T8KbW87jb7cWchQCLw1GcHbU2r3eVx9WMTK9kvOr1empuOKoxMS4tBiIa2xvJANgdux/C4oUg5C6+NwAQDOmDsDta4J2i4bwxF6gG5A359N/djzVbsByR8BRhQirxvIVSY5/JZh5TidP0emdWXoiVbZnsTxdZIL+zn04iN6p409rfZ/vig/bdGigFV9MU1YiGMLpa5IEfEb3YnkMuyBVZETjeArEi4mZPOZ/q2CUNOhAyEsqrM02NwI+T7ffgKtT0sygmayjTqmQ0rpZFabWg1F+gzsCQZO2suxJDCVFyUIgGLEkQJBBjpB2xY+D/V78u6bpA+L0Me/DqaYuEjlam20z8nrfAUG9KspIBqC8EDQ95YpbhvxCPpHUSdfSKgYh9ygHC19fgi2x67YKDS/Vnn+hb6fi4ZVoiT3dyZPwTXNrnh34RfyHTADr+keXQhWqAMdgQ0nj0SBFxrtIthf2ioR4zuR4H3Akjw7jpvJA3IwYtTvwG5JPwTb8yeHe++GC0rfB8gPzTcgRHh2gkfScBapVg6hlNiJG/TzviYwFawAAAIAgCEb+WF6wPnfut/LEBhhYEMyPnfut/LCOYHzv3W/lgC4HXXhb2H7MMc0vU+4/yxCpm0IN9weR6ezAFSIEnCwkFh7MLAD/AEn+H+OK1WvSNXQygsADJUG0dfoxZP5wfsn6iP54zO0TU7xo9Y0cMGnpPIyACQY84O56KVok2eyo7yycOnX8GflaV+LeDI5xgbZvJtTckIUpKC3wbCFm0QoJEjYT9eKdOtUuHGbMxbQCADeCQbmFjaOIb3JbMVKkTOeJiRFNZnSFOxAkmTp2kcuZV5MxlX+Ik69A+Dg6iuuBC9BvtaMNQ7XyZOkBOIi3dGJLQvxeZMjykmMAq94GdQc20IzCwCkhZgHeTaLG9rDd0rVLKTmwQ24QENOk7n4ogid4J+gLNXPZV1YEAgWMU2mGYLaBN2ja+J5XtTL6gEgFiQIQiTPOBztvjOGacgf8aevBcQoNxNgdtwZNiMEzXeABSc1AZgGSDqEiJiI8Bgc9XQxgL9H0hoMGIYnTE8LWnVp5c9B+qYnEV9JKBmHMAb6Hjcj5PUR7uuKgVySwfNgqQNOlZPhYsAbFeHTO/iA3uKmzoh0+tRJQKUFi6g6gNUwCTzBmfaQ0n9IKAUtrMBgp4WsYnp0E/wC9sMvpFQJgMZuRwPJhWYi43hTv1HUYzXrVNx67sZhEJbcwIeAeKNv4FTVC6a4ObYXUAJ1QMCDIJHDomx1NymcBpL2xSOuGnuxxQDGw2OzWPKRviv8A2my8A62jTM6KkRFvi7mdvbgOTzbLUIZc08wBqVIEk8Xinbf27cht8sEUqOeSqVKEkBmEkMtwvzgJHnti7OA1vEntYf5Tg2IFqw2rCwiMA4P9Th74UThsA84YtGEcNgHm/wDX1YUnCwsAtWFJwxwtOAcE4ecNhHAIjD4bD4CtWqhai6iBwvuY5p18sVMxlKFRtRqXMbVLWBAttz/q86U4fAYg7Hywn4TeJ+FiYUAGx3gC+4gYl+KsuY+EmP8AzAdh9f8AK21sbWGxRkN2ZQgA1WgaoHe/KIJJMydtp54kvZ2XjSH2mOMGJCiBPLgHuPIkHVBt78IYDIPZOXPxyf8A9p6EdecmfbiSdmZcLAawgga9oDKIvaNRxqMcOMBkr2TQBnWbf+Z0jf3D7NgAG/FeXhRrPBt8Jfeev9W6AjYnDMYjEGO/ZWX1au8IMttUA8bS23U/w6DEX7Ky53q2MW7xYkaYI6EaRtH1CNoYR3wGQ2Qy/wCsEgAau84oDMQJnaXP1dMEy2WoU2DLVuAVg1ARBM89zIF98aZH1YRwFZswjMgDKTJ2IPxT0xZwicMRgFhYacJT9v8ADAOMPGHwsA04WHAwwN8Axw5ww2w8XwCOGwpw+AaMPhRthR/HAKMPiDmw88L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5115384" y="4636293"/>
            <a:ext cx="3417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PORTARIA INTERMINISTERIAL No- </a:t>
            </a:r>
            <a:r>
              <a:rPr lang="pt-BR" sz="1200" dirty="0" smtClean="0"/>
              <a:t>748,DE </a:t>
            </a:r>
            <a:r>
              <a:rPr lang="pt-BR" sz="1200" dirty="0"/>
              <a:t>19 DE OUTUBRO DE 2012</a:t>
            </a:r>
          </a:p>
          <a:p>
            <a:r>
              <a:rPr lang="pt-BR" sz="1200" dirty="0"/>
              <a:t>OS MINISTROS DE ESTADO DA CIÊNCIA, TECNOLOGIA E INOVAÇÃO, DO DESENVOLVIMENTO, INDÚSTRIA E</a:t>
            </a:r>
          </a:p>
          <a:p>
            <a:r>
              <a:rPr lang="pt-BR" sz="1200" dirty="0"/>
              <a:t>COMÉRCIO EXTERIOR e DA FAZENDA, no uso das </a:t>
            </a:r>
            <a:r>
              <a:rPr lang="pt-BR" sz="1200" dirty="0" smtClean="0"/>
              <a:t>atribuições resolvem</a:t>
            </a:r>
            <a:r>
              <a:rPr lang="pt-BR" sz="1200" dirty="0"/>
              <a:t>: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115384" y="2852936"/>
            <a:ext cx="341705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ACÓRDÃO Nº 3052/2012 - TCU - Plenário</a:t>
            </a:r>
          </a:p>
          <a:p>
            <a:r>
              <a:rPr lang="pt-BR" sz="1200" dirty="0"/>
              <a:t>Os Ministros do Tribunal de Contas da União</a:t>
            </a:r>
            <a:r>
              <a:rPr lang="pt-BR" sz="1200" dirty="0" smtClean="0"/>
              <a:t>, </a:t>
            </a:r>
            <a:r>
              <a:rPr lang="pt-BR" sz="1200" dirty="0"/>
              <a:t>ACORDAM, em fazer as </a:t>
            </a:r>
            <a:r>
              <a:rPr lang="pt-BR" sz="1200" dirty="0" smtClean="0"/>
              <a:t>seguintes determinações:</a:t>
            </a:r>
            <a:endParaRPr lang="pt-BR" sz="1200" dirty="0"/>
          </a:p>
          <a:p>
            <a:r>
              <a:rPr lang="pt-BR" sz="1200" dirty="0" smtClean="0"/>
              <a:t>1.7.9</a:t>
            </a:r>
            <a:r>
              <a:rPr lang="pt-BR" sz="1200" dirty="0"/>
              <a:t>. Dar ciência à Caixa Econômica Federal - MF:</a:t>
            </a:r>
          </a:p>
          <a:p>
            <a:r>
              <a:rPr lang="pt-BR" sz="1200" dirty="0"/>
              <a:t>1.7.9.1.da necessidade de condicionar a liberação dos recursos ao atendimento das condições de habilitação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40113" y="3933056"/>
            <a:ext cx="38884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PORTARIA Nº 529, DE 7 DE NOVEMBRO DE 2012</a:t>
            </a:r>
          </a:p>
          <a:p>
            <a:r>
              <a:rPr lang="pt-BR" sz="1200" dirty="0"/>
              <a:t>A MINISTRA DE ESTADO DO PLANEJAMENTO, ORÇAMENTO E GESTÃO, no uso de</a:t>
            </a:r>
          </a:p>
          <a:p>
            <a:r>
              <a:rPr lang="pt-BR" sz="1200" dirty="0"/>
              <a:t>suas </a:t>
            </a:r>
            <a:r>
              <a:rPr lang="pt-BR" sz="1200" dirty="0" smtClean="0"/>
              <a:t>atribuições resolve</a:t>
            </a:r>
            <a:r>
              <a:rPr lang="pt-BR" sz="1200" dirty="0"/>
              <a:t>:</a:t>
            </a:r>
          </a:p>
          <a:p>
            <a:r>
              <a:rPr lang="pt-BR" sz="1200" dirty="0"/>
              <a:t>Art. 1º Ficam distribuídas 7 (sete) Gratificações Temporárias das Unidades dos Sistemas Estruturadores da Administração Pública Federal - GSISTE, para o Ministério do Meio Ambiente, referentes aos </a:t>
            </a:r>
            <a:r>
              <a:rPr lang="pt-BR" sz="1200" dirty="0" smtClean="0"/>
              <a:t>...</a:t>
            </a:r>
            <a:endParaRPr lang="pt-B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4122"/>
            <a:ext cx="6501236" cy="123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04535" y="2276872"/>
            <a:ext cx="437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Exemplos de decisões publicadas no D.O.U. que dificilmente foram tomadas unilateralmente.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41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da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análise das publicações oficiais pode contribuir para o estudo dos padrões de comunicação da informação entre as organizações </a:t>
            </a:r>
            <a:r>
              <a:rPr lang="pt-BR" dirty="0" smtClean="0"/>
              <a:t>públicas</a:t>
            </a:r>
            <a:r>
              <a:rPr lang="pt-BR" dirty="0" smtClean="0"/>
              <a:t>?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/>
              <a:t> </a:t>
            </a:r>
            <a:r>
              <a:rPr lang="pt-BR" smtClean="0"/>
              <a:t>Objetivos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2620888"/>
          </a:xfrm>
        </p:spPr>
        <p:txBody>
          <a:bodyPr>
            <a:noAutofit/>
          </a:bodyPr>
          <a:lstStyle/>
          <a:p>
            <a:r>
              <a:rPr lang="pt-BR" sz="3600" dirty="0"/>
              <a:t>Demonstrar a viabilidade de se analisar a da rede de comunicação da informação entre as organizações </a:t>
            </a:r>
            <a:r>
              <a:rPr lang="pt-BR" sz="3600" dirty="0" smtClean="0"/>
              <a:t>publicas brasileiras </a:t>
            </a:r>
            <a:r>
              <a:rPr lang="pt-BR" sz="3600" dirty="0"/>
              <a:t>por meio da extração de informações disponíveis em fontes de dados abertas.</a:t>
            </a:r>
          </a:p>
          <a:p>
            <a:pPr lvl="1"/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619672" y="2568812"/>
            <a:ext cx="655272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comunicação acontece em dois níveis: Formal e Informal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1128652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/>
          <a:p>
            <a:fld id="{2BA3D508-1B43-4B52-8FAB-4C423C784271}" type="slidenum">
              <a:rPr lang="pt-BR" smtClean="0"/>
              <a:t>7</a:t>
            </a:fld>
            <a:endParaRPr lang="pt-BR"/>
          </a:p>
        </p:txBody>
      </p:sp>
      <p:sp>
        <p:nvSpPr>
          <p:cNvPr id="8" name="Seta dobrada para cima 7"/>
          <p:cNvSpPr/>
          <p:nvPr/>
        </p:nvSpPr>
        <p:spPr>
          <a:xfrm rot="5400000">
            <a:off x="336666" y="190760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71600" y="1848732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984738" y="262768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267744" y="3288892"/>
            <a:ext cx="6192688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diário oficial registra manifestações da comunicação formal.</a:t>
            </a:r>
          </a:p>
        </p:txBody>
      </p:sp>
      <p:sp>
        <p:nvSpPr>
          <p:cNvPr id="15" name="Seta dobrada para cima 14"/>
          <p:cNvSpPr/>
          <p:nvPr/>
        </p:nvSpPr>
        <p:spPr>
          <a:xfrm rot="5400000">
            <a:off x="1632810" y="334776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3506688" y="4257410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17" name="Retângulo 16"/>
          <p:cNvSpPr/>
          <p:nvPr/>
        </p:nvSpPr>
        <p:spPr>
          <a:xfrm>
            <a:off x="2915816" y="4080980"/>
            <a:ext cx="578579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co-ocorrencia</a:t>
            </a:r>
            <a:r>
              <a:rPr lang="pt-BR" dirty="0">
                <a:solidFill>
                  <a:schemeClr val="tx1"/>
                </a:solidFill>
              </a:rPr>
              <a:t> de entidades em publicações sinaliza uma comunicação entre elas.</a:t>
            </a:r>
          </a:p>
        </p:txBody>
      </p:sp>
      <p:sp>
        <p:nvSpPr>
          <p:cNvPr id="18" name="Seta dobrada para cima 17"/>
          <p:cNvSpPr/>
          <p:nvPr/>
        </p:nvSpPr>
        <p:spPr>
          <a:xfrm rot="5400000">
            <a:off x="2280882" y="4067842"/>
            <a:ext cx="405772" cy="432048"/>
          </a:xfrm>
          <a:prstGeom prst="bentUpArrow">
            <a:avLst>
              <a:gd name="adj1" fmla="val 35080"/>
              <a:gd name="adj2" fmla="val 25000"/>
              <a:gd name="adj3" fmla="val 25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4298776" y="5549645"/>
            <a:ext cx="4402832" cy="46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endParaRPr lang="pt-BR" sz="2000" dirty="0"/>
          </a:p>
        </p:txBody>
      </p:sp>
      <p:sp>
        <p:nvSpPr>
          <p:cNvPr id="20" name="Retângulo 19"/>
          <p:cNvSpPr/>
          <p:nvPr/>
        </p:nvSpPr>
        <p:spPr>
          <a:xfrm>
            <a:off x="323528" y="5229200"/>
            <a:ext cx="8568952" cy="1076211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 as publicações oficiais indicam implicitamente as relações, hierárquicas ou não, entre as organizações publicas brasileiras, então é possível extrair dessas relações uma rede a qual pode ser estudada utilizando-se </a:t>
            </a:r>
            <a:r>
              <a:rPr lang="pt-BR" dirty="0" smtClean="0">
                <a:solidFill>
                  <a:schemeClr val="tx1"/>
                </a:solidFill>
              </a:rPr>
              <a:t>os métodos da </a:t>
            </a:r>
            <a:r>
              <a:rPr lang="pt-BR" dirty="0">
                <a:solidFill>
                  <a:schemeClr val="tx1"/>
                </a:solidFill>
              </a:rPr>
              <a:t>Análise de Redes Sociais. 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22" name="Seta para baixo 21"/>
          <p:cNvSpPr/>
          <p:nvPr/>
        </p:nvSpPr>
        <p:spPr>
          <a:xfrm>
            <a:off x="4478796" y="4725144"/>
            <a:ext cx="309228" cy="410248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5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/>
          <a:lstStyle/>
          <a:p>
            <a:r>
              <a:rPr lang="pt-BR" i="1" dirty="0" smtClean="0"/>
              <a:t>“O </a:t>
            </a:r>
            <a:r>
              <a:rPr lang="pt-BR" i="1" dirty="0"/>
              <a:t>processo de comunicação cumpre, entre outras, a função de estabelecer relações entre os componentes da sociedade para produzir uma resposta ao meio</a:t>
            </a:r>
            <a:r>
              <a:rPr lang="pt-BR" i="1" dirty="0" smtClean="0"/>
              <a:t>.” </a:t>
            </a:r>
            <a:r>
              <a:rPr lang="pt-BR" dirty="0"/>
              <a:t>(</a:t>
            </a:r>
            <a:r>
              <a:rPr lang="pt-BR" dirty="0" err="1"/>
              <a:t>Lasswell</a:t>
            </a:r>
            <a:r>
              <a:rPr lang="pt-BR" dirty="0"/>
              <a:t>, 1948).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15616" y="1394884"/>
            <a:ext cx="7200800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Organizações públicas se </a:t>
            </a:r>
            <a:r>
              <a:rPr lang="pt-BR" dirty="0" smtClean="0">
                <a:solidFill>
                  <a:schemeClr val="tx1"/>
                </a:solidFill>
              </a:rPr>
              <a:t>comunicam para </a:t>
            </a:r>
            <a:r>
              <a:rPr lang="pt-BR" dirty="0">
                <a:solidFill>
                  <a:schemeClr val="tx1"/>
                </a:solidFill>
              </a:rPr>
              <a:t>produzir uma resposta ao meio</a:t>
            </a:r>
          </a:p>
        </p:txBody>
      </p:sp>
    </p:spTree>
    <p:extLst>
      <p:ext uri="{BB962C8B-B14F-4D97-AF65-F5344CB8AC3E}">
        <p14:creationId xmlns:p14="http://schemas.microsoft.com/office/powerpoint/2010/main" val="2312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cap="small" dirty="0"/>
              <a:t>Referencial </a:t>
            </a:r>
            <a:r>
              <a:rPr lang="pt-BR" b="1" cap="small" dirty="0" smtClean="0"/>
              <a:t>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2116832"/>
          </a:xfrm>
        </p:spPr>
        <p:txBody>
          <a:bodyPr>
            <a:noAutofit/>
          </a:bodyPr>
          <a:lstStyle/>
          <a:p>
            <a:r>
              <a:rPr lang="pt-BR" sz="2400" dirty="0"/>
              <a:t>No estudo da comunicação da informação entre organizações publicas, entretanto, é preciso considerar a opinião contestatória de </a:t>
            </a:r>
            <a:r>
              <a:rPr lang="pt-BR" sz="2400" b="1" dirty="0" err="1"/>
              <a:t>Beltran</a:t>
            </a:r>
            <a:r>
              <a:rPr lang="pt-BR" sz="2400" b="1" dirty="0"/>
              <a:t>, que </a:t>
            </a:r>
            <a:r>
              <a:rPr lang="pt-BR" sz="2400" b="1" dirty="0" smtClean="0"/>
              <a:t>ressalta </a:t>
            </a:r>
            <a:r>
              <a:rPr lang="pt-BR" sz="2400" b="1" dirty="0"/>
              <a:t>a importância de se considerar as hierarquias rígidas e as relações de força no interior das sociedades </a:t>
            </a:r>
            <a:r>
              <a:rPr lang="pt-BR" sz="2400" dirty="0"/>
              <a:t>(</a:t>
            </a:r>
            <a:r>
              <a:rPr lang="pt-BR" sz="2400" dirty="0" err="1"/>
              <a:t>Beltran</a:t>
            </a:r>
            <a:r>
              <a:rPr lang="pt-BR" sz="2400" dirty="0"/>
              <a:t> 1976 apud MATTELART 2011). Embora a informação flua dentro da rede, a relação de hierarquia estabelecida entre os órgãos públicos certamente desempenha papel importante na difusão de ideias, práticas e informação.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01112"/>
            <a:ext cx="8604448" cy="365125"/>
          </a:xfrm>
        </p:spPr>
        <p:txBody>
          <a:bodyPr/>
          <a:lstStyle/>
          <a:p>
            <a:pPr algn="l"/>
            <a:r>
              <a:rPr lang="pt-BR" sz="900" dirty="0" smtClean="0"/>
              <a:t>Modelo de análise da comunicação e mediação da informação em organizações públicas brasileiras através da Análise de Redes Sociais.</a:t>
            </a:r>
            <a:endParaRPr lang="pt-BR" sz="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508-1B43-4B52-8FAB-4C423C784271}" type="slidenum">
              <a:rPr lang="pt-BR" smtClean="0"/>
              <a:t>9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162472" y="1340768"/>
            <a:ext cx="6865912" cy="593956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 padrão de comunicação é influenciado mas não se limita à estrutura hierárquica explícita</a:t>
            </a:r>
          </a:p>
        </p:txBody>
      </p:sp>
    </p:spTree>
    <p:extLst>
      <p:ext uri="{BB962C8B-B14F-4D97-AF65-F5344CB8AC3E}">
        <p14:creationId xmlns:p14="http://schemas.microsoft.com/office/powerpoint/2010/main" val="2978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2384</Words>
  <Application>Microsoft Office PowerPoint</Application>
  <PresentationFormat>Apresentação na tela (4:3)</PresentationFormat>
  <Paragraphs>330</Paragraphs>
  <Slides>35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Contexto</vt:lpstr>
      <vt:lpstr>Visão geral</vt:lpstr>
      <vt:lpstr>Apresentação do PowerPoint</vt:lpstr>
      <vt:lpstr>Pergunta da pesquisa</vt:lpstr>
      <vt:lpstr> Objetivos </vt:lpstr>
      <vt:lpstr> Hipótese</vt:lpstr>
      <vt:lpstr>Referencial teórico</vt:lpstr>
      <vt:lpstr>Referencial teórico</vt:lpstr>
      <vt:lpstr>Referencial teórico</vt:lpstr>
      <vt:lpstr>Referencial teórico</vt:lpstr>
      <vt:lpstr>Referencial teórico</vt:lpstr>
      <vt:lpstr>MODELO DE COMUNICAÇÃO ENTRE ORGANIZAÇÕES PÚBLICAS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Resultados preliminares</vt:lpstr>
      <vt:lpstr>Outros estudos em andamento</vt:lpstr>
      <vt:lpstr>Cronograma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Rafael</cp:lastModifiedBy>
  <cp:revision>64</cp:revision>
  <dcterms:created xsi:type="dcterms:W3CDTF">2013-07-25T16:49:06Z</dcterms:created>
  <dcterms:modified xsi:type="dcterms:W3CDTF">2013-11-17T19:49:16Z</dcterms:modified>
</cp:coreProperties>
</file>