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95" r:id="rId5"/>
    <p:sldId id="259" r:id="rId6"/>
    <p:sldId id="260" r:id="rId7"/>
    <p:sldId id="281" r:id="rId8"/>
    <p:sldId id="284" r:id="rId9"/>
    <p:sldId id="283" r:id="rId10"/>
    <p:sldId id="285" r:id="rId11"/>
    <p:sldId id="272" r:id="rId12"/>
    <p:sldId id="287" r:id="rId13"/>
    <p:sldId id="290" r:id="rId14"/>
    <p:sldId id="292" r:id="rId15"/>
    <p:sldId id="262" r:id="rId16"/>
    <p:sldId id="301" r:id="rId17"/>
    <p:sldId id="300" r:id="rId18"/>
    <p:sldId id="302" r:id="rId19"/>
    <p:sldId id="297" r:id="rId20"/>
    <p:sldId id="299" r:id="rId21"/>
    <p:sldId id="298" r:id="rId22"/>
    <p:sldId id="303" r:id="rId23"/>
    <p:sldId id="304" r:id="rId24"/>
    <p:sldId id="305" r:id="rId25"/>
    <p:sldId id="306" r:id="rId26"/>
    <p:sldId id="307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DFA34-2C9F-404B-8EBA-2051A435919D}" type="datetimeFigureOut">
              <a:rPr lang="pt-BR" smtClean="0"/>
              <a:t>18/11/2013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543C-F947-432B-83C7-A5346269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89B-7A97-411D-9323-94CBB49177FD}" type="datetime1">
              <a:rPr lang="pt-BR" smtClean="0"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9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1F7-C632-44A1-B406-2DFB37F6D500}" type="datetime1">
              <a:rPr lang="pt-BR" smtClean="0"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9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47E-A202-4D4E-9FE8-93D387469EB2}" type="datetime1">
              <a:rPr lang="pt-BR" smtClean="0"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3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BC51-822C-45E4-986C-3513F935FDC0}" type="datetime1">
              <a:rPr lang="pt-BR" smtClean="0"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B32-C876-4BE6-8EB7-D35E5B68E93F}" type="datetime1">
              <a:rPr lang="pt-BR" smtClean="0"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82E-4B11-4BE2-AB38-613E50CA1B14}" type="datetime1">
              <a:rPr lang="pt-BR" smtClean="0"/>
              <a:t>18/11/2013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8D9-1E19-49E4-BE74-992AFBB8B4B4}" type="datetime1">
              <a:rPr lang="pt-BR" smtClean="0"/>
              <a:t>18/11/2013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F1D8-1B79-4809-8550-E5D233B7A121}" type="datetime1">
              <a:rPr lang="pt-BR" smtClean="0"/>
              <a:t>18/11/2013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0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9D37-6341-450A-9E24-B1BF04707E50}" type="datetime1">
              <a:rPr lang="pt-BR" smtClean="0"/>
              <a:t>18/11/2013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DEA-56B6-4AE8-93AC-7908D252CBE6}" type="datetime1">
              <a:rPr lang="pt-BR" smtClean="0"/>
              <a:t>18/11/2013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3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6BD1-CCCC-4336-90DB-576823706601}" type="datetime1">
              <a:rPr lang="pt-BR" smtClean="0"/>
              <a:t>18/11/2013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5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D142-DF3D-4EF0-B4D0-DA45237C5FB0}" type="datetime1">
              <a:rPr lang="pt-BR" smtClean="0"/>
              <a:t>18/11/2013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3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wmf"/><Relationship Id="rId5" Type="http://schemas.openxmlformats.org/officeDocument/2006/relationships/image" Target="../media/image3.png"/><Relationship Id="rId15" Type="http://schemas.openxmlformats.org/officeDocument/2006/relationships/image" Target="../media/image13.wmf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16632"/>
            <a:ext cx="6400800" cy="1752600"/>
          </a:xfrm>
        </p:spPr>
        <p:txBody>
          <a:bodyPr>
            <a:noAutofit/>
          </a:bodyPr>
          <a:lstStyle/>
          <a:p>
            <a:endParaRPr lang="pt-BR" sz="1400" dirty="0"/>
          </a:p>
          <a:p>
            <a:r>
              <a:rPr lang="pt-BR" sz="1400" i="1" dirty="0"/>
              <a:t>UNIVERSIDADE DE BRASÍLIA</a:t>
            </a:r>
            <a:endParaRPr lang="pt-BR" sz="1400" dirty="0"/>
          </a:p>
          <a:p>
            <a:r>
              <a:rPr lang="pt-BR" sz="1400" i="1" dirty="0"/>
              <a:t>Faculdade de Ciência da Informação</a:t>
            </a:r>
            <a:endParaRPr lang="pt-BR" sz="1400" dirty="0"/>
          </a:p>
          <a:p>
            <a:r>
              <a:rPr lang="pt-BR" sz="1400" i="1" dirty="0"/>
              <a:t>Programa de Pós-graduação em Ciência da Informação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Rafael Henrique Santos Soares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2400" i="1" dirty="0">
                <a:solidFill>
                  <a:schemeClr val="tx1"/>
                </a:solidFill>
              </a:rPr>
              <a:t>Análise da comunicação e mediação da </a:t>
            </a:r>
            <a:r>
              <a:rPr lang="pt-BR" sz="2400" i="1" dirty="0" smtClean="0">
                <a:solidFill>
                  <a:schemeClr val="tx1"/>
                </a:solidFill>
              </a:rPr>
              <a:t>informação em organizações </a:t>
            </a:r>
            <a:r>
              <a:rPr lang="pt-BR" sz="2400" i="1" dirty="0">
                <a:solidFill>
                  <a:schemeClr val="tx1"/>
                </a:solidFill>
              </a:rPr>
              <a:t>públicas brasileiras por meio da Análise de </a:t>
            </a:r>
            <a:r>
              <a:rPr lang="pt-BR" sz="2400" i="1" dirty="0" smtClean="0">
                <a:solidFill>
                  <a:schemeClr val="tx1"/>
                </a:solidFill>
              </a:rPr>
              <a:t>Redes Sociais </a:t>
            </a:r>
            <a:r>
              <a:rPr lang="pt-BR" sz="2400" i="1" dirty="0">
                <a:solidFill>
                  <a:schemeClr val="tx1"/>
                </a:solidFill>
              </a:rPr>
              <a:t>sobre </a:t>
            </a:r>
            <a:r>
              <a:rPr lang="pt-BR" sz="2400" i="1" dirty="0" smtClean="0">
                <a:solidFill>
                  <a:schemeClr val="tx1"/>
                </a:solidFill>
              </a:rPr>
              <a:t>dados de </a:t>
            </a:r>
            <a:r>
              <a:rPr lang="pt-BR" sz="2400" i="1" dirty="0">
                <a:solidFill>
                  <a:schemeClr val="tx1"/>
                </a:solidFill>
              </a:rPr>
              <a:t>Publicações Oficiais</a:t>
            </a:r>
            <a:r>
              <a:rPr lang="pt-BR" sz="2400" i="1" dirty="0" smtClean="0">
                <a:solidFill>
                  <a:schemeClr val="tx1"/>
                </a:solidFill>
              </a:rPr>
              <a:t>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 </a:t>
            </a:r>
          </a:p>
          <a:p>
            <a:r>
              <a:rPr lang="pt-BR" sz="1400" dirty="0"/>
              <a:t> </a:t>
            </a:r>
            <a:r>
              <a:rPr lang="pt-BR" sz="1400" dirty="0" smtClean="0"/>
              <a:t>Relatório </a:t>
            </a:r>
            <a:r>
              <a:rPr lang="pt-BR" sz="1400" dirty="0"/>
              <a:t>Intermediário de Mestrado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Orientador:</a:t>
            </a:r>
            <a:r>
              <a:rPr lang="pt-BR" sz="1400" dirty="0"/>
              <a:t> Prof. Dr. Jorge Henrique Cabral Fernandes</a:t>
            </a:r>
          </a:p>
          <a:p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Brasília – DF</a:t>
            </a:r>
          </a:p>
          <a:p>
            <a:r>
              <a:rPr lang="pt-BR" sz="1400" dirty="0"/>
              <a:t>2013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4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10</a:t>
            </a:fld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Imagem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176464" cy="30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9451" y="5045114"/>
            <a:ext cx="3320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Figura 1 – Representação da comunicação formal e 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informal entre organizações públicas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119675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99992" y="1796038"/>
            <a:ext cx="44644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Principio da publicidade:  “</a:t>
            </a:r>
            <a:r>
              <a:rPr lang="pt-BR" dirty="0"/>
              <a:t>abrange </a:t>
            </a:r>
            <a:r>
              <a:rPr lang="pt-BR" b="1" dirty="0"/>
              <a:t>toda a atuação estatal</a:t>
            </a:r>
            <a:r>
              <a:rPr lang="pt-BR" dirty="0"/>
              <a:t>, não só sob o aspecto da divulgação oficial de seus atos, como também de propiciação de conhecimento da conduta interna de seus agentes” (MEIRELLES 2013).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“A </a:t>
            </a:r>
            <a:r>
              <a:rPr lang="pt-BR" dirty="0"/>
              <a:t>publicidade faz-se pela inserção do ato no Diário Oficial (...) para conhecimento do público em geral e início da </a:t>
            </a:r>
            <a:r>
              <a:rPr lang="pt-BR" b="1" dirty="0"/>
              <a:t>produção de seus efeitos</a:t>
            </a:r>
            <a:r>
              <a:rPr lang="pt-BR" dirty="0" smtClean="0"/>
              <a:t>” </a:t>
            </a:r>
            <a:r>
              <a:rPr lang="pt-BR" dirty="0"/>
              <a:t>MORAES (2002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Watzalawick</a:t>
            </a:r>
            <a:r>
              <a:rPr lang="pt-BR" dirty="0" smtClean="0"/>
              <a:t> </a:t>
            </a:r>
            <a:r>
              <a:rPr lang="pt-BR" dirty="0"/>
              <a:t>argumenta que nem toda comunicação é consciente ou voluntária e sugere que a comunicação pode acontecer também sem que se tenha esse objetivo. (</a:t>
            </a:r>
            <a:r>
              <a:rPr lang="pt-BR" dirty="0" err="1"/>
              <a:t>Watzalawick</a:t>
            </a:r>
            <a:r>
              <a:rPr lang="pt-BR" dirty="0"/>
              <a:t> 1977).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6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COMUNICAÇÃO ENTRE ORGANIZAÇÕES PÚBLICAS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-18256" y="2042621"/>
            <a:ext cx="916225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8256" y="2957021"/>
            <a:ext cx="9162256" cy="2952328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6200000">
            <a:off x="5150620" y="3908691"/>
            <a:ext cx="2493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Organização</a:t>
            </a:r>
          </a:p>
          <a:p>
            <a:pPr algn="ctr"/>
            <a:r>
              <a:rPr lang="pt-BR" dirty="0" smtClean="0"/>
              <a:t>Publica B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236296" y="2596981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Espaço Formal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209134" y="2957021"/>
            <a:ext cx="16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Espaço Informal</a:t>
            </a:r>
          </a:p>
        </p:txBody>
      </p:sp>
      <p:sp>
        <p:nvSpPr>
          <p:cNvPr id="14" name="Retângulo 13"/>
          <p:cNvSpPr/>
          <p:nvPr/>
        </p:nvSpPr>
        <p:spPr>
          <a:xfrm rot="16200000">
            <a:off x="-84260" y="3890569"/>
            <a:ext cx="2493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Organização</a:t>
            </a:r>
          </a:p>
          <a:p>
            <a:pPr algn="ctr"/>
            <a:r>
              <a:rPr lang="pt-BR" dirty="0" smtClean="0"/>
              <a:t>Publica A</a:t>
            </a:r>
            <a:endParaRPr lang="pt-BR" dirty="0"/>
          </a:p>
        </p:txBody>
      </p:sp>
      <p:sp>
        <p:nvSpPr>
          <p:cNvPr id="15" name="Triângulo isósceles 14"/>
          <p:cNvSpPr/>
          <p:nvPr/>
        </p:nvSpPr>
        <p:spPr>
          <a:xfrm rot="10800000">
            <a:off x="1619671" y="2957021"/>
            <a:ext cx="4320480" cy="28083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-18256" y="2957021"/>
            <a:ext cx="9162255" cy="320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0" y="3165094"/>
            <a:ext cx="2771775" cy="25908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18" name="Conector de seta reta 17"/>
          <p:cNvCxnSpPr/>
          <p:nvPr/>
        </p:nvCxnSpPr>
        <p:spPr>
          <a:xfrm flipV="1">
            <a:off x="2339752" y="3308366"/>
            <a:ext cx="0" cy="230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ângulo isósceles 18"/>
          <p:cNvSpPr/>
          <p:nvPr/>
        </p:nvSpPr>
        <p:spPr>
          <a:xfrm>
            <a:off x="1620115" y="1988840"/>
            <a:ext cx="4320036" cy="9681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141730" y="2164933"/>
            <a:ext cx="358239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Imprensa e comunicação oficial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5076056" y="2825007"/>
            <a:ext cx="1202434" cy="34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Representante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8264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1"/>
          </a:xfrm>
        </p:spPr>
        <p:txBody>
          <a:bodyPr>
            <a:noAutofit/>
          </a:bodyPr>
          <a:lstStyle/>
          <a:p>
            <a:pPr lvl="1"/>
            <a:r>
              <a:rPr lang="pt-BR" sz="4000" b="1" cap="small" dirty="0" smtClean="0"/>
              <a:t>Coleta de dados – Visão geral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12</a:t>
            </a:fld>
            <a:endParaRPr lang="pt-BR" dirty="0"/>
          </a:p>
        </p:txBody>
      </p:sp>
      <p:pic>
        <p:nvPicPr>
          <p:cNvPr id="6" name="image0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72008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532859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e órgãos)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13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29461"/>
            <a:ext cx="4820619" cy="279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90784"/>
            <a:ext cx="2819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5"/>
            <a:ext cx="8640960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das associações (</a:t>
            </a:r>
            <a:r>
              <a:rPr lang="pt-BR" dirty="0" err="1"/>
              <a:t>co-ocorrencia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14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23528" y="1523693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9512" y="1196752"/>
            <a:ext cx="5809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Para cada inicio de publicação identificado</a:t>
            </a:r>
          </a:p>
          <a:p>
            <a:r>
              <a:rPr lang="pt-BR" sz="2400" dirty="0"/>
              <a:t>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97897" y="1556792"/>
            <a:ext cx="4349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Identifique a próxima </a:t>
            </a:r>
            <a:r>
              <a:rPr lang="pt-BR" sz="2400" dirty="0" smtClean="0"/>
              <a:t>portaria.</a:t>
            </a:r>
            <a:endParaRPr lang="pt-BR" sz="2400" dirty="0"/>
          </a:p>
          <a:p>
            <a:r>
              <a:rPr lang="pt-BR" sz="2400" dirty="0"/>
              <a:t>	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955741"/>
            <a:ext cx="51604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Considere todo texto entre o inicio e </a:t>
            </a:r>
            <a:r>
              <a:rPr lang="pt-BR" sz="2400" dirty="0" smtClean="0"/>
              <a:t>a assinatura </a:t>
            </a:r>
            <a:r>
              <a:rPr lang="pt-BR" sz="2400" dirty="0"/>
              <a:t>como conteúdo de </a:t>
            </a:r>
            <a:r>
              <a:rPr lang="pt-BR" sz="2400" dirty="0" smtClean="0"/>
              <a:t>uma publicação</a:t>
            </a:r>
            <a:endParaRPr lang="pt-BR" sz="2400" dirty="0"/>
          </a:p>
          <a:p>
            <a:pPr marL="400050" lvl="1" indent="0">
              <a:buNone/>
            </a:pPr>
            <a:r>
              <a:rPr lang="pt-BR" sz="2000" dirty="0"/>
              <a:t>	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3527" y="3035861"/>
            <a:ext cx="55262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itchFamily="34" charset="0"/>
              <a:buChar char="•"/>
            </a:pPr>
            <a:r>
              <a:rPr lang="pt-BR" sz="2400" dirty="0"/>
              <a:t>Para cada ocorrência de uma entidade (Órgão ou Pessoa) presente </a:t>
            </a:r>
            <a:r>
              <a:rPr lang="pt-BR" sz="2400" dirty="0" smtClean="0"/>
              <a:t>no texto </a:t>
            </a:r>
            <a:r>
              <a:rPr lang="pt-BR" sz="2400" dirty="0"/>
              <a:t>da publicação </a:t>
            </a:r>
          </a:p>
          <a:p>
            <a:pPr marL="400050" lvl="1" indent="0">
              <a:buNone/>
            </a:pPr>
            <a:r>
              <a:rPr lang="pt-BR" sz="2400" dirty="0"/>
              <a:t>	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06145" y="4121003"/>
            <a:ext cx="4582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itchFamily="34" charset="0"/>
              <a:buChar char="•"/>
            </a:pPr>
            <a:r>
              <a:rPr lang="pt-BR" sz="2400" dirty="0"/>
              <a:t>Crie uma associação entre a entidade e a publicação.</a:t>
            </a:r>
          </a:p>
          <a:p>
            <a:pPr marL="400050" lvl="1" indent="0">
              <a:buNone/>
            </a:pPr>
            <a:r>
              <a:rPr lang="pt-BR" sz="2400" dirty="0"/>
              <a:t> 	</a:t>
            </a:r>
            <a:endParaRPr lang="pt-BR" dirty="0"/>
          </a:p>
          <a:p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0768"/>
            <a:ext cx="31146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2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15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9" y="2276872"/>
            <a:ext cx="886545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00038" y="1484784"/>
            <a:ext cx="8836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Análise exploratória de redes sociais. (NOOY, MVAR e BATAGELJ 2005)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16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44357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REDES DE EGO E SUPORTE SOCIAL NO PRIMEIRO E SEGUNDO ESCALÃO DO </a:t>
            </a:r>
            <a:r>
              <a:rPr lang="pt-BR" dirty="0" smtClean="0"/>
              <a:t>GOVERNO FEDERAL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31640" y="2217371"/>
            <a:ext cx="6768752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err="1" smtClean="0"/>
              <a:t>Suporte</a:t>
            </a:r>
            <a:r>
              <a:rPr lang="en-GB" dirty="0" smtClean="0"/>
              <a:t> social: “</a:t>
            </a:r>
            <a:r>
              <a:rPr lang="en-GB" dirty="0" err="1" smtClean="0"/>
              <a:t>indicios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levam</a:t>
            </a:r>
            <a:r>
              <a:rPr lang="en-GB" dirty="0" smtClean="0"/>
              <a:t> o </a:t>
            </a:r>
            <a:r>
              <a:rPr lang="en-GB" dirty="0" err="1" smtClean="0"/>
              <a:t>indivíduo</a:t>
            </a:r>
            <a:r>
              <a:rPr lang="en-GB" dirty="0" smtClean="0"/>
              <a:t> a </a:t>
            </a:r>
            <a:r>
              <a:rPr lang="en-GB" dirty="0" err="1" smtClean="0"/>
              <a:t>acreditar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é </a:t>
            </a:r>
            <a:r>
              <a:rPr lang="en-GB" dirty="0" err="1" smtClean="0"/>
              <a:t>importante</a:t>
            </a:r>
            <a:r>
              <a:rPr lang="en-GB" dirty="0" smtClean="0"/>
              <a:t>, </a:t>
            </a:r>
            <a:r>
              <a:rPr lang="en-GB" dirty="0" err="1" smtClean="0"/>
              <a:t>amado</a:t>
            </a:r>
            <a:r>
              <a:rPr lang="en-GB" dirty="0" smtClean="0"/>
              <a:t>, </a:t>
            </a:r>
            <a:r>
              <a:rPr lang="en-GB" dirty="0" err="1" smtClean="0"/>
              <a:t>estimado</a:t>
            </a:r>
            <a:r>
              <a:rPr lang="en-GB" dirty="0" smtClean="0"/>
              <a:t> e </a:t>
            </a:r>
            <a:r>
              <a:rPr lang="en-GB" dirty="0" err="1" smtClean="0"/>
              <a:t>valorizado</a:t>
            </a:r>
            <a:r>
              <a:rPr lang="en-GB" dirty="0" smtClean="0"/>
              <a:t> e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pertence</a:t>
            </a:r>
            <a:r>
              <a:rPr lang="en-GB" dirty="0" smtClean="0"/>
              <a:t> a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rede</a:t>
            </a:r>
            <a:r>
              <a:rPr lang="en-GB" dirty="0" smtClean="0"/>
              <a:t> social de </a:t>
            </a:r>
            <a:r>
              <a:rPr lang="en-GB" dirty="0" err="1" smtClean="0"/>
              <a:t>comunicação</a:t>
            </a:r>
            <a:r>
              <a:rPr lang="en-GB" dirty="0" smtClean="0"/>
              <a:t> e </a:t>
            </a:r>
            <a:r>
              <a:rPr lang="en-GB" dirty="0" err="1" smtClean="0"/>
              <a:t>obrigação</a:t>
            </a:r>
            <a:r>
              <a:rPr lang="en-GB" dirty="0" smtClean="0"/>
              <a:t> </a:t>
            </a:r>
            <a:r>
              <a:rPr lang="en-GB" dirty="0" err="1" smtClean="0"/>
              <a:t>mutua</a:t>
            </a:r>
            <a:r>
              <a:rPr lang="en-GB" dirty="0" smtClean="0"/>
              <a:t>” </a:t>
            </a:r>
            <a:r>
              <a:rPr lang="en-GB" dirty="0"/>
              <a:t>(Cobb, 1976 p 301).</a:t>
            </a:r>
          </a:p>
        </p:txBody>
      </p:sp>
      <p:sp>
        <p:nvSpPr>
          <p:cNvPr id="9" name="Retângulo 8"/>
          <p:cNvSpPr/>
          <p:nvPr/>
        </p:nvSpPr>
        <p:spPr>
          <a:xfrm>
            <a:off x="1296144" y="3321454"/>
            <a:ext cx="6768752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A </a:t>
            </a:r>
            <a:r>
              <a:rPr lang="en-GB" dirty="0" err="1" smtClean="0"/>
              <a:t>rede</a:t>
            </a:r>
            <a:r>
              <a:rPr lang="en-GB" dirty="0" smtClean="0"/>
              <a:t> de ego de um </a:t>
            </a:r>
            <a:r>
              <a:rPr lang="en-GB" dirty="0" err="1" smtClean="0"/>
              <a:t>vértice</a:t>
            </a:r>
            <a:r>
              <a:rPr lang="en-GB" dirty="0" smtClean="0"/>
              <a:t> </a:t>
            </a:r>
            <a:r>
              <a:rPr lang="en-GB" dirty="0" err="1" smtClean="0"/>
              <a:t>contém</a:t>
            </a:r>
            <a:r>
              <a:rPr lang="en-GB" dirty="0" smtClean="0"/>
              <a:t> </a:t>
            </a:r>
            <a:r>
              <a:rPr lang="en-GB" dirty="0" err="1" smtClean="0"/>
              <a:t>esse</a:t>
            </a:r>
            <a:r>
              <a:rPr lang="en-GB" dirty="0" smtClean="0"/>
              <a:t> </a:t>
            </a:r>
            <a:r>
              <a:rPr lang="en-GB" dirty="0" err="1" smtClean="0"/>
              <a:t>vertice</a:t>
            </a:r>
            <a:r>
              <a:rPr lang="en-GB" dirty="0" smtClean="0"/>
              <a:t>, </a:t>
            </a:r>
            <a:r>
              <a:rPr lang="en-GB" dirty="0" err="1" smtClean="0"/>
              <a:t>seus</a:t>
            </a:r>
            <a:r>
              <a:rPr lang="en-GB" dirty="0" smtClean="0"/>
              <a:t> </a:t>
            </a:r>
            <a:r>
              <a:rPr lang="en-GB" dirty="0" err="1" smtClean="0"/>
              <a:t>vizinhos</a:t>
            </a:r>
            <a:r>
              <a:rPr lang="en-GB" dirty="0" smtClean="0"/>
              <a:t> e as </a:t>
            </a:r>
            <a:r>
              <a:rPr lang="en-GB" dirty="0" err="1" smtClean="0"/>
              <a:t>linhas</a:t>
            </a:r>
            <a:r>
              <a:rPr lang="en-GB" dirty="0" smtClean="0"/>
              <a:t> entre </a:t>
            </a:r>
            <a:r>
              <a:rPr lang="en-GB" dirty="0" err="1" smtClean="0"/>
              <a:t>esses</a:t>
            </a:r>
            <a:r>
              <a:rPr lang="en-GB" dirty="0" smtClean="0"/>
              <a:t> vertices </a:t>
            </a:r>
            <a:r>
              <a:rPr lang="en-GB" dirty="0" err="1" smtClean="0"/>
              <a:t>selecionados</a:t>
            </a:r>
            <a:r>
              <a:rPr lang="en-GB" dirty="0" smtClean="0"/>
              <a:t>. (MVAR, NOOY, BATAGELJ 2005. p.145</a:t>
            </a:r>
            <a:endParaRPr lang="en-GB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2745"/>
            <a:ext cx="6869307" cy="223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17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REDES DE EGO E SUPORTE SOCIAL NO PRIMEIRO E SEGUNDO ESCALÃO DO GOVERNO FEDERAL</a:t>
            </a: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856895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18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REDES DE EGO E SUPORTE SOCIAL NO PRIMEIRO E SEGUNDO ESCALÃO DO GOVERNO FEDERAL</a:t>
            </a:r>
          </a:p>
        </p:txBody>
      </p:sp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2012995"/>
            <a:ext cx="6336703" cy="338611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3" name="Imagem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54" y="5743739"/>
            <a:ext cx="36480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 rot="10800000" flipV="1">
            <a:off x="2051721" y="6104328"/>
            <a:ext cx="48607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Correlação entre tempo de cargo e proximidade com a Presidente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19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44357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DIFUSÃO DA ADESÃO AO SISU POR PARTE DAS UNIVERSIDADES FEDERAIS BRASILEIRAS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31640" y="2217371"/>
            <a:ext cx="6390456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 err="1" smtClean="0"/>
              <a:t>Difusão</a:t>
            </a:r>
            <a:r>
              <a:rPr lang="en-US" i="1" dirty="0" smtClean="0"/>
              <a:t> é o </a:t>
            </a:r>
            <a:r>
              <a:rPr lang="en-US" i="1" dirty="0" err="1" smtClean="0"/>
              <a:t>processo</a:t>
            </a:r>
            <a:r>
              <a:rPr lang="en-US" i="1" dirty="0" smtClean="0"/>
              <a:t> </a:t>
            </a:r>
            <a:r>
              <a:rPr lang="en-US" i="1" dirty="0" err="1" smtClean="0"/>
              <a:t>pelo</a:t>
            </a:r>
            <a:r>
              <a:rPr lang="en-US" i="1" dirty="0" smtClean="0"/>
              <a:t> </a:t>
            </a:r>
            <a:r>
              <a:rPr lang="en-US" i="1" dirty="0" err="1" smtClean="0"/>
              <a:t>qual</a:t>
            </a:r>
            <a:r>
              <a:rPr lang="en-US" i="1" dirty="0" smtClean="0"/>
              <a:t>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inovação</a:t>
            </a:r>
            <a:r>
              <a:rPr lang="en-US" i="1" dirty="0" smtClean="0"/>
              <a:t> é </a:t>
            </a:r>
            <a:r>
              <a:rPr lang="en-US" i="1" dirty="0" err="1" smtClean="0"/>
              <a:t>comunicada</a:t>
            </a:r>
            <a:r>
              <a:rPr lang="en-US" i="1" dirty="0" smtClean="0"/>
              <a:t> </a:t>
            </a:r>
            <a:r>
              <a:rPr lang="en-US" i="1" dirty="0" err="1" smtClean="0"/>
              <a:t>através</a:t>
            </a:r>
            <a:r>
              <a:rPr lang="en-US" i="1" dirty="0" smtClean="0"/>
              <a:t> de </a:t>
            </a:r>
            <a:r>
              <a:rPr lang="en-US" i="1" dirty="0" err="1" smtClean="0"/>
              <a:t>certos</a:t>
            </a:r>
            <a:r>
              <a:rPr lang="en-US" i="1" dirty="0" smtClean="0"/>
              <a:t> </a:t>
            </a:r>
            <a:r>
              <a:rPr lang="en-US" i="1" dirty="0" err="1" smtClean="0"/>
              <a:t>canais</a:t>
            </a:r>
            <a:r>
              <a:rPr lang="en-US" i="1" dirty="0" smtClean="0"/>
              <a:t> </a:t>
            </a:r>
            <a:r>
              <a:rPr lang="en-US" i="1" dirty="0" err="1" smtClean="0"/>
              <a:t>ao</a:t>
            </a:r>
            <a:r>
              <a:rPr lang="en-US" i="1" dirty="0" smtClean="0"/>
              <a:t> </a:t>
            </a:r>
            <a:r>
              <a:rPr lang="en-US" i="1" dirty="0" err="1" smtClean="0"/>
              <a:t>longo</a:t>
            </a:r>
            <a:r>
              <a:rPr lang="en-US" i="1" dirty="0" smtClean="0"/>
              <a:t> do tempo entre </a:t>
            </a:r>
            <a:r>
              <a:rPr lang="en-US" i="1" dirty="0" err="1" smtClean="0"/>
              <a:t>os</a:t>
            </a:r>
            <a:r>
              <a:rPr lang="en-US" i="1" dirty="0" smtClean="0"/>
              <a:t> </a:t>
            </a:r>
            <a:r>
              <a:rPr lang="en-US" i="1" dirty="0" err="1" smtClean="0"/>
              <a:t>membros</a:t>
            </a:r>
            <a:r>
              <a:rPr lang="en-US" i="1" dirty="0" smtClean="0"/>
              <a:t> de um </a:t>
            </a:r>
            <a:r>
              <a:rPr lang="en-US" i="1" dirty="0" err="1" smtClean="0"/>
              <a:t>sistema</a:t>
            </a:r>
            <a:r>
              <a:rPr lang="en-US" i="1" dirty="0" smtClean="0"/>
              <a:t> social. “(Rogers 1971)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7504" y="3568948"/>
            <a:ext cx="4248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“necessidade de ampliar a discussão sobre o assunto. </a:t>
            </a:r>
            <a:r>
              <a:rPr lang="pt-BR" b="1" dirty="0" smtClean="0"/>
              <a:t>(...) apreciação de dados de outras universidades </a:t>
            </a:r>
            <a:r>
              <a:rPr lang="pt-BR" dirty="0" smtClean="0"/>
              <a:t>que adotaram o programa do MEC e o conhecimento de estudo nacional que está sendo desenvolvido pela </a:t>
            </a:r>
            <a:r>
              <a:rPr lang="pt-BR" b="1" dirty="0" smtClean="0"/>
              <a:t>Universidade Federal do Ceará </a:t>
            </a:r>
            <a:r>
              <a:rPr lang="pt-BR" dirty="0" smtClean="0"/>
              <a:t>sobre o tema, além de </a:t>
            </a:r>
            <a:r>
              <a:rPr lang="pt-BR" b="1" dirty="0" smtClean="0"/>
              <a:t>outras sugestões</a:t>
            </a:r>
            <a:r>
              <a:rPr lang="pt-BR" dirty="0" smtClean="0"/>
              <a:t>.‖ (UFRGS, 2013).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80520" y="344554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―Como reitor da UFMG,</a:t>
            </a:r>
          </a:p>
          <a:p>
            <a:r>
              <a:rPr lang="pt-BR" dirty="0"/>
              <a:t>participo da </a:t>
            </a:r>
            <a:r>
              <a:rPr lang="pt-BR" b="1" dirty="0"/>
              <a:t>Associação Nacional dos Dirigentes das Instituições Federais de Ensino</a:t>
            </a:r>
          </a:p>
          <a:p>
            <a:r>
              <a:rPr lang="pt-BR" b="1" dirty="0"/>
              <a:t>Superior </a:t>
            </a:r>
            <a:r>
              <a:rPr lang="pt-BR" dirty="0"/>
              <a:t>(Andifes), onde mantemos permanente contato e </a:t>
            </a:r>
            <a:r>
              <a:rPr lang="pt-BR" b="1" dirty="0"/>
              <a:t>acompanhamos o que </a:t>
            </a:r>
            <a:r>
              <a:rPr lang="pt-BR" b="1" dirty="0" smtClean="0"/>
              <a:t>vem acontecendo </a:t>
            </a:r>
            <a:r>
              <a:rPr lang="pt-BR" b="1" dirty="0"/>
              <a:t>em todas as instituições. </a:t>
            </a:r>
            <a:r>
              <a:rPr lang="pt-BR" dirty="0"/>
              <a:t>Quase a totalidade das </a:t>
            </a:r>
            <a:r>
              <a:rPr lang="pt-BR" b="1" dirty="0"/>
              <a:t>universidades federais</a:t>
            </a:r>
          </a:p>
          <a:p>
            <a:r>
              <a:rPr lang="pt-BR" b="1" dirty="0"/>
              <a:t>já está no </a:t>
            </a:r>
            <a:r>
              <a:rPr lang="pt-BR" b="1" dirty="0" err="1"/>
              <a:t>Sisu</a:t>
            </a:r>
            <a:r>
              <a:rPr lang="pt-BR" dirty="0"/>
              <a:t>, e as poucas que ainda não o integraram plenamente, estão se decidindo</a:t>
            </a:r>
          </a:p>
          <a:p>
            <a:r>
              <a:rPr lang="pt-BR" dirty="0"/>
              <a:t>a entrar.‖ (UFMG, </a:t>
            </a:r>
            <a:r>
              <a:rPr lang="pt-BR" dirty="0" smtClean="0"/>
              <a:t>2013)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 explicativo em seta para a esquerda e para a direita 11"/>
          <p:cNvSpPr/>
          <p:nvPr/>
        </p:nvSpPr>
        <p:spPr>
          <a:xfrm>
            <a:off x="0" y="5157192"/>
            <a:ext cx="9144000" cy="1384995"/>
          </a:xfrm>
          <a:prstGeom prst="leftRightArrowCallout">
            <a:avLst>
              <a:gd name="adj1" fmla="val 31002"/>
              <a:gd name="adj2" fmla="val 50000"/>
              <a:gd name="adj3" fmla="val 31002"/>
              <a:gd name="adj4" fmla="val 84405"/>
            </a:avLst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323528" y="706626"/>
            <a:ext cx="3744416" cy="3730486"/>
          </a:xfrm>
          <a:prstGeom prst="downArrow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490602"/>
            <a:ext cx="4114800" cy="397735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Estudo da comunicação como instrumento de aperfeiçoamento da administração pública.</a:t>
            </a:r>
          </a:p>
          <a:p>
            <a:pPr lvl="1"/>
            <a:r>
              <a:rPr lang="pt-BR" sz="2000" dirty="0" smtClean="0"/>
              <a:t>Melhorias na comunicação e coordenação</a:t>
            </a:r>
          </a:p>
          <a:p>
            <a:pPr lvl="1"/>
            <a:r>
              <a:rPr lang="pt-BR" sz="2000" dirty="0" smtClean="0"/>
              <a:t>Otimização das políticas</a:t>
            </a:r>
          </a:p>
          <a:p>
            <a:pPr lvl="1"/>
            <a:r>
              <a:rPr lang="pt-BR" sz="2000" dirty="0" smtClean="0"/>
              <a:t>Antecipação da identificação de desvios</a:t>
            </a:r>
          </a:p>
          <a:p>
            <a:pPr lvl="1"/>
            <a:r>
              <a:rPr lang="pt-BR" sz="2000" dirty="0" smtClean="0"/>
              <a:t>Facilita participação e controle social.</a:t>
            </a: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327439" y="706626"/>
            <a:ext cx="4840644" cy="334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/>
              <a:t>Dificuldade na coleta de dados.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pt-BR" sz="2000" dirty="0" smtClean="0"/>
              <a:t>Natureza </a:t>
            </a:r>
            <a:r>
              <a:rPr lang="pt-BR" sz="2000" dirty="0"/>
              <a:t>dinâmica da comunicação. (Risco de rápida obsolescência do </a:t>
            </a:r>
            <a:r>
              <a:rPr lang="pt-BR" sz="2000" dirty="0" smtClean="0"/>
              <a:t>estudo)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pt-BR" sz="2000" dirty="0" smtClean="0"/>
              <a:t>Acesso </a:t>
            </a:r>
            <a:r>
              <a:rPr lang="pt-BR" sz="2000" dirty="0"/>
              <a:t>às informações difícil e frequentemente não </a:t>
            </a:r>
            <a:r>
              <a:rPr lang="pt-BR" sz="2000" dirty="0" err="1"/>
              <a:t>automatizável</a:t>
            </a:r>
            <a:r>
              <a:rPr lang="pt-BR" sz="2000" dirty="0"/>
              <a:t> (Questionários e </a:t>
            </a:r>
            <a:r>
              <a:rPr lang="pt-BR" sz="2000" dirty="0" smtClean="0"/>
              <a:t>observações)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pt-BR" sz="2000" dirty="0" smtClean="0"/>
              <a:t>Quantidade </a:t>
            </a:r>
            <a:r>
              <a:rPr lang="pt-BR" sz="2000" dirty="0"/>
              <a:t>elevada de elementos (órgãos e pessoas) envolvidos.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39544" y="5157193"/>
            <a:ext cx="3420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Dados Abertos</a:t>
            </a:r>
          </a:p>
          <a:p>
            <a:pPr lvl="1"/>
            <a:r>
              <a:rPr lang="pt-BR" sz="2000" dirty="0" smtClean="0"/>
              <a:t>Principio </a:t>
            </a:r>
            <a:r>
              <a:rPr lang="pt-BR" sz="2000" dirty="0"/>
              <a:t>da </a:t>
            </a:r>
            <a:r>
              <a:rPr lang="pt-BR" sz="2000" dirty="0" smtClean="0"/>
              <a:t>publicidade</a:t>
            </a:r>
          </a:p>
          <a:p>
            <a:pPr lvl="1"/>
            <a:r>
              <a:rPr lang="pt-BR" sz="2000" dirty="0" smtClean="0"/>
              <a:t>Lei </a:t>
            </a:r>
            <a:r>
              <a:rPr lang="pt-BR" sz="2000" dirty="0"/>
              <a:t>de acesso à </a:t>
            </a:r>
            <a:r>
              <a:rPr lang="pt-BR" sz="2000" dirty="0" smtClean="0"/>
              <a:t>informação</a:t>
            </a:r>
          </a:p>
          <a:p>
            <a:pPr lvl="1"/>
            <a:r>
              <a:rPr lang="pt-BR" sz="2000" dirty="0" smtClean="0"/>
              <a:t>Open </a:t>
            </a:r>
            <a:r>
              <a:rPr lang="pt-BR" sz="2000" dirty="0" err="1" smtClean="0"/>
              <a:t>Government</a:t>
            </a:r>
            <a:endParaRPr lang="pt-BR" sz="2000" dirty="0"/>
          </a:p>
        </p:txBody>
      </p:sp>
      <p:sp>
        <p:nvSpPr>
          <p:cNvPr id="9" name="Seta para baixo 8"/>
          <p:cNvSpPr/>
          <p:nvPr/>
        </p:nvSpPr>
        <p:spPr>
          <a:xfrm>
            <a:off x="5148064" y="778634"/>
            <a:ext cx="3744416" cy="3730486"/>
          </a:xfrm>
          <a:prstGeom prst="downArrow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27584" y="5157191"/>
            <a:ext cx="3779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Analise de Redes Sociais</a:t>
            </a:r>
            <a:endParaRPr lang="pt-BR" sz="2400" dirty="0"/>
          </a:p>
          <a:p>
            <a:r>
              <a:rPr lang="pt-BR" sz="2000" dirty="0" smtClean="0"/>
              <a:t>Foco na estrutura</a:t>
            </a:r>
          </a:p>
          <a:p>
            <a:r>
              <a:rPr lang="pt-BR" sz="2000" dirty="0" smtClean="0"/>
              <a:t>Padrões </a:t>
            </a:r>
            <a:r>
              <a:rPr lang="pt-BR" sz="2000" dirty="0"/>
              <a:t>de cooperação </a:t>
            </a:r>
            <a:r>
              <a:rPr lang="pt-BR" sz="2000" dirty="0" smtClean="0"/>
              <a:t> X relações hierárquicas</a:t>
            </a:r>
          </a:p>
        </p:txBody>
      </p:sp>
    </p:spTree>
    <p:extLst>
      <p:ext uri="{BB962C8B-B14F-4D97-AF65-F5344CB8AC3E}">
        <p14:creationId xmlns:p14="http://schemas.microsoft.com/office/powerpoint/2010/main" val="2177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20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44357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DIFUSÃO DA ADESÃO AO SISU POR PARTE DAS UNIVERSIDADES FEDERAIS BRASILEIRAS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31640" y="2217371"/>
            <a:ext cx="6390456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pt-BR" dirty="0"/>
              <a:t>A curva em S é um padrão em dados que representam reações </a:t>
            </a:r>
            <a:r>
              <a:rPr lang="pt-BR" dirty="0" smtClean="0"/>
              <a:t>em cadeia </a:t>
            </a:r>
            <a:r>
              <a:rPr lang="pt-BR" dirty="0"/>
              <a:t>e ―muitos estudos sobre difusão apresentam curvas de em formato de </a:t>
            </a:r>
            <a:r>
              <a:rPr lang="pt-BR" dirty="0" smtClean="0"/>
              <a:t>‘S’”‖(</a:t>
            </a:r>
            <a:r>
              <a:rPr lang="pt-BR" dirty="0"/>
              <a:t>JACKSON, 2010)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168352" cy="294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73" y="3501008"/>
            <a:ext cx="3150095" cy="287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8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21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44357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DIFUSÃO DA ADESÃO AO SISU POR PARTE DAS UNIVERSIDADES FEDERAIS BRASILEIRAS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8" y="2132856"/>
            <a:ext cx="8639382" cy="429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1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22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REDES TEMÁTICAS</a:t>
            </a:r>
            <a:endParaRPr lang="pt-B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 rot="10800000" flipV="1">
            <a:off x="1893684" y="5284364"/>
            <a:ext cx="62787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 smtClean="0"/>
              <a:t>Rede </a:t>
            </a:r>
            <a:r>
              <a:rPr lang="pt-BR" sz="2800" dirty="0"/>
              <a:t>temática ciência tecnologia e </a:t>
            </a:r>
            <a:r>
              <a:rPr lang="pt-BR" sz="2800" dirty="0" smtClean="0"/>
              <a:t>inovação. Em azul os órgãos vinculados ao MEC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980" y="1990090"/>
            <a:ext cx="6012388" cy="33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23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Estudo de centralidade</a:t>
            </a:r>
            <a:endParaRPr lang="pt-B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3070210"/>
            <a:ext cx="4146744" cy="2591038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774501" y="3070210"/>
            <a:ext cx="3973963" cy="259103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763688" y="1772816"/>
            <a:ext cx="648072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A maioria das redes contem pessoas ou organizações que são centrais. Devido à sua posição eles tem mais acesso à informação e melhores oportunidades de difundir informação. (MVAR, NOOY, BATAGELJ 2005)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74501" y="5661248"/>
            <a:ext cx="4458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Centralidade na rede do Ministério do Trabalho e Emprego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56713" y="5651956"/>
            <a:ext cx="3577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Centralidade na rede do ministério da Fazenda</a:t>
            </a:r>
          </a:p>
        </p:txBody>
      </p:sp>
    </p:spTree>
    <p:extLst>
      <p:ext uri="{BB962C8B-B14F-4D97-AF65-F5344CB8AC3E}">
        <p14:creationId xmlns:p14="http://schemas.microsoft.com/office/powerpoint/2010/main" val="1503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estudos em andamento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24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800" dirty="0" smtClean="0"/>
              <a:t>Identificação de grupos coesos em cada ministério e entre os ministérios.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800" dirty="0" smtClean="0"/>
              <a:t>Exploração das redes temáticas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pt-BR" sz="2800" dirty="0" smtClean="0"/>
              <a:t>Verificação da hipótese levantada por </a:t>
            </a:r>
            <a:r>
              <a:rPr lang="pt-BR" sz="2800" dirty="0" err="1" smtClean="0"/>
              <a:t>Klimek</a:t>
            </a:r>
            <a:r>
              <a:rPr lang="pt-BR" sz="2800" dirty="0" smtClean="0"/>
              <a:t>, </a:t>
            </a:r>
            <a:r>
              <a:rPr lang="pt-BR" sz="2800" dirty="0" err="1" smtClean="0"/>
              <a:t>Hanel</a:t>
            </a:r>
            <a:r>
              <a:rPr lang="pt-BR" sz="2800" dirty="0" smtClean="0"/>
              <a:t> e </a:t>
            </a:r>
            <a:r>
              <a:rPr lang="pt-BR" sz="2800" dirty="0" err="1" smtClean="0"/>
              <a:t>Thurner</a:t>
            </a:r>
            <a:r>
              <a:rPr lang="pt-BR" sz="2800" dirty="0" smtClean="0"/>
              <a:t>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</a:t>
            </a:r>
            <a:r>
              <a:rPr lang="en-US" sz="2800" dirty="0"/>
              <a:t>. </a:t>
            </a:r>
            <a:r>
              <a:rPr lang="en-US" sz="2800" dirty="0" err="1"/>
              <a:t>Klimek</a:t>
            </a:r>
            <a:r>
              <a:rPr lang="en-US" sz="2800" dirty="0"/>
              <a:t>, R. </a:t>
            </a:r>
            <a:r>
              <a:rPr lang="en-US" sz="2800" dirty="0" err="1"/>
              <a:t>Hanel</a:t>
            </a:r>
            <a:r>
              <a:rPr lang="en-US" sz="2800" dirty="0"/>
              <a:t>, and S. </a:t>
            </a:r>
            <a:r>
              <a:rPr lang="en-US" sz="2800" dirty="0" err="1" smtClean="0"/>
              <a:t>Thurner</a:t>
            </a:r>
            <a:r>
              <a:rPr lang="en-US" sz="2800" dirty="0" smtClean="0"/>
              <a:t>. </a:t>
            </a:r>
            <a:r>
              <a:rPr lang="en-US" sz="2800" i="1" dirty="0" smtClean="0"/>
              <a:t>To </a:t>
            </a:r>
            <a:r>
              <a:rPr lang="en-US" sz="2800" i="1" dirty="0"/>
              <a:t>how </a:t>
            </a:r>
            <a:r>
              <a:rPr lang="en-US" sz="2800" i="1" dirty="0" smtClean="0"/>
              <a:t>	many </a:t>
            </a:r>
            <a:r>
              <a:rPr lang="en-US" sz="2800" i="1" dirty="0"/>
              <a:t>politicians should </a:t>
            </a:r>
            <a:r>
              <a:rPr lang="en-US" sz="2800" i="1" dirty="0" smtClean="0"/>
              <a:t>government </a:t>
            </a:r>
            <a:r>
              <a:rPr lang="en-US" sz="2800" i="1" dirty="0"/>
              <a:t>be </a:t>
            </a:r>
            <a:r>
              <a:rPr lang="en-US" sz="2800" i="1" dirty="0" smtClean="0"/>
              <a:t>left? 	</a:t>
            </a:r>
            <a:r>
              <a:rPr lang="en-US" sz="2800" dirty="0" err="1" smtClean="0"/>
              <a:t>Physica</a:t>
            </a:r>
            <a:r>
              <a:rPr lang="en-US" sz="2800" dirty="0" smtClean="0"/>
              <a:t> </a:t>
            </a:r>
            <a:r>
              <a:rPr lang="en-US" sz="2800" dirty="0"/>
              <a:t>A 388, 3939-3947, (2009</a:t>
            </a:r>
            <a:r>
              <a:rPr lang="en-US" sz="2800" dirty="0" smtClean="0"/>
              <a:t>) </a:t>
            </a:r>
          </a:p>
          <a:p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err="1"/>
              <a:t>Disponibilização</a:t>
            </a:r>
            <a:r>
              <a:rPr lang="en-US" sz="2800" dirty="0"/>
              <a:t> dos dados </a:t>
            </a:r>
            <a:r>
              <a:rPr lang="en-US" sz="2800" dirty="0" err="1"/>
              <a:t>processados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extração</a:t>
            </a:r>
            <a:r>
              <a:rPr lang="en-US" sz="2800" dirty="0"/>
              <a:t> de </a:t>
            </a:r>
            <a:r>
              <a:rPr lang="en-US" sz="2800" dirty="0" err="1"/>
              <a:t>outras</a:t>
            </a:r>
            <a:r>
              <a:rPr lang="en-US" sz="2800" dirty="0"/>
              <a:t> </a:t>
            </a:r>
            <a:r>
              <a:rPr lang="en-US" sz="2800" dirty="0" err="1"/>
              <a:t>redes</a:t>
            </a:r>
            <a:r>
              <a:rPr lang="en-US" sz="2800" dirty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25</a:t>
            </a:fld>
            <a:endParaRPr lang="pt-BR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4280098" cy="4785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16632"/>
            <a:ext cx="6400800" cy="1752600"/>
          </a:xfrm>
        </p:spPr>
        <p:txBody>
          <a:bodyPr>
            <a:noAutofit/>
          </a:bodyPr>
          <a:lstStyle/>
          <a:p>
            <a:endParaRPr lang="pt-BR" sz="1400" dirty="0"/>
          </a:p>
          <a:p>
            <a:r>
              <a:rPr lang="pt-BR" sz="1400" i="1" dirty="0"/>
              <a:t>UNIVERSIDADE DE BRASÍLIA</a:t>
            </a:r>
            <a:endParaRPr lang="pt-BR" sz="1400" dirty="0"/>
          </a:p>
          <a:p>
            <a:r>
              <a:rPr lang="pt-BR" sz="1400" i="1" dirty="0"/>
              <a:t>Faculdade de Ciência da Informação</a:t>
            </a:r>
            <a:endParaRPr lang="pt-BR" sz="1400" dirty="0"/>
          </a:p>
          <a:p>
            <a:r>
              <a:rPr lang="pt-BR" sz="1400" i="1" dirty="0"/>
              <a:t>Programa de Pós-graduação em Ciência da Informação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Rafael Henrique Santos Soares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2400" i="1" dirty="0">
                <a:solidFill>
                  <a:schemeClr val="tx1"/>
                </a:solidFill>
              </a:rPr>
              <a:t>Análise da comunicação e mediação da informação em organizações públicas brasileiras por meio da Análise de Redes Sociais sobre dados de Publicações Oficiais.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  <a:r>
              <a:rPr lang="pt-BR" sz="1400" dirty="0" smtClean="0"/>
              <a:t>Relatório </a:t>
            </a:r>
            <a:r>
              <a:rPr lang="pt-BR" sz="1400" dirty="0"/>
              <a:t>Intermediário de Mestrado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Orientador:</a:t>
            </a:r>
            <a:r>
              <a:rPr lang="pt-BR" sz="1400" dirty="0"/>
              <a:t> Prof. Dr. Jorge Henrique Cabral Fernandes</a:t>
            </a:r>
          </a:p>
          <a:p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Brasília – DF</a:t>
            </a:r>
          </a:p>
          <a:p>
            <a:r>
              <a:rPr lang="pt-BR" sz="1400" dirty="0"/>
              <a:t>2013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311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</a:t>
            </a:fld>
            <a:endParaRPr lang="pt-BR"/>
          </a:p>
        </p:txBody>
      </p:sp>
      <p:sp>
        <p:nvSpPr>
          <p:cNvPr id="6" name="AutoShape 2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45" y="1528540"/>
            <a:ext cx="1979535" cy="190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707" y="5153042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605" y="4626834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5403" y="5522647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5217" y="4821337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19" y="5534290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859" y="5740615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0" y="6016993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2" y="4864442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6" y="5522647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32" y="4534095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4" y="6141789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54" y="5208555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98363" y="3646765"/>
            <a:ext cx="225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Administração Pública</a:t>
            </a:r>
          </a:p>
          <a:p>
            <a:r>
              <a:rPr lang="pt-BR" dirty="0" smtClean="0"/>
              <a:t>(Órgãos e indivíduos)</a:t>
            </a:r>
            <a:endParaRPr lang="pt-BR" dirty="0"/>
          </a:p>
        </p:txBody>
      </p:sp>
      <p:pic>
        <p:nvPicPr>
          <p:cNvPr id="2067" name="Picture 19" descr="http://www.sharedvisions.ca/wp-content/uploads/2011/04/SNA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91" y="1484784"/>
            <a:ext cx="2846151" cy="17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261779" y="1115453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redes sociais</a:t>
            </a:r>
            <a:endParaRPr lang="pt-BR" dirty="0"/>
          </a:p>
        </p:txBody>
      </p:sp>
      <p:pic>
        <p:nvPicPr>
          <p:cNvPr id="24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39" y="4725721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5" y="4264221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00" y="4361654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498" y="4177736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1" y="4854553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20" y="4934108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stCxn id="27" idx="2"/>
            <a:endCxn id="24" idx="0"/>
          </p:cNvCxnSpPr>
          <p:nvPr/>
        </p:nvCxnSpPr>
        <p:spPr>
          <a:xfrm flipH="1">
            <a:off x="6803097" y="4564695"/>
            <a:ext cx="867748" cy="161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29" idx="1"/>
            <a:endCxn id="24" idx="3"/>
          </p:cNvCxnSpPr>
          <p:nvPr/>
        </p:nvCxnSpPr>
        <p:spPr>
          <a:xfrm flipH="1" flipV="1">
            <a:off x="7002355" y="4914265"/>
            <a:ext cx="669165" cy="22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5" idx="2"/>
            <a:endCxn id="24" idx="3"/>
          </p:cNvCxnSpPr>
          <p:nvPr/>
        </p:nvCxnSpPr>
        <p:spPr>
          <a:xfrm flipH="1">
            <a:off x="7002355" y="4662653"/>
            <a:ext cx="1538712" cy="25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5" idx="2"/>
            <a:endCxn id="29" idx="0"/>
          </p:cNvCxnSpPr>
          <p:nvPr/>
        </p:nvCxnSpPr>
        <p:spPr>
          <a:xfrm flipH="1">
            <a:off x="7833709" y="4662653"/>
            <a:ext cx="707358" cy="27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7" idx="2"/>
            <a:endCxn id="29" idx="0"/>
          </p:cNvCxnSpPr>
          <p:nvPr/>
        </p:nvCxnSpPr>
        <p:spPr>
          <a:xfrm>
            <a:off x="7670845" y="4564695"/>
            <a:ext cx="162864" cy="36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4" idx="1"/>
            <a:endCxn id="26" idx="3"/>
          </p:cNvCxnSpPr>
          <p:nvPr/>
        </p:nvCxnSpPr>
        <p:spPr>
          <a:xfrm flipH="1" flipV="1">
            <a:off x="6043541" y="4564695"/>
            <a:ext cx="560298" cy="34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28" idx="3"/>
            <a:endCxn id="24" idx="1"/>
          </p:cNvCxnSpPr>
          <p:nvPr/>
        </p:nvCxnSpPr>
        <p:spPr>
          <a:xfrm flipV="1">
            <a:off x="5978592" y="4914265"/>
            <a:ext cx="625247" cy="14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1657" y="6116479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8711" y="6194161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6975" y="5618113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7533" y="5716058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4887" y="5598488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7119" y="6118752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Conector de seta reta 2069"/>
          <p:cNvCxnSpPr>
            <a:stCxn id="55" idx="1"/>
            <a:endCxn id="56" idx="3"/>
          </p:cNvCxnSpPr>
          <p:nvPr/>
        </p:nvCxnSpPr>
        <p:spPr>
          <a:xfrm>
            <a:off x="6143640" y="5821446"/>
            <a:ext cx="483893" cy="190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ector de seta reta 2071"/>
          <p:cNvCxnSpPr>
            <a:stCxn id="58" idx="1"/>
            <a:endCxn id="56" idx="3"/>
          </p:cNvCxnSpPr>
          <p:nvPr/>
        </p:nvCxnSpPr>
        <p:spPr>
          <a:xfrm flipV="1">
            <a:off x="6410665" y="6012057"/>
            <a:ext cx="216868" cy="33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56" idx="1"/>
            <a:endCxn id="53" idx="3"/>
          </p:cNvCxnSpPr>
          <p:nvPr/>
        </p:nvCxnSpPr>
        <p:spPr>
          <a:xfrm>
            <a:off x="7219530" y="6012057"/>
            <a:ext cx="322127" cy="29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ector de seta reta 2075"/>
          <p:cNvCxnSpPr>
            <a:stCxn id="53" idx="1"/>
            <a:endCxn id="54" idx="3"/>
          </p:cNvCxnSpPr>
          <p:nvPr/>
        </p:nvCxnSpPr>
        <p:spPr>
          <a:xfrm>
            <a:off x="7922905" y="6307103"/>
            <a:ext cx="265806" cy="9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ector de seta reta 2077"/>
          <p:cNvCxnSpPr>
            <a:endCxn id="57" idx="3"/>
          </p:cNvCxnSpPr>
          <p:nvPr/>
        </p:nvCxnSpPr>
        <p:spPr>
          <a:xfrm flipV="1">
            <a:off x="7922905" y="5800762"/>
            <a:ext cx="341982" cy="54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794985" y="3617890"/>
            <a:ext cx="327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Conclusões sobre comunicação e</a:t>
            </a:r>
          </a:p>
          <a:p>
            <a:r>
              <a:rPr lang="pt-BR" dirty="0" smtClean="0"/>
              <a:t>mediação da informação</a:t>
            </a:r>
            <a:endParaRPr lang="pt-BR" dirty="0"/>
          </a:p>
        </p:txBody>
      </p:sp>
      <p:sp>
        <p:nvSpPr>
          <p:cNvPr id="46" name="Arco 45"/>
          <p:cNvSpPr/>
          <p:nvPr/>
        </p:nvSpPr>
        <p:spPr>
          <a:xfrm>
            <a:off x="750484" y="2179865"/>
            <a:ext cx="7405058" cy="3841423"/>
          </a:xfrm>
          <a:prstGeom prst="arc">
            <a:avLst>
              <a:gd name="adj1" fmla="val 10833228"/>
              <a:gd name="adj2" fmla="val 13583"/>
            </a:avLst>
          </a:prstGeom>
          <a:noFill/>
          <a:ln w="635000" cap="rnd">
            <a:solidFill>
              <a:schemeClr val="accent1">
                <a:shade val="95000"/>
                <a:satMod val="105000"/>
                <a:alpha val="53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035957" y="1115453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Fontes de dados abertos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4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6" name="AutoShape 2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15384" y="4624900"/>
            <a:ext cx="341705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PORTARIA INTERMINISTERIAL No- </a:t>
            </a:r>
            <a:r>
              <a:rPr lang="pt-BR" sz="1200" dirty="0" smtClean="0"/>
              <a:t>748,DE </a:t>
            </a:r>
            <a:r>
              <a:rPr lang="pt-BR" sz="1200" dirty="0"/>
              <a:t>19 DE OUTUBRO DE 2012</a:t>
            </a:r>
          </a:p>
          <a:p>
            <a:r>
              <a:rPr lang="pt-BR" sz="1200" dirty="0"/>
              <a:t>OS MINISTROS DE ESTADO </a:t>
            </a:r>
            <a:r>
              <a:rPr lang="pt-BR" sz="1200" b="1" dirty="0"/>
              <a:t>DA CIÊNCIA, TECNOLOGIA E INOVAÇÃ</a:t>
            </a:r>
            <a:r>
              <a:rPr lang="pt-BR" sz="1200" dirty="0"/>
              <a:t>O, DO </a:t>
            </a:r>
            <a:r>
              <a:rPr lang="pt-BR" sz="1200" b="1" dirty="0"/>
              <a:t>DESENVOLVIMENTO, INDÚSTRIA E</a:t>
            </a:r>
          </a:p>
          <a:p>
            <a:r>
              <a:rPr lang="pt-BR" sz="1200" b="1" dirty="0"/>
              <a:t>COMÉRCIO EXTERIOR </a:t>
            </a:r>
            <a:r>
              <a:rPr lang="pt-BR" sz="1200" dirty="0"/>
              <a:t>e DA </a:t>
            </a:r>
            <a:r>
              <a:rPr lang="pt-BR" sz="1200" b="1" dirty="0"/>
              <a:t>FAZENDA</a:t>
            </a:r>
            <a:r>
              <a:rPr lang="pt-BR" sz="1200" dirty="0"/>
              <a:t>, no uso das </a:t>
            </a:r>
            <a:r>
              <a:rPr lang="pt-BR" sz="1200" dirty="0" smtClean="0"/>
              <a:t>atribuições resolvem</a:t>
            </a:r>
            <a:r>
              <a:rPr lang="pt-BR" sz="1200" dirty="0"/>
              <a:t>: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115384" y="2852936"/>
            <a:ext cx="341705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ACÓRDÃO Nº 3052/2012 - TCU - Plenário</a:t>
            </a:r>
          </a:p>
          <a:p>
            <a:r>
              <a:rPr lang="pt-BR" sz="1200" dirty="0"/>
              <a:t>Os Ministros do </a:t>
            </a:r>
            <a:r>
              <a:rPr lang="pt-BR" sz="1200" b="1" dirty="0"/>
              <a:t>Tribunal de Contas da União</a:t>
            </a:r>
            <a:r>
              <a:rPr lang="pt-BR" sz="1200" dirty="0" smtClean="0"/>
              <a:t>, </a:t>
            </a:r>
            <a:r>
              <a:rPr lang="pt-BR" sz="1200" dirty="0"/>
              <a:t>ACORDAM, em fazer as </a:t>
            </a:r>
            <a:r>
              <a:rPr lang="pt-BR" sz="1200" dirty="0" smtClean="0"/>
              <a:t>seguintes determinações:</a:t>
            </a:r>
            <a:endParaRPr lang="pt-BR" sz="1200" dirty="0"/>
          </a:p>
          <a:p>
            <a:r>
              <a:rPr lang="pt-BR" sz="1200" dirty="0" smtClean="0"/>
              <a:t>1.7.9</a:t>
            </a:r>
            <a:r>
              <a:rPr lang="pt-BR" sz="1200" dirty="0"/>
              <a:t>. Dar ciência à </a:t>
            </a:r>
            <a:r>
              <a:rPr lang="pt-BR" sz="1200" b="1" dirty="0"/>
              <a:t>Caixa Econômica Federal </a:t>
            </a:r>
            <a:r>
              <a:rPr lang="pt-BR" sz="1200" dirty="0"/>
              <a:t>- MF:</a:t>
            </a:r>
          </a:p>
          <a:p>
            <a:r>
              <a:rPr lang="pt-BR" sz="1200" dirty="0"/>
              <a:t>1.7.9.1.da necessidade de condicionar a liberação dos recursos ao atendimento das condições de habilitação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40113" y="3933056"/>
            <a:ext cx="388843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PORTARIA Nº 529, DE 7 DE NOVEMBRO DE 2012</a:t>
            </a:r>
          </a:p>
          <a:p>
            <a:r>
              <a:rPr lang="pt-BR" sz="1200" dirty="0"/>
              <a:t>A MINISTRA DE ESTADO DO </a:t>
            </a:r>
            <a:r>
              <a:rPr lang="pt-BR" sz="1200" b="1" dirty="0"/>
              <a:t>PLANEJAMENTO, ORÇAMENTO E GESTÃO</a:t>
            </a:r>
            <a:r>
              <a:rPr lang="pt-BR" sz="1200" dirty="0"/>
              <a:t>, no uso de</a:t>
            </a:r>
          </a:p>
          <a:p>
            <a:r>
              <a:rPr lang="pt-BR" sz="1200" dirty="0"/>
              <a:t>suas </a:t>
            </a:r>
            <a:r>
              <a:rPr lang="pt-BR" sz="1200" dirty="0" smtClean="0"/>
              <a:t>atribuições resolve</a:t>
            </a:r>
            <a:r>
              <a:rPr lang="pt-BR" sz="1200" dirty="0"/>
              <a:t>:</a:t>
            </a:r>
          </a:p>
          <a:p>
            <a:r>
              <a:rPr lang="pt-BR" sz="1200" dirty="0"/>
              <a:t>Art. 1º Ficam distribuídas 7 (sete) Gratificações Temporárias das Unidades dos Sistemas Estruturadores da Administração Pública Federal - GSISTE, para o </a:t>
            </a:r>
            <a:r>
              <a:rPr lang="pt-BR" sz="1200" b="1" dirty="0"/>
              <a:t>Ministério do Meio Ambiente</a:t>
            </a:r>
            <a:r>
              <a:rPr lang="pt-BR" sz="1200" dirty="0"/>
              <a:t>, referentes aos </a:t>
            </a:r>
            <a:r>
              <a:rPr lang="pt-BR" sz="1200" dirty="0" smtClean="0"/>
              <a:t>...</a:t>
            </a:r>
            <a:endParaRPr lang="pt-B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4122"/>
            <a:ext cx="6501236" cy="123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04535" y="2276872"/>
            <a:ext cx="4375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Exemplos de decisões publicadas no D.O.U. que dificilmente foram tomadas unilateralmente.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41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da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análise das publicações oficiais pode contribuir para o estudo dos padrões de comunicação da informação entre as organizações públicas?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/>
              <a:t> </a:t>
            </a:r>
            <a:r>
              <a:rPr lang="pt-BR" smtClean="0"/>
              <a:t>Objetivos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2620888"/>
          </a:xfrm>
        </p:spPr>
        <p:txBody>
          <a:bodyPr>
            <a:noAutofit/>
          </a:bodyPr>
          <a:lstStyle/>
          <a:p>
            <a:r>
              <a:rPr lang="pt-BR" sz="3600" dirty="0"/>
              <a:t>Demonstrar a viabilidade de se analisar a da rede de comunicação da informação entre as organizações </a:t>
            </a:r>
            <a:r>
              <a:rPr lang="pt-BR" sz="3600" dirty="0" smtClean="0"/>
              <a:t>publicas brasileiras </a:t>
            </a:r>
            <a:r>
              <a:rPr lang="pt-BR" sz="3600" dirty="0"/>
              <a:t>por meio da extração de informações disponíveis em fontes de dados abertas.</a:t>
            </a:r>
          </a:p>
          <a:p>
            <a:pPr lvl="1"/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619672" y="2568812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1128652"/>
            <a:ext cx="7200800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Organizações públicas se </a:t>
            </a:r>
            <a:r>
              <a:rPr lang="pt-BR" dirty="0" smtClean="0">
                <a:solidFill>
                  <a:schemeClr val="tx1"/>
                </a:solidFill>
              </a:rPr>
              <a:t>comunicam para </a:t>
            </a:r>
            <a:r>
              <a:rPr lang="pt-BR" dirty="0">
                <a:solidFill>
                  <a:schemeClr val="tx1"/>
                </a:solidFill>
              </a:rPr>
              <a:t>produzir uma resposta ao meio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2BA3D508-1B43-4B52-8FAB-4C423C784271}" type="slidenum">
              <a:rPr lang="pt-BR" smtClean="0"/>
              <a:t>7</a:t>
            </a:fld>
            <a:endParaRPr lang="pt-BR"/>
          </a:p>
        </p:txBody>
      </p:sp>
      <p:sp>
        <p:nvSpPr>
          <p:cNvPr id="8" name="Seta dobrada para cima 7"/>
          <p:cNvSpPr/>
          <p:nvPr/>
        </p:nvSpPr>
        <p:spPr>
          <a:xfrm rot="5400000">
            <a:off x="336666" y="190760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71600" y="1848732"/>
            <a:ext cx="686591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padrão de comunicação é influenciado mas não se limita à estrutura hierárquica explícita</a:t>
            </a:r>
          </a:p>
        </p:txBody>
      </p:sp>
      <p:sp>
        <p:nvSpPr>
          <p:cNvPr id="11" name="Seta dobrada para cima 10"/>
          <p:cNvSpPr/>
          <p:nvPr/>
        </p:nvSpPr>
        <p:spPr>
          <a:xfrm rot="5400000">
            <a:off x="984738" y="262768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267744" y="328889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</a:p>
        </p:txBody>
      </p:sp>
      <p:sp>
        <p:nvSpPr>
          <p:cNvPr id="15" name="Seta dobrada para cima 14"/>
          <p:cNvSpPr/>
          <p:nvPr/>
        </p:nvSpPr>
        <p:spPr>
          <a:xfrm rot="5400000">
            <a:off x="1632810" y="334776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3506688" y="4257410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17" name="Retângulo 16"/>
          <p:cNvSpPr/>
          <p:nvPr/>
        </p:nvSpPr>
        <p:spPr>
          <a:xfrm>
            <a:off x="2915816" y="4080980"/>
            <a:ext cx="578579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co-ocorrencia</a:t>
            </a:r>
            <a:r>
              <a:rPr lang="pt-BR" dirty="0">
                <a:solidFill>
                  <a:schemeClr val="tx1"/>
                </a:solidFill>
              </a:rPr>
              <a:t> de entidades em publicações sinaliza uma comunicação entre elas.</a:t>
            </a:r>
          </a:p>
        </p:txBody>
      </p:sp>
      <p:sp>
        <p:nvSpPr>
          <p:cNvPr id="18" name="Seta dobrada para cima 17"/>
          <p:cNvSpPr/>
          <p:nvPr/>
        </p:nvSpPr>
        <p:spPr>
          <a:xfrm rot="5400000">
            <a:off x="2280882" y="406784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298776" y="5549645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20" name="Retângulo 19"/>
          <p:cNvSpPr/>
          <p:nvPr/>
        </p:nvSpPr>
        <p:spPr>
          <a:xfrm>
            <a:off x="323528" y="5229200"/>
            <a:ext cx="8568952" cy="1076211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 as publicações oficiais indicam implicitamente as relações, hierárquicas ou não, entre as organizações publicas brasileiras, então é possível extrair dessas relações uma rede a qual pode ser estudada utilizando-se </a:t>
            </a:r>
            <a:r>
              <a:rPr lang="pt-BR" dirty="0" smtClean="0">
                <a:solidFill>
                  <a:schemeClr val="tx1"/>
                </a:solidFill>
              </a:rPr>
              <a:t>os métodos da </a:t>
            </a:r>
            <a:r>
              <a:rPr lang="pt-BR" dirty="0">
                <a:solidFill>
                  <a:schemeClr val="tx1"/>
                </a:solidFill>
              </a:rPr>
              <a:t>Análise de Redes Sociais. </a:t>
            </a: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22" name="Seta para baixo 21"/>
          <p:cNvSpPr/>
          <p:nvPr/>
        </p:nvSpPr>
        <p:spPr>
          <a:xfrm>
            <a:off x="4478796" y="4725144"/>
            <a:ext cx="309228" cy="41024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5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8</a:t>
            </a:fld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m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59"/>
            <a:ext cx="905982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60932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Tabela 1 – Adaptação do quadro apresentado por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LeCoadic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(2004, p36). Interseções dos elementos da comunicação e o processo de publicação no DOU.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232247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Costa (2006) </a:t>
            </a:r>
            <a:r>
              <a:rPr lang="pt-BR" dirty="0"/>
              <a:t>divide a informação para negócios em dois grupos: formais e informais. </a:t>
            </a:r>
            <a:r>
              <a:rPr lang="pt-BR" dirty="0" smtClean="0"/>
              <a:t>“</a:t>
            </a:r>
            <a:r>
              <a:rPr lang="pt-BR" dirty="0"/>
              <a:t>A primeira, em meio impresso, é constituída de </a:t>
            </a:r>
            <a:r>
              <a:rPr lang="pt-BR" i="1" dirty="0"/>
              <a:t>correspondências oficiais</a:t>
            </a:r>
            <a:r>
              <a:rPr lang="pt-BR" dirty="0"/>
              <a:t> e </a:t>
            </a:r>
            <a:r>
              <a:rPr lang="pt-BR" i="1" dirty="0"/>
              <a:t>regulamentos editados</a:t>
            </a:r>
            <a:r>
              <a:rPr lang="pt-BR" dirty="0"/>
              <a:t>, entre outros. A segunda compreende a comunicação verbal, que se realiza, por exemplo, por </a:t>
            </a:r>
            <a:r>
              <a:rPr lang="pt-BR" i="1" dirty="0"/>
              <a:t>telefone</a:t>
            </a:r>
            <a:r>
              <a:rPr lang="pt-BR" dirty="0"/>
              <a:t> e em </a:t>
            </a:r>
            <a:r>
              <a:rPr lang="pt-BR" i="1" dirty="0"/>
              <a:t>conversas</a:t>
            </a:r>
            <a:r>
              <a:rPr lang="pt-BR" dirty="0"/>
              <a:t> e </a:t>
            </a:r>
            <a:r>
              <a:rPr lang="pt-BR" i="1" dirty="0"/>
              <a:t>reuniões</a:t>
            </a:r>
            <a:r>
              <a:rPr lang="pt-BR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88875"/>
            <a:ext cx="5688632" cy="302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8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1740</Words>
  <Application>Microsoft Office PowerPoint</Application>
  <PresentationFormat>Apresentação na tela (4:3)</PresentationFormat>
  <Paragraphs>233</Paragraphs>
  <Slides>26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Contexto</vt:lpstr>
      <vt:lpstr>Visão geral</vt:lpstr>
      <vt:lpstr>Apresentação do PowerPoint</vt:lpstr>
      <vt:lpstr>Pergunta da pesquisa</vt:lpstr>
      <vt:lpstr> Objetivos </vt:lpstr>
      <vt:lpstr> Hipótese</vt:lpstr>
      <vt:lpstr>Referencial teórico</vt:lpstr>
      <vt:lpstr>Referencial teórico</vt:lpstr>
      <vt:lpstr>Referencial teórico</vt:lpstr>
      <vt:lpstr>MODELO DE COMUNICAÇÃO ENTRE ORGANIZAÇÕES PÚBLICAS</vt:lpstr>
      <vt:lpstr>Metodologia</vt:lpstr>
      <vt:lpstr>Metodologia</vt:lpstr>
      <vt:lpstr>Metodologia</vt:lpstr>
      <vt:lpstr>Metodologia</vt:lpstr>
      <vt:lpstr>Resultados preliminares</vt:lpstr>
      <vt:lpstr>Resultados preliminares</vt:lpstr>
      <vt:lpstr>Resultados preliminares</vt:lpstr>
      <vt:lpstr>Resultados preliminares</vt:lpstr>
      <vt:lpstr>Resultados preliminares</vt:lpstr>
      <vt:lpstr>Resultados preliminares</vt:lpstr>
      <vt:lpstr>Resultados preliminares</vt:lpstr>
      <vt:lpstr>Resultados preliminares</vt:lpstr>
      <vt:lpstr>Outros estudos em andamento</vt:lpstr>
      <vt:lpstr>Cronograma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73</cp:revision>
  <dcterms:created xsi:type="dcterms:W3CDTF">2013-07-25T16:49:06Z</dcterms:created>
  <dcterms:modified xsi:type="dcterms:W3CDTF">2013-11-18T10:20:22Z</dcterms:modified>
</cp:coreProperties>
</file>