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3295-9948-4DEF-8356-801A7F6E12CE}" type="datetimeFigureOut">
              <a:rPr lang="pt-BR" smtClean="0"/>
              <a:t>21/05/2013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56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3295-9948-4DEF-8356-801A7F6E12CE}" type="datetimeFigureOut">
              <a:rPr lang="pt-BR" smtClean="0"/>
              <a:t>21/05/2013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3295-9948-4DEF-8356-801A7F6E12CE}" type="datetimeFigureOut">
              <a:rPr lang="pt-BR" smtClean="0"/>
              <a:t>21/05/2013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28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3295-9948-4DEF-8356-801A7F6E12CE}" type="datetimeFigureOut">
              <a:rPr lang="pt-BR" smtClean="0"/>
              <a:t>21/05/2013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60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3295-9948-4DEF-8356-801A7F6E12CE}" type="datetimeFigureOut">
              <a:rPr lang="pt-BR" smtClean="0"/>
              <a:t>21/05/2013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3295-9948-4DEF-8356-801A7F6E12CE}" type="datetimeFigureOut">
              <a:rPr lang="pt-BR" smtClean="0"/>
              <a:t>21/05/2013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19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3295-9948-4DEF-8356-801A7F6E12CE}" type="datetimeFigureOut">
              <a:rPr lang="pt-BR" smtClean="0"/>
              <a:t>21/05/2013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62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3295-9948-4DEF-8356-801A7F6E12CE}" type="datetimeFigureOut">
              <a:rPr lang="pt-BR" smtClean="0"/>
              <a:t>21/05/2013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30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3295-9948-4DEF-8356-801A7F6E12CE}" type="datetimeFigureOut">
              <a:rPr lang="pt-BR" smtClean="0"/>
              <a:t>21/05/2013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07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3295-9948-4DEF-8356-801A7F6E12CE}" type="datetimeFigureOut">
              <a:rPr lang="pt-BR" smtClean="0"/>
              <a:t>21/05/2013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03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3295-9948-4DEF-8356-801A7F6E12CE}" type="datetimeFigureOut">
              <a:rPr lang="pt-BR" smtClean="0"/>
              <a:t>21/05/2013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75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33295-9948-4DEF-8356-801A7F6E12CE}" type="datetimeFigureOut">
              <a:rPr lang="pt-BR" smtClean="0"/>
              <a:t>21/05/2013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95195-991E-4A3A-A6CA-053438AE47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43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9512" y="556664"/>
            <a:ext cx="1872208" cy="9361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DouDownloader</a:t>
            </a:r>
            <a:endParaRPr lang="pt-BR" dirty="0" smtClean="0"/>
          </a:p>
        </p:txBody>
      </p:sp>
      <p:sp>
        <p:nvSpPr>
          <p:cNvPr id="5" name="Retângulo 4"/>
          <p:cNvSpPr/>
          <p:nvPr/>
        </p:nvSpPr>
        <p:spPr>
          <a:xfrm>
            <a:off x="2199405" y="3789962"/>
            <a:ext cx="1872208" cy="9361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AnalisadorDou</a:t>
            </a:r>
            <a:endParaRPr lang="pt-BR" dirty="0"/>
          </a:p>
        </p:txBody>
      </p:sp>
      <p:sp>
        <p:nvSpPr>
          <p:cNvPr id="6" name="Cilindro 5"/>
          <p:cNvSpPr/>
          <p:nvPr/>
        </p:nvSpPr>
        <p:spPr>
          <a:xfrm>
            <a:off x="2451479" y="592668"/>
            <a:ext cx="1584176" cy="9001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Arquivos</a:t>
            </a:r>
          </a:p>
          <a:p>
            <a:pPr algn="ctr"/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53227" y="1901255"/>
            <a:ext cx="187220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Gate </a:t>
            </a:r>
            <a:r>
              <a:rPr lang="pt-BR" dirty="0" err="1" smtClean="0"/>
              <a:t>Developer</a:t>
            </a:r>
            <a:endParaRPr lang="pt-BR" dirty="0"/>
          </a:p>
        </p:txBody>
      </p:sp>
      <p:sp>
        <p:nvSpPr>
          <p:cNvPr id="10" name="Retângulo com Único Canto Aparado 9"/>
          <p:cNvSpPr/>
          <p:nvPr/>
        </p:nvSpPr>
        <p:spPr>
          <a:xfrm>
            <a:off x="2451478" y="1998415"/>
            <a:ext cx="1584176" cy="72008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Arquivo Gate </a:t>
            </a:r>
            <a:r>
              <a:rPr lang="pt-BR" dirty="0" err="1" smtClean="0"/>
              <a:t>AppState</a:t>
            </a:r>
            <a:endParaRPr lang="pt-BR" dirty="0"/>
          </a:p>
        </p:txBody>
      </p:sp>
      <p:sp>
        <p:nvSpPr>
          <p:cNvPr id="11" name="Cilindro 10"/>
          <p:cNvSpPr/>
          <p:nvPr/>
        </p:nvSpPr>
        <p:spPr>
          <a:xfrm>
            <a:off x="2238456" y="5373216"/>
            <a:ext cx="1872208" cy="792088"/>
          </a:xfrm>
          <a:prstGeom prst="can">
            <a:avLst>
              <a:gd name="adj" fmla="val 132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Relacionamentos</a:t>
            </a:r>
          </a:p>
          <a:p>
            <a:pPr algn="ctr"/>
            <a:r>
              <a:rPr lang="pt-BR" dirty="0" smtClean="0"/>
              <a:t>(SQL Server)</a:t>
            </a:r>
            <a:endParaRPr lang="pt-BR" dirty="0"/>
          </a:p>
        </p:txBody>
      </p:sp>
      <p:sp>
        <p:nvSpPr>
          <p:cNvPr id="12" name="Cilindro 11"/>
          <p:cNvSpPr/>
          <p:nvPr/>
        </p:nvSpPr>
        <p:spPr>
          <a:xfrm>
            <a:off x="166370" y="5373216"/>
            <a:ext cx="1859065" cy="792088"/>
          </a:xfrm>
          <a:prstGeom prst="can">
            <a:avLst>
              <a:gd name="adj" fmla="val 110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Base SIORG</a:t>
            </a:r>
          </a:p>
          <a:p>
            <a:pPr algn="ctr"/>
            <a:r>
              <a:rPr lang="pt-BR" dirty="0" smtClean="0"/>
              <a:t>(SQL Server)</a:t>
            </a:r>
            <a:endParaRPr lang="pt-BR" dirty="0"/>
          </a:p>
        </p:txBody>
      </p:sp>
      <p:cxnSp>
        <p:nvCxnSpPr>
          <p:cNvPr id="16" name="Conector de seta reta 15"/>
          <p:cNvCxnSpPr>
            <a:stCxn id="4" idx="3"/>
            <a:endCxn id="6" idx="2"/>
          </p:cNvCxnSpPr>
          <p:nvPr/>
        </p:nvCxnSpPr>
        <p:spPr>
          <a:xfrm>
            <a:off x="2051720" y="1024716"/>
            <a:ext cx="399759" cy="18002"/>
          </a:xfrm>
          <a:prstGeom prst="straightConnector1">
            <a:avLst/>
          </a:prstGeom>
          <a:ln w="34925"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8" idx="3"/>
            <a:endCxn id="10" idx="2"/>
          </p:cNvCxnSpPr>
          <p:nvPr/>
        </p:nvCxnSpPr>
        <p:spPr>
          <a:xfrm>
            <a:off x="2025435" y="2358455"/>
            <a:ext cx="426043" cy="0"/>
          </a:xfrm>
          <a:prstGeom prst="straightConnector1">
            <a:avLst/>
          </a:prstGeom>
          <a:ln w="34925"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>
            <a:stCxn id="10" idx="0"/>
            <a:endCxn id="5" idx="3"/>
          </p:cNvCxnSpPr>
          <p:nvPr/>
        </p:nvCxnSpPr>
        <p:spPr>
          <a:xfrm>
            <a:off x="4035654" y="2358455"/>
            <a:ext cx="35959" cy="1899559"/>
          </a:xfrm>
          <a:prstGeom prst="bentConnector3">
            <a:avLst>
              <a:gd name="adj1" fmla="val 735724"/>
            </a:avLst>
          </a:prstGeom>
          <a:ln w="34925"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do 27"/>
          <p:cNvCxnSpPr>
            <a:stCxn id="6" idx="4"/>
            <a:endCxn id="5" idx="3"/>
          </p:cNvCxnSpPr>
          <p:nvPr/>
        </p:nvCxnSpPr>
        <p:spPr>
          <a:xfrm>
            <a:off x="4035655" y="1042718"/>
            <a:ext cx="35958" cy="3215296"/>
          </a:xfrm>
          <a:prstGeom prst="bentConnector3">
            <a:avLst>
              <a:gd name="adj1" fmla="val 735742"/>
            </a:avLst>
          </a:prstGeom>
          <a:ln w="34925"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5" idx="2"/>
            <a:endCxn id="11" idx="1"/>
          </p:cNvCxnSpPr>
          <p:nvPr/>
        </p:nvCxnSpPr>
        <p:spPr>
          <a:xfrm>
            <a:off x="3135509" y="4726066"/>
            <a:ext cx="39051" cy="647150"/>
          </a:xfrm>
          <a:prstGeom prst="straightConnector1">
            <a:avLst/>
          </a:prstGeom>
          <a:ln w="34925"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upo 82"/>
          <p:cNvGrpSpPr/>
          <p:nvPr/>
        </p:nvGrpSpPr>
        <p:grpSpPr>
          <a:xfrm>
            <a:off x="746284" y="2815655"/>
            <a:ext cx="369332" cy="2557561"/>
            <a:chOff x="746284" y="1943575"/>
            <a:chExt cx="369332" cy="2557561"/>
          </a:xfrm>
        </p:grpSpPr>
        <p:cxnSp>
          <p:nvCxnSpPr>
            <p:cNvPr id="31" name="Conector angulado 30"/>
            <p:cNvCxnSpPr>
              <a:stCxn id="12" idx="1"/>
              <a:endCxn id="8" idx="2"/>
            </p:cNvCxnSpPr>
            <p:nvPr/>
          </p:nvCxnSpPr>
          <p:spPr>
            <a:xfrm rot="16200000" flipV="1">
              <a:off x="-186163" y="3219070"/>
              <a:ext cx="2557561" cy="6572"/>
            </a:xfrm>
            <a:prstGeom prst="bentConnector3">
              <a:avLst>
                <a:gd name="adj1" fmla="val 50000"/>
              </a:avLst>
            </a:prstGeom>
            <a:ln w="34925"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CaixaDeTexto 81"/>
            <p:cNvSpPr txBox="1"/>
            <p:nvPr/>
          </p:nvSpPr>
          <p:spPr>
            <a:xfrm rot="16200000">
              <a:off x="127685" y="3103511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Lista de </a:t>
              </a:r>
              <a:r>
                <a:rPr lang="pt-BR" dirty="0" err="1" smtClean="0"/>
                <a:t>Orgãos</a:t>
              </a:r>
              <a:endParaRPr lang="pt-BR" dirty="0"/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1468002" y="6488668"/>
            <a:ext cx="1167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Hierarquia</a:t>
            </a:r>
            <a:endParaRPr lang="pt-BR" dirty="0"/>
          </a:p>
        </p:txBody>
      </p:sp>
      <p:sp>
        <p:nvSpPr>
          <p:cNvPr id="106" name="Retângulo 105"/>
          <p:cNvSpPr/>
          <p:nvPr/>
        </p:nvSpPr>
        <p:spPr>
          <a:xfrm>
            <a:off x="3632205" y="3006192"/>
            <a:ext cx="1260261" cy="6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Rotina Batch</a:t>
            </a:r>
          </a:p>
          <a:p>
            <a:pPr algn="ctr"/>
            <a:r>
              <a:rPr lang="pt-BR" sz="1100" dirty="0" smtClean="0"/>
              <a:t>(Repete para cada arquivo texto)</a:t>
            </a:r>
            <a:endParaRPr lang="pt-BR" sz="1100" dirty="0"/>
          </a:p>
        </p:txBody>
      </p:sp>
      <p:cxnSp>
        <p:nvCxnSpPr>
          <p:cNvPr id="54" name="Conector angulado 53"/>
          <p:cNvCxnSpPr>
            <a:stCxn id="12" idx="3"/>
            <a:endCxn id="11" idx="3"/>
          </p:cNvCxnSpPr>
          <p:nvPr/>
        </p:nvCxnSpPr>
        <p:spPr>
          <a:xfrm rot="16200000" flipH="1">
            <a:off x="2135231" y="5125975"/>
            <a:ext cx="12700" cy="2078657"/>
          </a:xfrm>
          <a:prstGeom prst="bentConnector3">
            <a:avLst>
              <a:gd name="adj1" fmla="val 2672732"/>
            </a:avLst>
          </a:prstGeom>
          <a:ln w="34925"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5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 smtClean="0"/>
              <a:t>DouDownloader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627334" y="3501008"/>
            <a:ext cx="1872208" cy="9361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DouDownloader</a:t>
            </a:r>
            <a:endParaRPr lang="pt-BR" dirty="0" smtClean="0"/>
          </a:p>
          <a:p>
            <a:pPr algn="ctr"/>
            <a:r>
              <a:rPr lang="pt-BR" dirty="0" smtClean="0"/>
              <a:t>(ExtractPageContentArea.java)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395536" y="3275692"/>
            <a:ext cx="2304256" cy="1089412"/>
            <a:chOff x="539552" y="2771636"/>
            <a:chExt cx="2304256" cy="1089412"/>
          </a:xfrm>
        </p:grpSpPr>
        <p:sp>
          <p:nvSpPr>
            <p:cNvPr id="5" name="Retângulo 4"/>
            <p:cNvSpPr/>
            <p:nvPr/>
          </p:nvSpPr>
          <p:spPr>
            <a:xfrm>
              <a:off x="683568" y="3068960"/>
              <a:ext cx="2160240" cy="7920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200" dirty="0" smtClean="0"/>
                <a:t>-Data inicial</a:t>
              </a:r>
            </a:p>
            <a:p>
              <a:r>
                <a:rPr lang="pt-BR" sz="1200" dirty="0" smtClean="0"/>
                <a:t>-Data final</a:t>
              </a:r>
            </a:p>
            <a:p>
              <a:r>
                <a:rPr lang="pt-BR" sz="1200" dirty="0" smtClean="0"/>
                <a:t>-Pasta de destino dos arquivos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39552" y="2771636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Entradas:</a:t>
              </a:r>
              <a:endParaRPr lang="pt-BR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3689636" y="5457636"/>
            <a:ext cx="2510574" cy="707668"/>
            <a:chOff x="4005642" y="5075892"/>
            <a:chExt cx="2510574" cy="707668"/>
          </a:xfrm>
        </p:grpSpPr>
        <p:sp>
          <p:nvSpPr>
            <p:cNvPr id="8" name="Retângulo 7"/>
            <p:cNvSpPr/>
            <p:nvPr/>
          </p:nvSpPr>
          <p:spPr>
            <a:xfrm>
              <a:off x="4067944" y="5373216"/>
              <a:ext cx="2448272" cy="410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- com.itextpdf.text.pdf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005642" y="5075892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Dependencias</a:t>
              </a:r>
              <a:r>
                <a:rPr lang="pt-BR" dirty="0" smtClean="0"/>
                <a:t>:</a:t>
              </a:r>
              <a:endParaRPr lang="pt-BR" dirty="0"/>
            </a:p>
          </p:txBody>
        </p:sp>
      </p:grpSp>
      <p:sp>
        <p:nvSpPr>
          <p:cNvPr id="11" name="Nuvem 10"/>
          <p:cNvSpPr/>
          <p:nvPr/>
        </p:nvSpPr>
        <p:spPr>
          <a:xfrm>
            <a:off x="3635896" y="2142148"/>
            <a:ext cx="1863646" cy="5667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In.gov.br</a:t>
            </a:r>
            <a:endParaRPr lang="pt-BR" dirty="0"/>
          </a:p>
        </p:txBody>
      </p:sp>
      <p:sp>
        <p:nvSpPr>
          <p:cNvPr id="12" name="Cilindro 11"/>
          <p:cNvSpPr/>
          <p:nvPr/>
        </p:nvSpPr>
        <p:spPr>
          <a:xfrm>
            <a:off x="6588224" y="3364976"/>
            <a:ext cx="216024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Informações registradas em arquivos texto. Um arquivo por jornal. Três arquivos por dia</a:t>
            </a:r>
          </a:p>
        </p:txBody>
      </p:sp>
      <p:cxnSp>
        <p:nvCxnSpPr>
          <p:cNvPr id="14" name="Conector de seta reta 13"/>
          <p:cNvCxnSpPr>
            <a:stCxn id="5" idx="3"/>
          </p:cNvCxnSpPr>
          <p:nvPr/>
        </p:nvCxnSpPr>
        <p:spPr>
          <a:xfrm>
            <a:off x="2699792" y="3969060"/>
            <a:ext cx="927542" cy="3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12" idx="2"/>
          </p:cNvCxnSpPr>
          <p:nvPr/>
        </p:nvCxnSpPr>
        <p:spPr>
          <a:xfrm>
            <a:off x="5499542" y="3973052"/>
            <a:ext cx="108868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1" idx="1"/>
            <a:endCxn id="4" idx="0"/>
          </p:cNvCxnSpPr>
          <p:nvPr/>
        </p:nvCxnSpPr>
        <p:spPr>
          <a:xfrm flipH="1">
            <a:off x="4563438" y="2708316"/>
            <a:ext cx="4281" cy="7926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9" idx="0"/>
          </p:cNvCxnSpPr>
          <p:nvPr/>
        </p:nvCxnSpPr>
        <p:spPr>
          <a:xfrm flipV="1">
            <a:off x="4476871" y="4437112"/>
            <a:ext cx="0" cy="10205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07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620688"/>
            <a:ext cx="2474377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65658" y="836712"/>
            <a:ext cx="72008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aaaaaaaaaaaaaaaaaaaaaaaa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285738" y="836712"/>
            <a:ext cx="72008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bbbbbbbbbbbbbbbbbbbbbbbb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116766" y="954801"/>
            <a:ext cx="72008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cccccccccccccccccccccccccccccc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50411" y="328880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iText</a:t>
            </a:r>
            <a:r>
              <a:rPr lang="pt-BR" dirty="0" smtClean="0"/>
              <a:t> </a:t>
            </a:r>
            <a:r>
              <a:rPr lang="pt-BR" dirty="0" err="1" smtClean="0"/>
              <a:t>parser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550411" y="963929"/>
            <a:ext cx="72008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aaaaaaaaaaaaaaaaaaaaaaaa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6299478" y="963929"/>
            <a:ext cx="1306603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 smtClean="0"/>
              <a:t>aaaaaaaaaaaaaaaaaaaaaaaabbbbbbbbbbbbbbbbbbbbbbbbccccccccccccccccccccc</a:t>
            </a:r>
            <a:endParaRPr lang="pt-BR" dirty="0"/>
          </a:p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203558" y="328880"/>
            <a:ext cx="1791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Arquivo Texto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408589" y="4028937"/>
            <a:ext cx="2474377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69819" y="4244961"/>
            <a:ext cx="144016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aaaaaaaaaaaaaaaaaaaaaaaa</a:t>
            </a:r>
            <a:r>
              <a:rPr lang="pt-BR" dirty="0" err="1"/>
              <a:t>bbbbbbbbbbbbbbbbbbbbbbbb</a:t>
            </a:r>
            <a:endParaRPr lang="pt-BR" dirty="0"/>
          </a:p>
          <a:p>
            <a:pPr algn="ctr"/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2009979" y="4244961"/>
            <a:ext cx="72008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cccccccccccccccccccccccccccccc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550411" y="3804561"/>
            <a:ext cx="15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iText</a:t>
            </a:r>
            <a:r>
              <a:rPr lang="pt-BR" dirty="0" smtClean="0"/>
              <a:t> </a:t>
            </a:r>
            <a:r>
              <a:rPr lang="pt-BR" dirty="0" err="1" smtClean="0"/>
              <a:t>parser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3553743" y="4372178"/>
            <a:ext cx="72008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aaaaaaaaaabbbbbbbbbbbb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6299478" y="4407883"/>
            <a:ext cx="1306603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 smtClean="0"/>
              <a:t>aaaaaaaaaabbbbbbbbbbbbaaaaaaaaaabbbbbbbbbbbbcccccccccccccccccccccccc</a:t>
            </a:r>
            <a:endParaRPr lang="pt-BR" dirty="0"/>
          </a:p>
          <a:p>
            <a:pPr algn="ctr"/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299478" y="3804561"/>
            <a:ext cx="159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Arquivo Texto inconsistente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4336673" y="954801"/>
            <a:ext cx="72008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bbbbbbbbbbbbbbbbbbbbbbbb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2005818" y="836712"/>
            <a:ext cx="72008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cccccccccccccccccccccccccccccc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4336673" y="4372178"/>
            <a:ext cx="72008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aaaaaaaaaabbbbbbbbbbbb</a:t>
            </a:r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5116766" y="4372178"/>
            <a:ext cx="72008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cccccccccccccccccccccccccccccc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95358" y="3628311"/>
            <a:ext cx="247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Pagina com 2 colunas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95357" y="198052"/>
            <a:ext cx="247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Pagina com 3 colunas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2987824" y="2044049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2987824" y="5418165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5939438" y="198693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5934591" y="5418165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94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 smtClean="0"/>
              <a:t>AnalisadorDou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767212" y="3501008"/>
            <a:ext cx="1872208" cy="9361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AnalisadorDOU</a:t>
            </a:r>
            <a:endParaRPr lang="pt-BR" dirty="0" smtClean="0"/>
          </a:p>
          <a:p>
            <a:pPr algn="ctr"/>
            <a:r>
              <a:rPr lang="pt-BR" dirty="0" smtClean="0"/>
              <a:t>(Process.java)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539552" y="3275692"/>
            <a:ext cx="2304256" cy="1089412"/>
            <a:chOff x="539552" y="2771636"/>
            <a:chExt cx="2304256" cy="1089412"/>
          </a:xfrm>
        </p:grpSpPr>
        <p:sp>
          <p:nvSpPr>
            <p:cNvPr id="6" name="Retângulo 5"/>
            <p:cNvSpPr/>
            <p:nvPr/>
          </p:nvSpPr>
          <p:spPr>
            <a:xfrm>
              <a:off x="683568" y="3068960"/>
              <a:ext cx="2160240" cy="7920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200" dirty="0" smtClean="0"/>
                <a:t>-Arquivo </a:t>
              </a:r>
              <a:r>
                <a:rPr lang="pt-BR" sz="1200" dirty="0" err="1" smtClean="0"/>
                <a:t>AppState</a:t>
              </a:r>
              <a:r>
                <a:rPr lang="pt-BR" sz="1200" dirty="0" smtClean="0"/>
                <a:t> do Gate</a:t>
              </a:r>
            </a:p>
            <a:p>
              <a:r>
                <a:rPr lang="pt-BR" sz="1200" dirty="0" smtClean="0"/>
                <a:t>-Arquivo a ser processado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39552" y="2771636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Entradas:</a:t>
              </a:r>
              <a:endParaRPr lang="pt-BR" dirty="0"/>
            </a:p>
          </p:txBody>
        </p:sp>
      </p:grpSp>
      <p:cxnSp>
        <p:nvCxnSpPr>
          <p:cNvPr id="8" name="Conector de seta reta 7"/>
          <p:cNvCxnSpPr>
            <a:stCxn id="6" idx="3"/>
            <a:endCxn id="4" idx="1"/>
          </p:cNvCxnSpPr>
          <p:nvPr/>
        </p:nvCxnSpPr>
        <p:spPr>
          <a:xfrm>
            <a:off x="2843808" y="3969060"/>
            <a:ext cx="9234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/>
          <p:cNvGrpSpPr/>
          <p:nvPr/>
        </p:nvGrpSpPr>
        <p:grpSpPr>
          <a:xfrm>
            <a:off x="2759100" y="5529644"/>
            <a:ext cx="3096344" cy="923692"/>
            <a:chOff x="4005642" y="5075892"/>
            <a:chExt cx="2510574" cy="923692"/>
          </a:xfrm>
        </p:grpSpPr>
        <p:sp>
          <p:nvSpPr>
            <p:cNvPr id="10" name="Retângulo 9"/>
            <p:cNvSpPr/>
            <p:nvPr/>
          </p:nvSpPr>
          <p:spPr>
            <a:xfrm>
              <a:off x="4067944" y="5373216"/>
              <a:ext cx="2448272" cy="6263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pt-BR" dirty="0" smtClean="0"/>
                <a:t>gate.*</a:t>
              </a:r>
            </a:p>
            <a:p>
              <a:pPr marL="285750" indent="-285750">
                <a:buFontTx/>
                <a:buChar char="-"/>
              </a:pPr>
              <a:r>
                <a:rPr lang="pt-BR" dirty="0" err="1" smtClean="0"/>
                <a:t>net.sourceforge.jtds.jdbc</a:t>
              </a:r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005642" y="5075892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Dependencias</a:t>
              </a:r>
              <a:r>
                <a:rPr lang="pt-BR" dirty="0" smtClean="0"/>
                <a:t>:</a:t>
              </a:r>
              <a:endParaRPr lang="pt-BR" dirty="0"/>
            </a:p>
          </p:txBody>
        </p:sp>
      </p:grpSp>
      <p:cxnSp>
        <p:nvCxnSpPr>
          <p:cNvPr id="12" name="Conector de seta reta 11"/>
          <p:cNvCxnSpPr>
            <a:stCxn id="11" idx="3"/>
            <a:endCxn id="4" idx="2"/>
          </p:cNvCxnSpPr>
          <p:nvPr/>
        </p:nvCxnSpPr>
        <p:spPr>
          <a:xfrm flipV="1">
            <a:off x="4700927" y="4437112"/>
            <a:ext cx="2389" cy="12771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1"/>
          <p:cNvGrpSpPr/>
          <p:nvPr/>
        </p:nvGrpSpPr>
        <p:grpSpPr>
          <a:xfrm>
            <a:off x="7223596" y="3411324"/>
            <a:ext cx="1440160" cy="1529844"/>
            <a:chOff x="5796136" y="2907268"/>
            <a:chExt cx="1440160" cy="1529844"/>
          </a:xfrm>
        </p:grpSpPr>
        <p:sp>
          <p:nvSpPr>
            <p:cNvPr id="20" name="Retângulo 19"/>
            <p:cNvSpPr/>
            <p:nvPr/>
          </p:nvSpPr>
          <p:spPr>
            <a:xfrm>
              <a:off x="5796136" y="3275692"/>
              <a:ext cx="1440160" cy="1161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err="1" smtClean="0"/>
                <a:t>IdEntidade</a:t>
              </a:r>
              <a:endParaRPr lang="pt-BR" dirty="0" smtClean="0"/>
            </a:p>
            <a:p>
              <a:r>
                <a:rPr lang="pt-BR" dirty="0" err="1" smtClean="0"/>
                <a:t>IdPortaria</a:t>
              </a:r>
              <a:endParaRPr lang="pt-BR" dirty="0" smtClean="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796136" y="2907268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TbPortariaEntidade</a:t>
              </a:r>
              <a:endParaRPr lang="pt-BR" sz="1200" dirty="0" smtClean="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7223596" y="5101788"/>
            <a:ext cx="1440160" cy="1529844"/>
            <a:chOff x="5796136" y="2907268"/>
            <a:chExt cx="1440160" cy="1529844"/>
          </a:xfrm>
        </p:grpSpPr>
        <p:sp>
          <p:nvSpPr>
            <p:cNvPr id="24" name="Retângulo 23"/>
            <p:cNvSpPr/>
            <p:nvPr/>
          </p:nvSpPr>
          <p:spPr>
            <a:xfrm>
              <a:off x="5796136" y="3275692"/>
              <a:ext cx="1440160" cy="1161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err="1" smtClean="0"/>
                <a:t>Identificacao</a:t>
              </a:r>
              <a:endParaRPr lang="pt-BR" dirty="0" smtClean="0"/>
            </a:p>
            <a:p>
              <a:r>
                <a:rPr lang="pt-BR" dirty="0" smtClean="0"/>
                <a:t>Texto</a:t>
              </a:r>
            </a:p>
            <a:p>
              <a:r>
                <a:rPr lang="pt-BR" dirty="0" smtClean="0"/>
                <a:t>Data</a:t>
              </a:r>
              <a:endParaRPr lang="pt-BR" dirty="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796136" y="2907268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TbPortaria</a:t>
              </a:r>
              <a:endParaRPr lang="pt-BR" dirty="0" smtClean="0"/>
            </a:p>
          </p:txBody>
        </p:sp>
      </p:grpSp>
      <p:cxnSp>
        <p:nvCxnSpPr>
          <p:cNvPr id="33" name="Conector angulado 32"/>
          <p:cNvCxnSpPr>
            <a:stCxn id="20" idx="3"/>
            <a:endCxn id="24" idx="3"/>
          </p:cNvCxnSpPr>
          <p:nvPr/>
        </p:nvCxnSpPr>
        <p:spPr>
          <a:xfrm>
            <a:off x="8663756" y="4360458"/>
            <a:ext cx="12700" cy="169046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o 35"/>
          <p:cNvGrpSpPr/>
          <p:nvPr/>
        </p:nvGrpSpPr>
        <p:grpSpPr>
          <a:xfrm>
            <a:off x="7208672" y="1683132"/>
            <a:ext cx="1440160" cy="1529844"/>
            <a:chOff x="5796136" y="2907268"/>
            <a:chExt cx="1440160" cy="1529844"/>
          </a:xfrm>
        </p:grpSpPr>
        <p:sp>
          <p:nvSpPr>
            <p:cNvPr id="37" name="Retângulo 36"/>
            <p:cNvSpPr/>
            <p:nvPr/>
          </p:nvSpPr>
          <p:spPr>
            <a:xfrm>
              <a:off x="5796136" y="3275692"/>
              <a:ext cx="1440160" cy="1161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err="1" smtClean="0"/>
                <a:t>Co_Orgao</a:t>
              </a:r>
              <a:endParaRPr lang="pt-BR" dirty="0" smtClean="0"/>
            </a:p>
            <a:p>
              <a:r>
                <a:rPr lang="pt-BR" dirty="0" err="1" smtClean="0"/>
                <a:t>No_Orgao</a:t>
              </a:r>
              <a:endParaRPr lang="pt-BR" dirty="0" smtClean="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796136" y="2907268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/>
                <a:t>Ta_Nomes_Orgaos</a:t>
              </a:r>
              <a:endParaRPr lang="pt-BR" sz="1200" dirty="0" smtClean="0"/>
            </a:p>
          </p:txBody>
        </p:sp>
      </p:grpSp>
      <p:cxnSp>
        <p:nvCxnSpPr>
          <p:cNvPr id="39" name="Conector angulado 38"/>
          <p:cNvCxnSpPr>
            <a:stCxn id="37" idx="3"/>
            <a:endCxn id="20" idx="3"/>
          </p:cNvCxnSpPr>
          <p:nvPr/>
        </p:nvCxnSpPr>
        <p:spPr>
          <a:xfrm>
            <a:off x="8648832" y="2632266"/>
            <a:ext cx="14924" cy="1728192"/>
          </a:xfrm>
          <a:prstGeom prst="bentConnector3">
            <a:avLst>
              <a:gd name="adj1" fmla="val 16317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do 46"/>
          <p:cNvCxnSpPr>
            <a:stCxn id="4" idx="3"/>
            <a:endCxn id="20" idx="1"/>
          </p:cNvCxnSpPr>
          <p:nvPr/>
        </p:nvCxnSpPr>
        <p:spPr>
          <a:xfrm>
            <a:off x="5639420" y="3969060"/>
            <a:ext cx="1584176" cy="391398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>
            <a:stCxn id="4" idx="3"/>
            <a:endCxn id="24" idx="1"/>
          </p:cNvCxnSpPr>
          <p:nvPr/>
        </p:nvCxnSpPr>
        <p:spPr>
          <a:xfrm>
            <a:off x="5639420" y="3969060"/>
            <a:ext cx="1584176" cy="2081862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 smtClean="0"/>
              <a:t>AnalisadorDou</a:t>
            </a:r>
            <a:endParaRPr lang="pt-BR" dirty="0"/>
          </a:p>
        </p:txBody>
      </p:sp>
      <p:grpSp>
        <p:nvGrpSpPr>
          <p:cNvPr id="17" name="Grupo 16"/>
          <p:cNvGrpSpPr/>
          <p:nvPr/>
        </p:nvGrpSpPr>
        <p:grpSpPr>
          <a:xfrm>
            <a:off x="827584" y="1916832"/>
            <a:ext cx="936104" cy="4680520"/>
            <a:chOff x="539552" y="1916832"/>
            <a:chExt cx="936104" cy="4680520"/>
          </a:xfrm>
        </p:grpSpPr>
        <p:sp>
          <p:nvSpPr>
            <p:cNvPr id="3" name="Retângulo 2"/>
            <p:cNvSpPr/>
            <p:nvPr/>
          </p:nvSpPr>
          <p:spPr>
            <a:xfrm>
              <a:off x="539552" y="1916832"/>
              <a:ext cx="936104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pt-BR" sz="1200" dirty="0" err="1" smtClean="0"/>
                <a:t>Process</a:t>
              </a:r>
              <a:endParaRPr lang="pt-BR" sz="1200" dirty="0"/>
            </a:p>
          </p:txBody>
        </p:sp>
        <p:cxnSp>
          <p:nvCxnSpPr>
            <p:cNvPr id="16" name="Conector reto 15"/>
            <p:cNvCxnSpPr/>
            <p:nvPr/>
          </p:nvCxnSpPr>
          <p:spPr>
            <a:xfrm>
              <a:off x="1007604" y="2374032"/>
              <a:ext cx="0" cy="422332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30"/>
          <p:cNvGrpSpPr/>
          <p:nvPr/>
        </p:nvGrpSpPr>
        <p:grpSpPr>
          <a:xfrm>
            <a:off x="1835696" y="1916832"/>
            <a:ext cx="1368152" cy="4680520"/>
            <a:chOff x="539552" y="1916832"/>
            <a:chExt cx="1368152" cy="4680520"/>
          </a:xfrm>
        </p:grpSpPr>
        <p:sp>
          <p:nvSpPr>
            <p:cNvPr id="32" name="Retângulo 31"/>
            <p:cNvSpPr/>
            <p:nvPr/>
          </p:nvSpPr>
          <p:spPr>
            <a:xfrm>
              <a:off x="539552" y="1916832"/>
              <a:ext cx="1368152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pt-BR" sz="1200" dirty="0" err="1" smtClean="0"/>
                <a:t>DouProcessor</a:t>
              </a:r>
              <a:endParaRPr lang="pt-BR" sz="1200" dirty="0"/>
            </a:p>
          </p:txBody>
        </p:sp>
        <p:cxnSp>
          <p:nvCxnSpPr>
            <p:cNvPr id="34" name="Conector reto 33"/>
            <p:cNvCxnSpPr>
              <a:stCxn id="32" idx="2"/>
            </p:cNvCxnSpPr>
            <p:nvPr/>
          </p:nvCxnSpPr>
          <p:spPr>
            <a:xfrm>
              <a:off x="1223628" y="2374032"/>
              <a:ext cx="0" cy="422332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o 34"/>
          <p:cNvGrpSpPr/>
          <p:nvPr/>
        </p:nvGrpSpPr>
        <p:grpSpPr>
          <a:xfrm>
            <a:off x="3275856" y="1916832"/>
            <a:ext cx="1584176" cy="4680520"/>
            <a:chOff x="539552" y="1916832"/>
            <a:chExt cx="1584176" cy="4680520"/>
          </a:xfrm>
        </p:grpSpPr>
        <p:sp>
          <p:nvSpPr>
            <p:cNvPr id="40" name="Retângulo 39"/>
            <p:cNvSpPr/>
            <p:nvPr/>
          </p:nvSpPr>
          <p:spPr>
            <a:xfrm>
              <a:off x="539552" y="1916832"/>
              <a:ext cx="1584176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pt-BR" sz="1200" dirty="0" err="1"/>
                <a:t>gate.CorpusController</a:t>
              </a:r>
              <a:endParaRPr lang="pt-BR" sz="1200" dirty="0"/>
            </a:p>
          </p:txBody>
        </p:sp>
        <p:cxnSp>
          <p:nvCxnSpPr>
            <p:cNvPr id="41" name="Conector reto 40"/>
            <p:cNvCxnSpPr/>
            <p:nvPr/>
          </p:nvCxnSpPr>
          <p:spPr>
            <a:xfrm>
              <a:off x="1331640" y="2374032"/>
              <a:ext cx="0" cy="422332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o 41"/>
          <p:cNvGrpSpPr/>
          <p:nvPr/>
        </p:nvGrpSpPr>
        <p:grpSpPr>
          <a:xfrm>
            <a:off x="4932040" y="1916832"/>
            <a:ext cx="1656184" cy="4680520"/>
            <a:chOff x="539552" y="1916832"/>
            <a:chExt cx="1656184" cy="4680520"/>
          </a:xfrm>
        </p:grpSpPr>
        <p:sp>
          <p:nvSpPr>
            <p:cNvPr id="43" name="Retângulo 42"/>
            <p:cNvSpPr/>
            <p:nvPr/>
          </p:nvSpPr>
          <p:spPr>
            <a:xfrm>
              <a:off x="539552" y="1916832"/>
              <a:ext cx="1656184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pt-BR" sz="1200" dirty="0" err="1" smtClean="0"/>
                <a:t>ProcessadorAnotacoes</a:t>
              </a:r>
              <a:endParaRPr lang="pt-BR" sz="1200" dirty="0"/>
            </a:p>
          </p:txBody>
        </p:sp>
        <p:cxnSp>
          <p:nvCxnSpPr>
            <p:cNvPr id="44" name="Conector reto 43"/>
            <p:cNvCxnSpPr/>
            <p:nvPr/>
          </p:nvCxnSpPr>
          <p:spPr>
            <a:xfrm>
              <a:off x="1331640" y="2374032"/>
              <a:ext cx="0" cy="422332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6660232" y="1916832"/>
            <a:ext cx="1656184" cy="4680520"/>
            <a:chOff x="243136" y="1916832"/>
            <a:chExt cx="1656184" cy="4680520"/>
          </a:xfrm>
        </p:grpSpPr>
        <p:sp>
          <p:nvSpPr>
            <p:cNvPr id="46" name="Retângulo 45"/>
            <p:cNvSpPr/>
            <p:nvPr/>
          </p:nvSpPr>
          <p:spPr>
            <a:xfrm>
              <a:off x="243136" y="1916832"/>
              <a:ext cx="1656184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pt-BR" sz="1200" dirty="0" err="1" smtClean="0"/>
                <a:t>RegistroLigacaoStrategy</a:t>
              </a:r>
              <a:endParaRPr lang="pt-BR" sz="1200" dirty="0"/>
            </a:p>
          </p:txBody>
        </p:sp>
        <p:cxnSp>
          <p:nvCxnSpPr>
            <p:cNvPr id="48" name="Conector reto 47"/>
            <p:cNvCxnSpPr/>
            <p:nvPr/>
          </p:nvCxnSpPr>
          <p:spPr>
            <a:xfrm>
              <a:off x="1107232" y="2374032"/>
              <a:ext cx="0" cy="422332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Conector de seta reta 26"/>
          <p:cNvCxnSpPr/>
          <p:nvPr/>
        </p:nvCxnSpPr>
        <p:spPr>
          <a:xfrm>
            <a:off x="1295636" y="2852936"/>
            <a:ext cx="122413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>
            <a:off x="2519772" y="3005336"/>
            <a:ext cx="15481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2519772" y="3356992"/>
            <a:ext cx="1548172" cy="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843808" y="2807350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Texto puro</a:t>
            </a:r>
            <a:endParaRPr lang="pt-BR" sz="11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843808" y="3140968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Texto anotado</a:t>
            </a:r>
            <a:endParaRPr lang="pt-BR" sz="1100" dirty="0"/>
          </a:p>
        </p:txBody>
      </p:sp>
      <p:cxnSp>
        <p:nvCxnSpPr>
          <p:cNvPr id="56" name="Conector de seta reta 55"/>
          <p:cNvCxnSpPr/>
          <p:nvPr/>
        </p:nvCxnSpPr>
        <p:spPr>
          <a:xfrm>
            <a:off x="2576431" y="3717032"/>
            <a:ext cx="314769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4278661" y="3501008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Texto anotado</a:t>
            </a:r>
            <a:endParaRPr lang="pt-BR" sz="1100" dirty="0"/>
          </a:p>
        </p:txBody>
      </p:sp>
      <p:cxnSp>
        <p:nvCxnSpPr>
          <p:cNvPr id="58" name="Conector de seta reta 57"/>
          <p:cNvCxnSpPr/>
          <p:nvPr/>
        </p:nvCxnSpPr>
        <p:spPr>
          <a:xfrm>
            <a:off x="5724128" y="4077072"/>
            <a:ext cx="17641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6099516" y="3815462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Ligação detectada</a:t>
            </a:r>
            <a:endParaRPr lang="pt-BR" sz="1100" dirty="0"/>
          </a:p>
        </p:txBody>
      </p:sp>
      <p:cxnSp>
        <p:nvCxnSpPr>
          <p:cNvPr id="64" name="Conector de seta reta 63"/>
          <p:cNvCxnSpPr/>
          <p:nvPr/>
        </p:nvCxnSpPr>
        <p:spPr>
          <a:xfrm>
            <a:off x="5724128" y="4338682"/>
            <a:ext cx="17641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/>
          <p:cNvSpPr txBox="1"/>
          <p:nvPr/>
        </p:nvSpPr>
        <p:spPr>
          <a:xfrm>
            <a:off x="6099516" y="4077072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Ligação detectada</a:t>
            </a:r>
            <a:endParaRPr lang="pt-BR" sz="1100" dirty="0"/>
          </a:p>
        </p:txBody>
      </p:sp>
      <p:cxnSp>
        <p:nvCxnSpPr>
          <p:cNvPr id="66" name="Conector de seta reta 65"/>
          <p:cNvCxnSpPr/>
          <p:nvPr/>
        </p:nvCxnSpPr>
        <p:spPr>
          <a:xfrm>
            <a:off x="5724128" y="4653136"/>
            <a:ext cx="17641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6099516" y="4391526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Ligação detectada</a:t>
            </a:r>
            <a:endParaRPr lang="pt-BR" sz="1100" dirty="0"/>
          </a:p>
        </p:txBody>
      </p:sp>
      <p:cxnSp>
        <p:nvCxnSpPr>
          <p:cNvPr id="68" name="Conector de seta reta 67"/>
          <p:cNvCxnSpPr/>
          <p:nvPr/>
        </p:nvCxnSpPr>
        <p:spPr>
          <a:xfrm>
            <a:off x="5724128" y="4986754"/>
            <a:ext cx="17641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6099516" y="4725144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Ligação detectada</a:t>
            </a:r>
            <a:endParaRPr lang="pt-BR" sz="1100" dirty="0"/>
          </a:p>
        </p:txBody>
      </p:sp>
      <p:cxnSp>
        <p:nvCxnSpPr>
          <p:cNvPr id="70" name="Conector de seta reta 69"/>
          <p:cNvCxnSpPr/>
          <p:nvPr/>
        </p:nvCxnSpPr>
        <p:spPr>
          <a:xfrm>
            <a:off x="5724128" y="5274786"/>
            <a:ext cx="17641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/>
          <p:cNvSpPr txBox="1"/>
          <p:nvPr/>
        </p:nvSpPr>
        <p:spPr>
          <a:xfrm>
            <a:off x="6099516" y="5013176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Ligação detectada</a:t>
            </a:r>
            <a:endParaRPr lang="pt-BR" sz="1100" dirty="0"/>
          </a:p>
        </p:txBody>
      </p:sp>
      <p:cxnSp>
        <p:nvCxnSpPr>
          <p:cNvPr id="72" name="Conector de seta reta 71"/>
          <p:cNvCxnSpPr/>
          <p:nvPr/>
        </p:nvCxnSpPr>
        <p:spPr>
          <a:xfrm>
            <a:off x="5760132" y="5562818"/>
            <a:ext cx="17641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/>
          <p:cNvSpPr txBox="1"/>
          <p:nvPr/>
        </p:nvSpPr>
        <p:spPr>
          <a:xfrm>
            <a:off x="6135520" y="5301208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Ligação detectada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8060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 smtClean="0"/>
              <a:t>AnalisadorDou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835696" y="1844824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 smtClean="0"/>
              <a:t>&lt;&lt;interface&gt;&gt;</a:t>
            </a:r>
          </a:p>
          <a:p>
            <a:pPr algn="ctr"/>
            <a:r>
              <a:rPr lang="pt-BR" sz="1400" i="1" dirty="0" err="1" smtClean="0"/>
              <a:t>ProcessadorAnotacoes</a:t>
            </a:r>
            <a:endParaRPr lang="pt-BR" sz="1400" i="1" dirty="0"/>
          </a:p>
        </p:txBody>
      </p:sp>
      <p:sp>
        <p:nvSpPr>
          <p:cNvPr id="38" name="Retângulo 37"/>
          <p:cNvSpPr/>
          <p:nvPr/>
        </p:nvSpPr>
        <p:spPr>
          <a:xfrm>
            <a:off x="1835696" y="2302024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/>
          </a:p>
        </p:txBody>
      </p:sp>
      <p:sp>
        <p:nvSpPr>
          <p:cNvPr id="39" name="Retângulo 38"/>
          <p:cNvSpPr/>
          <p:nvPr/>
        </p:nvSpPr>
        <p:spPr>
          <a:xfrm>
            <a:off x="1835696" y="2759224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 err="1" smtClean="0"/>
              <a:t>Process</a:t>
            </a:r>
            <a:r>
              <a:rPr lang="pt-BR" sz="1400" i="1" dirty="0" smtClean="0"/>
              <a:t>()</a:t>
            </a:r>
            <a:endParaRPr lang="pt-BR" sz="1400" i="1" dirty="0"/>
          </a:p>
        </p:txBody>
      </p:sp>
      <p:sp>
        <p:nvSpPr>
          <p:cNvPr id="47" name="Retângulo 46"/>
          <p:cNvSpPr/>
          <p:nvPr/>
        </p:nvSpPr>
        <p:spPr>
          <a:xfrm>
            <a:off x="539552" y="39330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ProcessadorInicioAssinatura</a:t>
            </a:r>
            <a:endParaRPr lang="pt-BR" sz="1400" dirty="0"/>
          </a:p>
        </p:txBody>
      </p:sp>
      <p:sp>
        <p:nvSpPr>
          <p:cNvPr id="49" name="Retângulo 48"/>
          <p:cNvSpPr/>
          <p:nvPr/>
        </p:nvSpPr>
        <p:spPr>
          <a:xfrm>
            <a:off x="539552" y="43902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/>
          </a:p>
        </p:txBody>
      </p:sp>
      <p:sp>
        <p:nvSpPr>
          <p:cNvPr id="50" name="Retângulo 49"/>
          <p:cNvSpPr/>
          <p:nvPr/>
        </p:nvSpPr>
        <p:spPr>
          <a:xfrm>
            <a:off x="539552" y="48474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+</a:t>
            </a:r>
            <a:r>
              <a:rPr lang="pt-BR" sz="1400" dirty="0" err="1" smtClean="0"/>
              <a:t>Process</a:t>
            </a:r>
            <a:r>
              <a:rPr lang="pt-BR" sz="1400" dirty="0" smtClean="0"/>
              <a:t>()</a:t>
            </a:r>
            <a:endParaRPr lang="pt-BR" sz="1400" dirty="0"/>
          </a:p>
        </p:txBody>
      </p:sp>
      <p:sp>
        <p:nvSpPr>
          <p:cNvPr id="51" name="Retângulo 50"/>
          <p:cNvSpPr/>
          <p:nvPr/>
        </p:nvSpPr>
        <p:spPr>
          <a:xfrm>
            <a:off x="3275856" y="39330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ProcessadorInicioInicio</a:t>
            </a:r>
            <a:endParaRPr lang="pt-BR" sz="1400" dirty="0"/>
          </a:p>
        </p:txBody>
      </p:sp>
      <p:sp>
        <p:nvSpPr>
          <p:cNvPr id="52" name="Retângulo 51"/>
          <p:cNvSpPr/>
          <p:nvPr/>
        </p:nvSpPr>
        <p:spPr>
          <a:xfrm>
            <a:off x="3275856" y="43902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/>
          </a:p>
        </p:txBody>
      </p:sp>
      <p:sp>
        <p:nvSpPr>
          <p:cNvPr id="59" name="Retângulo 58"/>
          <p:cNvSpPr/>
          <p:nvPr/>
        </p:nvSpPr>
        <p:spPr>
          <a:xfrm>
            <a:off x="3275856" y="48474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+</a:t>
            </a:r>
            <a:r>
              <a:rPr lang="pt-BR" sz="1400" dirty="0" err="1" smtClean="0"/>
              <a:t>Process</a:t>
            </a:r>
            <a:r>
              <a:rPr lang="pt-BR" sz="1400" dirty="0" smtClean="0"/>
              <a:t>()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5445224"/>
            <a:ext cx="2304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Reimplementa o </a:t>
            </a:r>
            <a:r>
              <a:rPr lang="pt-BR" sz="1200" dirty="0" err="1" smtClean="0"/>
              <a:t>process</a:t>
            </a:r>
            <a:r>
              <a:rPr lang="pt-BR" sz="1200" dirty="0" smtClean="0"/>
              <a:t>() assumindo que uma portaria começa quando detectado um ‘inicio’ e termina quando detectado uma ‘assinatura’</a:t>
            </a:r>
            <a:endParaRPr lang="pt-BR" sz="12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275856" y="5475878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Reimplementa o </a:t>
            </a:r>
            <a:r>
              <a:rPr lang="pt-BR" sz="1200" dirty="0" err="1" smtClean="0"/>
              <a:t>process</a:t>
            </a:r>
            <a:r>
              <a:rPr lang="pt-BR" sz="1200" dirty="0" smtClean="0"/>
              <a:t>() assumindo que uma portaria começa quando detectado um ‘inicio’ e termina quando detectado o ‘inicio’ da </a:t>
            </a:r>
            <a:r>
              <a:rPr lang="pt-BR" sz="1200" dirty="0" err="1" smtClean="0"/>
              <a:t>proxima</a:t>
            </a:r>
            <a:r>
              <a:rPr lang="pt-BR" sz="1200" dirty="0" smtClean="0"/>
              <a:t> portaria</a:t>
            </a:r>
            <a:endParaRPr lang="pt-BR" sz="12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4788024" y="1820072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modulo principal trabalha com a interface </a:t>
            </a:r>
            <a:r>
              <a:rPr lang="pt-BR" dirty="0" err="1" smtClean="0"/>
              <a:t>ProcessadorAnotacoes</a:t>
            </a:r>
            <a:r>
              <a:rPr lang="pt-BR" dirty="0" smtClean="0"/>
              <a:t>. Isso facilita o desenvolvimento de maneiras alternativas de se detectar portarias e relacionamentos entre entidades.</a:t>
            </a:r>
            <a:endParaRPr lang="pt-BR" dirty="0"/>
          </a:p>
        </p:txBody>
      </p:sp>
      <p:cxnSp>
        <p:nvCxnSpPr>
          <p:cNvPr id="7" name="Conector de seta reta 6"/>
          <p:cNvCxnSpPr>
            <a:stCxn id="47" idx="0"/>
            <a:endCxn id="39" idx="2"/>
          </p:cNvCxnSpPr>
          <p:nvPr/>
        </p:nvCxnSpPr>
        <p:spPr>
          <a:xfrm flipV="1">
            <a:off x="1763688" y="3216424"/>
            <a:ext cx="1296144" cy="71663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stCxn id="51" idx="0"/>
            <a:endCxn id="39" idx="2"/>
          </p:cNvCxnSpPr>
          <p:nvPr/>
        </p:nvCxnSpPr>
        <p:spPr>
          <a:xfrm flipH="1" flipV="1">
            <a:off x="3059832" y="3216424"/>
            <a:ext cx="1440160" cy="71663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 smtClean="0"/>
              <a:t>AnalisadorDou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835696" y="1844824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 smtClean="0"/>
              <a:t>&lt;&lt;interface&gt;&gt;</a:t>
            </a:r>
          </a:p>
          <a:p>
            <a:pPr algn="ctr"/>
            <a:r>
              <a:rPr lang="pt-BR" sz="1400" i="1" dirty="0" err="1" smtClean="0"/>
              <a:t>RegistroLigacaoStrategy</a:t>
            </a:r>
            <a:endParaRPr lang="pt-BR" sz="1400" i="1" dirty="0"/>
          </a:p>
        </p:txBody>
      </p:sp>
      <p:sp>
        <p:nvSpPr>
          <p:cNvPr id="38" name="Retângulo 37"/>
          <p:cNvSpPr/>
          <p:nvPr/>
        </p:nvSpPr>
        <p:spPr>
          <a:xfrm>
            <a:off x="1835696" y="2302024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/>
          </a:p>
        </p:txBody>
      </p:sp>
      <p:sp>
        <p:nvSpPr>
          <p:cNvPr id="39" name="Retângulo 38"/>
          <p:cNvSpPr/>
          <p:nvPr/>
        </p:nvSpPr>
        <p:spPr>
          <a:xfrm>
            <a:off x="1835696" y="2759224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 smtClean="0"/>
              <a:t>Registrar()</a:t>
            </a:r>
            <a:endParaRPr lang="pt-BR" sz="1400" i="1" dirty="0"/>
          </a:p>
        </p:txBody>
      </p:sp>
      <p:sp>
        <p:nvSpPr>
          <p:cNvPr id="47" name="Retângulo 46"/>
          <p:cNvSpPr/>
          <p:nvPr/>
        </p:nvSpPr>
        <p:spPr>
          <a:xfrm>
            <a:off x="539552" y="39330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RegistroSQLServer</a:t>
            </a:r>
            <a:endParaRPr lang="pt-BR" sz="1400" dirty="0"/>
          </a:p>
        </p:txBody>
      </p:sp>
      <p:sp>
        <p:nvSpPr>
          <p:cNvPr id="49" name="Retângulo 48"/>
          <p:cNvSpPr/>
          <p:nvPr/>
        </p:nvSpPr>
        <p:spPr>
          <a:xfrm>
            <a:off x="539552" y="43902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/>
          </a:p>
        </p:txBody>
      </p:sp>
      <p:sp>
        <p:nvSpPr>
          <p:cNvPr id="50" name="Retângulo 49"/>
          <p:cNvSpPr/>
          <p:nvPr/>
        </p:nvSpPr>
        <p:spPr>
          <a:xfrm>
            <a:off x="539552" y="48474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+Registrar()</a:t>
            </a:r>
            <a:endParaRPr lang="pt-BR" sz="1400" dirty="0"/>
          </a:p>
        </p:txBody>
      </p:sp>
      <p:sp>
        <p:nvSpPr>
          <p:cNvPr id="51" name="Retângulo 50"/>
          <p:cNvSpPr/>
          <p:nvPr/>
        </p:nvSpPr>
        <p:spPr>
          <a:xfrm>
            <a:off x="3275856" y="39330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RegistroSiorgSQLServer</a:t>
            </a:r>
            <a:endParaRPr lang="pt-BR" sz="1400" dirty="0"/>
          </a:p>
        </p:txBody>
      </p:sp>
      <p:sp>
        <p:nvSpPr>
          <p:cNvPr id="52" name="Retângulo 51"/>
          <p:cNvSpPr/>
          <p:nvPr/>
        </p:nvSpPr>
        <p:spPr>
          <a:xfrm>
            <a:off x="3275856" y="43902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/>
          </a:p>
        </p:txBody>
      </p:sp>
      <p:sp>
        <p:nvSpPr>
          <p:cNvPr id="59" name="Retângulo 58"/>
          <p:cNvSpPr/>
          <p:nvPr/>
        </p:nvSpPr>
        <p:spPr>
          <a:xfrm>
            <a:off x="3275856" y="48474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+Registrar()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5445224"/>
            <a:ext cx="2304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Implementa o registrar () invocando uma procedure no </a:t>
            </a:r>
            <a:r>
              <a:rPr lang="pt-BR" sz="1200" dirty="0" err="1" smtClean="0"/>
              <a:t>SQLServer</a:t>
            </a:r>
            <a:r>
              <a:rPr lang="pt-BR" sz="1200" dirty="0" smtClean="0"/>
              <a:t> que insere a entidade (Nome ou </a:t>
            </a:r>
            <a:r>
              <a:rPr lang="pt-BR" sz="1200" dirty="0" err="1" smtClean="0"/>
              <a:t>Orgao</a:t>
            </a:r>
            <a:r>
              <a:rPr lang="pt-BR" sz="1200" dirty="0" smtClean="0"/>
              <a:t>) em uma tabela, a portaria em outra tabela e o relacionamento em uma terceira tabela.</a:t>
            </a:r>
            <a:endParaRPr lang="pt-BR" sz="12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275856" y="547587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Implementa o registrar() invocando uma procedure no </a:t>
            </a:r>
            <a:r>
              <a:rPr lang="pt-BR" sz="1200" dirty="0" err="1" smtClean="0"/>
              <a:t>SQLServer</a:t>
            </a:r>
            <a:r>
              <a:rPr lang="pt-BR" sz="1200" dirty="0" smtClean="0"/>
              <a:t> que insere a portaria em uma tabela e a ligação em outra tabela. Assume que o identificador de </a:t>
            </a:r>
            <a:r>
              <a:rPr lang="pt-BR" sz="1200" dirty="0" err="1" smtClean="0"/>
              <a:t>Orgao</a:t>
            </a:r>
            <a:r>
              <a:rPr lang="pt-BR" sz="1200" dirty="0" smtClean="0"/>
              <a:t> recebido é coerente com o banco de dados do SIORG</a:t>
            </a:r>
            <a:endParaRPr lang="pt-BR" sz="12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4427984" y="1556792"/>
            <a:ext cx="4644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ProcessadorAnotacoes</a:t>
            </a:r>
            <a:r>
              <a:rPr lang="pt-BR" dirty="0" smtClean="0"/>
              <a:t> recebe um </a:t>
            </a:r>
            <a:r>
              <a:rPr lang="pt-BR" dirty="0" err="1" smtClean="0"/>
              <a:t>RegistroLigacaoStrategy</a:t>
            </a:r>
            <a:r>
              <a:rPr lang="pt-BR" dirty="0" smtClean="0"/>
              <a:t>  cujo método registrar() deve invocado sempre que se encontrar uma ligação entre entidades. Essa construção facilita o registro das ligações em destino alternativo, como arquivo texto ou outro banco de dados</a:t>
            </a:r>
            <a:endParaRPr lang="pt-BR" dirty="0"/>
          </a:p>
        </p:txBody>
      </p:sp>
      <p:cxnSp>
        <p:nvCxnSpPr>
          <p:cNvPr id="7" name="Conector de seta reta 6"/>
          <p:cNvCxnSpPr>
            <a:stCxn id="47" idx="0"/>
            <a:endCxn id="39" idx="2"/>
          </p:cNvCxnSpPr>
          <p:nvPr/>
        </p:nvCxnSpPr>
        <p:spPr>
          <a:xfrm flipV="1">
            <a:off x="1763688" y="3216424"/>
            <a:ext cx="1296144" cy="71663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stCxn id="51" idx="0"/>
            <a:endCxn id="39" idx="2"/>
          </p:cNvCxnSpPr>
          <p:nvPr/>
        </p:nvCxnSpPr>
        <p:spPr>
          <a:xfrm flipH="1" flipV="1">
            <a:off x="3059832" y="3216424"/>
            <a:ext cx="1440160" cy="71663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6106050" y="39330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RegistroCVSFile</a:t>
            </a:r>
            <a:endParaRPr lang="pt-BR" sz="1400" dirty="0"/>
          </a:p>
        </p:txBody>
      </p:sp>
      <p:sp>
        <p:nvSpPr>
          <p:cNvPr id="18" name="Retângulo 17"/>
          <p:cNvSpPr/>
          <p:nvPr/>
        </p:nvSpPr>
        <p:spPr>
          <a:xfrm>
            <a:off x="6106050" y="43902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i="1" dirty="0"/>
          </a:p>
        </p:txBody>
      </p:sp>
      <p:sp>
        <p:nvSpPr>
          <p:cNvPr id="19" name="Retângulo 18"/>
          <p:cNvSpPr/>
          <p:nvPr/>
        </p:nvSpPr>
        <p:spPr>
          <a:xfrm>
            <a:off x="6106050" y="4847456"/>
            <a:ext cx="2448272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+Registrar()</a:t>
            </a:r>
            <a:endParaRPr lang="pt-BR" sz="1400" dirty="0"/>
          </a:p>
        </p:txBody>
      </p:sp>
      <p:cxnSp>
        <p:nvCxnSpPr>
          <p:cNvPr id="20" name="Conector de seta reta 19"/>
          <p:cNvCxnSpPr>
            <a:stCxn id="17" idx="0"/>
            <a:endCxn id="39" idx="2"/>
          </p:cNvCxnSpPr>
          <p:nvPr/>
        </p:nvCxnSpPr>
        <p:spPr>
          <a:xfrm flipH="1" flipV="1">
            <a:off x="3059832" y="3216424"/>
            <a:ext cx="4270354" cy="71663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6164560" y="547587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Implementa o registrar() gerando um </a:t>
            </a:r>
            <a:r>
              <a:rPr lang="pt-BR" sz="1200" dirty="0" err="1" smtClean="0"/>
              <a:t>diretorio</a:t>
            </a:r>
            <a:r>
              <a:rPr lang="pt-BR" sz="1200" dirty="0" smtClean="0"/>
              <a:t> chamado </a:t>
            </a:r>
            <a:r>
              <a:rPr lang="pt-BR" sz="1200" dirty="0" err="1" smtClean="0"/>
              <a:t>Ligacoes</a:t>
            </a:r>
            <a:r>
              <a:rPr lang="pt-BR" sz="1200" dirty="0" smtClean="0"/>
              <a:t> com um arquivo Ligacoes.txt com as informações das </a:t>
            </a:r>
            <a:r>
              <a:rPr lang="pt-BR" sz="1200" dirty="0" err="1" smtClean="0"/>
              <a:t>ligacoes</a:t>
            </a:r>
            <a:r>
              <a:rPr lang="pt-BR" sz="1200" dirty="0" smtClean="0"/>
              <a:t> e um arquivo para cada portaria encontrada com o texto da portaria.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455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410</Words>
  <Application>Microsoft Office PowerPoint</Application>
  <PresentationFormat>Apresentação na tela (4:3)</PresentationFormat>
  <Paragraphs>103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DouDownloader</vt:lpstr>
      <vt:lpstr>Apresentação do PowerPoint</vt:lpstr>
      <vt:lpstr>AnalisadorDou</vt:lpstr>
      <vt:lpstr>AnalisadorDou</vt:lpstr>
      <vt:lpstr>AnalisadorDou</vt:lpstr>
      <vt:lpstr>AnalisadorDou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</dc:creator>
  <cp:lastModifiedBy>Rafael</cp:lastModifiedBy>
  <cp:revision>20</cp:revision>
  <dcterms:created xsi:type="dcterms:W3CDTF">2013-05-04T19:01:20Z</dcterms:created>
  <dcterms:modified xsi:type="dcterms:W3CDTF">2013-05-23T00:31:31Z</dcterms:modified>
</cp:coreProperties>
</file>