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82" r:id="rId9"/>
    <p:sldId id="283" r:id="rId10"/>
    <p:sldId id="284" r:id="rId11"/>
    <p:sldId id="285" r:id="rId12"/>
    <p:sldId id="286" r:id="rId13"/>
    <p:sldId id="272" r:id="rId14"/>
    <p:sldId id="276" r:id="rId15"/>
    <p:sldId id="273" r:id="rId16"/>
    <p:sldId id="274" r:id="rId17"/>
    <p:sldId id="275" r:id="rId18"/>
    <p:sldId id="277" r:id="rId19"/>
    <p:sldId id="278" r:id="rId20"/>
    <p:sldId id="280" r:id="rId21"/>
    <p:sldId id="279" r:id="rId22"/>
    <p:sldId id="26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DFA34-2C9F-404B-8EBA-2051A435919D}" type="datetimeFigureOut">
              <a:rPr lang="pt-BR" smtClean="0"/>
              <a:t>06/08/2013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43C-F947-432B-83C7-A5346269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89B-7A97-411D-9323-94CBB49177FD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1F7-C632-44A1-B406-2DFB37F6D500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47E-A202-4D4E-9FE8-93D387469EB2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BC51-822C-45E4-986C-3513F935FDC0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B32-C876-4BE6-8EB7-D35E5B68E93F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82E-4B11-4BE2-AB38-613E50CA1B14}" type="datetime1">
              <a:rPr lang="pt-BR" smtClean="0"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8D9-1E19-49E4-BE74-992AFBB8B4B4}" type="datetime1">
              <a:rPr lang="pt-BR" smtClean="0"/>
              <a:t>06/08/2013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1D8-1B79-4809-8550-E5D233B7A121}" type="datetime1">
              <a:rPr lang="pt-BR" smtClean="0"/>
              <a:t>06/08/2013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D37-6341-450A-9E24-B1BF04707E50}" type="datetime1">
              <a:rPr lang="pt-BR" smtClean="0"/>
              <a:t>06/08/2013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DEA-56B6-4AE8-93AC-7908D252CBE6}" type="datetime1">
              <a:rPr lang="pt-BR" smtClean="0"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6BD1-CCCC-4336-90DB-576823706601}" type="datetime1">
              <a:rPr lang="pt-BR" smtClean="0"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D142-DF3D-4EF0-B4D0-DA45237C5FB0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/>
              <a:t>Modelo de análise da comunicação e mediação da informação em organizações públicas brasileiras através da Análise de Redes Sociais.</a:t>
            </a:r>
            <a:endParaRPr lang="pt-BR" sz="2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m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31255"/>
            <a:ext cx="7560840" cy="3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 1 – Adaptação do quadro apresentado por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LeCoadic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(2004, p36). Interseções dos elementos da comunicação e o processo de publicação no DOU.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11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30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9451" y="5045114"/>
            <a:ext cx="3320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Figura 1 – Representação da comunicação formal e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informal entre organizações públicas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119675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99992" y="1796038"/>
            <a:ext cx="4464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Principio da publicidade:  “</a:t>
            </a:r>
            <a:r>
              <a:rPr lang="pt-BR" dirty="0"/>
              <a:t>abrange </a:t>
            </a:r>
            <a:r>
              <a:rPr lang="pt-BR" b="1" dirty="0"/>
              <a:t>toda a atuação estatal</a:t>
            </a:r>
            <a:r>
              <a:rPr lang="pt-BR" dirty="0"/>
              <a:t>, não só sob o aspecto da divulgação oficial de seus atos, como também de propiciação de conhecimento da conduta interna de seus agentes” (MEIRELLES 2013).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“A </a:t>
            </a:r>
            <a:r>
              <a:rPr lang="pt-BR" dirty="0"/>
              <a:t>publicidade faz-se pela inserção do ato no Diário Oficial (...) para conhecimento do público em geral e início da </a:t>
            </a:r>
            <a:r>
              <a:rPr lang="pt-BR" b="1" dirty="0"/>
              <a:t>produção de seus efeitos</a:t>
            </a:r>
            <a:r>
              <a:rPr lang="pt-BR" dirty="0" smtClean="0"/>
              <a:t>” </a:t>
            </a:r>
            <a:r>
              <a:rPr lang="pt-BR" dirty="0"/>
              <a:t>MORAES (2002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Watzalawick</a:t>
            </a:r>
            <a:r>
              <a:rPr lang="pt-BR" dirty="0" smtClean="0"/>
              <a:t> </a:t>
            </a:r>
            <a:r>
              <a:rPr lang="pt-BR" dirty="0"/>
              <a:t>argumenta que nem toda comunicação é consciente ou voluntária e sugere que a comunicação pode acontecer também sem que se tenha esse objetivo. (</a:t>
            </a:r>
            <a:r>
              <a:rPr lang="pt-BR" dirty="0" err="1"/>
              <a:t>Watzalawick</a:t>
            </a:r>
            <a:r>
              <a:rPr lang="pt-BR" dirty="0"/>
              <a:t> 1977).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6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‘</a:t>
            </a:r>
            <a:r>
              <a:rPr lang="pt-BR" i="1" dirty="0" err="1"/>
              <a:t>co-word</a:t>
            </a:r>
            <a:r>
              <a:rPr lang="pt-BR" i="1" dirty="0"/>
              <a:t> </a:t>
            </a:r>
            <a:r>
              <a:rPr lang="pt-BR" i="1" dirty="0" err="1"/>
              <a:t>analisys</a:t>
            </a:r>
            <a:r>
              <a:rPr lang="pt-BR" i="1" dirty="0"/>
              <a:t>’</a:t>
            </a:r>
            <a:r>
              <a:rPr lang="pt-BR" dirty="0"/>
              <a:t>. </a:t>
            </a:r>
            <a:r>
              <a:rPr lang="pt-BR" dirty="0" err="1"/>
              <a:t>Courtial</a:t>
            </a:r>
            <a:r>
              <a:rPr lang="pt-BR" dirty="0"/>
              <a:t> (1986 apud POLANCO 2005) propôs a apresentação de clusters </a:t>
            </a:r>
            <a:r>
              <a:rPr lang="pt-BR" dirty="0" err="1"/>
              <a:t>co-word</a:t>
            </a:r>
            <a:r>
              <a:rPr lang="pt-BR" dirty="0"/>
              <a:t> no formato de grafos. A técnica do </a:t>
            </a:r>
            <a:r>
              <a:rPr lang="pt-BR" dirty="0" err="1"/>
              <a:t>co-word</a:t>
            </a:r>
            <a:r>
              <a:rPr lang="pt-BR" dirty="0"/>
              <a:t> determina que se estabeleça uma borda entre dois termos (vértices) sempre que houver uma </a:t>
            </a:r>
            <a:r>
              <a:rPr lang="pt-BR" dirty="0" err="1"/>
              <a:t>co-ocorrência</a:t>
            </a:r>
            <a:r>
              <a:rPr lang="pt-BR" dirty="0"/>
              <a:t> deles no texto. Estando os dois termos no mesmo excerto textual, observar-se-á uma ligação entre eles na rede social correspondente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07704" y="126876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1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 smtClean="0"/>
              <a:t>Coleta de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13</a:t>
            </a:fld>
            <a:endParaRPr lang="pt-BR" dirty="0"/>
          </a:p>
        </p:txBody>
      </p:sp>
      <p:pic>
        <p:nvPicPr>
          <p:cNvPr id="6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7584" y="2348880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“Um problema comum para modeladores é a questão dos dados. Qualquer trabalho acadêmico é tão bom quanto os dados utilizados, não importando os tipos de métodos avançados aplicados. Modeladores frequentemente não contam com os melhores dados. [...] Muitos modelos são criados sem dados ou com dados incompletos. A implicação disso é que os resultados podem ser potencialmente enganosos.” RESSLER (2006) </a:t>
            </a:r>
          </a:p>
        </p:txBody>
      </p:sp>
    </p:spTree>
    <p:extLst>
      <p:ext uri="{BB962C8B-B14F-4D97-AF65-F5344CB8AC3E}">
        <p14:creationId xmlns:p14="http://schemas.microsoft.com/office/powerpoint/2010/main" val="32646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24768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5273749" cy="2039283"/>
          </a:xfrm>
          <a:prstGeom prst="rect">
            <a:avLst/>
          </a:prstGeom>
          <a:noFill/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210496" cy="194879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683568" y="1916832"/>
            <a:ext cx="31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 err="1" smtClean="0"/>
              <a:t>com.itext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8224" y="234481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Quantidade </a:t>
            </a:r>
            <a:r>
              <a:rPr lang="pt-BR" dirty="0"/>
              <a:t>exata de páginas que não obedecem a esse padrão na edição do DOU de 28/05/2013. 79 de </a:t>
            </a:r>
            <a:r>
              <a:rPr lang="pt-BR" dirty="0" smtClean="0"/>
              <a:t>452 </a:t>
            </a:r>
            <a:r>
              <a:rPr lang="pt-BR" dirty="0"/>
              <a:t>páginas não seguem o padrão de três colunas. (17%).</a:t>
            </a:r>
          </a:p>
        </p:txBody>
      </p:sp>
    </p:spTree>
    <p:extLst>
      <p:ext uri="{BB962C8B-B14F-4D97-AF65-F5344CB8AC3E}">
        <p14:creationId xmlns:p14="http://schemas.microsoft.com/office/powerpoint/2010/main" val="5143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124744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/>
              <a:t> </a:t>
            </a:r>
            <a:r>
              <a:rPr lang="pt-BR" dirty="0" err="1"/>
              <a:t>gate.corpora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264751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25981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aaaaaaaaaaaaaaaaaaaaaaaabbbbbbbbbbbbbbbbbbbbbbbbccccccccccccccccc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866141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533484" y="4725145"/>
            <a:ext cx="1910626" cy="179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/>
              <a:t>aaaaaaaaaaaaaaaaaaaaaaaabbbbbbbbbbbbbbbbbbbbbbbbcccccccccccccccccccccccccccccdddddddddddddd</a:t>
            </a:r>
          </a:p>
          <a:p>
            <a:pPr algn="ctr"/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1520" y="15162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comum com 2 colunas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3289087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3450317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Aaaaaaaaaaaaaaaaaaaaaaaabbbbbbbbbbbbbbbb</a:t>
            </a:r>
            <a:endParaRPr lang="pt-BR" dirty="0" smtClean="0"/>
          </a:p>
          <a:p>
            <a:pPr algn="ctr"/>
            <a:r>
              <a:rPr lang="pt-BR" b="1" u="sng" dirty="0" smtClean="0"/>
              <a:t>CCCC</a:t>
            </a:r>
          </a:p>
          <a:p>
            <a:r>
              <a:rPr lang="pt-BR" dirty="0" err="1" smtClean="0"/>
              <a:t>cccccccccccccccccccccccc</a:t>
            </a:r>
            <a:endParaRPr lang="pt-BR" dirty="0"/>
          </a:p>
          <a:p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4890477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dddddddddddddddddddddddddddd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3678945" y="4725146"/>
            <a:ext cx="1910626" cy="179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aaaaaaaaaaaaaaaaaaaaaaaabbbbbbbbbbbbbbbbddddddddddddddddddddddddddddcccccccccccccccccccccccc</a:t>
            </a:r>
          </a:p>
          <a:p>
            <a:endParaRPr lang="pt-BR" dirty="0" smtClean="0"/>
          </a:p>
          <a:p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75856" y="15475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 divisão de sessão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6588224" y="2420888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problema poderá ocorrer, no pior cenário, para todas as paginas onde há divisão de sessão. Na maioria das vezes, há uma sessão por ministério, mais Presidência, legislativo, MPU, TCU e judiciário. 44 páginas. Média de 10% de erro no pior caso.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47205"/>
              </p:ext>
            </p:extLst>
          </p:nvPr>
        </p:nvGraphicFramePr>
        <p:xfrm>
          <a:off x="1403648" y="256490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Estratégia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Portarias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Ligações identificadas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Com.itext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Gate.corpora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2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600" cap="small" dirty="0" smtClean="0">
                <a:latin typeface="+mj-lt"/>
              </a:rPr>
              <a:t>M</a:t>
            </a:r>
            <a:r>
              <a:rPr lang="pt-BR" sz="3600" dirty="0" smtClean="0">
                <a:latin typeface="+mj-lt"/>
              </a:rPr>
              <a:t>odelagem</a:t>
            </a:r>
          </a:p>
          <a:p>
            <a:pPr marL="457200" lvl="1" indent="0">
              <a:buNone/>
            </a:pPr>
            <a:endParaRPr lang="pt-BR" sz="3600" b="1" cap="small" dirty="0"/>
          </a:p>
          <a:p>
            <a:pPr marL="457200" lvl="1" indent="0">
              <a:buNone/>
            </a:pPr>
            <a:r>
              <a:rPr lang="pt-BR" sz="3600" dirty="0"/>
              <a:t>HANNEMAN e RIDDLE (</a:t>
            </a:r>
            <a:r>
              <a:rPr lang="pt-BR" sz="3600" dirty="0" smtClean="0"/>
              <a:t>2011)  </a:t>
            </a:r>
            <a:r>
              <a:rPr lang="pt-BR" sz="3600" dirty="0"/>
              <a:t>identificam a </a:t>
            </a:r>
            <a:r>
              <a:rPr lang="pt-BR" sz="3600" b="1" dirty="0"/>
              <a:t>definição de fronteiras da rede </a:t>
            </a:r>
            <a:r>
              <a:rPr lang="pt-BR" sz="3600" dirty="0"/>
              <a:t>e o estabelecimento de critérios para a </a:t>
            </a:r>
            <a:r>
              <a:rPr lang="pt-BR" sz="3600" b="1" dirty="0"/>
              <a:t>detecção de relacionamentos </a:t>
            </a:r>
            <a:r>
              <a:rPr lang="pt-BR" sz="3600" dirty="0"/>
              <a:t>como atividades fundamentais na modelagem da rede.</a:t>
            </a:r>
          </a:p>
          <a:p>
            <a:pPr marL="457200" lvl="1" indent="0">
              <a:buNone/>
            </a:pPr>
            <a:endParaRPr lang="pt-BR" sz="3600" b="1" cap="small" dirty="0" smtClean="0"/>
          </a:p>
        </p:txBody>
      </p:sp>
    </p:spTree>
    <p:extLst>
      <p:ext uri="{BB962C8B-B14F-4D97-AF65-F5344CB8AC3E}">
        <p14:creationId xmlns:p14="http://schemas.microsoft.com/office/powerpoint/2010/main" val="39001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518457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600" cap="small" dirty="0" smtClean="0">
                <a:latin typeface="+mj-lt"/>
              </a:rPr>
              <a:t>M</a:t>
            </a:r>
            <a:r>
              <a:rPr lang="pt-BR" sz="3600" dirty="0" smtClean="0">
                <a:latin typeface="+mj-lt"/>
              </a:rPr>
              <a:t>odelagem – fronteiras</a:t>
            </a:r>
          </a:p>
          <a:p>
            <a:pPr marL="457200" lvl="1" indent="0">
              <a:buNone/>
            </a:pPr>
            <a:r>
              <a:rPr lang="pt-BR" sz="3600" dirty="0">
                <a:latin typeface="+mj-lt"/>
              </a:rPr>
              <a:t>	</a:t>
            </a:r>
            <a:r>
              <a:rPr lang="pt-BR" sz="2400" dirty="0" smtClean="0">
                <a:latin typeface="+mj-lt"/>
              </a:rPr>
              <a:t>O</a:t>
            </a:r>
            <a:r>
              <a:rPr lang="pt-BR" sz="2400" dirty="0" smtClean="0"/>
              <a:t>rganizações </a:t>
            </a:r>
            <a:r>
              <a:rPr lang="pt-BR" sz="2400" dirty="0"/>
              <a:t>públicas da administração direta e indireta e pessoas cujo nome foi mencionado no Diário Oficial da </a:t>
            </a:r>
            <a:r>
              <a:rPr lang="pt-BR" sz="2400" dirty="0" smtClean="0"/>
              <a:t>União</a:t>
            </a:r>
            <a:r>
              <a:rPr lang="pt-BR" sz="3600" b="1" cap="small" dirty="0" smtClean="0"/>
              <a:t>.</a:t>
            </a:r>
          </a:p>
          <a:p>
            <a:pPr marL="457200" lvl="1" indent="0">
              <a:buNone/>
            </a:pPr>
            <a:r>
              <a:rPr lang="pt-BR" sz="3600" b="1" cap="small" dirty="0"/>
              <a:t>	</a:t>
            </a:r>
            <a:r>
              <a:rPr lang="pt-BR" sz="2400" dirty="0" smtClean="0"/>
              <a:t>As portarias serão filtradas de acordo com o tema do qual tratam. Para a definição das palavras-chave que identificam os temas, utiliza-se os termos encontrados nos 11 </a:t>
            </a:r>
            <a:r>
              <a:rPr lang="pt-BR" sz="2400" dirty="0" err="1" smtClean="0"/>
              <a:t>macrodesafios</a:t>
            </a:r>
            <a:r>
              <a:rPr lang="pt-BR" sz="2400" dirty="0" smtClean="0"/>
              <a:t> do Plano Plurianual 2012, que orienta as politica publicas federais.</a:t>
            </a:r>
            <a:endParaRPr lang="pt-BR" sz="2400" dirty="0"/>
          </a:p>
          <a:p>
            <a:pPr marL="457200" lvl="1" indent="0">
              <a:buNone/>
            </a:pPr>
            <a:endParaRPr lang="pt-B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1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</a:t>
            </a:fld>
            <a:endParaRPr lang="pt-BR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5" y="1528540"/>
            <a:ext cx="1979535" cy="19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07" y="5153042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605" y="4626834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5403" y="5522647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217" y="4821337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19" y="5534290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859" y="5740615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0" y="6016993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2" y="4864442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5522647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2" y="4534095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" y="6141789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54" y="5208555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98363" y="3646765"/>
            <a:ext cx="225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Administração Pública</a:t>
            </a:r>
          </a:p>
          <a:p>
            <a:r>
              <a:rPr lang="pt-BR" dirty="0" smtClean="0"/>
              <a:t>(Órgãos e indivíduos)</a:t>
            </a:r>
            <a:endParaRPr lang="pt-BR" dirty="0"/>
          </a:p>
        </p:txBody>
      </p:sp>
      <p:pic>
        <p:nvPicPr>
          <p:cNvPr id="2067" name="Picture 19" descr="http://www.sharedvisions.ca/wp-content/uploads/2011/04/SNA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1" y="1484784"/>
            <a:ext cx="2846151" cy="17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261779" y="111545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  <p:pic>
        <p:nvPicPr>
          <p:cNvPr id="24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39" y="4725721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5" y="4264221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00" y="4361654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98" y="4177736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1" y="4854553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20" y="4934108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stCxn id="27" idx="2"/>
            <a:endCxn id="24" idx="0"/>
          </p:cNvCxnSpPr>
          <p:nvPr/>
        </p:nvCxnSpPr>
        <p:spPr>
          <a:xfrm flipH="1">
            <a:off x="6803097" y="4564695"/>
            <a:ext cx="867748" cy="16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29" idx="1"/>
            <a:endCxn id="24" idx="3"/>
          </p:cNvCxnSpPr>
          <p:nvPr/>
        </p:nvCxnSpPr>
        <p:spPr>
          <a:xfrm flipH="1" flipV="1">
            <a:off x="7002355" y="4914265"/>
            <a:ext cx="669165" cy="22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5" idx="2"/>
            <a:endCxn id="24" idx="3"/>
          </p:cNvCxnSpPr>
          <p:nvPr/>
        </p:nvCxnSpPr>
        <p:spPr>
          <a:xfrm flipH="1">
            <a:off x="7002355" y="4662653"/>
            <a:ext cx="1538712" cy="25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2"/>
            <a:endCxn id="29" idx="0"/>
          </p:cNvCxnSpPr>
          <p:nvPr/>
        </p:nvCxnSpPr>
        <p:spPr>
          <a:xfrm flipH="1">
            <a:off x="7833709" y="4662653"/>
            <a:ext cx="707358" cy="27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7" idx="2"/>
            <a:endCxn id="29" idx="0"/>
          </p:cNvCxnSpPr>
          <p:nvPr/>
        </p:nvCxnSpPr>
        <p:spPr>
          <a:xfrm>
            <a:off x="7670845" y="4564695"/>
            <a:ext cx="162864" cy="3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1"/>
            <a:endCxn id="26" idx="3"/>
          </p:cNvCxnSpPr>
          <p:nvPr/>
        </p:nvCxnSpPr>
        <p:spPr>
          <a:xfrm flipH="1" flipV="1">
            <a:off x="6043541" y="4564695"/>
            <a:ext cx="560298" cy="34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28" idx="3"/>
            <a:endCxn id="24" idx="1"/>
          </p:cNvCxnSpPr>
          <p:nvPr/>
        </p:nvCxnSpPr>
        <p:spPr>
          <a:xfrm flipV="1">
            <a:off x="5978592" y="4914265"/>
            <a:ext cx="625247" cy="1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1657" y="6116479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8711" y="6194161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6975" y="5618113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7533" y="5716058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4887" y="5598488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7119" y="6118752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de seta reta 2069"/>
          <p:cNvCxnSpPr>
            <a:stCxn id="55" idx="1"/>
            <a:endCxn id="56" idx="3"/>
          </p:cNvCxnSpPr>
          <p:nvPr/>
        </p:nvCxnSpPr>
        <p:spPr>
          <a:xfrm>
            <a:off x="6143640" y="5821446"/>
            <a:ext cx="483893" cy="19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de seta reta 2071"/>
          <p:cNvCxnSpPr>
            <a:stCxn id="58" idx="1"/>
            <a:endCxn id="56" idx="3"/>
          </p:cNvCxnSpPr>
          <p:nvPr/>
        </p:nvCxnSpPr>
        <p:spPr>
          <a:xfrm flipV="1">
            <a:off x="6410665" y="6012057"/>
            <a:ext cx="216868" cy="33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56" idx="1"/>
            <a:endCxn id="53" idx="3"/>
          </p:cNvCxnSpPr>
          <p:nvPr/>
        </p:nvCxnSpPr>
        <p:spPr>
          <a:xfrm>
            <a:off x="7219530" y="6012057"/>
            <a:ext cx="322127" cy="29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53" idx="1"/>
            <a:endCxn id="54" idx="3"/>
          </p:cNvCxnSpPr>
          <p:nvPr/>
        </p:nvCxnSpPr>
        <p:spPr>
          <a:xfrm>
            <a:off x="7922905" y="6307103"/>
            <a:ext cx="265806" cy="9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ector de seta reta 2077"/>
          <p:cNvCxnSpPr>
            <a:endCxn id="57" idx="3"/>
          </p:cNvCxnSpPr>
          <p:nvPr/>
        </p:nvCxnSpPr>
        <p:spPr>
          <a:xfrm flipV="1">
            <a:off x="7922905" y="5800762"/>
            <a:ext cx="341982" cy="54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794985" y="3617890"/>
            <a:ext cx="327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 sobre comunicação e</a:t>
            </a:r>
          </a:p>
          <a:p>
            <a:r>
              <a:rPr lang="pt-BR" dirty="0" smtClean="0"/>
              <a:t>mediação da informação</a:t>
            </a:r>
            <a:endParaRPr lang="pt-BR" dirty="0"/>
          </a:p>
        </p:txBody>
      </p:sp>
      <p:sp>
        <p:nvSpPr>
          <p:cNvPr id="46" name="Arco 45"/>
          <p:cNvSpPr/>
          <p:nvPr/>
        </p:nvSpPr>
        <p:spPr>
          <a:xfrm>
            <a:off x="750484" y="2300366"/>
            <a:ext cx="7405058" cy="3841423"/>
          </a:xfrm>
          <a:prstGeom prst="arc">
            <a:avLst>
              <a:gd name="adj1" fmla="val 10833228"/>
              <a:gd name="adj2" fmla="val 13583"/>
            </a:avLst>
          </a:prstGeom>
          <a:ln w="635000" cap="rnd">
            <a:solidFill>
              <a:schemeClr val="accent1">
                <a:shade val="95000"/>
                <a:satMod val="105000"/>
                <a:alpha val="1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5957" y="1115453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 de dados abertos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22322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600" cap="small" dirty="0" smtClean="0">
                <a:latin typeface="+mj-lt"/>
              </a:rPr>
              <a:t>M</a:t>
            </a:r>
            <a:r>
              <a:rPr lang="pt-BR" sz="3600" dirty="0" smtClean="0">
                <a:latin typeface="+mj-lt"/>
              </a:rPr>
              <a:t>odelagem – Relacionamentos</a:t>
            </a:r>
          </a:p>
          <a:p>
            <a:pPr marL="457200" lvl="1" indent="0">
              <a:buNone/>
            </a:pPr>
            <a:r>
              <a:rPr lang="pt-BR" sz="3600" dirty="0" smtClean="0">
                <a:latin typeface="+mj-lt"/>
              </a:rPr>
              <a:t>	</a:t>
            </a:r>
            <a:r>
              <a:rPr lang="pt-BR" sz="2400" dirty="0" smtClean="0">
                <a:latin typeface="+mj-lt"/>
              </a:rPr>
              <a:t>Essa pesquisa propõe que a definição dos relacionamentos seja feita de forma análoga à proposta em trabalhos de </a:t>
            </a:r>
            <a:r>
              <a:rPr lang="pt-BR" sz="2400" dirty="0" err="1" smtClean="0">
                <a:latin typeface="+mj-lt"/>
              </a:rPr>
              <a:t>infometria</a:t>
            </a:r>
            <a:r>
              <a:rPr lang="pt-BR" sz="2400" dirty="0" smtClean="0">
                <a:latin typeface="+mj-lt"/>
              </a:rPr>
              <a:t> que utilizam a técnica chamada de ‘</a:t>
            </a:r>
            <a:r>
              <a:rPr lang="pt-BR" sz="2400" dirty="0" err="1" smtClean="0">
                <a:latin typeface="+mj-lt"/>
              </a:rPr>
              <a:t>co-word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 err="1" smtClean="0">
                <a:latin typeface="+mj-lt"/>
              </a:rPr>
              <a:t>analisys</a:t>
            </a:r>
            <a:r>
              <a:rPr lang="pt-BR" sz="2400" dirty="0" smtClean="0">
                <a:latin typeface="+mj-lt"/>
              </a:rPr>
              <a:t>’.</a:t>
            </a:r>
          </a:p>
          <a:p>
            <a:pPr marL="457200" lvl="1" indent="0">
              <a:buNone/>
            </a:pPr>
            <a:endParaRPr lang="pt-BR" sz="2400" dirty="0">
              <a:latin typeface="+mj-lt"/>
            </a:endParaRPr>
          </a:p>
          <a:p>
            <a:pPr marL="457200" lvl="1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Courtial</a:t>
            </a:r>
            <a:r>
              <a:rPr lang="pt-BR" sz="2400" dirty="0"/>
              <a:t> (1986 apud POLANCO 2005) propôs a apresentação de clusters </a:t>
            </a:r>
            <a:r>
              <a:rPr lang="pt-BR" sz="2400" dirty="0" err="1"/>
              <a:t>co-word</a:t>
            </a:r>
            <a:r>
              <a:rPr lang="pt-BR" sz="2400" dirty="0"/>
              <a:t> no formato de grafos. A técnica do </a:t>
            </a:r>
            <a:r>
              <a:rPr lang="pt-BR" sz="2400" dirty="0" err="1"/>
              <a:t>co-word</a:t>
            </a:r>
            <a:r>
              <a:rPr lang="pt-BR" sz="2400" dirty="0"/>
              <a:t> determina que se estabeleça uma borda entre dois termos (vértices) sempre que houver uma </a:t>
            </a:r>
            <a:r>
              <a:rPr lang="pt-BR" sz="2400" dirty="0" err="1"/>
              <a:t>co-ocorrência</a:t>
            </a:r>
            <a:r>
              <a:rPr lang="pt-BR" sz="2400" dirty="0"/>
              <a:t> deles no texto. </a:t>
            </a:r>
            <a:endParaRPr lang="pt-B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Abertos</a:t>
            </a:r>
          </a:p>
          <a:p>
            <a:r>
              <a:rPr lang="pt-BR" dirty="0" smtClean="0"/>
              <a:t>Padrões de comunicação x canais formais</a:t>
            </a:r>
          </a:p>
          <a:p>
            <a:r>
              <a:rPr lang="pt-BR" dirty="0" smtClean="0"/>
              <a:t>Estudo da comunicação como instrumento de aperfeiçoamento da administração pública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analisar a comunicação da informação entre organizações públicas por meio da análise das publicações oficiais?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620888"/>
          </a:xfrm>
        </p:spPr>
        <p:txBody>
          <a:bodyPr>
            <a:normAutofit/>
          </a:bodyPr>
          <a:lstStyle/>
          <a:p>
            <a:r>
              <a:rPr lang="pt-BR" sz="2400" dirty="0"/>
              <a:t>Demonstrar a viabilidade de se analisar a da rede de comunicação da informação entre as organizações publica brasileiras por meio da extração de informações disponíveis em fontes de dados abertas.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5536" y="270892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Demonstrar, por meio de teorias da ciência da informação, a correspondência entre as publicações do Diário Oficial da União e a comunicação e mediação da informação entre organizações públicas brasileiras.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 a viabilidade de se extrair informações de relações entre organizações brasileiras disponíveis em fontes de dados oficiais abertos de forma automatizada.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Identificar estratégias para a identificação de relacionamentos entre organizações públicas projetadas em publicações no Diário Oficial da União.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Demonstrar </a:t>
            </a:r>
            <a:r>
              <a:rPr lang="pt-BR" dirty="0"/>
              <a:t>que redes extraídas do DOU podem ajudar a identificar os papeis desempenhados por cada organização e as bases do funcionamento da rede de comunicação da informação usando como base as teorias de comunicação da informação e, principalmente, as ferramentas e conceitos disponíveis na Análise de redes Sociais, especialmente os conceitos de ‘grupos coesos’, intermediação e difusão da informação.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619672" y="2568812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1128652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2BA3D508-1B43-4B52-8FAB-4C423C784271}" type="slidenum">
              <a:rPr lang="pt-BR" smtClean="0"/>
              <a:t>6</a:t>
            </a:fld>
            <a:endParaRPr lang="pt-BR"/>
          </a:p>
        </p:txBody>
      </p:sp>
      <p:sp>
        <p:nvSpPr>
          <p:cNvPr id="8" name="Seta dobrada para cima 7"/>
          <p:cNvSpPr/>
          <p:nvPr/>
        </p:nvSpPr>
        <p:spPr>
          <a:xfrm rot="5400000">
            <a:off x="336666" y="190760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1600" y="1848732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984738" y="262768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67744" y="328889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Seta dobrada para cima 14"/>
          <p:cNvSpPr/>
          <p:nvPr/>
        </p:nvSpPr>
        <p:spPr>
          <a:xfrm rot="5400000">
            <a:off x="1632810" y="334776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506688" y="4257410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17" name="Retângulo 16"/>
          <p:cNvSpPr/>
          <p:nvPr/>
        </p:nvSpPr>
        <p:spPr>
          <a:xfrm>
            <a:off x="2915816" y="408098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Seta dobrada para cima 17"/>
          <p:cNvSpPr/>
          <p:nvPr/>
        </p:nvSpPr>
        <p:spPr>
          <a:xfrm rot="5400000">
            <a:off x="2280882" y="406784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298776" y="5549645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20" name="Retângulo 19"/>
          <p:cNvSpPr/>
          <p:nvPr/>
        </p:nvSpPr>
        <p:spPr>
          <a:xfrm>
            <a:off x="323528" y="5229200"/>
            <a:ext cx="8568952" cy="1076211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 as publicações oficiais indicam implicitamente as relações, hierárquicas ou não, entre as organizações publicas brasileiras, então é possível extrair dessas relações uma rede a qual pode ser estudada utilizando-se as ferramentas da Análise de Redes Sociais. 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22" name="Seta para baixo 21"/>
          <p:cNvSpPr/>
          <p:nvPr/>
        </p:nvSpPr>
        <p:spPr>
          <a:xfrm>
            <a:off x="4478796" y="4725144"/>
            <a:ext cx="309228" cy="41024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5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/>
          <a:lstStyle/>
          <a:p>
            <a:r>
              <a:rPr lang="pt-BR" i="1" dirty="0" smtClean="0"/>
              <a:t>“O </a:t>
            </a:r>
            <a:r>
              <a:rPr lang="pt-BR" i="1" dirty="0"/>
              <a:t>processo de comunicação cumpre, entre outras, a função de estabelecer relações entre os componentes da sociedade para produzir uma resposta ao meio</a:t>
            </a:r>
            <a:r>
              <a:rPr lang="pt-BR" i="1" dirty="0" smtClean="0"/>
              <a:t>.” </a:t>
            </a:r>
            <a:r>
              <a:rPr lang="pt-BR" dirty="0"/>
              <a:t>(</a:t>
            </a:r>
            <a:r>
              <a:rPr lang="pt-BR" dirty="0" err="1"/>
              <a:t>Lasswell</a:t>
            </a:r>
            <a:r>
              <a:rPr lang="pt-BR" dirty="0"/>
              <a:t>, 1948).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394884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>
            <a:noAutofit/>
          </a:bodyPr>
          <a:lstStyle/>
          <a:p>
            <a:r>
              <a:rPr lang="pt-BR" sz="2400" dirty="0"/>
              <a:t>No estudo da comunicação da informação entre organizações publicas, entretanto, é preciso considerar a opinião contestatória de </a:t>
            </a:r>
            <a:r>
              <a:rPr lang="pt-BR" sz="2400" b="1" dirty="0" err="1"/>
              <a:t>Beltran</a:t>
            </a:r>
            <a:r>
              <a:rPr lang="pt-BR" sz="2400" b="1" dirty="0"/>
              <a:t>, que </a:t>
            </a:r>
            <a:r>
              <a:rPr lang="pt-BR" sz="2400" b="1" dirty="0" smtClean="0"/>
              <a:t>ressalta </a:t>
            </a:r>
            <a:r>
              <a:rPr lang="pt-BR" sz="2400" b="1" dirty="0"/>
              <a:t>a importância de se considerar as hierarquias rígidas e as relações de força no interior das sociedades </a:t>
            </a:r>
            <a:r>
              <a:rPr lang="pt-BR" sz="2400" dirty="0"/>
              <a:t>(</a:t>
            </a:r>
            <a:r>
              <a:rPr lang="pt-BR" sz="2400" dirty="0" err="1"/>
              <a:t>Beltran</a:t>
            </a:r>
            <a:r>
              <a:rPr lang="pt-BR" sz="2400" dirty="0"/>
              <a:t> 1976 apud MATTELART 2011). Embora a informação flua dentro da rede, a relação de hierarquia estabelecida entre os órgãos públicos certamente desempenha papel importante na difusão de ideias, práticas e informação.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8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62472" y="1340768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LeCoadic</a:t>
            </a:r>
            <a:r>
              <a:rPr lang="pt-BR" dirty="0"/>
              <a:t> (2004 p. 35) argumenta que o processo de comunicação pode ser desmembrado em dois outros: um processo escrito, formal, e um processo oral, informal. </a:t>
            </a:r>
            <a:endParaRPr lang="pt-BR" dirty="0" smtClean="0"/>
          </a:p>
          <a:p>
            <a:r>
              <a:rPr lang="pt-BR" dirty="0"/>
              <a:t>Tavares (2011) divide a informação para negócios em dois grupos: formais e informais. </a:t>
            </a:r>
            <a:r>
              <a:rPr lang="pt-BR" dirty="0" smtClean="0"/>
              <a:t>“</a:t>
            </a:r>
            <a:r>
              <a:rPr lang="pt-BR" dirty="0"/>
              <a:t>A primeira, em meio impresso, é constituída de correspondências oficiais e regulamentos editados, entre outros. A segunda compreende a comunicação verbal, que se realiza, por exemplo, por telefone e em conversas e reuniões.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1421</Words>
  <Application>Microsoft Office PowerPoint</Application>
  <PresentationFormat>Apresentação na tela (4:3)</PresentationFormat>
  <Paragraphs>170</Paragraphs>
  <Slides>22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Visão geral</vt:lpstr>
      <vt:lpstr>Justificativa</vt:lpstr>
      <vt:lpstr>Pergunta da pesquisa</vt:lpstr>
      <vt:lpstr> Objetivos </vt:lpstr>
      <vt:lpstr> Hipótese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23</cp:revision>
  <dcterms:created xsi:type="dcterms:W3CDTF">2013-07-25T16:49:06Z</dcterms:created>
  <dcterms:modified xsi:type="dcterms:W3CDTF">2013-08-06T04:14:20Z</dcterms:modified>
</cp:coreProperties>
</file>