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80" r:id="rId24"/>
    <p:sldId id="279" r:id="rId25"/>
    <p:sldId id="26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DFA34-2C9F-404B-8EBA-2051A435919D}" type="datetimeFigureOut">
              <a:rPr lang="pt-BR" smtClean="0"/>
              <a:t>25/07/2013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543C-F947-432B-83C7-A5346269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89B-7A97-411D-9323-94CBB49177FD}" type="datetime1">
              <a:rPr lang="pt-BR" smtClean="0"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1F7-C632-44A1-B406-2DFB37F6D500}" type="datetime1">
              <a:rPr lang="pt-BR" smtClean="0"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47E-A202-4D4E-9FE8-93D387469EB2}" type="datetime1">
              <a:rPr lang="pt-BR" smtClean="0"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BC51-822C-45E4-986C-3513F935FDC0}" type="datetime1">
              <a:rPr lang="pt-BR" smtClean="0"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B32-C876-4BE6-8EB7-D35E5B68E93F}" type="datetime1">
              <a:rPr lang="pt-BR" smtClean="0"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82E-4B11-4BE2-AB38-613E50CA1B14}" type="datetime1">
              <a:rPr lang="pt-BR" smtClean="0"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8D9-1E19-49E4-BE74-992AFBB8B4B4}" type="datetime1">
              <a:rPr lang="pt-BR" smtClean="0"/>
              <a:t>25/07/2013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F1D8-1B79-4809-8550-E5D233B7A121}" type="datetime1">
              <a:rPr lang="pt-BR" smtClean="0"/>
              <a:t>25/07/2013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9D37-6341-450A-9E24-B1BF04707E50}" type="datetime1">
              <a:rPr lang="pt-BR" smtClean="0"/>
              <a:t>25/07/2013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DEA-56B6-4AE8-93AC-7908D252CBE6}" type="datetime1">
              <a:rPr lang="pt-BR" smtClean="0"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6BD1-CCCC-4336-90DB-576823706601}" type="datetime1">
              <a:rPr lang="pt-BR" smtClean="0"/>
              <a:t>25/07/2013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D142-DF3D-4EF0-B4D0-DA45237C5FB0}" type="datetime1">
              <a:rPr lang="pt-BR" smtClean="0"/>
              <a:t>25/07/2013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3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5" Type="http://schemas.openxmlformats.org/officeDocument/2006/relationships/image" Target="../media/image13.wmf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/>
              <a:t>Modelo de análise da comunicação e mediação da informação em organizações públicas brasileiras através da Análise de Redes Sociais.</a:t>
            </a:r>
            <a:endParaRPr lang="pt-BR" sz="2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4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“Ciência da informação é a </a:t>
            </a:r>
            <a:r>
              <a:rPr lang="pt-BR" dirty="0"/>
              <a:t>disciplina que investiga as propriedades e o comportamento da informação, as forças que governam o seu fluxo, e os meios para processamento visando otimização da acessibilidade e usabilidade</a:t>
            </a:r>
            <a:r>
              <a:rPr lang="pt-BR" dirty="0" smtClean="0"/>
              <a:t>.”  </a:t>
            </a:r>
            <a:r>
              <a:rPr lang="pt-BR" dirty="0"/>
              <a:t>(BORKO 1967)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99592" y="3861048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pt-BR" sz="2400" dirty="0"/>
              <a:t>O presente trabalho apresenta forte sintonia com esse conceito, ao discutir a relação entre publicações e a troca de informação entre organizações (comportamento), a configuração em rede das trocas de informação entre as organizações (forças e fluxos) e a viabilidade de extração de redes a partir de dados abertos (meios para processamento).</a:t>
            </a:r>
          </a:p>
        </p:txBody>
      </p:sp>
    </p:spTree>
    <p:extLst>
      <p:ext uri="{BB962C8B-B14F-4D97-AF65-F5344CB8AC3E}">
        <p14:creationId xmlns:p14="http://schemas.microsoft.com/office/powerpoint/2010/main" val="8837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Ao discutir a comunicação da informação </a:t>
            </a:r>
            <a:r>
              <a:rPr lang="pt-BR" dirty="0" err="1"/>
              <a:t>LeCoadic</a:t>
            </a:r>
            <a:r>
              <a:rPr lang="pt-BR" dirty="0"/>
              <a:t> (2004 p. 35) argumenta que o processo de comunicação pode ser desmembrado em dois outros: um processo escrito, formal, e um processo oral, informal.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12</a:t>
            </a:fld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712968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8"/>
          <p:cNvSpPr/>
          <p:nvPr/>
        </p:nvSpPr>
        <p:spPr>
          <a:xfrm>
            <a:off x="179512" y="147549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LeCoadic</a:t>
            </a:r>
            <a:r>
              <a:rPr lang="pt-BR" dirty="0"/>
              <a:t> (2004, p36)</a:t>
            </a:r>
          </a:p>
        </p:txBody>
      </p:sp>
    </p:spTree>
    <p:extLst>
      <p:ext uri="{BB962C8B-B14F-4D97-AF65-F5344CB8AC3E}">
        <p14:creationId xmlns:p14="http://schemas.microsoft.com/office/powerpoint/2010/main" val="33495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Autofit/>
          </a:bodyPr>
          <a:lstStyle/>
          <a:p>
            <a:r>
              <a:rPr lang="pt-BR" sz="2400" dirty="0"/>
              <a:t>Ao discutir a comunicação da informação </a:t>
            </a:r>
            <a:r>
              <a:rPr lang="pt-BR" sz="2400" dirty="0" err="1"/>
              <a:t>LeCoadic</a:t>
            </a:r>
            <a:r>
              <a:rPr lang="pt-BR" sz="2400" dirty="0"/>
              <a:t> (2004 p. 35) argumenta que o processo de comunicação pode ser desmembrado em dois outros: um processo escrito, formal, e um processo oral, informal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Tavares (2011) divide a informação para </a:t>
            </a:r>
            <a:r>
              <a:rPr lang="pt-BR" sz="2400" dirty="0" smtClean="0"/>
              <a:t>negócios, onde inclui órgãos públicos,  </a:t>
            </a:r>
            <a:r>
              <a:rPr lang="pt-BR" sz="2400" dirty="0"/>
              <a:t>em dois grupos: formais e </a:t>
            </a:r>
            <a:r>
              <a:rPr lang="pt-BR" sz="2400" dirty="0" smtClean="0"/>
              <a:t>informais: </a:t>
            </a:r>
          </a:p>
          <a:p>
            <a:pPr lvl="1"/>
            <a:r>
              <a:rPr lang="pt-BR" sz="2000" dirty="0" smtClean="0"/>
              <a:t>“A </a:t>
            </a:r>
            <a:r>
              <a:rPr lang="pt-BR" sz="2000" dirty="0"/>
              <a:t>primeira, em meio impresso, é constituída de correspondências oficiais e regulamentos editados, entre outros. A segunda compreende a comunicação verbal, que se realiza, por exemplo, por telefone e em conversas e </a:t>
            </a:r>
            <a:r>
              <a:rPr lang="pt-BR" sz="2000" dirty="0" smtClean="0"/>
              <a:t>reuniões.” </a:t>
            </a:r>
            <a:r>
              <a:rPr lang="pt-BR" sz="2000" dirty="0"/>
              <a:t>(TAVARES, 2011).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0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14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52928" cy="4528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3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Autofit/>
          </a:bodyPr>
          <a:lstStyle/>
          <a:p>
            <a:pPr lvl="1"/>
            <a:r>
              <a:rPr lang="pt-BR" sz="4000" b="1" cap="small" dirty="0"/>
              <a:t>Análise de Redes </a:t>
            </a:r>
            <a:r>
              <a:rPr lang="pt-BR" sz="4000" b="1" cap="small" dirty="0" smtClean="0"/>
              <a:t>Sociais</a:t>
            </a:r>
          </a:p>
          <a:p>
            <a:pPr lvl="1">
              <a:buFont typeface="Wingdings" pitchFamily="2" charset="2"/>
              <a:buChar char="ü"/>
            </a:pPr>
            <a:r>
              <a:rPr lang="pt-BR" sz="3200" dirty="0" smtClean="0"/>
              <a:t>Métricas </a:t>
            </a:r>
            <a:r>
              <a:rPr lang="pt-BR" sz="3200" dirty="0"/>
              <a:t>de </a:t>
            </a:r>
            <a:r>
              <a:rPr lang="pt-BR" sz="3200" dirty="0" smtClean="0"/>
              <a:t>coesão </a:t>
            </a:r>
          </a:p>
          <a:p>
            <a:pPr marL="457200" lvl="1" indent="0">
              <a:buNone/>
            </a:pPr>
            <a:r>
              <a:rPr lang="pt-BR" sz="3200" dirty="0" smtClean="0"/>
              <a:t>	Destacam-se as medidas de densidade, componentes,  cliques e cores.</a:t>
            </a:r>
          </a:p>
          <a:p>
            <a:pPr lvl="1">
              <a:buFont typeface="Wingdings" pitchFamily="2" charset="2"/>
              <a:buChar char="ü"/>
            </a:pPr>
            <a:r>
              <a:rPr lang="pt-BR" sz="3200" dirty="0" smtClean="0"/>
              <a:t>Métricas </a:t>
            </a:r>
            <a:r>
              <a:rPr lang="pt-BR" sz="3200" dirty="0"/>
              <a:t>de mediação </a:t>
            </a:r>
          </a:p>
          <a:p>
            <a:pPr marL="457200" lvl="1" indent="0">
              <a:buNone/>
            </a:pPr>
            <a:r>
              <a:rPr lang="pt-BR" sz="3200" dirty="0" smtClean="0"/>
              <a:t>	destacam-se </a:t>
            </a:r>
            <a:r>
              <a:rPr lang="pt-BR" sz="3200" dirty="0" smtClean="0"/>
              <a:t>centralidade</a:t>
            </a:r>
            <a:r>
              <a:rPr lang="pt-BR" sz="3200" dirty="0"/>
              <a:t>, intermediação/pontes e difusão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5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1"/>
          </a:xfrm>
        </p:spPr>
        <p:txBody>
          <a:bodyPr>
            <a:noAutofit/>
          </a:bodyPr>
          <a:lstStyle/>
          <a:p>
            <a:pPr lvl="1"/>
            <a:r>
              <a:rPr lang="pt-BR" sz="4000" b="1" cap="small" dirty="0" smtClean="0"/>
              <a:t>Coleta de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16</a:t>
            </a:fld>
            <a:endParaRPr lang="pt-BR" dirty="0"/>
          </a:p>
        </p:txBody>
      </p:sp>
      <p:pic>
        <p:nvPicPr>
          <p:cNvPr id="6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2008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7584" y="2348880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“Um problema comum para modeladores é a questão dos dados. Qualquer trabalho acadêmico é tão bom quanto os dados utilizados, não importando os tipos de métodos avançados aplicados. Modeladores frequentemente não contam com os melhores dados. [...] Muitos modelos são criados sem dados ou com dados incompletos. A implicação disso é que os resultados podem ser potencialmente enganosos.” RESSLER (2006) </a:t>
            </a:r>
          </a:p>
        </p:txBody>
      </p:sp>
    </p:spTree>
    <p:extLst>
      <p:ext uri="{BB962C8B-B14F-4D97-AF65-F5344CB8AC3E}">
        <p14:creationId xmlns:p14="http://schemas.microsoft.com/office/powerpoint/2010/main" val="32646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229600" cy="247687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18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5273749" cy="2039283"/>
          </a:xfrm>
          <a:prstGeom prst="rect">
            <a:avLst/>
          </a:prstGeom>
          <a:noFill/>
        </p:spPr>
      </p:pic>
      <p:pic>
        <p:nvPicPr>
          <p:cNvPr id="8" name="Image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210496" cy="194879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683568" y="1916832"/>
            <a:ext cx="31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 err="1" smtClean="0"/>
              <a:t>com.itext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88224" y="234481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Quantidade </a:t>
            </a:r>
            <a:r>
              <a:rPr lang="pt-BR" dirty="0"/>
              <a:t>exata de páginas que não obedecem a esse padrão na edição do DOU de 28/05/2013. 79 de </a:t>
            </a:r>
            <a:r>
              <a:rPr lang="pt-BR" dirty="0" smtClean="0"/>
              <a:t>452 </a:t>
            </a:r>
            <a:r>
              <a:rPr lang="pt-BR" dirty="0"/>
              <a:t>páginas não seguem o padrão de três colunas. (17%).</a:t>
            </a:r>
          </a:p>
        </p:txBody>
      </p:sp>
    </p:spTree>
    <p:extLst>
      <p:ext uri="{BB962C8B-B14F-4D97-AF65-F5344CB8AC3E}">
        <p14:creationId xmlns:p14="http://schemas.microsoft.com/office/powerpoint/2010/main" val="5143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124744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/>
              <a:t> </a:t>
            </a:r>
            <a:r>
              <a:rPr lang="pt-BR" dirty="0" err="1"/>
              <a:t>gate.corpora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264751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25981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aaaaaaaaaaaaaaaaaaaaaaaabbbbbbbbbbbbbbbbbbbbbbbbccccccccccccccccc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1866141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533484" y="4725145"/>
            <a:ext cx="1910626" cy="179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/>
              <a:t>aaaaaaaaaaaaaaaaaaaaaaaabbbbbbbbbbbbbbbbbbbbbbbbcccccccccccccccccccccccccccccdddddddddddddd</a:t>
            </a:r>
          </a:p>
          <a:p>
            <a:pPr algn="ctr"/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1520" y="151620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</a:t>
            </a:r>
            <a:r>
              <a:rPr lang="pt-BR" dirty="0" smtClean="0"/>
              <a:t>comum com </a:t>
            </a:r>
            <a:r>
              <a:rPr lang="pt-BR" dirty="0" smtClean="0"/>
              <a:t>2 colunas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3289087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3450317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Aaaaaaaaaaaaaaaaaaaaaaaabbbbbbbbbbbbbbbb</a:t>
            </a:r>
            <a:endParaRPr lang="pt-BR" dirty="0" smtClean="0"/>
          </a:p>
          <a:p>
            <a:pPr algn="ctr"/>
            <a:r>
              <a:rPr lang="pt-BR" b="1" u="sng" dirty="0" smtClean="0"/>
              <a:t>CCCC</a:t>
            </a:r>
            <a:endParaRPr lang="pt-BR" b="1" u="sng" dirty="0" smtClean="0"/>
          </a:p>
          <a:p>
            <a:r>
              <a:rPr lang="pt-BR" dirty="0" err="1" smtClean="0"/>
              <a:t>cccccccccccccccccccccccc</a:t>
            </a:r>
            <a:endParaRPr lang="pt-BR" dirty="0"/>
          </a:p>
          <a:p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4890477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dddddddddddddddddddddddddddd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3678945" y="4725146"/>
            <a:ext cx="1910626" cy="179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aaaaaaaaaaaaaaaaaaaaaaaabbbbbbbbbbbbbbbbddddddddddddddddddddddddddddcccccccccccccccccccccccc</a:t>
            </a:r>
          </a:p>
          <a:p>
            <a:endParaRPr lang="pt-BR" dirty="0" smtClean="0"/>
          </a:p>
          <a:p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75856" y="15475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</a:t>
            </a:r>
            <a:r>
              <a:rPr lang="pt-BR" dirty="0" smtClean="0"/>
              <a:t>com divisão de sessão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6588224" y="2420888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problema poderá ocorrer, no pior cenário, para todas as paginas onde há divisão de sessão. Na maioria das vezes, há uma sessão por ministério, mais Presidência, legislativo, MPU, TCU e judiciário. 44 páginas. Média de 10% de erro no pior caso.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</a:t>
            </a:fld>
            <a:endParaRPr lang="pt-BR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5" y="1528540"/>
            <a:ext cx="1979535" cy="19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707" y="5153042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605" y="4626834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5403" y="5522647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5217" y="4821337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19" y="5534290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859" y="5740615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0" y="6016993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2" y="4864442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6" y="5522647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32" y="4534095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4" y="6141789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54" y="5208555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98363" y="3646765"/>
            <a:ext cx="225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Administração Pública</a:t>
            </a:r>
          </a:p>
          <a:p>
            <a:r>
              <a:rPr lang="pt-BR" dirty="0" smtClean="0"/>
              <a:t>(Órgãos e indivíduos)</a:t>
            </a:r>
            <a:endParaRPr lang="pt-BR" dirty="0"/>
          </a:p>
        </p:txBody>
      </p:sp>
      <p:pic>
        <p:nvPicPr>
          <p:cNvPr id="2067" name="Picture 19" descr="http://www.sharedvisions.ca/wp-content/uploads/2011/04/SNA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1" y="1484784"/>
            <a:ext cx="2846151" cy="17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261779" y="111545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  <p:pic>
        <p:nvPicPr>
          <p:cNvPr id="24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39" y="4725721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5" y="4264221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00" y="4361654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98" y="4177736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1" y="4854553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20" y="4934108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stCxn id="27" idx="2"/>
            <a:endCxn id="24" idx="0"/>
          </p:cNvCxnSpPr>
          <p:nvPr/>
        </p:nvCxnSpPr>
        <p:spPr>
          <a:xfrm flipH="1">
            <a:off x="6803097" y="4564695"/>
            <a:ext cx="867748" cy="16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29" idx="1"/>
            <a:endCxn id="24" idx="3"/>
          </p:cNvCxnSpPr>
          <p:nvPr/>
        </p:nvCxnSpPr>
        <p:spPr>
          <a:xfrm flipH="1" flipV="1">
            <a:off x="7002355" y="4914265"/>
            <a:ext cx="669165" cy="22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5" idx="2"/>
            <a:endCxn id="24" idx="3"/>
          </p:cNvCxnSpPr>
          <p:nvPr/>
        </p:nvCxnSpPr>
        <p:spPr>
          <a:xfrm flipH="1">
            <a:off x="7002355" y="4662653"/>
            <a:ext cx="1538712" cy="25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2"/>
            <a:endCxn id="29" idx="0"/>
          </p:cNvCxnSpPr>
          <p:nvPr/>
        </p:nvCxnSpPr>
        <p:spPr>
          <a:xfrm flipH="1">
            <a:off x="7833709" y="4662653"/>
            <a:ext cx="707358" cy="27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7" idx="2"/>
            <a:endCxn id="29" idx="0"/>
          </p:cNvCxnSpPr>
          <p:nvPr/>
        </p:nvCxnSpPr>
        <p:spPr>
          <a:xfrm>
            <a:off x="7670845" y="4564695"/>
            <a:ext cx="162864" cy="36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1"/>
            <a:endCxn id="26" idx="3"/>
          </p:cNvCxnSpPr>
          <p:nvPr/>
        </p:nvCxnSpPr>
        <p:spPr>
          <a:xfrm flipH="1" flipV="1">
            <a:off x="6043541" y="4564695"/>
            <a:ext cx="560298" cy="34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28" idx="3"/>
            <a:endCxn id="24" idx="1"/>
          </p:cNvCxnSpPr>
          <p:nvPr/>
        </p:nvCxnSpPr>
        <p:spPr>
          <a:xfrm flipV="1">
            <a:off x="5978592" y="4914265"/>
            <a:ext cx="625247" cy="14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1657" y="6116479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8711" y="6194161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6975" y="5618113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7533" y="5716058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4887" y="5598488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7119" y="6118752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Conector de seta reta 2069"/>
          <p:cNvCxnSpPr>
            <a:stCxn id="55" idx="1"/>
            <a:endCxn id="56" idx="3"/>
          </p:cNvCxnSpPr>
          <p:nvPr/>
        </p:nvCxnSpPr>
        <p:spPr>
          <a:xfrm>
            <a:off x="6143640" y="5821446"/>
            <a:ext cx="483893" cy="19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ector de seta reta 2071"/>
          <p:cNvCxnSpPr>
            <a:stCxn id="58" idx="1"/>
            <a:endCxn id="56" idx="3"/>
          </p:cNvCxnSpPr>
          <p:nvPr/>
        </p:nvCxnSpPr>
        <p:spPr>
          <a:xfrm flipV="1">
            <a:off x="6410665" y="6012057"/>
            <a:ext cx="216868" cy="33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56" idx="1"/>
            <a:endCxn id="53" idx="3"/>
          </p:cNvCxnSpPr>
          <p:nvPr/>
        </p:nvCxnSpPr>
        <p:spPr>
          <a:xfrm>
            <a:off x="7219530" y="6012057"/>
            <a:ext cx="322127" cy="29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ector de seta reta 2075"/>
          <p:cNvCxnSpPr>
            <a:stCxn id="53" idx="1"/>
            <a:endCxn id="54" idx="3"/>
          </p:cNvCxnSpPr>
          <p:nvPr/>
        </p:nvCxnSpPr>
        <p:spPr>
          <a:xfrm>
            <a:off x="7922905" y="6307103"/>
            <a:ext cx="265806" cy="9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ector de seta reta 2077"/>
          <p:cNvCxnSpPr>
            <a:endCxn id="57" idx="3"/>
          </p:cNvCxnSpPr>
          <p:nvPr/>
        </p:nvCxnSpPr>
        <p:spPr>
          <a:xfrm flipV="1">
            <a:off x="7922905" y="5800762"/>
            <a:ext cx="341982" cy="54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794985" y="3617890"/>
            <a:ext cx="327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Conclusões sobre comunicação e</a:t>
            </a:r>
          </a:p>
          <a:p>
            <a:r>
              <a:rPr lang="pt-BR" dirty="0" smtClean="0"/>
              <a:t>mediação da informação</a:t>
            </a:r>
            <a:endParaRPr lang="pt-BR" dirty="0"/>
          </a:p>
        </p:txBody>
      </p:sp>
      <p:sp>
        <p:nvSpPr>
          <p:cNvPr id="46" name="Arco 45"/>
          <p:cNvSpPr/>
          <p:nvPr/>
        </p:nvSpPr>
        <p:spPr>
          <a:xfrm>
            <a:off x="750484" y="2300366"/>
            <a:ext cx="7405058" cy="3841423"/>
          </a:xfrm>
          <a:prstGeom prst="arc">
            <a:avLst>
              <a:gd name="adj1" fmla="val 10833228"/>
              <a:gd name="adj2" fmla="val 13583"/>
            </a:avLst>
          </a:prstGeom>
          <a:ln w="635000" cap="rnd">
            <a:solidFill>
              <a:schemeClr val="accent1">
                <a:shade val="95000"/>
                <a:satMod val="105000"/>
                <a:alpha val="1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5957" y="1115453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Fontes de dados abertos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47205"/>
              </p:ext>
            </p:extLst>
          </p:nvPr>
        </p:nvGraphicFramePr>
        <p:xfrm>
          <a:off x="1403648" y="256490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Estratégia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Portarias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Ligações identificadas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Com.itext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Gate.corpora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Manual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2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600" cap="small" dirty="0" smtClean="0">
                <a:latin typeface="+mj-lt"/>
              </a:rPr>
              <a:t>M</a:t>
            </a:r>
            <a:r>
              <a:rPr lang="pt-BR" sz="3600" dirty="0" smtClean="0">
                <a:latin typeface="+mj-lt"/>
              </a:rPr>
              <a:t>odelagem</a:t>
            </a:r>
          </a:p>
          <a:p>
            <a:pPr marL="457200" lvl="1" indent="0">
              <a:buNone/>
            </a:pPr>
            <a:endParaRPr lang="pt-BR" sz="3600" b="1" cap="small" dirty="0"/>
          </a:p>
          <a:p>
            <a:pPr marL="457200" lvl="1" indent="0">
              <a:buNone/>
            </a:pPr>
            <a:r>
              <a:rPr lang="pt-BR" sz="3600" dirty="0"/>
              <a:t>HANNEMAN e RIDDLE (</a:t>
            </a:r>
            <a:r>
              <a:rPr lang="pt-BR" sz="3600" dirty="0" smtClean="0"/>
              <a:t>2011)  </a:t>
            </a:r>
            <a:r>
              <a:rPr lang="pt-BR" sz="3600" dirty="0"/>
              <a:t>identificam a </a:t>
            </a:r>
            <a:r>
              <a:rPr lang="pt-BR" sz="3600" b="1" dirty="0"/>
              <a:t>definição de fronteiras da rede </a:t>
            </a:r>
            <a:r>
              <a:rPr lang="pt-BR" sz="3600" dirty="0"/>
              <a:t>e o estabelecimento de critérios para a </a:t>
            </a:r>
            <a:r>
              <a:rPr lang="pt-BR" sz="3600" b="1" dirty="0"/>
              <a:t>detecção de relacionamentos </a:t>
            </a:r>
            <a:r>
              <a:rPr lang="pt-BR" sz="3600" dirty="0"/>
              <a:t>como atividades fundamentais na modelagem da rede.</a:t>
            </a:r>
          </a:p>
          <a:p>
            <a:pPr marL="457200" lvl="1" indent="0">
              <a:buNone/>
            </a:pPr>
            <a:endParaRPr lang="pt-BR" sz="3600" b="1" cap="small" dirty="0" smtClean="0"/>
          </a:p>
        </p:txBody>
      </p:sp>
    </p:spTree>
    <p:extLst>
      <p:ext uri="{BB962C8B-B14F-4D97-AF65-F5344CB8AC3E}">
        <p14:creationId xmlns:p14="http://schemas.microsoft.com/office/powerpoint/2010/main" val="39001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518457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600" cap="small" dirty="0" smtClean="0">
                <a:latin typeface="+mj-lt"/>
              </a:rPr>
              <a:t>M</a:t>
            </a:r>
            <a:r>
              <a:rPr lang="pt-BR" sz="3600" dirty="0" smtClean="0">
                <a:latin typeface="+mj-lt"/>
              </a:rPr>
              <a:t>odelagem – fronteiras</a:t>
            </a:r>
          </a:p>
          <a:p>
            <a:pPr marL="457200" lvl="1" indent="0">
              <a:buNone/>
            </a:pPr>
            <a:r>
              <a:rPr lang="pt-BR" sz="3600" dirty="0">
                <a:latin typeface="+mj-lt"/>
              </a:rPr>
              <a:t>	</a:t>
            </a:r>
            <a:r>
              <a:rPr lang="pt-BR" sz="2400" dirty="0" smtClean="0">
                <a:latin typeface="+mj-lt"/>
              </a:rPr>
              <a:t>O</a:t>
            </a:r>
            <a:r>
              <a:rPr lang="pt-BR" sz="2400" dirty="0" smtClean="0"/>
              <a:t>rganizações </a:t>
            </a:r>
            <a:r>
              <a:rPr lang="pt-BR" sz="2400" dirty="0"/>
              <a:t>públicas da administração direta e indireta e pessoas cujo nome foi mencionado no Diário Oficial da </a:t>
            </a:r>
            <a:r>
              <a:rPr lang="pt-BR" sz="2400" dirty="0" smtClean="0"/>
              <a:t>União</a:t>
            </a:r>
            <a:r>
              <a:rPr lang="pt-BR" sz="3600" b="1" cap="small" dirty="0" smtClean="0"/>
              <a:t>.</a:t>
            </a:r>
          </a:p>
          <a:p>
            <a:pPr marL="457200" lvl="1" indent="0">
              <a:buNone/>
            </a:pPr>
            <a:r>
              <a:rPr lang="pt-BR" sz="3600" b="1" cap="small" dirty="0"/>
              <a:t>	</a:t>
            </a:r>
            <a:r>
              <a:rPr lang="pt-BR" sz="2400" dirty="0" smtClean="0"/>
              <a:t>As portarias serão filtradas de acordo com o tema do qual tratam. Para a definição das palavras-chave que identificam os temas, utiliza-se os termos encontrados nos 11 </a:t>
            </a:r>
            <a:r>
              <a:rPr lang="pt-BR" sz="2400" dirty="0" err="1" smtClean="0"/>
              <a:t>macrodesafios</a:t>
            </a:r>
            <a:r>
              <a:rPr lang="pt-BR" sz="2400" dirty="0" smtClean="0"/>
              <a:t> do Plano Plurianual 2012, que orienta as politica publicas federais.</a:t>
            </a:r>
            <a:endParaRPr lang="pt-BR" sz="2400" dirty="0"/>
          </a:p>
          <a:p>
            <a:pPr marL="457200" lvl="1" indent="0">
              <a:buNone/>
            </a:pPr>
            <a:endParaRPr lang="pt-B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61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22322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3600" cap="small" dirty="0" smtClean="0">
                <a:latin typeface="+mj-lt"/>
              </a:rPr>
              <a:t>M</a:t>
            </a:r>
            <a:r>
              <a:rPr lang="pt-BR" sz="3600" dirty="0" smtClean="0">
                <a:latin typeface="+mj-lt"/>
              </a:rPr>
              <a:t>odelagem – Relacionamentos</a:t>
            </a:r>
          </a:p>
          <a:p>
            <a:pPr marL="457200" lvl="1" indent="0">
              <a:buNone/>
            </a:pPr>
            <a:r>
              <a:rPr lang="pt-BR" sz="3600" dirty="0" smtClean="0">
                <a:latin typeface="+mj-lt"/>
              </a:rPr>
              <a:t>	</a:t>
            </a:r>
            <a:r>
              <a:rPr lang="pt-BR" sz="2400" dirty="0" smtClean="0">
                <a:latin typeface="+mj-lt"/>
              </a:rPr>
              <a:t>Essa pesquisa propõe que a definição dos relacionamentos seja feita de forma análoga à proposta em trabalhos de </a:t>
            </a:r>
            <a:r>
              <a:rPr lang="pt-BR" sz="2400" dirty="0" err="1" smtClean="0">
                <a:latin typeface="+mj-lt"/>
              </a:rPr>
              <a:t>infometria</a:t>
            </a:r>
            <a:r>
              <a:rPr lang="pt-BR" sz="2400" dirty="0" smtClean="0">
                <a:latin typeface="+mj-lt"/>
              </a:rPr>
              <a:t> que utilizam a técnica chamada de ‘</a:t>
            </a:r>
            <a:r>
              <a:rPr lang="pt-BR" sz="2400" dirty="0" err="1" smtClean="0">
                <a:latin typeface="+mj-lt"/>
              </a:rPr>
              <a:t>co-word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 err="1" smtClean="0">
                <a:latin typeface="+mj-lt"/>
              </a:rPr>
              <a:t>analisys</a:t>
            </a:r>
            <a:r>
              <a:rPr lang="pt-BR" sz="2400" dirty="0" smtClean="0">
                <a:latin typeface="+mj-lt"/>
              </a:rPr>
              <a:t>’.</a:t>
            </a:r>
          </a:p>
          <a:p>
            <a:pPr marL="457200" lvl="1" indent="0">
              <a:buNone/>
            </a:pPr>
            <a:endParaRPr lang="pt-BR" sz="2400" dirty="0">
              <a:latin typeface="+mj-lt"/>
            </a:endParaRPr>
          </a:p>
          <a:p>
            <a:pPr marL="457200" lvl="1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Courtial</a:t>
            </a:r>
            <a:r>
              <a:rPr lang="pt-BR" sz="2400" dirty="0"/>
              <a:t> (1986 apud POLANCO 2005) propôs a apresentação de clusters </a:t>
            </a:r>
            <a:r>
              <a:rPr lang="pt-BR" sz="2400" dirty="0" err="1"/>
              <a:t>co-word</a:t>
            </a:r>
            <a:r>
              <a:rPr lang="pt-BR" sz="2400" dirty="0"/>
              <a:t> no formato de grafos. A técnica do </a:t>
            </a:r>
            <a:r>
              <a:rPr lang="pt-BR" sz="2400" dirty="0" err="1"/>
              <a:t>co-word</a:t>
            </a:r>
            <a:r>
              <a:rPr lang="pt-BR" sz="2400" dirty="0"/>
              <a:t> determina que se estabeleça uma borda entre dois termos (vértices) sempre que houver uma </a:t>
            </a:r>
            <a:r>
              <a:rPr lang="pt-BR" sz="2400" dirty="0" err="1"/>
              <a:t>co-ocorrência</a:t>
            </a:r>
            <a:r>
              <a:rPr lang="pt-BR" sz="2400" dirty="0"/>
              <a:t> deles no texto. </a:t>
            </a:r>
            <a:endParaRPr lang="pt-B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0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Abertos</a:t>
            </a:r>
          </a:p>
          <a:p>
            <a:r>
              <a:rPr lang="pt-BR" dirty="0" smtClean="0"/>
              <a:t>Padrões de comunicação x canais formais</a:t>
            </a:r>
          </a:p>
          <a:p>
            <a:r>
              <a:rPr lang="pt-BR" dirty="0" smtClean="0"/>
              <a:t>Estudo da comunicação como instrumento de aperfeiçoamento da administração pública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analisar a comunicação da informação entre organizações públicas por meio da análise das publicações oficiais?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Objetivos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620888"/>
          </a:xfrm>
        </p:spPr>
        <p:txBody>
          <a:bodyPr>
            <a:normAutofit/>
          </a:bodyPr>
          <a:lstStyle/>
          <a:p>
            <a:r>
              <a:rPr lang="pt-BR" sz="2400" dirty="0"/>
              <a:t>Demonstrar a viabilidade de se analisar a da rede de comunicação da informação entre as organizações publica brasileiras por meio da extração de informações disponíveis em fontes de dados abertas.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95536" y="2708920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Demonstrar, por meio de teorias da ciência da informação, a correspondência entre as publicações do Diário Oficial da União e a comunicação e mediação da informação entre organizações públicas brasileiras.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Demonstrar a viabilidade de se extrair informações de relações entre organizações brasileiras disponíveis em fontes de dados oficiais abertos de forma automatizada.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/>
              <a:t>Identificar estratégias para a identificação de relacionamentos entre organizações públicas projetadas em publicações no Diário Oficial da União.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Demonstrar </a:t>
            </a:r>
            <a:r>
              <a:rPr lang="pt-BR" dirty="0"/>
              <a:t>que redes extraídas do DOU podem ajudar a identificar os papeis desempenhados por cada organização e as bases do funcionamento da rede de comunicação da informação usando como base as teorias de comunicação da informação e, principalmente, as ferramentas e conceitos disponíveis na Análise de redes Sociais, especialmente os conceitos de ‘grupos coesos’, intermediação e difusão da informação.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pt-BR" i="1" dirty="0" smtClean="0"/>
              <a:t>“O </a:t>
            </a:r>
            <a:r>
              <a:rPr lang="pt-BR" i="1" dirty="0"/>
              <a:t>processo de comunicação cumpre, entre outras, a função de estabelecer relações entre os componentes da sociedade para produzir uma resposta ao meio</a:t>
            </a:r>
            <a:r>
              <a:rPr lang="pt-BR" i="1" dirty="0" smtClean="0"/>
              <a:t>.” </a:t>
            </a:r>
            <a:r>
              <a:rPr lang="pt-BR" dirty="0"/>
              <a:t>(</a:t>
            </a:r>
            <a:r>
              <a:rPr lang="pt-BR" dirty="0" err="1"/>
              <a:t>Lasswell</a:t>
            </a:r>
            <a:r>
              <a:rPr lang="pt-BR" dirty="0"/>
              <a:t>, 1948).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316903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Essa ideia pode ser extrapolada para as comunicações entre organizações públicas que precisam produzir resultados para a sociedade brasileira. </a:t>
            </a:r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 smtClean="0"/>
              <a:t>Lazarsfeld</a:t>
            </a:r>
            <a:r>
              <a:rPr lang="pt-BR" dirty="0" smtClean="0"/>
              <a:t> (1944) -  o </a:t>
            </a:r>
            <a:r>
              <a:rPr lang="pt-BR" dirty="0"/>
              <a:t>papel do “líder de opinião” </a:t>
            </a:r>
            <a:r>
              <a:rPr lang="pt-BR" dirty="0" smtClean="0"/>
              <a:t>- </a:t>
            </a:r>
            <a:r>
              <a:rPr lang="pt-BR" dirty="0"/>
              <a:t>teoria do </a:t>
            </a:r>
            <a:r>
              <a:rPr lang="pt-BR" dirty="0" err="1" smtClean="0"/>
              <a:t>two-step-flow</a:t>
            </a:r>
            <a:r>
              <a:rPr lang="pt-BR" dirty="0" smtClean="0"/>
              <a:t>: as </a:t>
            </a:r>
            <a:r>
              <a:rPr lang="pt-BR" dirty="0"/>
              <a:t>pessoas bem informadas e diretamente expostas à fonte de informação, absorvem o conteúdo e, num segundo momento, transferem para os </a:t>
            </a:r>
            <a:r>
              <a:rPr lang="pt-BR" dirty="0" smtClean="0"/>
              <a:t>demais.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316903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Ajuda a explicar principalmente fenômenos de difusão nas redes, os quais se espera observar no presente estudo.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782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r>
              <a:rPr lang="pt-BR" dirty="0" err="1" smtClean="0"/>
              <a:t>Beltran</a:t>
            </a:r>
            <a:r>
              <a:rPr lang="pt-BR" dirty="0" smtClean="0"/>
              <a:t> ressalta </a:t>
            </a:r>
            <a:r>
              <a:rPr lang="pt-BR" dirty="0"/>
              <a:t>a importância de se considerar as hierarquias rígidas e as relações de força no interior das sociedades (</a:t>
            </a:r>
            <a:r>
              <a:rPr lang="pt-BR" dirty="0" err="1"/>
              <a:t>Beltran</a:t>
            </a:r>
            <a:r>
              <a:rPr lang="pt-BR" dirty="0"/>
              <a:t> 1976 apud MATTELART 2011).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316903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/>
              <a:t>Embora a informação flua dentro da rede, a relação de hierarquia estabelecida entre os órgãos públicos certamente desempenha papel importante na difusão de ideias, práticas 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42795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 fontScale="92500"/>
          </a:bodyPr>
          <a:lstStyle/>
          <a:p>
            <a:r>
              <a:rPr lang="pt-BR" dirty="0" err="1"/>
              <a:t>Watzalawick</a:t>
            </a:r>
            <a:r>
              <a:rPr lang="pt-BR" dirty="0"/>
              <a:t> argumenta que nem toda comunicação é consciente ou voluntária e sugere que a comunicação pode acontecer também sem que se tenha esse objetivo. (</a:t>
            </a:r>
            <a:r>
              <a:rPr lang="pt-BR" dirty="0" err="1"/>
              <a:t>Watzalawick</a:t>
            </a:r>
            <a:r>
              <a:rPr lang="pt-BR" dirty="0"/>
              <a:t> 1977).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9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99592" y="4316903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dirty="0" smtClean="0"/>
              <a:t>Embora a intenção primaria de uma publicação não seja a comunicação entre os órgãos, essa informação pode ser extraída dessa comunicação.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69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1432</Words>
  <Application>Microsoft Office PowerPoint</Application>
  <PresentationFormat>Apresentação na tela (4:3)</PresentationFormat>
  <Paragraphs>180</Paragraphs>
  <Slides>25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Visão geral</vt:lpstr>
      <vt:lpstr>Justificativa</vt:lpstr>
      <vt:lpstr>Pergunta da pesquisa</vt:lpstr>
      <vt:lpstr> Objetivos 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15</cp:revision>
  <dcterms:created xsi:type="dcterms:W3CDTF">2013-07-25T16:49:06Z</dcterms:created>
  <dcterms:modified xsi:type="dcterms:W3CDTF">2013-07-25T18:44:38Z</dcterms:modified>
</cp:coreProperties>
</file>