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33295-9948-4DEF-8356-801A7F6E12CE}" type="datetimeFigureOut">
              <a:rPr lang="pt-BR" smtClean="0"/>
              <a:t>04/05/2013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95195-991E-4A3A-A6CA-053438AE47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6564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33295-9948-4DEF-8356-801A7F6E12CE}" type="datetimeFigureOut">
              <a:rPr lang="pt-BR" smtClean="0"/>
              <a:t>04/05/2013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95195-991E-4A3A-A6CA-053438AE47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49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33295-9948-4DEF-8356-801A7F6E12CE}" type="datetimeFigureOut">
              <a:rPr lang="pt-BR" smtClean="0"/>
              <a:t>04/05/2013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95195-991E-4A3A-A6CA-053438AE47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8289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33295-9948-4DEF-8356-801A7F6E12CE}" type="datetimeFigureOut">
              <a:rPr lang="pt-BR" smtClean="0"/>
              <a:t>04/05/2013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95195-991E-4A3A-A6CA-053438AE47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5600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33295-9948-4DEF-8356-801A7F6E12CE}" type="datetimeFigureOut">
              <a:rPr lang="pt-BR" smtClean="0"/>
              <a:t>04/05/2013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95195-991E-4A3A-A6CA-053438AE47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626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33295-9948-4DEF-8356-801A7F6E12CE}" type="datetimeFigureOut">
              <a:rPr lang="pt-BR" smtClean="0"/>
              <a:t>04/05/2013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95195-991E-4A3A-A6CA-053438AE47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8197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33295-9948-4DEF-8356-801A7F6E12CE}" type="datetimeFigureOut">
              <a:rPr lang="pt-BR" smtClean="0"/>
              <a:t>04/05/2013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95195-991E-4A3A-A6CA-053438AE47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9623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33295-9948-4DEF-8356-801A7F6E12CE}" type="datetimeFigureOut">
              <a:rPr lang="pt-BR" smtClean="0"/>
              <a:t>04/05/2013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95195-991E-4A3A-A6CA-053438AE47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4306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33295-9948-4DEF-8356-801A7F6E12CE}" type="datetimeFigureOut">
              <a:rPr lang="pt-BR" smtClean="0"/>
              <a:t>04/05/2013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95195-991E-4A3A-A6CA-053438AE47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5070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33295-9948-4DEF-8356-801A7F6E12CE}" type="datetimeFigureOut">
              <a:rPr lang="pt-BR" smtClean="0"/>
              <a:t>04/05/2013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95195-991E-4A3A-A6CA-053438AE47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4031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33295-9948-4DEF-8356-801A7F6E12CE}" type="datetimeFigureOut">
              <a:rPr lang="pt-BR" smtClean="0"/>
              <a:t>04/05/2013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95195-991E-4A3A-A6CA-053438AE47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4759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633295-9948-4DEF-8356-801A7F6E12CE}" type="datetimeFigureOut">
              <a:rPr lang="pt-BR" smtClean="0"/>
              <a:t>04/05/2013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095195-991E-4A3A-A6CA-053438AE47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6431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79512" y="1492768"/>
            <a:ext cx="1872208" cy="936104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DouDownloader</a:t>
            </a:r>
            <a:endParaRPr lang="pt-BR" dirty="0" smtClean="0"/>
          </a:p>
        </p:txBody>
      </p:sp>
      <p:sp>
        <p:nvSpPr>
          <p:cNvPr id="5" name="Retângulo 4"/>
          <p:cNvSpPr/>
          <p:nvPr/>
        </p:nvSpPr>
        <p:spPr>
          <a:xfrm>
            <a:off x="6814592" y="1780800"/>
            <a:ext cx="1872208" cy="936104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AnalisadorDou</a:t>
            </a:r>
            <a:endParaRPr lang="pt-BR" dirty="0"/>
          </a:p>
        </p:txBody>
      </p:sp>
      <p:sp>
        <p:nvSpPr>
          <p:cNvPr id="6" name="Cilindro 5"/>
          <p:cNvSpPr/>
          <p:nvPr/>
        </p:nvSpPr>
        <p:spPr>
          <a:xfrm>
            <a:off x="2451479" y="1528772"/>
            <a:ext cx="1584176" cy="9001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Arquivos</a:t>
            </a:r>
          </a:p>
          <a:p>
            <a:pPr algn="ctr"/>
            <a:r>
              <a:rPr lang="pt-BR" dirty="0" smtClean="0"/>
              <a:t>Texto</a:t>
            </a:r>
            <a:endParaRPr lang="pt-BR" dirty="0"/>
          </a:p>
        </p:txBody>
      </p:sp>
      <p:sp>
        <p:nvSpPr>
          <p:cNvPr id="8" name="Retângulo de cantos arredondados 7"/>
          <p:cNvSpPr/>
          <p:nvPr/>
        </p:nvSpPr>
        <p:spPr>
          <a:xfrm>
            <a:off x="153228" y="2716904"/>
            <a:ext cx="1872208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Gate </a:t>
            </a:r>
            <a:r>
              <a:rPr lang="pt-BR" dirty="0" err="1" smtClean="0"/>
              <a:t>Developer</a:t>
            </a:r>
            <a:endParaRPr lang="pt-BR" dirty="0"/>
          </a:p>
        </p:txBody>
      </p:sp>
      <p:sp>
        <p:nvSpPr>
          <p:cNvPr id="10" name="Retângulo com Único Canto Aparado 9"/>
          <p:cNvSpPr/>
          <p:nvPr/>
        </p:nvSpPr>
        <p:spPr>
          <a:xfrm>
            <a:off x="2451479" y="2814064"/>
            <a:ext cx="1584176" cy="720080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Arquivo Gate </a:t>
            </a:r>
            <a:r>
              <a:rPr lang="pt-BR" dirty="0" err="1" smtClean="0"/>
              <a:t>AppState</a:t>
            </a:r>
            <a:endParaRPr lang="pt-BR" dirty="0"/>
          </a:p>
        </p:txBody>
      </p:sp>
      <p:sp>
        <p:nvSpPr>
          <p:cNvPr id="11" name="Cilindro 10"/>
          <p:cNvSpPr/>
          <p:nvPr/>
        </p:nvSpPr>
        <p:spPr>
          <a:xfrm>
            <a:off x="6804248" y="3212976"/>
            <a:ext cx="1872208" cy="792088"/>
          </a:xfrm>
          <a:prstGeom prst="can">
            <a:avLst>
              <a:gd name="adj" fmla="val 1324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Relacionamentos</a:t>
            </a:r>
          </a:p>
          <a:p>
            <a:pPr algn="ctr"/>
            <a:r>
              <a:rPr lang="pt-BR" dirty="0" smtClean="0"/>
              <a:t>(SQL Server)</a:t>
            </a:r>
            <a:endParaRPr lang="pt-BR" dirty="0"/>
          </a:p>
        </p:txBody>
      </p:sp>
      <p:sp>
        <p:nvSpPr>
          <p:cNvPr id="12" name="Cilindro 11"/>
          <p:cNvSpPr/>
          <p:nvPr/>
        </p:nvSpPr>
        <p:spPr>
          <a:xfrm>
            <a:off x="2411760" y="4293096"/>
            <a:ext cx="1872208" cy="100811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Base SIORG</a:t>
            </a:r>
          </a:p>
          <a:p>
            <a:pPr algn="ctr"/>
            <a:r>
              <a:rPr lang="pt-BR" dirty="0" smtClean="0"/>
              <a:t>(SQL Server)</a:t>
            </a:r>
            <a:endParaRPr lang="pt-BR" dirty="0"/>
          </a:p>
        </p:txBody>
      </p:sp>
      <p:sp>
        <p:nvSpPr>
          <p:cNvPr id="13" name="Retângulo 12"/>
          <p:cNvSpPr/>
          <p:nvPr/>
        </p:nvSpPr>
        <p:spPr>
          <a:xfrm>
            <a:off x="6804248" y="4437112"/>
            <a:ext cx="1872208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Consulta SQL</a:t>
            </a:r>
          </a:p>
        </p:txBody>
      </p:sp>
      <p:sp>
        <p:nvSpPr>
          <p:cNvPr id="14" name="Cubo 13"/>
          <p:cNvSpPr/>
          <p:nvPr/>
        </p:nvSpPr>
        <p:spPr>
          <a:xfrm>
            <a:off x="6444208" y="5661248"/>
            <a:ext cx="2416874" cy="7920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Redes do </a:t>
            </a:r>
            <a:r>
              <a:rPr lang="pt-BR" dirty="0" err="1" smtClean="0"/>
              <a:t>Pajek</a:t>
            </a:r>
            <a:endParaRPr lang="pt-BR" dirty="0"/>
          </a:p>
        </p:txBody>
      </p:sp>
      <p:cxnSp>
        <p:nvCxnSpPr>
          <p:cNvPr id="16" name="Conector de seta reta 15"/>
          <p:cNvCxnSpPr>
            <a:stCxn id="4" idx="3"/>
            <a:endCxn id="6" idx="2"/>
          </p:cNvCxnSpPr>
          <p:nvPr/>
        </p:nvCxnSpPr>
        <p:spPr>
          <a:xfrm>
            <a:off x="2051720" y="1960820"/>
            <a:ext cx="399759" cy="18002"/>
          </a:xfrm>
          <a:prstGeom prst="straightConnector1">
            <a:avLst/>
          </a:prstGeom>
          <a:ln w="34925">
            <a:headEnd w="lg" len="lg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/>
          <p:cNvCxnSpPr>
            <a:stCxn id="8" idx="3"/>
            <a:endCxn id="10" idx="2"/>
          </p:cNvCxnSpPr>
          <p:nvPr/>
        </p:nvCxnSpPr>
        <p:spPr>
          <a:xfrm>
            <a:off x="2025436" y="3174104"/>
            <a:ext cx="426043" cy="0"/>
          </a:xfrm>
          <a:prstGeom prst="straightConnector1">
            <a:avLst/>
          </a:prstGeom>
          <a:ln w="34925">
            <a:headEnd w="lg" len="lg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angulado 24"/>
          <p:cNvCxnSpPr>
            <a:stCxn id="10" idx="0"/>
            <a:endCxn id="5" idx="1"/>
          </p:cNvCxnSpPr>
          <p:nvPr/>
        </p:nvCxnSpPr>
        <p:spPr>
          <a:xfrm flipV="1">
            <a:off x="4035655" y="2248852"/>
            <a:ext cx="2778937" cy="925252"/>
          </a:xfrm>
          <a:prstGeom prst="bentConnector3">
            <a:avLst>
              <a:gd name="adj1" fmla="val 50000"/>
            </a:avLst>
          </a:prstGeom>
          <a:ln w="34925">
            <a:headEnd w="lg" len="lg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angulado 27"/>
          <p:cNvCxnSpPr>
            <a:stCxn id="6" idx="4"/>
            <a:endCxn id="5" idx="1"/>
          </p:cNvCxnSpPr>
          <p:nvPr/>
        </p:nvCxnSpPr>
        <p:spPr>
          <a:xfrm>
            <a:off x="4035655" y="1978822"/>
            <a:ext cx="2778937" cy="270030"/>
          </a:xfrm>
          <a:prstGeom prst="bentConnector3">
            <a:avLst>
              <a:gd name="adj1" fmla="val 50000"/>
            </a:avLst>
          </a:prstGeom>
          <a:ln w="34925">
            <a:headEnd w="lg" len="lg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de seta reta 35"/>
          <p:cNvCxnSpPr>
            <a:stCxn id="5" idx="2"/>
            <a:endCxn id="11" idx="1"/>
          </p:cNvCxnSpPr>
          <p:nvPr/>
        </p:nvCxnSpPr>
        <p:spPr>
          <a:xfrm flipH="1">
            <a:off x="7740352" y="2716904"/>
            <a:ext cx="10344" cy="496072"/>
          </a:xfrm>
          <a:prstGeom prst="straightConnector1">
            <a:avLst/>
          </a:prstGeom>
          <a:ln w="34925">
            <a:headEnd w="lg" len="lg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de seta reta 38"/>
          <p:cNvCxnSpPr>
            <a:stCxn id="11" idx="3"/>
            <a:endCxn id="13" idx="0"/>
          </p:cNvCxnSpPr>
          <p:nvPr/>
        </p:nvCxnSpPr>
        <p:spPr>
          <a:xfrm>
            <a:off x="7740352" y="4005064"/>
            <a:ext cx="0" cy="432048"/>
          </a:xfrm>
          <a:prstGeom prst="straightConnector1">
            <a:avLst/>
          </a:prstGeom>
          <a:ln w="34925">
            <a:headEnd w="lg" len="lg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de seta reta 63"/>
          <p:cNvCxnSpPr>
            <a:stCxn id="13" idx="2"/>
            <a:endCxn id="14" idx="0"/>
          </p:cNvCxnSpPr>
          <p:nvPr/>
        </p:nvCxnSpPr>
        <p:spPr>
          <a:xfrm>
            <a:off x="7740352" y="5157192"/>
            <a:ext cx="11304" cy="504056"/>
          </a:xfrm>
          <a:prstGeom prst="straightConnector1">
            <a:avLst/>
          </a:prstGeom>
          <a:ln w="34925">
            <a:headEnd w="lg" len="lg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Grupo 82"/>
          <p:cNvGrpSpPr/>
          <p:nvPr/>
        </p:nvGrpSpPr>
        <p:grpSpPr>
          <a:xfrm>
            <a:off x="611560" y="3631304"/>
            <a:ext cx="1800200" cy="1535180"/>
            <a:chOff x="611560" y="2759224"/>
            <a:chExt cx="1800200" cy="1535180"/>
          </a:xfrm>
        </p:grpSpPr>
        <p:cxnSp>
          <p:nvCxnSpPr>
            <p:cNvPr id="31" name="Conector angulado 30"/>
            <p:cNvCxnSpPr>
              <a:stCxn id="12" idx="2"/>
              <a:endCxn id="8" idx="2"/>
            </p:cNvCxnSpPr>
            <p:nvPr/>
          </p:nvCxnSpPr>
          <p:spPr>
            <a:xfrm rot="10800000">
              <a:off x="1089332" y="2759224"/>
              <a:ext cx="1322428" cy="1165848"/>
            </a:xfrm>
            <a:prstGeom prst="bentConnector2">
              <a:avLst/>
            </a:prstGeom>
            <a:ln w="34925">
              <a:headEnd w="lg" len="lg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CaixaDeTexto 81"/>
            <p:cNvSpPr txBox="1"/>
            <p:nvPr/>
          </p:nvSpPr>
          <p:spPr>
            <a:xfrm>
              <a:off x="611560" y="3925072"/>
              <a:ext cx="16065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Lista de </a:t>
              </a:r>
              <a:r>
                <a:rPr lang="pt-BR" dirty="0" err="1" smtClean="0"/>
                <a:t>Orgãos</a:t>
              </a:r>
              <a:endParaRPr lang="pt-BR" dirty="0"/>
            </a:p>
          </p:txBody>
        </p:sp>
      </p:grpSp>
      <p:grpSp>
        <p:nvGrpSpPr>
          <p:cNvPr id="85" name="Grupo 84"/>
          <p:cNvGrpSpPr/>
          <p:nvPr/>
        </p:nvGrpSpPr>
        <p:grpSpPr>
          <a:xfrm>
            <a:off x="4283968" y="4797152"/>
            <a:ext cx="2520280" cy="369332"/>
            <a:chOff x="4283968" y="3933056"/>
            <a:chExt cx="2520280" cy="369332"/>
          </a:xfrm>
        </p:grpSpPr>
        <p:cxnSp>
          <p:nvCxnSpPr>
            <p:cNvPr id="61" name="Conector de seta reta 60"/>
            <p:cNvCxnSpPr>
              <a:stCxn id="12" idx="4"/>
              <a:endCxn id="13" idx="1"/>
            </p:cNvCxnSpPr>
            <p:nvPr/>
          </p:nvCxnSpPr>
          <p:spPr>
            <a:xfrm>
              <a:off x="4283968" y="3933056"/>
              <a:ext cx="2520280" cy="0"/>
            </a:xfrm>
            <a:prstGeom prst="straightConnector1">
              <a:avLst/>
            </a:prstGeom>
            <a:ln w="34925">
              <a:headEnd w="lg" len="lg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CaixaDeTexto 83"/>
            <p:cNvSpPr txBox="1"/>
            <p:nvPr/>
          </p:nvSpPr>
          <p:spPr>
            <a:xfrm>
              <a:off x="4932040" y="3933056"/>
              <a:ext cx="11674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Hierarquia</a:t>
              </a:r>
              <a:endParaRPr lang="pt-BR" dirty="0"/>
            </a:p>
          </p:txBody>
        </p:sp>
      </p:grpSp>
      <p:sp>
        <p:nvSpPr>
          <p:cNvPr id="86" name="Título 1"/>
          <p:cNvSpPr txBox="1">
            <a:spLocks/>
          </p:cNvSpPr>
          <p:nvPr/>
        </p:nvSpPr>
        <p:spPr>
          <a:xfrm>
            <a:off x="457200" y="116632"/>
            <a:ext cx="82296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  <a:lvl1pPr algn="ctr"/>
          </a:lstStyle>
          <a:p>
            <a:r>
              <a:rPr lang="pt-BR" sz="4800" dirty="0"/>
              <a:t>Visão Geral</a:t>
            </a:r>
          </a:p>
        </p:txBody>
      </p:sp>
      <p:sp>
        <p:nvSpPr>
          <p:cNvPr id="106" name="Retângulo 105"/>
          <p:cNvSpPr/>
          <p:nvPr/>
        </p:nvSpPr>
        <p:spPr>
          <a:xfrm>
            <a:off x="4788024" y="1844824"/>
            <a:ext cx="1260261" cy="604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smtClean="0"/>
              <a:t>Rotina Batch</a:t>
            </a:r>
          </a:p>
          <a:p>
            <a:pPr algn="ctr"/>
            <a:r>
              <a:rPr lang="pt-BR" sz="1100" dirty="0" smtClean="0"/>
              <a:t>(Repete para cada arquivo texto)</a:t>
            </a:r>
            <a:endParaRPr lang="pt-BR" sz="1100" dirty="0"/>
          </a:p>
        </p:txBody>
      </p:sp>
    </p:spTree>
    <p:extLst>
      <p:ext uri="{BB962C8B-B14F-4D97-AF65-F5344CB8AC3E}">
        <p14:creationId xmlns:p14="http://schemas.microsoft.com/office/powerpoint/2010/main" val="4239550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/>
          <a:lstStyle/>
          <a:p>
            <a:r>
              <a:rPr lang="pt-BR" dirty="0" err="1" smtClean="0"/>
              <a:t>DouDownloader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3627334" y="3501008"/>
            <a:ext cx="1872208" cy="936104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DouDownloader</a:t>
            </a:r>
            <a:endParaRPr lang="pt-BR" dirty="0" smtClean="0"/>
          </a:p>
          <a:p>
            <a:pPr algn="ctr"/>
            <a:r>
              <a:rPr lang="pt-BR" dirty="0" smtClean="0"/>
              <a:t>(ExtractPageContentArea.java)</a:t>
            </a:r>
          </a:p>
        </p:txBody>
      </p:sp>
      <p:grpSp>
        <p:nvGrpSpPr>
          <p:cNvPr id="7" name="Grupo 6"/>
          <p:cNvGrpSpPr/>
          <p:nvPr/>
        </p:nvGrpSpPr>
        <p:grpSpPr>
          <a:xfrm>
            <a:off x="395536" y="3275692"/>
            <a:ext cx="2304256" cy="1089412"/>
            <a:chOff x="539552" y="2771636"/>
            <a:chExt cx="2304256" cy="1089412"/>
          </a:xfrm>
        </p:grpSpPr>
        <p:sp>
          <p:nvSpPr>
            <p:cNvPr id="5" name="Retângulo 4"/>
            <p:cNvSpPr/>
            <p:nvPr/>
          </p:nvSpPr>
          <p:spPr>
            <a:xfrm>
              <a:off x="683568" y="3068960"/>
              <a:ext cx="2160240" cy="79208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1200" dirty="0" smtClean="0"/>
                <a:t>-Data inicial</a:t>
              </a:r>
            </a:p>
            <a:p>
              <a:r>
                <a:rPr lang="pt-BR" sz="1200" dirty="0" smtClean="0"/>
                <a:t>-Data final</a:t>
              </a:r>
            </a:p>
            <a:p>
              <a:r>
                <a:rPr lang="pt-BR" sz="1200" dirty="0" smtClean="0"/>
                <a:t>-Pasta de destino dos arquivos</a:t>
              </a:r>
            </a:p>
          </p:txBody>
        </p:sp>
        <p:sp>
          <p:nvSpPr>
            <p:cNvPr id="6" name="CaixaDeTexto 5"/>
            <p:cNvSpPr txBox="1"/>
            <p:nvPr/>
          </p:nvSpPr>
          <p:spPr>
            <a:xfrm>
              <a:off x="539552" y="2771636"/>
              <a:ext cx="18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/>
                <a:t>Entradas:</a:t>
              </a:r>
              <a:endParaRPr lang="pt-BR" dirty="0"/>
            </a:p>
          </p:txBody>
        </p:sp>
      </p:grpSp>
      <p:grpSp>
        <p:nvGrpSpPr>
          <p:cNvPr id="10" name="Grupo 9"/>
          <p:cNvGrpSpPr/>
          <p:nvPr/>
        </p:nvGrpSpPr>
        <p:grpSpPr>
          <a:xfrm>
            <a:off x="3689636" y="5457636"/>
            <a:ext cx="2510574" cy="707668"/>
            <a:chOff x="4005642" y="5075892"/>
            <a:chExt cx="2510574" cy="707668"/>
          </a:xfrm>
        </p:grpSpPr>
        <p:sp>
          <p:nvSpPr>
            <p:cNvPr id="8" name="Retângulo 7"/>
            <p:cNvSpPr/>
            <p:nvPr/>
          </p:nvSpPr>
          <p:spPr>
            <a:xfrm>
              <a:off x="4067944" y="5373216"/>
              <a:ext cx="2448272" cy="41034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- com.itextpdf.text.pdf</a:t>
              </a:r>
              <a:endParaRPr lang="pt-BR" dirty="0"/>
            </a:p>
          </p:txBody>
        </p:sp>
        <p:sp>
          <p:nvSpPr>
            <p:cNvPr id="9" name="CaixaDeTexto 8"/>
            <p:cNvSpPr txBox="1"/>
            <p:nvPr/>
          </p:nvSpPr>
          <p:spPr>
            <a:xfrm>
              <a:off x="4005642" y="5075892"/>
              <a:ext cx="15744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err="1" smtClean="0"/>
                <a:t>Dependencias</a:t>
              </a:r>
              <a:r>
                <a:rPr lang="pt-BR" dirty="0" smtClean="0"/>
                <a:t>:</a:t>
              </a:r>
              <a:endParaRPr lang="pt-BR" dirty="0"/>
            </a:p>
          </p:txBody>
        </p:sp>
      </p:grpSp>
      <p:sp>
        <p:nvSpPr>
          <p:cNvPr id="11" name="Nuvem 10"/>
          <p:cNvSpPr/>
          <p:nvPr/>
        </p:nvSpPr>
        <p:spPr>
          <a:xfrm>
            <a:off x="3635896" y="2142148"/>
            <a:ext cx="1863646" cy="566772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In.gov.br</a:t>
            </a:r>
            <a:endParaRPr lang="pt-BR" dirty="0"/>
          </a:p>
        </p:txBody>
      </p:sp>
      <p:sp>
        <p:nvSpPr>
          <p:cNvPr id="12" name="Cilindro 11"/>
          <p:cNvSpPr/>
          <p:nvPr/>
        </p:nvSpPr>
        <p:spPr>
          <a:xfrm>
            <a:off x="6588224" y="3364976"/>
            <a:ext cx="2160240" cy="121615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Informações registradas em arquivos texto. Um arquivo por jornal. Três arquivos por dia</a:t>
            </a:r>
          </a:p>
        </p:txBody>
      </p:sp>
      <p:cxnSp>
        <p:nvCxnSpPr>
          <p:cNvPr id="14" name="Conector de seta reta 13"/>
          <p:cNvCxnSpPr>
            <a:stCxn id="5" idx="3"/>
          </p:cNvCxnSpPr>
          <p:nvPr/>
        </p:nvCxnSpPr>
        <p:spPr>
          <a:xfrm>
            <a:off x="2699792" y="3969060"/>
            <a:ext cx="927542" cy="399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/>
          <p:cNvCxnSpPr>
            <a:endCxn id="12" idx="2"/>
          </p:cNvCxnSpPr>
          <p:nvPr/>
        </p:nvCxnSpPr>
        <p:spPr>
          <a:xfrm>
            <a:off x="5499542" y="3973052"/>
            <a:ext cx="1088682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/>
          <p:cNvCxnSpPr>
            <a:stCxn id="11" idx="1"/>
            <a:endCxn id="4" idx="0"/>
          </p:cNvCxnSpPr>
          <p:nvPr/>
        </p:nvCxnSpPr>
        <p:spPr>
          <a:xfrm flipH="1">
            <a:off x="4563438" y="2708316"/>
            <a:ext cx="4281" cy="79269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/>
          <p:cNvCxnSpPr>
            <a:stCxn id="9" idx="0"/>
          </p:cNvCxnSpPr>
          <p:nvPr/>
        </p:nvCxnSpPr>
        <p:spPr>
          <a:xfrm flipV="1">
            <a:off x="4476871" y="4437112"/>
            <a:ext cx="0" cy="102052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707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/>
          <a:lstStyle/>
          <a:p>
            <a:r>
              <a:rPr lang="pt-BR" dirty="0" err="1" smtClean="0"/>
              <a:t>AnalisadorDou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3767212" y="3501008"/>
            <a:ext cx="1872208" cy="936104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AnalisadorDOU</a:t>
            </a:r>
            <a:endParaRPr lang="pt-BR" dirty="0" smtClean="0"/>
          </a:p>
          <a:p>
            <a:pPr algn="ctr"/>
            <a:r>
              <a:rPr lang="pt-BR" dirty="0" smtClean="0"/>
              <a:t>(Process.java)</a:t>
            </a:r>
          </a:p>
        </p:txBody>
      </p:sp>
      <p:grpSp>
        <p:nvGrpSpPr>
          <p:cNvPr id="5" name="Grupo 4"/>
          <p:cNvGrpSpPr/>
          <p:nvPr/>
        </p:nvGrpSpPr>
        <p:grpSpPr>
          <a:xfrm>
            <a:off x="539552" y="3275692"/>
            <a:ext cx="2304256" cy="1089412"/>
            <a:chOff x="539552" y="2771636"/>
            <a:chExt cx="2304256" cy="1089412"/>
          </a:xfrm>
        </p:grpSpPr>
        <p:sp>
          <p:nvSpPr>
            <p:cNvPr id="6" name="Retângulo 5"/>
            <p:cNvSpPr/>
            <p:nvPr/>
          </p:nvSpPr>
          <p:spPr>
            <a:xfrm>
              <a:off x="683568" y="3068960"/>
              <a:ext cx="2160240" cy="79208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1200" dirty="0" smtClean="0"/>
                <a:t>-Arquivo </a:t>
              </a:r>
              <a:r>
                <a:rPr lang="pt-BR" sz="1200" dirty="0" err="1" smtClean="0"/>
                <a:t>AppState</a:t>
              </a:r>
              <a:r>
                <a:rPr lang="pt-BR" sz="1200" dirty="0" smtClean="0"/>
                <a:t> do Gate</a:t>
              </a:r>
            </a:p>
            <a:p>
              <a:r>
                <a:rPr lang="pt-BR" sz="1200" dirty="0" smtClean="0"/>
                <a:t>-Arquivo a ser processado</a:t>
              </a:r>
            </a:p>
          </p:txBody>
        </p:sp>
        <p:sp>
          <p:nvSpPr>
            <p:cNvPr id="7" name="CaixaDeTexto 6"/>
            <p:cNvSpPr txBox="1"/>
            <p:nvPr/>
          </p:nvSpPr>
          <p:spPr>
            <a:xfrm>
              <a:off x="539552" y="2771636"/>
              <a:ext cx="18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/>
                <a:t>Entradas:</a:t>
              </a:r>
              <a:endParaRPr lang="pt-BR" dirty="0"/>
            </a:p>
          </p:txBody>
        </p:sp>
      </p:grpSp>
      <p:cxnSp>
        <p:nvCxnSpPr>
          <p:cNvPr id="8" name="Conector de seta reta 7"/>
          <p:cNvCxnSpPr>
            <a:stCxn id="6" idx="3"/>
            <a:endCxn id="4" idx="1"/>
          </p:cNvCxnSpPr>
          <p:nvPr/>
        </p:nvCxnSpPr>
        <p:spPr>
          <a:xfrm>
            <a:off x="2843808" y="3969060"/>
            <a:ext cx="923404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upo 8"/>
          <p:cNvGrpSpPr/>
          <p:nvPr/>
        </p:nvGrpSpPr>
        <p:grpSpPr>
          <a:xfrm>
            <a:off x="2759100" y="5529644"/>
            <a:ext cx="3096344" cy="923692"/>
            <a:chOff x="4005642" y="5075892"/>
            <a:chExt cx="2510574" cy="923692"/>
          </a:xfrm>
        </p:grpSpPr>
        <p:sp>
          <p:nvSpPr>
            <p:cNvPr id="10" name="Retângulo 9"/>
            <p:cNvSpPr/>
            <p:nvPr/>
          </p:nvSpPr>
          <p:spPr>
            <a:xfrm>
              <a:off x="4067944" y="5373216"/>
              <a:ext cx="2448272" cy="62636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Tx/>
                <a:buChar char="-"/>
              </a:pPr>
              <a:r>
                <a:rPr lang="pt-BR" dirty="0" smtClean="0"/>
                <a:t>gate.*</a:t>
              </a:r>
            </a:p>
            <a:p>
              <a:pPr marL="285750" indent="-285750">
                <a:buFontTx/>
                <a:buChar char="-"/>
              </a:pPr>
              <a:r>
                <a:rPr lang="pt-BR" dirty="0" err="1" smtClean="0"/>
                <a:t>net.sourceforge.jtds.jdbc</a:t>
              </a:r>
              <a:endParaRPr lang="pt-BR" dirty="0"/>
            </a:p>
          </p:txBody>
        </p:sp>
        <p:sp>
          <p:nvSpPr>
            <p:cNvPr id="11" name="CaixaDeTexto 10"/>
            <p:cNvSpPr txBox="1"/>
            <p:nvPr/>
          </p:nvSpPr>
          <p:spPr>
            <a:xfrm>
              <a:off x="4005642" y="5075892"/>
              <a:ext cx="15744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err="1" smtClean="0"/>
                <a:t>Dependencias</a:t>
              </a:r>
              <a:r>
                <a:rPr lang="pt-BR" dirty="0" smtClean="0"/>
                <a:t>:</a:t>
              </a:r>
              <a:endParaRPr lang="pt-BR" dirty="0"/>
            </a:p>
          </p:txBody>
        </p:sp>
      </p:grpSp>
      <p:cxnSp>
        <p:nvCxnSpPr>
          <p:cNvPr id="12" name="Conector de seta reta 11"/>
          <p:cNvCxnSpPr>
            <a:stCxn id="11" idx="3"/>
            <a:endCxn id="4" idx="2"/>
          </p:cNvCxnSpPr>
          <p:nvPr/>
        </p:nvCxnSpPr>
        <p:spPr>
          <a:xfrm flipV="1">
            <a:off x="4700927" y="4437112"/>
            <a:ext cx="2389" cy="127719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upo 21"/>
          <p:cNvGrpSpPr/>
          <p:nvPr/>
        </p:nvGrpSpPr>
        <p:grpSpPr>
          <a:xfrm>
            <a:off x="7223596" y="3411324"/>
            <a:ext cx="1440160" cy="1529844"/>
            <a:chOff x="5796136" y="2907268"/>
            <a:chExt cx="1440160" cy="1529844"/>
          </a:xfrm>
        </p:grpSpPr>
        <p:sp>
          <p:nvSpPr>
            <p:cNvPr id="20" name="Retângulo 19"/>
            <p:cNvSpPr/>
            <p:nvPr/>
          </p:nvSpPr>
          <p:spPr>
            <a:xfrm>
              <a:off x="5796136" y="3275692"/>
              <a:ext cx="1440160" cy="11614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 err="1" smtClean="0"/>
                <a:t>IdEntidade</a:t>
              </a:r>
              <a:endParaRPr lang="pt-BR" dirty="0" smtClean="0"/>
            </a:p>
            <a:p>
              <a:r>
                <a:rPr lang="pt-BR" dirty="0" err="1" smtClean="0"/>
                <a:t>IdPortaria</a:t>
              </a:r>
              <a:endParaRPr lang="pt-BR" dirty="0" smtClean="0"/>
            </a:p>
          </p:txBody>
        </p:sp>
        <p:sp>
          <p:nvSpPr>
            <p:cNvPr id="21" name="Retângulo 20"/>
            <p:cNvSpPr/>
            <p:nvPr/>
          </p:nvSpPr>
          <p:spPr>
            <a:xfrm>
              <a:off x="5796136" y="2907268"/>
              <a:ext cx="1440160" cy="3684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 err="1" smtClean="0"/>
                <a:t>TbPortariaEntidade</a:t>
              </a:r>
              <a:endParaRPr lang="pt-BR" sz="1200" dirty="0" smtClean="0"/>
            </a:p>
          </p:txBody>
        </p:sp>
      </p:grpSp>
      <p:grpSp>
        <p:nvGrpSpPr>
          <p:cNvPr id="23" name="Grupo 22"/>
          <p:cNvGrpSpPr/>
          <p:nvPr/>
        </p:nvGrpSpPr>
        <p:grpSpPr>
          <a:xfrm>
            <a:off x="7223596" y="5101788"/>
            <a:ext cx="1440160" cy="1529844"/>
            <a:chOff x="5796136" y="2907268"/>
            <a:chExt cx="1440160" cy="1529844"/>
          </a:xfrm>
        </p:grpSpPr>
        <p:sp>
          <p:nvSpPr>
            <p:cNvPr id="24" name="Retângulo 23"/>
            <p:cNvSpPr/>
            <p:nvPr/>
          </p:nvSpPr>
          <p:spPr>
            <a:xfrm>
              <a:off x="5796136" y="3275692"/>
              <a:ext cx="1440160" cy="11614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 err="1" smtClean="0"/>
                <a:t>Identificacao</a:t>
              </a:r>
              <a:endParaRPr lang="pt-BR" dirty="0" smtClean="0"/>
            </a:p>
            <a:p>
              <a:r>
                <a:rPr lang="pt-BR" dirty="0" smtClean="0"/>
                <a:t>Texto</a:t>
              </a:r>
            </a:p>
            <a:p>
              <a:r>
                <a:rPr lang="pt-BR" dirty="0" smtClean="0"/>
                <a:t>Data</a:t>
              </a:r>
              <a:endParaRPr lang="pt-BR" dirty="0"/>
            </a:p>
          </p:txBody>
        </p:sp>
        <p:sp>
          <p:nvSpPr>
            <p:cNvPr id="25" name="Retângulo 24"/>
            <p:cNvSpPr/>
            <p:nvPr/>
          </p:nvSpPr>
          <p:spPr>
            <a:xfrm>
              <a:off x="5796136" y="2907268"/>
              <a:ext cx="1440160" cy="3684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err="1" smtClean="0"/>
                <a:t>TbPortaria</a:t>
              </a:r>
              <a:endParaRPr lang="pt-BR" dirty="0" smtClean="0"/>
            </a:p>
          </p:txBody>
        </p:sp>
      </p:grpSp>
      <p:cxnSp>
        <p:nvCxnSpPr>
          <p:cNvPr id="33" name="Conector angulado 32"/>
          <p:cNvCxnSpPr>
            <a:stCxn id="20" idx="3"/>
            <a:endCxn id="24" idx="3"/>
          </p:cNvCxnSpPr>
          <p:nvPr/>
        </p:nvCxnSpPr>
        <p:spPr>
          <a:xfrm>
            <a:off x="8663756" y="4360458"/>
            <a:ext cx="12700" cy="1690464"/>
          </a:xfrm>
          <a:prstGeom prst="bentConnector3">
            <a:avLst>
              <a:gd name="adj1" fmla="val 180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upo 35"/>
          <p:cNvGrpSpPr/>
          <p:nvPr/>
        </p:nvGrpSpPr>
        <p:grpSpPr>
          <a:xfrm>
            <a:off x="7208672" y="1683132"/>
            <a:ext cx="1440160" cy="1529844"/>
            <a:chOff x="5796136" y="2907268"/>
            <a:chExt cx="1440160" cy="1529844"/>
          </a:xfrm>
        </p:grpSpPr>
        <p:sp>
          <p:nvSpPr>
            <p:cNvPr id="37" name="Retângulo 36"/>
            <p:cNvSpPr/>
            <p:nvPr/>
          </p:nvSpPr>
          <p:spPr>
            <a:xfrm>
              <a:off x="5796136" y="3275692"/>
              <a:ext cx="1440160" cy="11614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 err="1" smtClean="0"/>
                <a:t>Co_Orgao</a:t>
              </a:r>
              <a:endParaRPr lang="pt-BR" dirty="0" smtClean="0"/>
            </a:p>
            <a:p>
              <a:r>
                <a:rPr lang="pt-BR" dirty="0" err="1" smtClean="0"/>
                <a:t>No_Orgao</a:t>
              </a:r>
              <a:endParaRPr lang="pt-BR" dirty="0" smtClean="0"/>
            </a:p>
          </p:txBody>
        </p:sp>
        <p:sp>
          <p:nvSpPr>
            <p:cNvPr id="38" name="Retângulo 37"/>
            <p:cNvSpPr/>
            <p:nvPr/>
          </p:nvSpPr>
          <p:spPr>
            <a:xfrm>
              <a:off x="5796136" y="2907268"/>
              <a:ext cx="1440160" cy="3684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 err="1" smtClean="0"/>
                <a:t>Ta_Nomes_Orgaos</a:t>
              </a:r>
              <a:endParaRPr lang="pt-BR" sz="1200" dirty="0" smtClean="0"/>
            </a:p>
          </p:txBody>
        </p:sp>
      </p:grpSp>
      <p:cxnSp>
        <p:nvCxnSpPr>
          <p:cNvPr id="39" name="Conector angulado 38"/>
          <p:cNvCxnSpPr>
            <a:stCxn id="37" idx="3"/>
            <a:endCxn id="20" idx="3"/>
          </p:cNvCxnSpPr>
          <p:nvPr/>
        </p:nvCxnSpPr>
        <p:spPr>
          <a:xfrm>
            <a:off x="8648832" y="2632266"/>
            <a:ext cx="14924" cy="1728192"/>
          </a:xfrm>
          <a:prstGeom prst="bentConnector3">
            <a:avLst>
              <a:gd name="adj1" fmla="val 163176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angulado 46"/>
          <p:cNvCxnSpPr>
            <a:stCxn id="4" idx="3"/>
            <a:endCxn id="20" idx="1"/>
          </p:cNvCxnSpPr>
          <p:nvPr/>
        </p:nvCxnSpPr>
        <p:spPr>
          <a:xfrm>
            <a:off x="5639420" y="3969060"/>
            <a:ext cx="1584176" cy="391398"/>
          </a:xfrm>
          <a:prstGeom prst="bentConnector3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angulado 49"/>
          <p:cNvCxnSpPr>
            <a:stCxn id="4" idx="3"/>
            <a:endCxn id="24" idx="1"/>
          </p:cNvCxnSpPr>
          <p:nvPr/>
        </p:nvCxnSpPr>
        <p:spPr>
          <a:xfrm>
            <a:off x="5639420" y="3969060"/>
            <a:ext cx="1584176" cy="2081862"/>
          </a:xfrm>
          <a:prstGeom prst="bentConnector3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315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/>
          <a:lstStyle/>
          <a:p>
            <a:r>
              <a:rPr lang="pt-BR" dirty="0" err="1" smtClean="0"/>
              <a:t>AnalisadorDou</a:t>
            </a:r>
            <a:endParaRPr lang="pt-BR" dirty="0"/>
          </a:p>
        </p:txBody>
      </p:sp>
      <p:grpSp>
        <p:nvGrpSpPr>
          <p:cNvPr id="17" name="Grupo 16"/>
          <p:cNvGrpSpPr/>
          <p:nvPr/>
        </p:nvGrpSpPr>
        <p:grpSpPr>
          <a:xfrm>
            <a:off x="827584" y="1916832"/>
            <a:ext cx="936104" cy="4680520"/>
            <a:chOff x="539552" y="1916832"/>
            <a:chExt cx="936104" cy="4680520"/>
          </a:xfrm>
        </p:grpSpPr>
        <p:sp>
          <p:nvSpPr>
            <p:cNvPr id="3" name="Retângulo 2"/>
            <p:cNvSpPr/>
            <p:nvPr/>
          </p:nvSpPr>
          <p:spPr>
            <a:xfrm>
              <a:off x="539552" y="1916832"/>
              <a:ext cx="936104" cy="457200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vert="horz" lIns="91440" tIns="45720" rIns="91440" bIns="45720" rtlCol="0" anchor="ctr">
              <a:normAutofit/>
            </a:bodyPr>
            <a:lstStyle/>
            <a:p>
              <a:pPr algn="ctr">
                <a:spcBef>
                  <a:spcPct val="0"/>
                </a:spcBef>
              </a:pPr>
              <a:r>
                <a:rPr lang="pt-BR" sz="1200" dirty="0" err="1" smtClean="0"/>
                <a:t>Process</a:t>
              </a:r>
              <a:endParaRPr lang="pt-BR" sz="1200" dirty="0"/>
            </a:p>
          </p:txBody>
        </p:sp>
        <p:cxnSp>
          <p:nvCxnSpPr>
            <p:cNvPr id="16" name="Conector reto 15"/>
            <p:cNvCxnSpPr/>
            <p:nvPr/>
          </p:nvCxnSpPr>
          <p:spPr>
            <a:xfrm>
              <a:off x="1007604" y="2374032"/>
              <a:ext cx="0" cy="422332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upo 30"/>
          <p:cNvGrpSpPr/>
          <p:nvPr/>
        </p:nvGrpSpPr>
        <p:grpSpPr>
          <a:xfrm>
            <a:off x="1835696" y="1916832"/>
            <a:ext cx="1368152" cy="4680520"/>
            <a:chOff x="539552" y="1916832"/>
            <a:chExt cx="1368152" cy="4680520"/>
          </a:xfrm>
        </p:grpSpPr>
        <p:sp>
          <p:nvSpPr>
            <p:cNvPr id="32" name="Retângulo 31"/>
            <p:cNvSpPr/>
            <p:nvPr/>
          </p:nvSpPr>
          <p:spPr>
            <a:xfrm>
              <a:off x="539552" y="1916832"/>
              <a:ext cx="1368152" cy="457200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vert="horz" lIns="91440" tIns="45720" rIns="91440" bIns="45720" rtlCol="0" anchor="ctr">
              <a:normAutofit/>
            </a:bodyPr>
            <a:lstStyle/>
            <a:p>
              <a:pPr algn="ctr">
                <a:spcBef>
                  <a:spcPct val="0"/>
                </a:spcBef>
              </a:pPr>
              <a:r>
                <a:rPr lang="pt-BR" sz="1200" dirty="0" err="1" smtClean="0"/>
                <a:t>DouProcessor</a:t>
              </a:r>
              <a:endParaRPr lang="pt-BR" sz="1200" dirty="0"/>
            </a:p>
          </p:txBody>
        </p:sp>
        <p:cxnSp>
          <p:nvCxnSpPr>
            <p:cNvPr id="34" name="Conector reto 33"/>
            <p:cNvCxnSpPr>
              <a:stCxn id="32" idx="2"/>
            </p:cNvCxnSpPr>
            <p:nvPr/>
          </p:nvCxnSpPr>
          <p:spPr>
            <a:xfrm>
              <a:off x="1223628" y="2374032"/>
              <a:ext cx="0" cy="422332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upo 34"/>
          <p:cNvGrpSpPr/>
          <p:nvPr/>
        </p:nvGrpSpPr>
        <p:grpSpPr>
          <a:xfrm>
            <a:off x="3275856" y="1916832"/>
            <a:ext cx="1584176" cy="4680520"/>
            <a:chOff x="539552" y="1916832"/>
            <a:chExt cx="1584176" cy="4680520"/>
          </a:xfrm>
        </p:grpSpPr>
        <p:sp>
          <p:nvSpPr>
            <p:cNvPr id="40" name="Retângulo 39"/>
            <p:cNvSpPr/>
            <p:nvPr/>
          </p:nvSpPr>
          <p:spPr>
            <a:xfrm>
              <a:off x="539552" y="1916832"/>
              <a:ext cx="1584176" cy="457200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vert="horz" lIns="91440" tIns="45720" rIns="91440" bIns="45720" rtlCol="0" anchor="ctr">
              <a:normAutofit/>
            </a:bodyPr>
            <a:lstStyle/>
            <a:p>
              <a:pPr algn="ctr">
                <a:spcBef>
                  <a:spcPct val="0"/>
                </a:spcBef>
              </a:pPr>
              <a:r>
                <a:rPr lang="pt-BR" sz="1200" dirty="0" err="1"/>
                <a:t>gate.CorpusController</a:t>
              </a:r>
              <a:endParaRPr lang="pt-BR" sz="1200" dirty="0"/>
            </a:p>
          </p:txBody>
        </p:sp>
        <p:cxnSp>
          <p:nvCxnSpPr>
            <p:cNvPr id="41" name="Conector reto 40"/>
            <p:cNvCxnSpPr/>
            <p:nvPr/>
          </p:nvCxnSpPr>
          <p:spPr>
            <a:xfrm>
              <a:off x="1331640" y="2374032"/>
              <a:ext cx="0" cy="422332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upo 41"/>
          <p:cNvGrpSpPr/>
          <p:nvPr/>
        </p:nvGrpSpPr>
        <p:grpSpPr>
          <a:xfrm>
            <a:off x="4932040" y="1916832"/>
            <a:ext cx="1656184" cy="4680520"/>
            <a:chOff x="539552" y="1916832"/>
            <a:chExt cx="1656184" cy="4680520"/>
          </a:xfrm>
        </p:grpSpPr>
        <p:sp>
          <p:nvSpPr>
            <p:cNvPr id="43" name="Retângulo 42"/>
            <p:cNvSpPr/>
            <p:nvPr/>
          </p:nvSpPr>
          <p:spPr>
            <a:xfrm>
              <a:off x="539552" y="1916832"/>
              <a:ext cx="1656184" cy="457200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vert="horz" lIns="91440" tIns="45720" rIns="91440" bIns="45720" rtlCol="0" anchor="ctr">
              <a:normAutofit/>
            </a:bodyPr>
            <a:lstStyle/>
            <a:p>
              <a:pPr algn="ctr">
                <a:spcBef>
                  <a:spcPct val="0"/>
                </a:spcBef>
              </a:pPr>
              <a:r>
                <a:rPr lang="pt-BR" sz="1200" dirty="0" err="1" smtClean="0"/>
                <a:t>ProcessadorAnotacoes</a:t>
              </a:r>
              <a:endParaRPr lang="pt-BR" sz="1200" dirty="0"/>
            </a:p>
          </p:txBody>
        </p:sp>
        <p:cxnSp>
          <p:nvCxnSpPr>
            <p:cNvPr id="44" name="Conector reto 43"/>
            <p:cNvCxnSpPr/>
            <p:nvPr/>
          </p:nvCxnSpPr>
          <p:spPr>
            <a:xfrm>
              <a:off x="1331640" y="2374032"/>
              <a:ext cx="0" cy="422332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upo 44"/>
          <p:cNvGrpSpPr/>
          <p:nvPr/>
        </p:nvGrpSpPr>
        <p:grpSpPr>
          <a:xfrm>
            <a:off x="6660232" y="1916832"/>
            <a:ext cx="1656184" cy="4680520"/>
            <a:chOff x="243136" y="1916832"/>
            <a:chExt cx="1656184" cy="4680520"/>
          </a:xfrm>
        </p:grpSpPr>
        <p:sp>
          <p:nvSpPr>
            <p:cNvPr id="46" name="Retângulo 45"/>
            <p:cNvSpPr/>
            <p:nvPr/>
          </p:nvSpPr>
          <p:spPr>
            <a:xfrm>
              <a:off x="243136" y="1916832"/>
              <a:ext cx="1656184" cy="457200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vert="horz" lIns="91440" tIns="45720" rIns="91440" bIns="45720" rtlCol="0" anchor="ctr">
              <a:normAutofit/>
            </a:bodyPr>
            <a:lstStyle/>
            <a:p>
              <a:pPr algn="ctr">
                <a:spcBef>
                  <a:spcPct val="0"/>
                </a:spcBef>
              </a:pPr>
              <a:r>
                <a:rPr lang="pt-BR" sz="1200" dirty="0" err="1" smtClean="0"/>
                <a:t>RegistroLigacaoStrategy</a:t>
              </a:r>
              <a:endParaRPr lang="pt-BR" sz="1200" dirty="0"/>
            </a:p>
          </p:txBody>
        </p:sp>
        <p:cxnSp>
          <p:nvCxnSpPr>
            <p:cNvPr id="48" name="Conector reto 47"/>
            <p:cNvCxnSpPr/>
            <p:nvPr/>
          </p:nvCxnSpPr>
          <p:spPr>
            <a:xfrm>
              <a:off x="1107232" y="2374032"/>
              <a:ext cx="0" cy="422332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" name="Conector de seta reta 26"/>
          <p:cNvCxnSpPr/>
          <p:nvPr/>
        </p:nvCxnSpPr>
        <p:spPr>
          <a:xfrm>
            <a:off x="1295636" y="2852936"/>
            <a:ext cx="1224136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de seta reta 52"/>
          <p:cNvCxnSpPr/>
          <p:nvPr/>
        </p:nvCxnSpPr>
        <p:spPr>
          <a:xfrm>
            <a:off x="2519772" y="3005336"/>
            <a:ext cx="1548172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de seta reta 53"/>
          <p:cNvCxnSpPr/>
          <p:nvPr/>
        </p:nvCxnSpPr>
        <p:spPr>
          <a:xfrm>
            <a:off x="2519772" y="3356992"/>
            <a:ext cx="1548172" cy="0"/>
          </a:xfrm>
          <a:prstGeom prst="straightConnector1">
            <a:avLst/>
          </a:prstGeom>
          <a:ln w="25400"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aixaDeTexto 28"/>
          <p:cNvSpPr txBox="1"/>
          <p:nvPr/>
        </p:nvSpPr>
        <p:spPr>
          <a:xfrm>
            <a:off x="2843808" y="2807350"/>
            <a:ext cx="8082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 smtClean="0"/>
              <a:t>Texto puro</a:t>
            </a:r>
            <a:endParaRPr lang="pt-BR" sz="1100" dirty="0"/>
          </a:p>
        </p:txBody>
      </p:sp>
      <p:sp>
        <p:nvSpPr>
          <p:cNvPr id="55" name="CaixaDeTexto 54"/>
          <p:cNvSpPr txBox="1"/>
          <p:nvPr/>
        </p:nvSpPr>
        <p:spPr>
          <a:xfrm>
            <a:off x="2843808" y="3140968"/>
            <a:ext cx="10134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 smtClean="0"/>
              <a:t>Texto anotado</a:t>
            </a:r>
            <a:endParaRPr lang="pt-BR" sz="1100" dirty="0"/>
          </a:p>
        </p:txBody>
      </p:sp>
      <p:cxnSp>
        <p:nvCxnSpPr>
          <p:cNvPr id="56" name="Conector de seta reta 55"/>
          <p:cNvCxnSpPr/>
          <p:nvPr/>
        </p:nvCxnSpPr>
        <p:spPr>
          <a:xfrm>
            <a:off x="2576431" y="3717032"/>
            <a:ext cx="3147697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aixaDeTexto 56"/>
          <p:cNvSpPr txBox="1"/>
          <p:nvPr/>
        </p:nvSpPr>
        <p:spPr>
          <a:xfrm>
            <a:off x="4278661" y="3501008"/>
            <a:ext cx="10134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 smtClean="0"/>
              <a:t>Texto anotado</a:t>
            </a:r>
            <a:endParaRPr lang="pt-BR" sz="1100" dirty="0"/>
          </a:p>
        </p:txBody>
      </p:sp>
      <p:cxnSp>
        <p:nvCxnSpPr>
          <p:cNvPr id="58" name="Conector de seta reta 57"/>
          <p:cNvCxnSpPr/>
          <p:nvPr/>
        </p:nvCxnSpPr>
        <p:spPr>
          <a:xfrm>
            <a:off x="5724128" y="4077072"/>
            <a:ext cx="1764196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CaixaDeTexto 59"/>
          <p:cNvSpPr txBox="1"/>
          <p:nvPr/>
        </p:nvSpPr>
        <p:spPr>
          <a:xfrm>
            <a:off x="6099516" y="3815462"/>
            <a:ext cx="12170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 smtClean="0"/>
              <a:t>Ligação detectada</a:t>
            </a:r>
            <a:endParaRPr lang="pt-BR" sz="1100" dirty="0"/>
          </a:p>
        </p:txBody>
      </p:sp>
      <p:cxnSp>
        <p:nvCxnSpPr>
          <p:cNvPr id="64" name="Conector de seta reta 63"/>
          <p:cNvCxnSpPr/>
          <p:nvPr/>
        </p:nvCxnSpPr>
        <p:spPr>
          <a:xfrm>
            <a:off x="5724128" y="4338682"/>
            <a:ext cx="1764196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CaixaDeTexto 64"/>
          <p:cNvSpPr txBox="1"/>
          <p:nvPr/>
        </p:nvSpPr>
        <p:spPr>
          <a:xfrm>
            <a:off x="6099516" y="4077072"/>
            <a:ext cx="12170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 smtClean="0"/>
              <a:t>Ligação detectada</a:t>
            </a:r>
            <a:endParaRPr lang="pt-BR" sz="1100" dirty="0"/>
          </a:p>
        </p:txBody>
      </p:sp>
      <p:cxnSp>
        <p:nvCxnSpPr>
          <p:cNvPr id="66" name="Conector de seta reta 65"/>
          <p:cNvCxnSpPr/>
          <p:nvPr/>
        </p:nvCxnSpPr>
        <p:spPr>
          <a:xfrm>
            <a:off x="5724128" y="4653136"/>
            <a:ext cx="1764196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CaixaDeTexto 66"/>
          <p:cNvSpPr txBox="1"/>
          <p:nvPr/>
        </p:nvSpPr>
        <p:spPr>
          <a:xfrm>
            <a:off x="6099516" y="4391526"/>
            <a:ext cx="12170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 smtClean="0"/>
              <a:t>Ligação detectada</a:t>
            </a:r>
            <a:endParaRPr lang="pt-BR" sz="1100" dirty="0"/>
          </a:p>
        </p:txBody>
      </p:sp>
      <p:cxnSp>
        <p:nvCxnSpPr>
          <p:cNvPr id="68" name="Conector de seta reta 67"/>
          <p:cNvCxnSpPr/>
          <p:nvPr/>
        </p:nvCxnSpPr>
        <p:spPr>
          <a:xfrm>
            <a:off x="5724128" y="4986754"/>
            <a:ext cx="1764196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CaixaDeTexto 68"/>
          <p:cNvSpPr txBox="1"/>
          <p:nvPr/>
        </p:nvSpPr>
        <p:spPr>
          <a:xfrm>
            <a:off x="6099516" y="4725144"/>
            <a:ext cx="12170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 smtClean="0"/>
              <a:t>Ligação detectada</a:t>
            </a:r>
            <a:endParaRPr lang="pt-BR" sz="1100" dirty="0"/>
          </a:p>
        </p:txBody>
      </p:sp>
      <p:cxnSp>
        <p:nvCxnSpPr>
          <p:cNvPr id="70" name="Conector de seta reta 69"/>
          <p:cNvCxnSpPr/>
          <p:nvPr/>
        </p:nvCxnSpPr>
        <p:spPr>
          <a:xfrm>
            <a:off x="5724128" y="5274786"/>
            <a:ext cx="1764196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CaixaDeTexto 70"/>
          <p:cNvSpPr txBox="1"/>
          <p:nvPr/>
        </p:nvSpPr>
        <p:spPr>
          <a:xfrm>
            <a:off x="6099516" y="5013176"/>
            <a:ext cx="12170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 smtClean="0"/>
              <a:t>Ligação detectada</a:t>
            </a:r>
            <a:endParaRPr lang="pt-BR" sz="1100" dirty="0"/>
          </a:p>
        </p:txBody>
      </p:sp>
      <p:cxnSp>
        <p:nvCxnSpPr>
          <p:cNvPr id="72" name="Conector de seta reta 71"/>
          <p:cNvCxnSpPr/>
          <p:nvPr/>
        </p:nvCxnSpPr>
        <p:spPr>
          <a:xfrm>
            <a:off x="5760132" y="5562818"/>
            <a:ext cx="1764196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CaixaDeTexto 72"/>
          <p:cNvSpPr txBox="1"/>
          <p:nvPr/>
        </p:nvSpPr>
        <p:spPr>
          <a:xfrm>
            <a:off x="6135520" y="5301208"/>
            <a:ext cx="12170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 smtClean="0"/>
              <a:t>Ligação detectada</a:t>
            </a:r>
            <a:endParaRPr lang="pt-BR" sz="1100" dirty="0"/>
          </a:p>
        </p:txBody>
      </p:sp>
    </p:spTree>
    <p:extLst>
      <p:ext uri="{BB962C8B-B14F-4D97-AF65-F5344CB8AC3E}">
        <p14:creationId xmlns:p14="http://schemas.microsoft.com/office/powerpoint/2010/main" val="1806098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/>
          <a:lstStyle/>
          <a:p>
            <a:r>
              <a:rPr lang="pt-BR" dirty="0" err="1" smtClean="0"/>
              <a:t>AnalisadorDou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1835696" y="1844824"/>
            <a:ext cx="2448272" cy="4572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i="1" dirty="0" smtClean="0"/>
              <a:t>&lt;&lt;interface&gt;&gt;</a:t>
            </a:r>
          </a:p>
          <a:p>
            <a:pPr algn="ctr"/>
            <a:r>
              <a:rPr lang="pt-BR" sz="1400" i="1" dirty="0" err="1" smtClean="0"/>
              <a:t>ProcessadorAnotacoes</a:t>
            </a:r>
            <a:endParaRPr lang="pt-BR" sz="1400" i="1" dirty="0"/>
          </a:p>
        </p:txBody>
      </p:sp>
      <p:sp>
        <p:nvSpPr>
          <p:cNvPr id="38" name="Retângulo 37"/>
          <p:cNvSpPr/>
          <p:nvPr/>
        </p:nvSpPr>
        <p:spPr>
          <a:xfrm>
            <a:off x="1835696" y="2302024"/>
            <a:ext cx="2448272" cy="4572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i="1" dirty="0"/>
          </a:p>
        </p:txBody>
      </p:sp>
      <p:sp>
        <p:nvSpPr>
          <p:cNvPr id="39" name="Retângulo 38"/>
          <p:cNvSpPr/>
          <p:nvPr/>
        </p:nvSpPr>
        <p:spPr>
          <a:xfrm>
            <a:off x="1835696" y="2759224"/>
            <a:ext cx="2448272" cy="4572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i="1" dirty="0" err="1" smtClean="0"/>
              <a:t>Process</a:t>
            </a:r>
            <a:r>
              <a:rPr lang="pt-BR" sz="1400" i="1" dirty="0" smtClean="0"/>
              <a:t>()</a:t>
            </a:r>
            <a:endParaRPr lang="pt-BR" sz="1400" i="1" dirty="0"/>
          </a:p>
        </p:txBody>
      </p:sp>
      <p:sp>
        <p:nvSpPr>
          <p:cNvPr id="47" name="Retângulo 46"/>
          <p:cNvSpPr/>
          <p:nvPr/>
        </p:nvSpPr>
        <p:spPr>
          <a:xfrm>
            <a:off x="539552" y="3933056"/>
            <a:ext cx="2448272" cy="4572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err="1" smtClean="0"/>
              <a:t>ProcessadorInicioAssinatura</a:t>
            </a:r>
            <a:endParaRPr lang="pt-BR" sz="1400" dirty="0"/>
          </a:p>
        </p:txBody>
      </p:sp>
      <p:sp>
        <p:nvSpPr>
          <p:cNvPr id="49" name="Retângulo 48"/>
          <p:cNvSpPr/>
          <p:nvPr/>
        </p:nvSpPr>
        <p:spPr>
          <a:xfrm>
            <a:off x="539552" y="4390256"/>
            <a:ext cx="2448272" cy="4572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i="1" dirty="0"/>
          </a:p>
        </p:txBody>
      </p:sp>
      <p:sp>
        <p:nvSpPr>
          <p:cNvPr id="50" name="Retângulo 49"/>
          <p:cNvSpPr/>
          <p:nvPr/>
        </p:nvSpPr>
        <p:spPr>
          <a:xfrm>
            <a:off x="539552" y="4847456"/>
            <a:ext cx="2448272" cy="4572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+</a:t>
            </a:r>
            <a:r>
              <a:rPr lang="pt-BR" sz="1400" dirty="0" err="1" smtClean="0"/>
              <a:t>Process</a:t>
            </a:r>
            <a:r>
              <a:rPr lang="pt-BR" sz="1400" dirty="0" smtClean="0"/>
              <a:t>()</a:t>
            </a:r>
            <a:endParaRPr lang="pt-BR" sz="1400" dirty="0"/>
          </a:p>
        </p:txBody>
      </p:sp>
      <p:sp>
        <p:nvSpPr>
          <p:cNvPr id="51" name="Retângulo 50"/>
          <p:cNvSpPr/>
          <p:nvPr/>
        </p:nvSpPr>
        <p:spPr>
          <a:xfrm>
            <a:off x="3275856" y="3933056"/>
            <a:ext cx="2448272" cy="4572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err="1" smtClean="0"/>
              <a:t>ProcessadorInicioInicio</a:t>
            </a:r>
            <a:endParaRPr lang="pt-BR" sz="1400" dirty="0"/>
          </a:p>
        </p:txBody>
      </p:sp>
      <p:sp>
        <p:nvSpPr>
          <p:cNvPr id="52" name="Retângulo 51"/>
          <p:cNvSpPr/>
          <p:nvPr/>
        </p:nvSpPr>
        <p:spPr>
          <a:xfrm>
            <a:off x="3275856" y="4390256"/>
            <a:ext cx="2448272" cy="4572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i="1" dirty="0"/>
          </a:p>
        </p:txBody>
      </p:sp>
      <p:sp>
        <p:nvSpPr>
          <p:cNvPr id="59" name="Retângulo 58"/>
          <p:cNvSpPr/>
          <p:nvPr/>
        </p:nvSpPr>
        <p:spPr>
          <a:xfrm>
            <a:off x="3275856" y="4847456"/>
            <a:ext cx="2448272" cy="4572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+</a:t>
            </a:r>
            <a:r>
              <a:rPr lang="pt-BR" sz="1400" dirty="0" err="1" smtClean="0"/>
              <a:t>Process</a:t>
            </a:r>
            <a:r>
              <a:rPr lang="pt-BR" sz="1400" dirty="0" smtClean="0"/>
              <a:t>()</a:t>
            </a:r>
            <a:endParaRPr lang="pt-BR" sz="14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683568" y="5445224"/>
            <a:ext cx="23042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Reimplementa o </a:t>
            </a:r>
            <a:r>
              <a:rPr lang="pt-BR" sz="1200" dirty="0" err="1" smtClean="0"/>
              <a:t>process</a:t>
            </a:r>
            <a:r>
              <a:rPr lang="pt-BR" sz="1200" dirty="0" smtClean="0"/>
              <a:t>() assumindo que uma portaria começa quando detectado um ‘inicio’ e termina quando detectado uma ‘assinatura’</a:t>
            </a:r>
            <a:endParaRPr lang="pt-BR" sz="1200" dirty="0"/>
          </a:p>
        </p:txBody>
      </p:sp>
      <p:sp>
        <p:nvSpPr>
          <p:cNvPr id="61" name="CaixaDeTexto 60"/>
          <p:cNvSpPr txBox="1"/>
          <p:nvPr/>
        </p:nvSpPr>
        <p:spPr>
          <a:xfrm>
            <a:off x="3275856" y="5475878"/>
            <a:ext cx="23042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Reimplementa o </a:t>
            </a:r>
            <a:r>
              <a:rPr lang="pt-BR" sz="1200" dirty="0" err="1" smtClean="0"/>
              <a:t>process</a:t>
            </a:r>
            <a:r>
              <a:rPr lang="pt-BR" sz="1200" dirty="0" smtClean="0"/>
              <a:t>() assumindo que uma portaria começa quando detectado um ‘inicio’ e termina quando detectado o ‘inicio’ da </a:t>
            </a:r>
            <a:r>
              <a:rPr lang="pt-BR" sz="1200" dirty="0" err="1" smtClean="0"/>
              <a:t>proxima</a:t>
            </a:r>
            <a:r>
              <a:rPr lang="pt-BR" sz="1200" dirty="0" smtClean="0"/>
              <a:t> portaria</a:t>
            </a:r>
            <a:endParaRPr lang="pt-BR" sz="1200" dirty="0"/>
          </a:p>
        </p:txBody>
      </p:sp>
      <p:sp>
        <p:nvSpPr>
          <p:cNvPr id="62" name="CaixaDeTexto 61"/>
          <p:cNvSpPr txBox="1"/>
          <p:nvPr/>
        </p:nvSpPr>
        <p:spPr>
          <a:xfrm>
            <a:off x="4788024" y="1820072"/>
            <a:ext cx="38884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O modulo principal trabalha com a interface </a:t>
            </a:r>
            <a:r>
              <a:rPr lang="pt-BR" dirty="0" err="1" smtClean="0"/>
              <a:t>ProcessadorAnotacoes</a:t>
            </a:r>
            <a:r>
              <a:rPr lang="pt-BR" dirty="0" smtClean="0"/>
              <a:t>. Isso facilita o desenvolvimento de maneiras alternativas de se detectar portarias e relacionamentos entre entidades.</a:t>
            </a:r>
            <a:endParaRPr lang="pt-BR" dirty="0"/>
          </a:p>
        </p:txBody>
      </p:sp>
      <p:cxnSp>
        <p:nvCxnSpPr>
          <p:cNvPr id="7" name="Conector de seta reta 6"/>
          <p:cNvCxnSpPr>
            <a:stCxn id="47" idx="0"/>
            <a:endCxn id="39" idx="2"/>
          </p:cNvCxnSpPr>
          <p:nvPr/>
        </p:nvCxnSpPr>
        <p:spPr>
          <a:xfrm flipV="1">
            <a:off x="1763688" y="3216424"/>
            <a:ext cx="1296144" cy="716632"/>
          </a:xfrm>
          <a:prstGeom prst="straightConnector1">
            <a:avLst/>
          </a:prstGeom>
          <a:ln w="635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de seta reta 62"/>
          <p:cNvCxnSpPr>
            <a:stCxn id="51" idx="0"/>
            <a:endCxn id="39" idx="2"/>
          </p:cNvCxnSpPr>
          <p:nvPr/>
        </p:nvCxnSpPr>
        <p:spPr>
          <a:xfrm flipH="1" flipV="1">
            <a:off x="3059832" y="3216424"/>
            <a:ext cx="1440160" cy="716632"/>
          </a:xfrm>
          <a:prstGeom prst="straightConnector1">
            <a:avLst/>
          </a:prstGeom>
          <a:ln w="635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2214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/>
          <a:lstStyle/>
          <a:p>
            <a:r>
              <a:rPr lang="pt-BR" dirty="0" err="1" smtClean="0"/>
              <a:t>AnalisadorDou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1835696" y="1844824"/>
            <a:ext cx="2448272" cy="4572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i="1" dirty="0" smtClean="0"/>
              <a:t>&lt;&lt;interface&gt;&gt;</a:t>
            </a:r>
          </a:p>
          <a:p>
            <a:pPr algn="ctr"/>
            <a:r>
              <a:rPr lang="pt-BR" sz="1400" i="1" dirty="0" err="1" smtClean="0"/>
              <a:t>RegistroLigacaoStrategy</a:t>
            </a:r>
            <a:endParaRPr lang="pt-BR" sz="1400" i="1" dirty="0"/>
          </a:p>
        </p:txBody>
      </p:sp>
      <p:sp>
        <p:nvSpPr>
          <p:cNvPr id="38" name="Retângulo 37"/>
          <p:cNvSpPr/>
          <p:nvPr/>
        </p:nvSpPr>
        <p:spPr>
          <a:xfrm>
            <a:off x="1835696" y="2302024"/>
            <a:ext cx="2448272" cy="4572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i="1" dirty="0"/>
          </a:p>
        </p:txBody>
      </p:sp>
      <p:sp>
        <p:nvSpPr>
          <p:cNvPr id="39" name="Retângulo 38"/>
          <p:cNvSpPr/>
          <p:nvPr/>
        </p:nvSpPr>
        <p:spPr>
          <a:xfrm>
            <a:off x="1835696" y="2759224"/>
            <a:ext cx="2448272" cy="4572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i="1" dirty="0" smtClean="0"/>
              <a:t>Registrar()</a:t>
            </a:r>
            <a:endParaRPr lang="pt-BR" sz="1400" i="1" dirty="0"/>
          </a:p>
        </p:txBody>
      </p:sp>
      <p:sp>
        <p:nvSpPr>
          <p:cNvPr id="47" name="Retângulo 46"/>
          <p:cNvSpPr/>
          <p:nvPr/>
        </p:nvSpPr>
        <p:spPr>
          <a:xfrm>
            <a:off x="539552" y="3933056"/>
            <a:ext cx="2448272" cy="4572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err="1" smtClean="0"/>
              <a:t>RegistroSQLServer</a:t>
            </a:r>
            <a:endParaRPr lang="pt-BR" sz="1400" dirty="0"/>
          </a:p>
        </p:txBody>
      </p:sp>
      <p:sp>
        <p:nvSpPr>
          <p:cNvPr id="49" name="Retângulo 48"/>
          <p:cNvSpPr/>
          <p:nvPr/>
        </p:nvSpPr>
        <p:spPr>
          <a:xfrm>
            <a:off x="539552" y="4390256"/>
            <a:ext cx="2448272" cy="4572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i="1" dirty="0"/>
          </a:p>
        </p:txBody>
      </p:sp>
      <p:sp>
        <p:nvSpPr>
          <p:cNvPr id="50" name="Retângulo 49"/>
          <p:cNvSpPr/>
          <p:nvPr/>
        </p:nvSpPr>
        <p:spPr>
          <a:xfrm>
            <a:off x="539552" y="4847456"/>
            <a:ext cx="2448272" cy="4572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+Registrar()</a:t>
            </a:r>
            <a:endParaRPr lang="pt-BR" sz="1400" dirty="0"/>
          </a:p>
        </p:txBody>
      </p:sp>
      <p:sp>
        <p:nvSpPr>
          <p:cNvPr id="51" name="Retângulo 50"/>
          <p:cNvSpPr/>
          <p:nvPr/>
        </p:nvSpPr>
        <p:spPr>
          <a:xfrm>
            <a:off x="3275856" y="3933056"/>
            <a:ext cx="2448272" cy="4572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err="1" smtClean="0"/>
              <a:t>RegistroSiorgSQLServer</a:t>
            </a:r>
            <a:endParaRPr lang="pt-BR" sz="1400" dirty="0"/>
          </a:p>
        </p:txBody>
      </p:sp>
      <p:sp>
        <p:nvSpPr>
          <p:cNvPr id="52" name="Retângulo 51"/>
          <p:cNvSpPr/>
          <p:nvPr/>
        </p:nvSpPr>
        <p:spPr>
          <a:xfrm>
            <a:off x="3275856" y="4390256"/>
            <a:ext cx="2448272" cy="4572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i="1" dirty="0"/>
          </a:p>
        </p:txBody>
      </p:sp>
      <p:sp>
        <p:nvSpPr>
          <p:cNvPr id="59" name="Retângulo 58"/>
          <p:cNvSpPr/>
          <p:nvPr/>
        </p:nvSpPr>
        <p:spPr>
          <a:xfrm>
            <a:off x="3275856" y="4847456"/>
            <a:ext cx="2448272" cy="4572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+Registrar()</a:t>
            </a:r>
            <a:endParaRPr lang="pt-BR" sz="14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683568" y="5445224"/>
            <a:ext cx="230425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Implementa o registrar () invocando uma procedure no </a:t>
            </a:r>
            <a:r>
              <a:rPr lang="pt-BR" sz="1200" dirty="0" err="1" smtClean="0"/>
              <a:t>SQLServer</a:t>
            </a:r>
            <a:r>
              <a:rPr lang="pt-BR" sz="1200" dirty="0" smtClean="0"/>
              <a:t> que insere a entidade (Nome ou </a:t>
            </a:r>
            <a:r>
              <a:rPr lang="pt-BR" sz="1200" dirty="0" err="1" smtClean="0"/>
              <a:t>Orgao</a:t>
            </a:r>
            <a:r>
              <a:rPr lang="pt-BR" sz="1200" dirty="0" smtClean="0"/>
              <a:t>) em uma tabela, a portaria em outra tabela e o relacionamento em uma terceira tabela.</a:t>
            </a:r>
            <a:endParaRPr lang="pt-BR" sz="1200" dirty="0"/>
          </a:p>
        </p:txBody>
      </p:sp>
      <p:sp>
        <p:nvSpPr>
          <p:cNvPr id="61" name="CaixaDeTexto 60"/>
          <p:cNvSpPr txBox="1"/>
          <p:nvPr/>
        </p:nvSpPr>
        <p:spPr>
          <a:xfrm>
            <a:off x="3275856" y="5475878"/>
            <a:ext cx="27363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Implementa o registrar() invocando uma procedure no </a:t>
            </a:r>
            <a:r>
              <a:rPr lang="pt-BR" sz="1200" dirty="0" err="1" smtClean="0"/>
              <a:t>SQLServer</a:t>
            </a:r>
            <a:r>
              <a:rPr lang="pt-BR" sz="1200" dirty="0" smtClean="0"/>
              <a:t> que insere a portaria em uma tabela e a ligação em outra tabela. Assume que o identificador de </a:t>
            </a:r>
            <a:r>
              <a:rPr lang="pt-BR" sz="1200" dirty="0" err="1" smtClean="0"/>
              <a:t>Orgao</a:t>
            </a:r>
            <a:r>
              <a:rPr lang="pt-BR" sz="1200" dirty="0" smtClean="0"/>
              <a:t> recebido é coerente com o banco de dados do SIORG</a:t>
            </a:r>
            <a:endParaRPr lang="pt-BR" sz="1200" dirty="0"/>
          </a:p>
        </p:txBody>
      </p:sp>
      <p:sp>
        <p:nvSpPr>
          <p:cNvPr id="62" name="CaixaDeTexto 61"/>
          <p:cNvSpPr txBox="1"/>
          <p:nvPr/>
        </p:nvSpPr>
        <p:spPr>
          <a:xfrm>
            <a:off x="4499992" y="1820072"/>
            <a:ext cx="439248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O </a:t>
            </a:r>
            <a:r>
              <a:rPr lang="pt-BR" dirty="0" err="1" smtClean="0"/>
              <a:t>ProcessadorAnotacoes</a:t>
            </a:r>
            <a:r>
              <a:rPr lang="pt-BR" dirty="0" smtClean="0"/>
              <a:t> recebe um </a:t>
            </a:r>
            <a:r>
              <a:rPr lang="pt-BR" dirty="0" err="1" smtClean="0"/>
              <a:t>RegistroLigacaoStrategy</a:t>
            </a:r>
            <a:r>
              <a:rPr lang="pt-BR" dirty="0" smtClean="0"/>
              <a:t>  cujo método registrar() deve invocado sempre que se encontrar uma ligação entre entidades. Essa construção facilita o registro das ligações em destino alternativo, como arquivo texto ou outro banco de dados</a:t>
            </a:r>
            <a:endParaRPr lang="pt-BR" dirty="0"/>
          </a:p>
        </p:txBody>
      </p:sp>
      <p:cxnSp>
        <p:nvCxnSpPr>
          <p:cNvPr id="7" name="Conector de seta reta 6"/>
          <p:cNvCxnSpPr>
            <a:stCxn id="47" idx="0"/>
            <a:endCxn id="39" idx="2"/>
          </p:cNvCxnSpPr>
          <p:nvPr/>
        </p:nvCxnSpPr>
        <p:spPr>
          <a:xfrm flipV="1">
            <a:off x="1763688" y="3216424"/>
            <a:ext cx="1296144" cy="716632"/>
          </a:xfrm>
          <a:prstGeom prst="straightConnector1">
            <a:avLst/>
          </a:prstGeom>
          <a:ln w="635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de seta reta 62"/>
          <p:cNvCxnSpPr>
            <a:stCxn id="51" idx="0"/>
            <a:endCxn id="39" idx="2"/>
          </p:cNvCxnSpPr>
          <p:nvPr/>
        </p:nvCxnSpPr>
        <p:spPr>
          <a:xfrm flipH="1" flipV="1">
            <a:off x="3059832" y="3216424"/>
            <a:ext cx="1440160" cy="716632"/>
          </a:xfrm>
          <a:prstGeom prst="straightConnector1">
            <a:avLst/>
          </a:prstGeom>
          <a:ln w="635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5538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352</Words>
  <Application>Microsoft Office PowerPoint</Application>
  <PresentationFormat>Apresentação na tela (4:3)</PresentationFormat>
  <Paragraphs>84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7" baseType="lpstr">
      <vt:lpstr>Tema do Office</vt:lpstr>
      <vt:lpstr>Apresentação do PowerPoint</vt:lpstr>
      <vt:lpstr>DouDownloader</vt:lpstr>
      <vt:lpstr>AnalisadorDou</vt:lpstr>
      <vt:lpstr>AnalisadorDou</vt:lpstr>
      <vt:lpstr>AnalisadorDou</vt:lpstr>
      <vt:lpstr>AnalisadorDou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Rafael</dc:creator>
  <cp:lastModifiedBy>Rafael</cp:lastModifiedBy>
  <cp:revision>16</cp:revision>
  <dcterms:created xsi:type="dcterms:W3CDTF">2013-05-04T19:01:20Z</dcterms:created>
  <dcterms:modified xsi:type="dcterms:W3CDTF">2013-05-04T20:33:23Z</dcterms:modified>
</cp:coreProperties>
</file>