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94A-1A13-4340-AC6D-5E7B56EA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9FE-F389-134F-8217-AEB34487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53E8-D4F3-D449-B53B-1C12E6EA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4EF1-33FF-0E42-BD12-DF3FDC3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37D-92CA-214B-8F8D-D2B9E4A1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511D-84C0-E840-BB48-1EB8C18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7CFB-FB36-284A-977A-4DE3EAB6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CF87-C31E-B040-8D63-7EB3D9A9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6EF3-EB22-3940-956B-628D2EDB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5957-4DCE-2341-AC13-99380AC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03D47-1314-0245-9D18-DAAE73AF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7D15-0C10-074F-B8F0-30572748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D681-6B1F-F24F-87E9-B868C319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CFD4-F2C4-4743-A8BD-E9EE2E5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70F3-6091-CD44-921F-73DF820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CDA-4A6C-7F42-AC5E-F3154AE2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1DF1-4B42-6245-AAA9-9845CD42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BB95-63E1-E04C-B752-4286487A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BF40-80F6-8547-96CC-9E872932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6543-4395-C444-8157-B680507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707D-D5C7-C24F-A6F8-0E06BBDD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9A0D-07BF-2A4F-AEE5-4BC3EFCB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78F1-7359-6F4A-81F5-7E64D81A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3877-8260-AD4B-B8EA-3BF9B8E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D170-B3A5-F34D-8159-EC1269B3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C4B8-8D07-5549-88E5-DAD8AB0B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4CA4-6933-9743-9519-E1463F0C6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D1E7-E1A1-A744-8C36-DDA9F487A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B8E74-6A33-A14C-976D-F21F2D3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28BA5-F59E-6C4A-96FE-80C20411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0D9A-A52E-054B-9875-495263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D57-F04A-AB47-92D2-C6FA5579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EDBB-D4C1-9548-893D-D655C2A3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854B-3B31-C84F-B968-203D8AF9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7F3D-2EEB-5548-803E-B214978A3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60DB2-31F0-D547-A6D3-61CA09A9A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92C0-D970-2648-AD9C-0A774E9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8DD7-42C6-FC43-97B2-C6B784AC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F9F7A-7622-1946-B5A6-9AC3DB1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B4FA-33FE-A344-BABD-34E2BDA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5E4DD-F710-C94A-8300-5B3189B2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EA1FB-87F3-2443-AEEF-5C81736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962BC-FEFA-954A-BC38-D2A47C24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63254-ED6D-764B-9598-E06F9776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2244-27EA-9B42-9DB4-035DA911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8746-D2D4-CA43-A78F-BC83F634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017-EC7D-E94A-9C76-7CB1FB35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EFFC-E37C-BD4C-8C7A-396894A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59382-5CBD-8748-9E16-08836713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671DA-A8F8-5B45-916C-AAA81FEF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B068-A741-0540-8573-C2C38E0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930B-FF29-7C47-AB21-5B26ED05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C72E-3953-8D42-A416-9C3F59C8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42AB0-437A-5B43-BEBF-32653D70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8F415-D3F6-6A44-B955-E92A301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2B348-DBFB-124D-87C3-D9BAFF9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EAC1B-D5DE-5E41-8A2F-AAD4CF4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4D0D8-6CD4-D240-8CB5-BB821A61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7F5A0-E526-944D-B458-CE1FAA20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C8054-F665-F345-BCB6-B17B2117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7377-645F-AD4D-B4FE-CCBB8A8C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6A6A-52C9-664A-8BD4-954C0795DAC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03DA-7463-8B46-BE0B-3A08B3613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013C-929D-7749-B09F-C6D101AA5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72A3-A056-7046-BBE5-C468ED84F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679E70F-C60B-6C45-AA92-B955331BD8C8}"/>
              </a:ext>
            </a:extLst>
          </p:cNvPr>
          <p:cNvSpPr/>
          <p:nvPr/>
        </p:nvSpPr>
        <p:spPr>
          <a:xfrm>
            <a:off x="105105" y="23731"/>
            <a:ext cx="11981790" cy="602201"/>
          </a:xfrm>
          <a:prstGeom prst="rightArrow">
            <a:avLst>
              <a:gd name="adj1" fmla="val 50000"/>
              <a:gd name="adj2" fmla="val 7828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D4349-8A95-444A-A19D-9D81FC907FA6}"/>
              </a:ext>
            </a:extLst>
          </p:cNvPr>
          <p:cNvSpPr txBox="1"/>
          <p:nvPr/>
        </p:nvSpPr>
        <p:spPr>
          <a:xfrm>
            <a:off x="5242240" y="7737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IgH</a:t>
            </a:r>
            <a:r>
              <a:rPr lang="en-US" sz="2400" b="1" dirty="0"/>
              <a:t> pipeline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C13F42-63EF-4343-B5EC-0E6170028E01}"/>
              </a:ext>
            </a:extLst>
          </p:cNvPr>
          <p:cNvSpPr/>
          <p:nvPr/>
        </p:nvSpPr>
        <p:spPr>
          <a:xfrm>
            <a:off x="105105" y="672662"/>
            <a:ext cx="2869324" cy="5980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7ADB56-9584-4F4E-9E60-84DF47F377A2}"/>
              </a:ext>
            </a:extLst>
          </p:cNvPr>
          <p:cNvSpPr/>
          <p:nvPr/>
        </p:nvSpPr>
        <p:spPr>
          <a:xfrm>
            <a:off x="3141669" y="672662"/>
            <a:ext cx="2869324" cy="5980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F1ABE8-29B9-9C4F-883D-D7094BF5A32E}"/>
              </a:ext>
            </a:extLst>
          </p:cNvPr>
          <p:cNvSpPr/>
          <p:nvPr/>
        </p:nvSpPr>
        <p:spPr>
          <a:xfrm>
            <a:off x="6178233" y="672662"/>
            <a:ext cx="2869324" cy="5980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420AD9-4587-A641-8A41-383DEE2DCA07}"/>
              </a:ext>
            </a:extLst>
          </p:cNvPr>
          <p:cNvSpPr/>
          <p:nvPr/>
        </p:nvSpPr>
        <p:spPr>
          <a:xfrm>
            <a:off x="9217571" y="672662"/>
            <a:ext cx="2869324" cy="5980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824F3A-69F3-514A-AA76-77CE1B9A7048}"/>
              </a:ext>
            </a:extLst>
          </p:cNvPr>
          <p:cNvSpPr txBox="1"/>
          <p:nvPr/>
        </p:nvSpPr>
        <p:spPr>
          <a:xfrm>
            <a:off x="764426" y="742333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BAM -&gt; FASTQ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F8D1A-79B1-D040-9BB3-6F0BC707F5A5}"/>
              </a:ext>
            </a:extLst>
          </p:cNvPr>
          <p:cNvSpPr txBox="1"/>
          <p:nvPr/>
        </p:nvSpPr>
        <p:spPr>
          <a:xfrm>
            <a:off x="3531444" y="742374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Align &amp; Deduplicate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DE702-BB42-F14B-9912-469E7D2ED76C}"/>
              </a:ext>
            </a:extLst>
          </p:cNvPr>
          <p:cNvSpPr txBox="1"/>
          <p:nvPr/>
        </p:nvSpPr>
        <p:spPr>
          <a:xfrm>
            <a:off x="6726979" y="742374"/>
            <a:ext cx="177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 &amp; Reassign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35456-4581-6749-9F1A-19321B69829B}"/>
              </a:ext>
            </a:extLst>
          </p:cNvPr>
          <p:cNvSpPr txBox="1"/>
          <p:nvPr/>
        </p:nvSpPr>
        <p:spPr>
          <a:xfrm>
            <a:off x="9797672" y="74233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Generate Tracks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428E2-DD22-B146-A52D-80C2EE6C710E}"/>
              </a:ext>
            </a:extLst>
          </p:cNvPr>
          <p:cNvSpPr txBox="1"/>
          <p:nvPr/>
        </p:nvSpPr>
        <p:spPr>
          <a:xfrm>
            <a:off x="107879" y="1181336"/>
            <a:ext cx="2869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BAM files: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demultiplexed by VBC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Extract to FASTQ: </a:t>
            </a:r>
            <a:r>
              <a:rPr lang="en-US" i="1" dirty="0" err="1"/>
              <a:t>samtools</a:t>
            </a:r>
            <a:endParaRPr lang="en-US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Remove reads below minimal length (20nt): </a:t>
            </a:r>
            <a:r>
              <a:rPr lang="en-US" i="1" dirty="0" err="1"/>
              <a:t>fastx_clipper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13016-50F2-C949-8BC9-396AC14A5405}"/>
              </a:ext>
            </a:extLst>
          </p:cNvPr>
          <p:cNvSpPr txBox="1"/>
          <p:nvPr/>
        </p:nvSpPr>
        <p:spPr>
          <a:xfrm>
            <a:off x="3138895" y="1181336"/>
            <a:ext cx="28693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if UMIs already clipped by VBC, put them back in the front of the reads (different clipping format): </a:t>
            </a:r>
            <a:r>
              <a:rPr lang="en-US" i="1" dirty="0"/>
              <a:t>handful of Perl lines in pipeline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extract UMIs: </a:t>
            </a:r>
            <a:r>
              <a:rPr lang="en-US" i="1" dirty="0" err="1"/>
              <a:t>umi</a:t>
            </a:r>
            <a:r>
              <a:rPr lang="en-US" i="1" dirty="0"/>
              <a:t>-tools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Align to combined genome including the artificial VDJ, the whole mouse (mm10) and the whole spike-in (dmr6), if applicable: </a:t>
            </a:r>
            <a:r>
              <a:rPr lang="en-US" i="1" dirty="0"/>
              <a:t>bowtie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Sort and index: </a:t>
            </a:r>
            <a:r>
              <a:rPr lang="en-US" i="1" dirty="0" err="1"/>
              <a:t>samtools</a:t>
            </a:r>
            <a:endParaRPr lang="en-US" i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Deduplicate PCR, based on UMI &amp; coordinates, allowing for seq errors in UMIs: </a:t>
            </a:r>
            <a:r>
              <a:rPr lang="en-US" i="1" dirty="0" err="1"/>
              <a:t>umi</a:t>
            </a:r>
            <a:r>
              <a:rPr lang="en-US" i="1" dirty="0"/>
              <a:t>-tools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Deduplication optional.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7ABD1-9679-0F45-A6CA-D219AF6F12A1}"/>
              </a:ext>
            </a:extLst>
          </p:cNvPr>
          <p:cNvSpPr txBox="1"/>
          <p:nvPr/>
        </p:nvSpPr>
        <p:spPr>
          <a:xfrm>
            <a:off x="6162497" y="1111665"/>
            <a:ext cx="2869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Index: </a:t>
            </a:r>
            <a:r>
              <a:rPr lang="en-US" i="1" dirty="0" err="1"/>
              <a:t>samtools</a:t>
            </a:r>
            <a:endParaRPr lang="en-US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Keep only reads mapping to the artificial VDJ: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unique mappers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err="1"/>
              <a:t>multimappers</a:t>
            </a:r>
            <a:r>
              <a:rPr lang="en-US" dirty="0"/>
              <a:t> that map </a:t>
            </a:r>
            <a:r>
              <a:rPr lang="en-US" u="sng" dirty="0"/>
              <a:t>only</a:t>
            </a:r>
            <a:r>
              <a:rPr lang="en-US" dirty="0"/>
              <a:t> to other mouse V,D,J segments: </a:t>
            </a:r>
            <a:r>
              <a:rPr lang="en-US" i="1" dirty="0"/>
              <a:t>python script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samtools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EAC3B-2BE2-7D4B-8459-34B1FDE5D90C}"/>
              </a:ext>
            </a:extLst>
          </p:cNvPr>
          <p:cNvSpPr txBox="1"/>
          <p:nvPr/>
        </p:nvSpPr>
        <p:spPr>
          <a:xfrm>
            <a:off x="9217571" y="1181336"/>
            <a:ext cx="2869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Sort by coordinates: </a:t>
            </a:r>
            <a:r>
              <a:rPr lang="en-US" i="1" dirty="0" err="1"/>
              <a:t>samtools</a:t>
            </a:r>
            <a:endParaRPr lang="en-US" i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Calculate coverage and normalize to RPM: </a:t>
            </a:r>
            <a:r>
              <a:rPr lang="en-US" i="1" dirty="0" err="1"/>
              <a:t>bedtools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Sort: </a:t>
            </a:r>
            <a:r>
              <a:rPr lang="en-US" i="1" dirty="0" err="1"/>
              <a:t>bedsort</a:t>
            </a:r>
            <a:endParaRPr lang="en-US" i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Convert coverage file to </a:t>
            </a:r>
            <a:r>
              <a:rPr lang="en-US" dirty="0" err="1"/>
              <a:t>BigWig</a:t>
            </a:r>
            <a:r>
              <a:rPr lang="en-US" dirty="0"/>
              <a:t> track: </a:t>
            </a:r>
            <a:r>
              <a:rPr lang="en-US" i="1" dirty="0" err="1"/>
              <a:t>bedGraphToBigWig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90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Froussios,Kimon</dc:creator>
  <cp:lastModifiedBy>Froussios,Kimon</cp:lastModifiedBy>
  <cp:revision>12</cp:revision>
  <dcterms:created xsi:type="dcterms:W3CDTF">2019-08-07T08:57:08Z</dcterms:created>
  <dcterms:modified xsi:type="dcterms:W3CDTF">2019-08-07T12:25:49Z</dcterms:modified>
</cp:coreProperties>
</file>