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1pPr>
    <a:lvl2pPr indent="2286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2pPr>
    <a:lvl3pPr indent="4572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3pPr>
    <a:lvl4pPr indent="6858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4pPr>
    <a:lvl5pPr indent="9144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と日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r>
              <a:t>作者と日付</a:t>
            </a:r>
          </a:p>
        </p:txBody>
      </p:sp>
      <p:sp>
        <p:nvSpPr>
          <p:cNvPr id="12" name="プレゼンテーション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プレゼンテーションのタイトル</a:t>
            </a:r>
          </a:p>
        </p:txBody>
      </p:sp>
      <p:sp>
        <p:nvSpPr>
          <p:cNvPr id="13" name="本文レベル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5pPr>
          </a:lstStyle>
          <a:p>
            <a:r>
              <a:t>プレゼンテーションのサブタイトル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ステートメン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本文レベル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/>
            </a:lvl5pPr>
          </a:lstStyle>
          <a:p>
            <a:r>
              <a:t>ステートメント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ビッグファク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spc="-250">
                <a:latin typeface="+mn-lt"/>
                <a:ea typeface="+mn-ea"/>
                <a:cs typeface="+mn-cs"/>
                <a:sym typeface="ヒラギノ角ゴ ProN W6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spc="-250">
                <a:latin typeface="+mn-lt"/>
                <a:ea typeface="+mn-ea"/>
                <a:cs typeface="+mn-cs"/>
                <a:sym typeface="ヒラギノ角ゴ ProN W6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spc="-250">
                <a:latin typeface="+mn-lt"/>
                <a:ea typeface="+mn-ea"/>
                <a:cs typeface="+mn-cs"/>
                <a:sym typeface="ヒラギノ角ゴ ProN W6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spc="-250">
                <a:latin typeface="+mn-lt"/>
                <a:ea typeface="+mn-ea"/>
                <a:cs typeface="+mn-cs"/>
                <a:sym typeface="ヒラギノ角ゴ ProN W6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spc="-250">
                <a:latin typeface="+mn-lt"/>
                <a:ea typeface="+mn-ea"/>
                <a:cs typeface="+mn-cs"/>
                <a:sym typeface="ヒラギノ角ゴ ProN W6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ファクト情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r>
              <a:t>ファクト情報</a:t>
            </a:r>
          </a:p>
        </p:txBody>
      </p:sp>
      <p:sp>
        <p:nvSpPr>
          <p:cNvPr id="108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r>
              <a:t>属性</a:t>
            </a:r>
          </a:p>
        </p:txBody>
      </p:sp>
      <p:sp>
        <p:nvSpPr>
          <p:cNvPr id="116" name="本文レベル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/>
            </a:lvl1pPr>
            <a:lvl2pPr marL="638923" indent="-12700">
              <a:spcBef>
                <a:spcPts val="0"/>
              </a:spcBef>
              <a:buSzTx/>
              <a:buNone/>
              <a:defRPr sz="8500" spc="-170"/>
            </a:lvl2pPr>
            <a:lvl3pPr marL="638923" indent="444500">
              <a:spcBef>
                <a:spcPts val="0"/>
              </a:spcBef>
              <a:buSzTx/>
              <a:buNone/>
              <a:defRPr sz="8500" spc="-170"/>
            </a:lvl3pPr>
            <a:lvl4pPr marL="638923" indent="901700">
              <a:spcBef>
                <a:spcPts val="0"/>
              </a:spcBef>
              <a:buSzTx/>
              <a:buNone/>
              <a:defRPr sz="8500" spc="-170"/>
            </a:lvl4pPr>
            <a:lvl5pPr marL="638923" indent="1358900">
              <a:spcBef>
                <a:spcPts val="0"/>
              </a:spcBef>
              <a:buSzTx/>
              <a:buNone/>
              <a:defRPr sz="8500" spc="-170"/>
            </a:lvl5pPr>
          </a:lstStyle>
          <a:p>
            <a:r>
              <a:t>“重要な引用”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イメージ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イメージ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イメージ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イメージ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プレゼンテーション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プレゼンテーションのタイトル</a:t>
            </a:r>
          </a:p>
        </p:txBody>
      </p:sp>
      <p:sp>
        <p:nvSpPr>
          <p:cNvPr id="23" name="作者と日付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r>
              <a:t>作者と日付</a:t>
            </a:r>
          </a:p>
        </p:txBody>
      </p:sp>
      <p:sp>
        <p:nvSpPr>
          <p:cNvPr id="24" name="本文レベル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5pPr>
          </a:lstStyle>
          <a:p>
            <a:r>
              <a:t>プレゼンテーションのサブタイトル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画像（代替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スライド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スライドのタイトル</a:t>
            </a:r>
          </a:p>
        </p:txBody>
      </p:sp>
      <p:sp>
        <p:nvSpPr>
          <p:cNvPr id="34" name="本文レベル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5pPr>
          </a:lstStyle>
          <a:p>
            <a:r>
              <a:t>スライドのサブタイトル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978411" y="13129632"/>
            <a:ext cx="414681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スライドのタイトル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スライドのタイトル</a:t>
            </a:r>
          </a:p>
        </p:txBody>
      </p:sp>
      <p:sp>
        <p:nvSpPr>
          <p:cNvPr id="43" name="スライドのサブタイトル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r>
              <a:t>スライドのサブタイトル</a:t>
            </a:r>
          </a:p>
        </p:txBody>
      </p:sp>
      <p:sp>
        <p:nvSpPr>
          <p:cNvPr id="44" name="本文レベル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スライドの箇条書きテキスト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本文レベル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スライドの箇条書きテキスト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スライドのサブタイトル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r>
              <a:t>スライドのサブタイトル</a:t>
            </a:r>
          </a:p>
        </p:txBody>
      </p:sp>
      <p:sp>
        <p:nvSpPr>
          <p:cNvPr id="61" name="本文レベル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スライドの箇条書きテキスト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スライド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スライドのタイトル</a:t>
            </a:r>
          </a:p>
        </p:txBody>
      </p:sp>
      <p:sp>
        <p:nvSpPr>
          <p:cNvPr id="64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セクションタイトル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spc="-232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セクションタイトル</a:t>
            </a:r>
          </a:p>
        </p:txBody>
      </p:sp>
      <p:sp>
        <p:nvSpPr>
          <p:cNvPr id="72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978411" y="13129632"/>
            <a:ext cx="414681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スライド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スライドのタイトル</a:t>
            </a:r>
          </a:p>
        </p:txBody>
      </p:sp>
      <p:sp>
        <p:nvSpPr>
          <p:cNvPr id="80" name="スライドのサブタイトル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r>
              <a:t>スライドのサブタイトル</a:t>
            </a:r>
          </a:p>
        </p:txBody>
      </p:sp>
      <p:sp>
        <p:nvSpPr>
          <p:cNvPr id="8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議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議題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議題のタイトル</a:t>
            </a:r>
          </a:p>
        </p:txBody>
      </p:sp>
      <p:sp>
        <p:nvSpPr>
          <p:cNvPr id="89" name="議題のサブタイトル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r>
              <a:t>議題のサブタイトル</a:t>
            </a:r>
          </a:p>
        </p:txBody>
      </p:sp>
      <p:sp>
        <p:nvSpPr>
          <p:cNvPr id="90" name="本文レベル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議題のトピック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スライドのタイトル</a:t>
            </a:r>
          </a:p>
        </p:txBody>
      </p:sp>
      <p:sp>
        <p:nvSpPr>
          <p:cNvPr id="3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スライドの箇条書きテキスト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978411" y="13125399"/>
            <a:ext cx="41468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小巻 旭洋 | 株式会社フルーデンス | 2021-08-21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小巻 旭洋 | 株式会社フルーデンス | 2021-08-21</a:t>
            </a:r>
          </a:p>
        </p:txBody>
      </p:sp>
      <p:sp>
        <p:nvSpPr>
          <p:cNvPr id="152" name="WebビューアやURLから挿入ステップの使いどころの考察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WebビューアやURLから挿入ステップの使いどころの考察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Webビューアを使う目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Webビューアを使う目的</a:t>
            </a:r>
          </a:p>
        </p:txBody>
      </p:sp>
      <p:sp>
        <p:nvSpPr>
          <p:cNvPr id="181" name="課題や考慮すること…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課題や考慮すること…</a:t>
            </a:r>
          </a:p>
          <a:p>
            <a:pPr lvl="1"/>
            <a:r>
              <a:t>各ライブラリのバージョンを最新にしていると動かなくなる可能性がある。</a:t>
            </a:r>
          </a:p>
          <a:p>
            <a:pPr lvl="1"/>
            <a:r>
              <a:t>FileMakerのバージョンと「FileMaker.PerformScriptWithOption」に注意。</a:t>
            </a:r>
          </a:p>
          <a:p>
            <a:pPr lvl="1"/>
            <a:r>
              <a:t>大きなバイナリファイルのやりとりやPSOSの引数の制限などにも注意。</a:t>
            </a:r>
          </a:p>
          <a:p>
            <a:pPr lvl="1"/>
            <a:r>
              <a:t>リソースをCDNから取得していて、ロードに時間がかかる場合に「定義していない変数がある。」などのエラーが発生する可能性がある。</a:t>
            </a:r>
          </a:p>
        </p:txBody>
      </p:sp>
      <p:sp>
        <p:nvSpPr>
          <p:cNvPr id="182" name="FileMakerの苦手な部分を補う使い方(主にJavaScript)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>
                <a:solidFill>
                  <a:srgbClr val="000000"/>
                </a:solidFill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r>
              <a:t>FileMakerの苦手な部分を補う使い方(主にJavaScript)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Webビューアを使う目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Webビューアを使う目的</a:t>
            </a:r>
          </a:p>
        </p:txBody>
      </p:sp>
      <p:sp>
        <p:nvSpPr>
          <p:cNvPr id="185" name="PDFやメディアなどのビューア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PDFやメディアなどのビューア</a:t>
            </a:r>
          </a:p>
          <a:p>
            <a:r>
              <a:t>Googleマップなどの埋め込む機能があるWebサイトの表示</a:t>
            </a:r>
          </a:p>
        </p:txBody>
      </p:sp>
      <p:sp>
        <p:nvSpPr>
          <p:cNvPr id="186" name="ビューアとしての使い方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>
                <a:solidFill>
                  <a:srgbClr val="000000"/>
                </a:solidFill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r>
              <a:t>ビューアとしての使い方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Webビューアを使う目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Webビューアを使う目的</a:t>
            </a:r>
          </a:p>
        </p:txBody>
      </p:sp>
      <p:sp>
        <p:nvSpPr>
          <p:cNvPr id="189" name="特定のWebサイトのソースを取得したい。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特定のWebサイトのソースを取得したい。</a:t>
            </a:r>
          </a:p>
          <a:p>
            <a:r>
              <a:t>(例)取引先が公開しているWebサイトにログインし、CSVをダウンロードして、FileMakerに取り込みたい。</a:t>
            </a:r>
          </a:p>
        </p:txBody>
      </p:sp>
      <p:sp>
        <p:nvSpPr>
          <p:cNvPr id="190" name="スクレイピング(WebサイトにAPIがない場合)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>
                <a:solidFill>
                  <a:srgbClr val="000000"/>
                </a:solidFill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r>
              <a:t>スクレイピング(WebサイトにAPIがない場合)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Webビューアを使う目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Webビューアを使う目的</a:t>
            </a:r>
          </a:p>
        </p:txBody>
      </p:sp>
      <p:sp>
        <p:nvSpPr>
          <p:cNvPr id="193" name="実現するには…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実現するには…</a:t>
            </a:r>
          </a:p>
          <a:p>
            <a:pPr lvl="1"/>
            <a:r>
              <a:t>MBSプラグインの活用</a:t>
            </a:r>
          </a:p>
          <a:p>
            <a:pPr lvl="1"/>
            <a:r>
              <a:t>即時関数(即時実行関数式)の活用</a:t>
            </a:r>
          </a:p>
          <a:p>
            <a:pPr lvl="1"/>
            <a:r>
              <a:t>AppleScriptを活用</a:t>
            </a:r>
          </a:p>
          <a:p>
            <a:pPr lvl="1"/>
            <a:r>
              <a:t>GetLayoutObjectAttribute ( "Webビューア" ; "content" ) を活用</a:t>
            </a:r>
          </a:p>
        </p:txBody>
      </p:sp>
      <p:sp>
        <p:nvSpPr>
          <p:cNvPr id="194" name="スクレイピング(WebサイトにAPIがない場合)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>
                <a:solidFill>
                  <a:srgbClr val="000000"/>
                </a:solidFill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r>
              <a:t>スクレイピング(WebサイトにAPIがない場合)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Webビューアを使う目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Webビューアを使う目的</a:t>
            </a:r>
          </a:p>
        </p:txBody>
      </p:sp>
      <p:sp>
        <p:nvSpPr>
          <p:cNvPr id="197" name="実現するには…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93776" indent="-493776" defTabSz="1975054">
              <a:spcBef>
                <a:spcPts val="3600"/>
              </a:spcBef>
              <a:defRPr sz="3888"/>
            </a:pPr>
            <a:r>
              <a:t>実現するには…</a:t>
            </a:r>
          </a:p>
          <a:p>
            <a:pPr marL="987552" lvl="1" indent="-493776" defTabSz="1975054">
              <a:spcBef>
                <a:spcPts val="3600"/>
              </a:spcBef>
              <a:defRPr sz="3888"/>
            </a:pPr>
            <a:r>
              <a:t>スクレイピング用のツールやライブラリを活用</a:t>
            </a:r>
          </a:p>
          <a:p>
            <a:pPr marL="1481327" lvl="2" indent="-493776" defTabSz="1975054">
              <a:spcBef>
                <a:spcPts val="3600"/>
              </a:spcBef>
              <a:defRPr sz="3888"/>
            </a:pPr>
            <a:r>
              <a:t>Puppeteer(Node.js)、Selenium(Python)などを使う。</a:t>
            </a:r>
          </a:p>
          <a:p>
            <a:pPr marL="987552" lvl="1" indent="-493776" defTabSz="1975054">
              <a:spcBef>
                <a:spcPts val="3600"/>
              </a:spcBef>
              <a:defRPr sz="3888"/>
            </a:pPr>
            <a:r>
              <a:t>なぜ、Webビューアを使わないのか？</a:t>
            </a:r>
          </a:p>
          <a:p>
            <a:pPr marL="1481327" lvl="2" indent="-493776" defTabSz="1975054">
              <a:spcBef>
                <a:spcPts val="3600"/>
              </a:spcBef>
              <a:defRPr sz="3888"/>
            </a:pPr>
            <a:r>
              <a:t>Webビューアでアクセスして、正常に表示されないケースがある。</a:t>
            </a:r>
          </a:p>
          <a:p>
            <a:pPr marL="1481327" lvl="2" indent="-493776" defTabSz="1975054">
              <a:spcBef>
                <a:spcPts val="3600"/>
              </a:spcBef>
              <a:defRPr sz="3888"/>
            </a:pPr>
            <a:r>
              <a:t>CSVファイルをダウンロードして、そのCSVファイルにアクセスして…などの処理をFileMakerで書くのは大変。</a:t>
            </a:r>
          </a:p>
          <a:p>
            <a:pPr marL="1481327" lvl="2" indent="-493776" defTabSz="1975054">
              <a:spcBef>
                <a:spcPts val="3600"/>
              </a:spcBef>
              <a:defRPr sz="3888"/>
            </a:pPr>
            <a:r>
              <a:t>実現したいことによるが、専用のツールを使う方が、情報も多く効率が良い。</a:t>
            </a:r>
          </a:p>
        </p:txBody>
      </p:sp>
      <p:sp>
        <p:nvSpPr>
          <p:cNvPr id="198" name="スクレイピング(WebサイトにAPIがない場合)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>
                <a:solidFill>
                  <a:srgbClr val="000000"/>
                </a:solidFill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r>
              <a:t>スクレイピング(WebサイトにAPIがない場合)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Webビューアを使う目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Webビューアを使う目的</a:t>
            </a:r>
          </a:p>
        </p:txBody>
      </p:sp>
      <p:sp>
        <p:nvSpPr>
          <p:cNvPr id="201" name="課題や考慮すること…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9391" indent="-469391" defTabSz="1877520">
              <a:spcBef>
                <a:spcPts val="3400"/>
              </a:spcBef>
              <a:defRPr sz="3696"/>
            </a:pPr>
            <a:r>
              <a:t>課題や考慮すること…</a:t>
            </a:r>
          </a:p>
          <a:p>
            <a:pPr marL="938783" lvl="1" indent="-469391" defTabSz="1877520">
              <a:spcBef>
                <a:spcPts val="3400"/>
              </a:spcBef>
              <a:defRPr sz="3696"/>
            </a:pPr>
            <a:r>
              <a:t>Webサイトのコードが突然変わることがあるため、エラー処理に気をつける必要がある。</a:t>
            </a:r>
          </a:p>
          <a:p>
            <a:pPr marL="938783" lvl="1" indent="-469391" defTabSz="1877520">
              <a:spcBef>
                <a:spcPts val="3400"/>
              </a:spcBef>
              <a:defRPr sz="3696"/>
            </a:pPr>
            <a:r>
              <a:t>エラーが発生した場合、Slackに通知するなど、エラーに気づく環境を整える必要がある。</a:t>
            </a:r>
          </a:p>
          <a:p>
            <a:pPr marL="938783" lvl="1" indent="-469391" defTabSz="1877520">
              <a:spcBef>
                <a:spcPts val="3400"/>
              </a:spcBef>
              <a:defRPr sz="3696"/>
            </a:pPr>
            <a:r>
              <a:t>Webビューアからのアクセスだと、Webサイト側で、アクセスを制御される可能性がある。</a:t>
            </a:r>
          </a:p>
          <a:p>
            <a:pPr marL="938783" lvl="1" indent="-469391" defTabSz="1877520">
              <a:spcBef>
                <a:spcPts val="3400"/>
              </a:spcBef>
              <a:defRPr sz="3696"/>
            </a:pPr>
            <a:r>
              <a:t>長期的に見て、Webビューア関連の更新時に、影響をうける可能性がある。</a:t>
            </a:r>
          </a:p>
          <a:p>
            <a:pPr marL="938783" lvl="1" indent="-469391" defTabSz="1877520">
              <a:spcBef>
                <a:spcPts val="3400"/>
              </a:spcBef>
              <a:defRPr sz="3696"/>
            </a:pPr>
            <a:r>
              <a:t>実装方法によっては、将来動かなくなる可能性がある。</a:t>
            </a:r>
          </a:p>
          <a:p>
            <a:pPr marL="938783" lvl="1" indent="-469391" defTabSz="1877520">
              <a:spcBef>
                <a:spcPts val="3400"/>
              </a:spcBef>
              <a:defRPr sz="3696"/>
            </a:pPr>
            <a:r>
              <a:t>コードに認証情報などは保存しないこと。</a:t>
            </a:r>
          </a:p>
          <a:p>
            <a:pPr marL="938783" lvl="1" indent="-469391" defTabSz="1877520">
              <a:spcBef>
                <a:spcPts val="3400"/>
              </a:spcBef>
              <a:defRPr sz="3696"/>
            </a:pPr>
            <a:r>
              <a:t>規約を確認すること。数秒ごとにアクセスするなどマナーにも気をつけること。</a:t>
            </a:r>
          </a:p>
        </p:txBody>
      </p:sp>
      <p:sp>
        <p:nvSpPr>
          <p:cNvPr id="202" name="スクレイピング(WebサイトにAPIがない場合)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>
                <a:solidFill>
                  <a:srgbClr val="000000"/>
                </a:solidFill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r>
              <a:t>スクレイピング(WebサイトにAPIがない場合)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Webビューアを使う目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Webビューアを使う目的</a:t>
            </a:r>
          </a:p>
        </p:txBody>
      </p:sp>
      <p:sp>
        <p:nvSpPr>
          <p:cNvPr id="205" name="課題や考慮すること…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課題や考慮すること…</a:t>
            </a:r>
          </a:p>
          <a:p>
            <a:pPr lvl="1"/>
            <a:r>
              <a:t>https://www.digitalboo.net/post/3571/fm-wp-webview/amp</a:t>
            </a:r>
          </a:p>
          <a:p>
            <a:pPr lvl="1"/>
            <a:r>
              <a:t>https://www.digitalboo.net/post/2358/fm16-notdrag</a:t>
            </a:r>
          </a:p>
        </p:txBody>
      </p:sp>
      <p:sp>
        <p:nvSpPr>
          <p:cNvPr id="206" name="スクレイピング(WebサイトにAPIがない場合)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>
                <a:solidFill>
                  <a:srgbClr val="000000"/>
                </a:solidFill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r>
              <a:t>スクレイピング(WebサイトにAPIがない場合)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Webビューアを使う目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Webビューアを使う目的</a:t>
            </a:r>
          </a:p>
        </p:txBody>
      </p:sp>
      <p:sp>
        <p:nvSpPr>
          <p:cNvPr id="209" name="どうやってFileMakerと連携するのか…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どうやってFileMakerと連携するのか…</a:t>
            </a:r>
          </a:p>
          <a:p>
            <a:pPr lvl="1"/>
            <a:r>
              <a:t>AWS Lambda や Cloud Functions を活用するとよい。</a:t>
            </a:r>
          </a:p>
        </p:txBody>
      </p:sp>
      <p:sp>
        <p:nvSpPr>
          <p:cNvPr id="210" name="スクレイピング(WebサイトにAPIがない場合)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>
                <a:solidFill>
                  <a:srgbClr val="000000"/>
                </a:solidFill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r>
              <a:t>スクレイピング(WebサイトにAPIがない場合)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Webビューアを使う目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Webビューアを使う目的</a:t>
            </a:r>
          </a:p>
        </p:txBody>
      </p:sp>
      <p:sp>
        <p:nvSpPr>
          <p:cNvPr id="213" name="APIの戻り値のJSONをフィルターしたい。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APIの戻り値のJSONをフィルターしたい。</a:t>
            </a:r>
          </a:p>
          <a:p>
            <a:r>
              <a:t>大きなJSONのパースや計算を高速化したい。</a:t>
            </a:r>
          </a:p>
          <a:p>
            <a:r>
              <a:t>「FileMaker Data API を実行」の戻り値を活用したい。</a:t>
            </a:r>
          </a:p>
          <a:p>
            <a:r>
              <a:t>動的なJSON(Gmailのレスポンスなど)をパースしたい。</a:t>
            </a:r>
          </a:p>
        </p:txBody>
      </p:sp>
      <p:sp>
        <p:nvSpPr>
          <p:cNvPr id="214" name="WebビューアのJavaScriptエンジンを計算に活用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>
                <a:solidFill>
                  <a:srgbClr val="000000"/>
                </a:solidFill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r>
              <a:t>WebビューアのJavaScriptエンジンを計算に活用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Webビューアを使う目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Webビューアを使う目的</a:t>
            </a:r>
          </a:p>
        </p:txBody>
      </p:sp>
      <p:sp>
        <p:nvSpPr>
          <p:cNvPr id="217" name="実現するには…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実現するには…</a:t>
            </a:r>
          </a:p>
          <a:p>
            <a:pPr lvl="1"/>
            <a:r>
              <a:t>WebビューアのJavaScriptエンジンはFileMakerよりも速いのか？</a:t>
            </a:r>
          </a:p>
          <a:p>
            <a:pPr lvl="2"/>
            <a:r>
              <a:t>WebビューアのJavaScriptエンジンとFileMakerの比較。</a:t>
            </a:r>
          </a:p>
          <a:p>
            <a:pPr lvl="1"/>
            <a:r>
              <a:t>即時関数を活用する。</a:t>
            </a:r>
          </a:p>
          <a:p>
            <a:pPr lvl="2"/>
            <a:r>
              <a:t>Webダイレクトでは機能しないかもしれない。</a:t>
            </a:r>
          </a:p>
        </p:txBody>
      </p:sp>
      <p:sp>
        <p:nvSpPr>
          <p:cNvPr id="218" name="WebビューアのJavaScriptエンジンを計算に活用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>
                <a:solidFill>
                  <a:srgbClr val="000000"/>
                </a:solidFill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r>
              <a:t>WebビューアのJavaScriptエンジンを計算に活用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目次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目次</a:t>
            </a:r>
          </a:p>
        </p:txBody>
      </p:sp>
      <p:sp>
        <p:nvSpPr>
          <p:cNvPr id="155" name="Webビューア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2544" indent="-542544" defTabSz="2170121">
              <a:spcBef>
                <a:spcPts val="4000"/>
              </a:spcBef>
              <a:defRPr sz="4272"/>
            </a:pPr>
            <a:r>
              <a:t>Webビューア</a:t>
            </a:r>
          </a:p>
          <a:p>
            <a:pPr marL="1085088" lvl="1" indent="-542544" defTabSz="2170121">
              <a:spcBef>
                <a:spcPts val="4000"/>
              </a:spcBef>
              <a:defRPr sz="4272"/>
            </a:pPr>
            <a:r>
              <a:t>Webビューアを使う目的</a:t>
            </a:r>
          </a:p>
          <a:p>
            <a:pPr marL="1085088" lvl="1" indent="-542544" defTabSz="2170121">
              <a:spcBef>
                <a:spcPts val="4000"/>
              </a:spcBef>
              <a:defRPr sz="4272"/>
            </a:pPr>
            <a:r>
              <a:t>Webビューアのまとめ</a:t>
            </a:r>
          </a:p>
          <a:p>
            <a:pPr marL="542544" indent="-542544" defTabSz="2170121">
              <a:spcBef>
                <a:spcPts val="4000"/>
              </a:spcBef>
              <a:defRPr sz="4272"/>
            </a:pPr>
            <a:r>
              <a:t>URLから挿入ステップ(curlコマンド)</a:t>
            </a:r>
          </a:p>
          <a:p>
            <a:pPr marL="1085088" lvl="1" indent="-542544" defTabSz="2170121">
              <a:spcBef>
                <a:spcPts val="4000"/>
              </a:spcBef>
              <a:defRPr sz="4272"/>
            </a:pPr>
            <a:r>
              <a:t>curlを使う際に知っておくと良いこと1</a:t>
            </a:r>
          </a:p>
          <a:p>
            <a:pPr marL="1085088" lvl="1" indent="-542544" defTabSz="2170121">
              <a:spcBef>
                <a:spcPts val="4000"/>
              </a:spcBef>
              <a:defRPr sz="4272"/>
            </a:pPr>
            <a:r>
              <a:t>curlを使う際に知っておくと良いこと2</a:t>
            </a:r>
          </a:p>
          <a:p>
            <a:pPr marL="1085088" lvl="1" indent="-542544" defTabSz="2170121">
              <a:spcBef>
                <a:spcPts val="4000"/>
              </a:spcBef>
              <a:defRPr sz="4272"/>
            </a:pPr>
            <a:r>
              <a:t>curlで頑張って実装しないこと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Webビューアを使う目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Webビューアを使う目的</a:t>
            </a:r>
          </a:p>
        </p:txBody>
      </p:sp>
      <p:sp>
        <p:nvSpPr>
          <p:cNvPr id="221" name="課題や考慮すること…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課題や考慮すること…</a:t>
            </a:r>
          </a:p>
          <a:p>
            <a:pPr lvl="1"/>
            <a:r>
              <a:t>FileMaker.PerformScriptWithOptionの使い方に注意。</a:t>
            </a:r>
          </a:p>
          <a:p>
            <a:pPr lvl="2"/>
            <a:r>
              <a:t>オプションを理解すること。</a:t>
            </a:r>
          </a:p>
          <a:p>
            <a:pPr lvl="1"/>
            <a:r>
              <a:t>必要があれば、非同期関数を理解すること。</a:t>
            </a:r>
          </a:p>
        </p:txBody>
      </p:sp>
      <p:sp>
        <p:nvSpPr>
          <p:cNvPr id="222" name="WebビューアのJavaScriptエンジンを計算に活用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>
                <a:solidFill>
                  <a:srgbClr val="000000"/>
                </a:solidFill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r>
              <a:t>WebビューアのJavaScriptエンジンを計算に活用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デ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デモ</a:t>
            </a:r>
          </a:p>
        </p:txBody>
      </p:sp>
      <p:sp>
        <p:nvSpPr>
          <p:cNvPr id="225" name="FileMakerでスクレイピング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FileMakerでスクレイピング</a:t>
            </a:r>
          </a:p>
          <a:p>
            <a:r>
              <a:t>Puppeteerでスクレイピング</a:t>
            </a:r>
          </a:p>
          <a:p>
            <a:r>
              <a:t>JavaScriptエンジンとFileMakerの比較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Webビューアのまと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Webビューアのまとめ</a:t>
            </a:r>
          </a:p>
        </p:txBody>
      </p:sp>
      <p:sp>
        <p:nvSpPr>
          <p:cNvPr id="228" name="スクレイピングなど、外部のデータにアクセスするような場合は、Webビューアを使うことはお勧めしない。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スクレイピングなど、外部のデータにアクセスするような場合は、Webビューアを使うことはお勧めしない。</a:t>
            </a:r>
          </a:p>
          <a:p>
            <a:r>
              <a:t>少し勉強が必要ですが、スクレイピング用のツールやライブラリを活用することをお勧めします。</a:t>
            </a:r>
          </a:p>
          <a:p>
            <a:r>
              <a:t>JavaScriptエンジンは高速なので、大きめのJSONを取り扱う場合など、活用したい。</a:t>
            </a:r>
          </a:p>
          <a:p>
            <a:r>
              <a:t>即時関数が便利。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おまけ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おまけ</a:t>
            </a:r>
          </a:p>
        </p:txBody>
      </p:sp>
      <p:sp>
        <p:nvSpPr>
          <p:cNvPr id="231" name="Amazon QuickSight(BIツール)を活用することが増えた。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Amazon QuickSight(BIツール)を活用することが増えた。</a:t>
            </a:r>
          </a:p>
          <a:p>
            <a:r>
              <a:t>安価で、Webビューアに埋め込みもできる。</a:t>
            </a:r>
          </a:p>
          <a:p>
            <a:r>
              <a:t>FileMakerは必要になるCSVファイルをS3にアップロードするだけで良い。</a:t>
            </a:r>
          </a:p>
          <a:p>
            <a:r>
              <a:t>QuickSightがS3のCSVデータを定期的に最新の状態に更新してくれる。</a:t>
            </a:r>
          </a:p>
          <a:p>
            <a:r>
              <a:t>集計する機能が不要になることもある。</a:t>
            </a:r>
          </a:p>
        </p:txBody>
      </p:sp>
      <p:sp>
        <p:nvSpPr>
          <p:cNvPr id="232" name="見栄えの良いグラフが欲しいのか？数字を分析するためのグラフが欲しいのか？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718184">
              <a:defRPr sz="4785">
                <a:solidFill>
                  <a:srgbClr val="000000"/>
                </a:solidFill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r>
              <a:t>見栄えの良いグラフが欲しいのか？数字を分析するためのグラフが欲しいのか？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URLから挿入ステップ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URLから挿入ステップ</a:t>
            </a:r>
          </a:p>
          <a:p>
            <a:r>
              <a:t>(curlコマンド)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rlを使う際に知っておくと良いこと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curlを使う際に知っておくと良いこと 1</a:t>
            </a:r>
          </a:p>
        </p:txBody>
      </p:sp>
      <p:sp>
        <p:nvSpPr>
          <p:cNvPr id="237" name="デバッグ方法について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2544" indent="-542544" defTabSz="2170121">
              <a:spcBef>
                <a:spcPts val="4000"/>
              </a:spcBef>
              <a:defRPr sz="4272"/>
            </a:pPr>
            <a:r>
              <a:t>デバッグ方法について</a:t>
            </a:r>
          </a:p>
          <a:p>
            <a:pPr marL="542544" indent="-542544" defTabSz="2170121">
              <a:spcBef>
                <a:spcPts val="4000"/>
              </a:spcBef>
              <a:defRPr sz="4272"/>
            </a:pPr>
            <a:r>
              <a:t>APIのログファイルは、別ファイルに分割する方が良い。</a:t>
            </a:r>
          </a:p>
          <a:p>
            <a:pPr marL="1085088" lvl="1" indent="-542544" defTabSz="2170121">
              <a:spcBef>
                <a:spcPts val="4000"/>
              </a:spcBef>
              <a:defRPr sz="4272"/>
            </a:pPr>
            <a:r>
              <a:t>サイズが大変なことになる。</a:t>
            </a:r>
          </a:p>
          <a:p>
            <a:pPr marL="542544" indent="-542544" defTabSz="2170121">
              <a:spcBef>
                <a:spcPts val="4000"/>
              </a:spcBef>
              <a:defRPr sz="4272"/>
            </a:pPr>
            <a:r>
              <a:t>APIやJSONの練習には、以下のWebサイトがお勧め。</a:t>
            </a:r>
          </a:p>
          <a:p>
            <a:pPr marL="1085088" lvl="1" indent="-542544" defTabSz="2170121">
              <a:spcBef>
                <a:spcPts val="4000"/>
              </a:spcBef>
              <a:defRPr sz="4272"/>
            </a:pPr>
            <a:r>
              <a:t>https://httpbin.org</a:t>
            </a:r>
          </a:p>
          <a:p>
            <a:pPr marL="1085088" lvl="1" indent="-542544" defTabSz="2170121">
              <a:spcBef>
                <a:spcPts val="4000"/>
              </a:spcBef>
              <a:defRPr sz="4272"/>
            </a:pPr>
            <a:r>
              <a:t>https://badssl.com</a:t>
            </a:r>
          </a:p>
          <a:p>
            <a:pPr marL="1085088" lvl="1" indent="-542544" defTabSz="2170121">
              <a:spcBef>
                <a:spcPts val="4000"/>
              </a:spcBef>
              <a:defRPr sz="4272"/>
            </a:pPr>
            <a:r>
              <a:t>https://github.com/public-apis/public-apis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rlを使う際に知っておくと良いこと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curlを使う際に知っておくと良いこと 2</a:t>
            </a:r>
          </a:p>
        </p:txBody>
      </p:sp>
      <p:sp>
        <p:nvSpPr>
          <p:cNvPr id="240" name="スクレイピングと同様で、APIの仕様が変更される可能性があるので、エラー処理を実装すること。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0831" indent="-560831" defTabSz="2243271">
              <a:spcBef>
                <a:spcPts val="4100"/>
              </a:spcBef>
              <a:defRPr sz="4416"/>
            </a:pPr>
            <a:r>
              <a:t>スクレイピングと同様で、APIの仕様が変更される可能性があるので、エラー処理を実装すること。</a:t>
            </a:r>
          </a:p>
          <a:p>
            <a:pPr marL="1121663" lvl="1" indent="-560831" defTabSz="2243271">
              <a:spcBef>
                <a:spcPts val="4100"/>
              </a:spcBef>
              <a:defRPr sz="4416"/>
            </a:pPr>
            <a:r>
              <a:t>Googleのフリープランのアプリに回数制限がかかるようになったことなど。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AWSの障害など、正常にAPIが実行できないケースを考慮すること。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エラーに気づける環境を準備する。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サーバーサイドで実行する場合、ローカルでファイルを開いておく必要があること。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規約を確認し、回数制限など確認すること。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rlで頑張って実装しないこと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curlで頑張って実装しないこと</a:t>
            </a:r>
          </a:p>
        </p:txBody>
      </p:sp>
      <p:sp>
        <p:nvSpPr>
          <p:cNvPr id="243" name="シェルスクリプトでプログラミングをしているようなものなので、curlで頑張って実装するより、ライブラリを活用する方が効率が良い。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シェルスクリプトでプログラミングをしているようなものなので、curlで頑張って実装するより、ライブラリを活用する方が効率が良い。</a:t>
            </a:r>
          </a:p>
          <a:p>
            <a:r>
              <a:t>APIのドキュメントにcurlのサンプルがない場合も多い。</a:t>
            </a:r>
          </a:p>
          <a:p>
            <a:r>
              <a:t>ライブラリのドキュメント、バージョンアップ時の移行方法など、一般的なプログラミング言語を一つ覚える方が効率が良い。</a:t>
            </a:r>
          </a:p>
          <a:p>
            <a:r>
              <a:t>習得が難しいのであれば、Claris Connectなどを使う方が良い。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デ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デモ</a:t>
            </a:r>
          </a:p>
        </p:txBody>
      </p:sp>
      <p:sp>
        <p:nvSpPr>
          <p:cNvPr id="246" name="curlの --show-error オプション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curlの --show-error オプション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終わり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終わり</a:t>
            </a:r>
          </a:p>
        </p:txBody>
      </p:sp>
      <p:sp>
        <p:nvSpPr>
          <p:cNvPr id="249" name="FileMakerやOSのアップデートと同様に、APIも定期的にアップデートされることを考慮しておく。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FileMakerやOSのアップデートと同様に、APIも定期的にアップデートされることを考慮しておく。</a:t>
            </a:r>
          </a:p>
          <a:p>
            <a:r>
              <a:t>ガッツリWebビューアを組み込みすぎると、将来、大変になる可能性がある。</a:t>
            </a:r>
          </a:p>
          <a:p>
            <a:r>
              <a:t>お客様にも、背景を伝える必要がある。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はじめに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はじめに</a:t>
            </a:r>
          </a:p>
        </p:txBody>
      </p:sp>
      <p:sp>
        <p:nvSpPr>
          <p:cNvPr id="158" name="私が個人的に感じたことなので、参考程度に聞いて頂ければと思います。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私が個人的に感じたことなので、参考程度に聞いて頂ければと思います。</a:t>
            </a:r>
          </a:p>
          <a:p>
            <a:r>
              <a:t>お客様に納品することを前提に考えています。</a:t>
            </a:r>
          </a:p>
          <a:p>
            <a:pPr lvl="1"/>
            <a:r>
              <a:t>なるべく安定して使えるように。</a:t>
            </a:r>
          </a:p>
          <a:p>
            <a:r>
              <a:t>間違っている点があれば、ご指摘お願いします。。</a:t>
            </a:r>
          </a:p>
          <a:p>
            <a:r>
              <a:t>「私は◯◯を気をつけているよ。」という点があれば、教えていただきたいです。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スクリーンショット 2021-08-21 2.12.03.png" descr="スクリーンショット 2021-08-21 2.12.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303" y="2665378"/>
            <a:ext cx="13637394" cy="9321483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きっかけ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</p:spPr>
        <p:txBody>
          <a:bodyPr/>
          <a:lstStyle/>
          <a:p>
            <a:r>
              <a:t>きっかけ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Webビュー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Webビューア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Webビューアを使う目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Webビューアを使う目的</a:t>
            </a:r>
          </a:p>
        </p:txBody>
      </p:sp>
      <p:sp>
        <p:nvSpPr>
          <p:cNvPr id="166" name="FileMakerの苦手な部分を補う使い方(主にJavaScriptライブラリ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FileMakerの苦手な部分を補う使い方(主にJavaScriptライブラリ)</a:t>
            </a:r>
          </a:p>
          <a:p>
            <a:r>
              <a:t>ビューアとしての使い方</a:t>
            </a:r>
          </a:p>
          <a:p>
            <a:r>
              <a:t>スクレイピング(WebサイトにAPIがない場合)</a:t>
            </a:r>
          </a:p>
          <a:p>
            <a:r>
              <a:t>WebビューアのJavaScriptエンジンを計算に活用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Webビューアを使う目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Webビューアを使う目的</a:t>
            </a:r>
          </a:p>
        </p:txBody>
      </p:sp>
      <p:sp>
        <p:nvSpPr>
          <p:cNvPr id="169" name="グラフ -&gt; Chart.js / Amazon QuickSigh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グラフ -&gt; Chart.js / Amazon QuickSight</a:t>
            </a:r>
          </a:p>
          <a:p>
            <a:r>
              <a:t>ピボットテーブルなどの計算 -&gt; PivotTable.js / Amazon QuickSight</a:t>
            </a:r>
          </a:p>
          <a:p>
            <a:r>
              <a:t>ポータルでフィルタリングやソート -&gt; Grid.js / Cheetah Grid / Grid関連</a:t>
            </a:r>
          </a:p>
          <a:p>
            <a:r>
              <a:t>ポータルの列の並び替え -&gt; Grid.js / Grid関連</a:t>
            </a:r>
          </a:p>
          <a:p>
            <a:r>
              <a:t>カレンダー表示 -&gt; FullCalendar</a:t>
            </a:r>
          </a:p>
          <a:p>
            <a:r>
              <a:t>QRコードやバーコードの生成 -&gt; qrcode.js / JsBarcode</a:t>
            </a:r>
          </a:p>
        </p:txBody>
      </p:sp>
      <p:sp>
        <p:nvSpPr>
          <p:cNvPr id="170" name="FileMakerの苦手な部分を補う使い方(主にJavaScriptライブラリ)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>
                <a:solidFill>
                  <a:srgbClr val="000000"/>
                </a:solidFill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r>
              <a:t>FileMakerの苦手な部分を補う使い方(主にJavaScriptライブラリ)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Webビューアを使う目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Webビューアを使う目的</a:t>
            </a:r>
          </a:p>
        </p:txBody>
      </p:sp>
      <p:sp>
        <p:nvSpPr>
          <p:cNvPr id="173" name="ドラッグ&amp;ドロップで並び替え -&gt; JavaScript(@p388cellさん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ドラッグ&amp;ドロップで並び替え -&gt; JavaScript(@p388cellさん)</a:t>
            </a:r>
          </a:p>
          <a:p>
            <a:r>
              <a:t>音声を再生, カメラ -&gt; JavaScript(若林さん)</a:t>
            </a:r>
          </a:p>
          <a:p>
            <a:r>
              <a:t>レスポンシブレイアウトのような表現 -&gt; CSS</a:t>
            </a:r>
          </a:p>
          <a:p>
            <a:r>
              <a:t>お絵描きツール -&gt; Fabric.js</a:t>
            </a:r>
          </a:p>
          <a:p>
            <a:r>
              <a:t>ICTツール -&gt; Twilio</a:t>
            </a:r>
          </a:p>
        </p:txBody>
      </p:sp>
      <p:sp>
        <p:nvSpPr>
          <p:cNvPr id="174" name="FileMakerの苦手な部分を補う使い方(主にJavaScriptライブラリ)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>
                <a:solidFill>
                  <a:srgbClr val="000000"/>
                </a:solidFill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r>
              <a:t>FileMakerの苦手な部分を補う使い方(主にJavaScriptライブラリ)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Webビューアを使う目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Webビューアを使う目的</a:t>
            </a:r>
          </a:p>
        </p:txBody>
      </p:sp>
      <p:sp>
        <p:nvSpPr>
          <p:cNvPr id="177" name="実現するには…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実現するには…</a:t>
            </a:r>
          </a:p>
          <a:p>
            <a:pPr lvl="1"/>
            <a:r>
              <a:t>JavaScriptのライブラリを利用</a:t>
            </a:r>
          </a:p>
          <a:p>
            <a:pPr lvl="1"/>
            <a:r>
              <a:t>アドオンの利用</a:t>
            </a:r>
          </a:p>
        </p:txBody>
      </p:sp>
      <p:sp>
        <p:nvSpPr>
          <p:cNvPr id="178" name="FileMakerの苦手な部分を補う使い方(主にJavaScript)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>
                <a:solidFill>
                  <a:srgbClr val="000000"/>
                </a:solidFill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r>
              <a:t>FileMakerの苦手な部分を補う使い方(主にJavaScript)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ヒラギノ角ゴ ProN W6"/>
        <a:ea typeface="ヒラギノ角ゴ ProN W6"/>
        <a:cs typeface="ヒラギノ角ゴ ProN W6"/>
      </a:majorFont>
      <a:minorFont>
        <a:latin typeface="ヒラギノ角ゴ ProN W6"/>
        <a:ea typeface="ヒラギノ角ゴ ProN W6"/>
        <a:cs typeface="ヒラギノ角ゴ ProN W6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ヒラギノ角ゴ ProN W6"/>
        <a:ea typeface="ヒラギノ角ゴ ProN W6"/>
        <a:cs typeface="ヒラギノ角ゴ ProN W6"/>
      </a:majorFont>
      <a:minorFont>
        <a:latin typeface="ヒラギノ角ゴ ProN W6"/>
        <a:ea typeface="ヒラギノ角ゴ ProN W6"/>
        <a:cs typeface="ヒラギノ角ゴ ProN W6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883</Words>
  <Application>Microsoft Macintosh PowerPoint</Application>
  <PresentationFormat>ユーザー設定</PresentationFormat>
  <Paragraphs>156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2" baseType="lpstr">
      <vt:lpstr>ヒラギノ角ゴ ProN W3</vt:lpstr>
      <vt:lpstr>ヒラギノ角ゴ ProN W6</vt:lpstr>
      <vt:lpstr>21_BasicWhite</vt:lpstr>
      <vt:lpstr>WebビューアやURLから挿入ステップの使いどころの考察</vt:lpstr>
      <vt:lpstr>目次</vt:lpstr>
      <vt:lpstr>はじめに</vt:lpstr>
      <vt:lpstr>きっかけ</vt:lpstr>
      <vt:lpstr>Webビューア</vt:lpstr>
      <vt:lpstr>Webビューアを使う目的</vt:lpstr>
      <vt:lpstr>Webビューアを使う目的</vt:lpstr>
      <vt:lpstr>Webビューアを使う目的</vt:lpstr>
      <vt:lpstr>Webビューアを使う目的</vt:lpstr>
      <vt:lpstr>Webビューアを使う目的</vt:lpstr>
      <vt:lpstr>Webビューアを使う目的</vt:lpstr>
      <vt:lpstr>Webビューアを使う目的</vt:lpstr>
      <vt:lpstr>Webビューアを使う目的</vt:lpstr>
      <vt:lpstr>Webビューアを使う目的</vt:lpstr>
      <vt:lpstr>Webビューアを使う目的</vt:lpstr>
      <vt:lpstr>Webビューアを使う目的</vt:lpstr>
      <vt:lpstr>Webビューアを使う目的</vt:lpstr>
      <vt:lpstr>Webビューアを使う目的</vt:lpstr>
      <vt:lpstr>Webビューアを使う目的</vt:lpstr>
      <vt:lpstr>Webビューアを使う目的</vt:lpstr>
      <vt:lpstr>デモ</vt:lpstr>
      <vt:lpstr>Webビューアのまとめ</vt:lpstr>
      <vt:lpstr>おまけ</vt:lpstr>
      <vt:lpstr>URLから挿入ステップ (curlコマンド)</vt:lpstr>
      <vt:lpstr>curlを使う際に知っておくと良いこと 1</vt:lpstr>
      <vt:lpstr>curlを使う際に知っておくと良いこと 2</vt:lpstr>
      <vt:lpstr>curlで頑張って実装しないこと</vt:lpstr>
      <vt:lpstr>デモ</vt:lpstr>
      <vt:lpstr>終わり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WebビューアやURLから挿入ステップの使いどころの考察</dc:title>
  <cp:lastModifiedBy>Teruhiro Komaki</cp:lastModifiedBy>
  <cp:revision>1</cp:revision>
  <dcterms:modified xsi:type="dcterms:W3CDTF">2021-09-05T23:51:05Z</dcterms:modified>
</cp:coreProperties>
</file>