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859F-809B-4BA1-907E-00365E9BF8E5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5BC7-2063-47E7-8B25-E7098402B8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859F-809B-4BA1-907E-00365E9BF8E5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5BC7-2063-47E7-8B25-E7098402B8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859F-809B-4BA1-907E-00365E9BF8E5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5BC7-2063-47E7-8B25-E7098402B8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859F-809B-4BA1-907E-00365E9BF8E5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5BC7-2063-47E7-8B25-E7098402B8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859F-809B-4BA1-907E-00365E9BF8E5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5BC7-2063-47E7-8B25-E7098402B8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859F-809B-4BA1-907E-00365E9BF8E5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5BC7-2063-47E7-8B25-E7098402B8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859F-809B-4BA1-907E-00365E9BF8E5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5BC7-2063-47E7-8B25-E7098402B8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859F-809B-4BA1-907E-00365E9BF8E5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5BC7-2063-47E7-8B25-E7098402B8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859F-809B-4BA1-907E-00365E9BF8E5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5BC7-2063-47E7-8B25-E7098402B8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859F-809B-4BA1-907E-00365E9BF8E5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5BC7-2063-47E7-8B25-E7098402B8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859F-809B-4BA1-907E-00365E9BF8E5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5BC7-2063-47E7-8B25-E7098402B82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3859F-809B-4BA1-907E-00365E9BF8E5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05BC7-2063-47E7-8B25-E7098402B82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21455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Моделирование распространения инфекционного заболевания в замкнутой популяции с использованием </a:t>
            </a:r>
            <a:r>
              <a:rPr lang="en-US" dirty="0" smtClean="0"/>
              <a:t>GPU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714876" y="5286388"/>
            <a:ext cx="3857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Выполнил Гаврилов Владислав 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US" dirty="0" smtClean="0"/>
              <a:t>SIR - </a:t>
            </a:r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85720" y="1214422"/>
            <a:ext cx="37862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/>
              <a:t>Идея заключается в разделении популяции на три </a:t>
            </a:r>
            <a:r>
              <a:rPr lang="ru-RU" sz="2600" dirty="0" smtClean="0"/>
              <a:t>группы: </a:t>
            </a:r>
            <a:r>
              <a:rPr lang="ru-RU" sz="2600" dirty="0"/>
              <a:t>здоровые (</a:t>
            </a:r>
            <a:r>
              <a:rPr lang="ru-RU" sz="2600" dirty="0" smtClean="0"/>
              <a:t>S</a:t>
            </a:r>
            <a:r>
              <a:rPr lang="en-US" sz="2600" dirty="0" smtClean="0"/>
              <a:t> - Susceptible</a:t>
            </a:r>
            <a:r>
              <a:rPr lang="ru-RU" sz="2600" dirty="0" smtClean="0"/>
              <a:t>), </a:t>
            </a:r>
            <a:r>
              <a:rPr lang="ru-RU" sz="2600" dirty="0"/>
              <a:t>зараженные (</a:t>
            </a:r>
            <a:r>
              <a:rPr lang="ru-RU" sz="2600" dirty="0" smtClean="0"/>
              <a:t>I</a:t>
            </a:r>
            <a:r>
              <a:rPr lang="en-US" sz="2600" dirty="0" smtClean="0"/>
              <a:t> - </a:t>
            </a:r>
            <a:r>
              <a:rPr lang="en-US" sz="2600" dirty="0"/>
              <a:t>I</a:t>
            </a:r>
            <a:r>
              <a:rPr lang="en-US" sz="2600" dirty="0" smtClean="0"/>
              <a:t>nfectious</a:t>
            </a:r>
            <a:r>
              <a:rPr lang="ru-RU" sz="2600" dirty="0" smtClean="0"/>
              <a:t>) </a:t>
            </a:r>
            <a:r>
              <a:rPr lang="ru-RU" sz="2600" dirty="0"/>
              <a:t>и переболевшие (</a:t>
            </a:r>
            <a:r>
              <a:rPr lang="ru-RU" sz="2600" dirty="0" smtClean="0"/>
              <a:t>R</a:t>
            </a:r>
            <a:r>
              <a:rPr lang="en-US" sz="2600" dirty="0" smtClean="0"/>
              <a:t> - </a:t>
            </a:r>
            <a:r>
              <a:rPr lang="en-US" sz="2600" dirty="0"/>
              <a:t>R</a:t>
            </a:r>
            <a:r>
              <a:rPr lang="en-US" sz="2600" dirty="0" smtClean="0"/>
              <a:t>ecovered</a:t>
            </a:r>
            <a:r>
              <a:rPr lang="ru-RU" sz="2600" dirty="0" smtClean="0"/>
              <a:t>). </a:t>
            </a:r>
            <a:r>
              <a:rPr lang="en-US" sz="2600" dirty="0" smtClean="0"/>
              <a:t> </a:t>
            </a:r>
            <a:r>
              <a:rPr lang="ru-RU" sz="2600" dirty="0" smtClean="0"/>
              <a:t>Динамику </a:t>
            </a:r>
            <a:r>
              <a:rPr lang="ru-RU" sz="2600" dirty="0"/>
              <a:t>системы описывает система дифференциальных </a:t>
            </a:r>
            <a:r>
              <a:rPr lang="ru-RU" sz="2600" dirty="0" smtClean="0"/>
              <a:t>уравнений.</a:t>
            </a:r>
            <a:endParaRPr lang="ru-RU" sz="2600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" name="Рисунок 13" descr="SIR-model-Schematic-representation-differential-equations-and-plot-for-the-basic-SI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2" y="1428736"/>
            <a:ext cx="4102838" cy="5000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dot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4678" y="1214422"/>
            <a:ext cx="6254729" cy="478634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Постановка задачи моделирования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357686" y="5786454"/>
            <a:ext cx="450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Изначальное положение 10240 частиц в системе 300</a:t>
            </a:r>
            <a:r>
              <a:rPr lang="en-US" dirty="0" smtClean="0"/>
              <a:t> X 300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28596" y="1225689"/>
            <a:ext cx="36433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Задается начальная система:</a:t>
            </a:r>
          </a:p>
          <a:p>
            <a:pPr marL="342900" indent="-342900">
              <a:buAutoNum type="arabicParenR"/>
            </a:pPr>
            <a:r>
              <a:rPr lang="ru-RU" dirty="0" smtClean="0"/>
              <a:t>Коробка </a:t>
            </a:r>
            <a:r>
              <a:rPr lang="en-US" dirty="0" smtClean="0"/>
              <a:t>RX </a:t>
            </a:r>
            <a:r>
              <a:rPr lang="ru-RU" dirty="0" smtClean="0"/>
              <a:t>на </a:t>
            </a:r>
            <a:r>
              <a:rPr lang="en-US" dirty="0" smtClean="0"/>
              <a:t>RY</a:t>
            </a:r>
            <a:r>
              <a:rPr lang="ru-RU" dirty="0" smtClean="0"/>
              <a:t> (место обитания популяции)</a:t>
            </a:r>
            <a:endParaRPr lang="ru-RU" dirty="0"/>
          </a:p>
          <a:p>
            <a:pPr marL="342900" indent="-342900">
              <a:buAutoNum type="arabicParenR"/>
            </a:pPr>
            <a:r>
              <a:rPr lang="en-US" dirty="0" smtClean="0"/>
              <a:t>N </a:t>
            </a:r>
            <a:r>
              <a:rPr lang="ru-RU" dirty="0" smtClean="0"/>
              <a:t>частиц (особей)</a:t>
            </a:r>
          </a:p>
          <a:p>
            <a:pPr marL="342900" indent="-342900"/>
            <a:r>
              <a:rPr lang="ru-RU" dirty="0" smtClean="0"/>
              <a:t>3)   </a:t>
            </a:r>
            <a:r>
              <a:rPr lang="en-US" dirty="0" smtClean="0"/>
              <a:t>NOI </a:t>
            </a:r>
            <a:r>
              <a:rPr lang="ru-RU" dirty="0" smtClean="0"/>
              <a:t>изначально отмеченных точек (зараженных особей)</a:t>
            </a:r>
            <a:endParaRPr lang="ru-RU" dirty="0"/>
          </a:p>
          <a:p>
            <a:pPr marL="342900" indent="-342900"/>
            <a:r>
              <a:rPr lang="ru-RU" dirty="0" smtClean="0"/>
              <a:t>Задаются следующие параметры:</a:t>
            </a:r>
          </a:p>
          <a:p>
            <a:pPr marL="342900" indent="-342900">
              <a:buAutoNum type="arabicParenR"/>
            </a:pPr>
            <a:r>
              <a:rPr lang="ru-RU" dirty="0" smtClean="0"/>
              <a:t>Радиус инфицирования </a:t>
            </a:r>
            <a:r>
              <a:rPr lang="en-US" dirty="0" smtClean="0"/>
              <a:t>INF_R</a:t>
            </a:r>
          </a:p>
          <a:p>
            <a:pPr marL="342900" indent="-342900">
              <a:buAutoNum type="arabicParenR"/>
            </a:pPr>
            <a:r>
              <a:rPr lang="ru-RU" dirty="0" smtClean="0"/>
              <a:t>Время моделирования </a:t>
            </a:r>
            <a:r>
              <a:rPr lang="en-US" dirty="0" smtClean="0"/>
              <a:t>T</a:t>
            </a:r>
          </a:p>
          <a:p>
            <a:pPr marL="342900" indent="-342900">
              <a:buAutoNum type="arabicParenR"/>
            </a:pPr>
            <a:r>
              <a:rPr lang="ru-RU" dirty="0" smtClean="0"/>
              <a:t>Время выздоровления </a:t>
            </a:r>
            <a:r>
              <a:rPr lang="en-US" dirty="0" smtClean="0"/>
              <a:t>T_REC</a:t>
            </a:r>
          </a:p>
          <a:p>
            <a:pPr marL="342900" indent="-342900">
              <a:buAutoNum type="arabicParenR"/>
            </a:pPr>
            <a:r>
              <a:rPr lang="ru-RU" dirty="0" smtClean="0"/>
              <a:t>Максимальное перемещение частицы по оси </a:t>
            </a:r>
            <a:r>
              <a:rPr lang="en-US" dirty="0" smtClean="0"/>
              <a:t>MAX_R</a:t>
            </a:r>
            <a:endParaRPr lang="ru-RU" dirty="0" smtClean="0"/>
          </a:p>
          <a:p>
            <a:pPr marL="342900" indent="-342900"/>
            <a:r>
              <a:rPr lang="ru-RU" dirty="0" smtClean="0"/>
              <a:t>Задача:</a:t>
            </a:r>
          </a:p>
          <a:p>
            <a:pPr marL="342900" indent="-342900">
              <a:buAutoNum type="arabicParenR"/>
            </a:pPr>
            <a:r>
              <a:rPr lang="ru-RU" dirty="0" smtClean="0"/>
              <a:t>Получить временную зависимость количества зараженных </a:t>
            </a:r>
          </a:p>
          <a:p>
            <a:pPr marL="342900" indent="-342900">
              <a:buAutoNum type="arabicParenR"/>
            </a:pPr>
            <a:r>
              <a:rPr lang="ru-RU" dirty="0" smtClean="0"/>
              <a:t>Узнать время окончания пандемии</a:t>
            </a:r>
          </a:p>
          <a:p>
            <a:pPr marL="342900" indent="-342900"/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Движение частиц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1643050"/>
            <a:ext cx="8429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Движение осуществляется случайным образом: на каждой итерации координаты каждой частицы рассчитываются прибавлением к координатам на прошлой итерации случайного числа типа </a:t>
            </a:r>
            <a:r>
              <a:rPr lang="en-US" sz="2400" dirty="0" smtClean="0"/>
              <a:t>float </a:t>
            </a:r>
            <a:r>
              <a:rPr lang="ru-RU" sz="2400" dirty="0" smtClean="0"/>
              <a:t>из промежутка </a:t>
            </a:r>
            <a:r>
              <a:rPr lang="en-US" sz="2400" dirty="0" smtClean="0"/>
              <a:t>[-MAX_R ; MAX_R]. </a:t>
            </a:r>
            <a:r>
              <a:rPr lang="ru-RU" sz="2400" dirty="0" smtClean="0"/>
              <a:t>При попадании частицы за пределы коробки на некоторой итерации, координаты для неё пересчитываются заново: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42878" y="4286256"/>
            <a:ext cx="85011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x[</a:t>
            </a:r>
            <a:r>
              <a:rPr lang="en-US" dirty="0" err="1"/>
              <a:t>nt</a:t>
            </a:r>
            <a:r>
              <a:rPr lang="en-US" dirty="0"/>
              <a:t> * N + </a:t>
            </a:r>
            <a:r>
              <a:rPr lang="en-US" dirty="0" err="1"/>
              <a:t>i</a:t>
            </a:r>
            <a:r>
              <a:rPr lang="en-US" dirty="0"/>
              <a:t>] = x[(nt-1) * N + </a:t>
            </a:r>
            <a:r>
              <a:rPr lang="en-US" dirty="0" err="1"/>
              <a:t>i</a:t>
            </a:r>
            <a:r>
              <a:rPr lang="en-US" dirty="0"/>
              <a:t>] + 2 * MAX_R * ((float)rand() / RAND_MAX) - MAX_R;</a:t>
            </a:r>
          </a:p>
          <a:p>
            <a:r>
              <a:rPr lang="nn-NO" dirty="0"/>
              <a:t>y[nt * N + i] = y[(nt-1) * N + i] + 2 * MAX_R * ((float)rand() / RAND_MAX) - MAX_R;</a:t>
            </a:r>
          </a:p>
          <a:p>
            <a:r>
              <a:rPr lang="en-US" dirty="0"/>
              <a:t>while ((</a:t>
            </a:r>
            <a:r>
              <a:rPr lang="en-US" dirty="0" err="1"/>
              <a:t>fabsf</a:t>
            </a:r>
            <a:r>
              <a:rPr lang="en-US" dirty="0"/>
              <a:t>(x[</a:t>
            </a:r>
            <a:r>
              <a:rPr lang="en-US" dirty="0" err="1"/>
              <a:t>nt</a:t>
            </a:r>
            <a:r>
              <a:rPr lang="en-US" dirty="0"/>
              <a:t> * N + </a:t>
            </a:r>
            <a:r>
              <a:rPr lang="en-US" dirty="0" err="1"/>
              <a:t>i</a:t>
            </a:r>
            <a:r>
              <a:rPr lang="en-US" dirty="0"/>
              <a:t>]) &gt; RX/2) || (</a:t>
            </a:r>
            <a:r>
              <a:rPr lang="en-US" dirty="0" err="1"/>
              <a:t>fabsf</a:t>
            </a:r>
            <a:r>
              <a:rPr lang="en-US" dirty="0"/>
              <a:t>(y[</a:t>
            </a:r>
            <a:r>
              <a:rPr lang="en-US" dirty="0" err="1"/>
              <a:t>nt</a:t>
            </a:r>
            <a:r>
              <a:rPr lang="en-US" dirty="0"/>
              <a:t> * N + </a:t>
            </a:r>
            <a:r>
              <a:rPr lang="en-US" dirty="0" err="1"/>
              <a:t>i</a:t>
            </a:r>
            <a:r>
              <a:rPr lang="en-US" dirty="0"/>
              <a:t>]) &gt; RY/2))</a:t>
            </a:r>
          </a:p>
          <a:p>
            <a:r>
              <a:rPr lang="ru-RU" dirty="0"/>
              <a:t>{</a:t>
            </a:r>
          </a:p>
          <a:p>
            <a:r>
              <a:rPr lang="en-US" dirty="0"/>
              <a:t>x[</a:t>
            </a:r>
            <a:r>
              <a:rPr lang="en-US" dirty="0" err="1"/>
              <a:t>nt</a:t>
            </a:r>
            <a:r>
              <a:rPr lang="en-US" dirty="0"/>
              <a:t> * N + </a:t>
            </a:r>
            <a:r>
              <a:rPr lang="en-US" dirty="0" err="1"/>
              <a:t>i</a:t>
            </a:r>
            <a:r>
              <a:rPr lang="en-US" dirty="0"/>
              <a:t>] = x[(</a:t>
            </a:r>
            <a:r>
              <a:rPr lang="en-US" dirty="0" err="1"/>
              <a:t>nt</a:t>
            </a:r>
            <a:r>
              <a:rPr lang="en-US" dirty="0"/>
              <a:t> - 1) * N + </a:t>
            </a:r>
            <a:r>
              <a:rPr lang="en-US" dirty="0" err="1"/>
              <a:t>i</a:t>
            </a:r>
            <a:r>
              <a:rPr lang="en-US" dirty="0"/>
              <a:t>] + 2 * MAX_R * ((float)rand() / RAND_MAX) - MAX_R;</a:t>
            </a:r>
          </a:p>
          <a:p>
            <a:r>
              <a:rPr lang="nn-NO" dirty="0"/>
              <a:t>y[nt * N + i] = y[(nt - 1) * N + i] + 2 * MAX_R * ((float)rand() / RAND_MAX) - MAX_R;</a:t>
            </a:r>
          </a:p>
          <a:p>
            <a:r>
              <a:rPr lang="ru-RU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инфицирования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428736"/>
            <a:ext cx="8572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На каждой итерации для каждой частицы определяется, находится ли она в радиусе инфицирования зараженных частиц. Если условие выполнено, то ее статус </a:t>
            </a:r>
            <a:r>
              <a:rPr lang="en-US" sz="2400" dirty="0" smtClean="0"/>
              <a:t>s </a:t>
            </a:r>
            <a:r>
              <a:rPr lang="ru-RU" sz="2400" dirty="0" smtClean="0"/>
              <a:t>помечается единицей. Условие проверяется функцией </a:t>
            </a:r>
            <a:r>
              <a:rPr lang="en-US" sz="2400" dirty="0" smtClean="0"/>
              <a:t>status</a:t>
            </a:r>
            <a:r>
              <a:rPr lang="ru-RU" sz="2400" dirty="0" smtClean="0"/>
              <a:t>: 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43042" y="3357562"/>
            <a:ext cx="78581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__global__ void </a:t>
            </a:r>
            <a:r>
              <a:rPr lang="en-US" dirty="0" err="1"/>
              <a:t>status_GPU</a:t>
            </a:r>
            <a:r>
              <a:rPr lang="en-US" dirty="0"/>
              <a:t>(float *x, float *y, </a:t>
            </a:r>
            <a:r>
              <a:rPr lang="en-US" dirty="0" err="1"/>
              <a:t>int</a:t>
            </a:r>
            <a:r>
              <a:rPr lang="en-US" dirty="0"/>
              <a:t> *s,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nt</a:t>
            </a:r>
            <a:r>
              <a:rPr lang="en-US" dirty="0"/>
              <a:t>)</a:t>
            </a:r>
          </a:p>
          <a:p>
            <a:r>
              <a:rPr lang="ru-RU" dirty="0" smtClean="0"/>
              <a:t>{</a:t>
            </a:r>
            <a:r>
              <a:rPr lang="en-US" dirty="0" smtClean="0"/>
              <a:t>float </a:t>
            </a:r>
            <a:r>
              <a:rPr lang="en-US" dirty="0"/>
              <a:t>xx, </a:t>
            </a:r>
            <a:r>
              <a:rPr lang="en-US" dirty="0" err="1"/>
              <a:t>yy</a:t>
            </a:r>
            <a:r>
              <a:rPr lang="en-US" dirty="0"/>
              <a:t>, </a:t>
            </a:r>
            <a:r>
              <a:rPr lang="en-US" dirty="0" err="1"/>
              <a:t>rr</a:t>
            </a:r>
            <a:r>
              <a:rPr lang="en-US" dirty="0"/>
              <a:t>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threadIdx.x</a:t>
            </a:r>
            <a:r>
              <a:rPr lang="en-US" dirty="0"/>
              <a:t> + </a:t>
            </a:r>
            <a:r>
              <a:rPr lang="en-US" dirty="0" err="1"/>
              <a:t>blockIdx.x</a:t>
            </a:r>
            <a:r>
              <a:rPr lang="en-US" dirty="0"/>
              <a:t> * </a:t>
            </a:r>
            <a:r>
              <a:rPr lang="en-US" dirty="0" err="1"/>
              <a:t>blockDim.x</a:t>
            </a:r>
            <a:r>
              <a:rPr lang="en-US" dirty="0"/>
              <a:t>;</a:t>
            </a:r>
          </a:p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j = 0; j &lt; N; j++)</a:t>
            </a:r>
          </a:p>
          <a:p>
            <a:r>
              <a:rPr lang="ru-RU" dirty="0" smtClean="0"/>
              <a:t>{</a:t>
            </a:r>
            <a:r>
              <a:rPr lang="en-US" dirty="0" smtClean="0"/>
              <a:t>if </a:t>
            </a:r>
            <a:r>
              <a:rPr lang="en-US" dirty="0"/>
              <a:t>((j != </a:t>
            </a:r>
            <a:r>
              <a:rPr lang="en-US" dirty="0" err="1"/>
              <a:t>i</a:t>
            </a:r>
            <a:r>
              <a:rPr lang="en-US" dirty="0"/>
              <a:t>) &amp;&amp; (s[</a:t>
            </a:r>
            <a:r>
              <a:rPr lang="en-US" dirty="0" err="1"/>
              <a:t>i</a:t>
            </a:r>
            <a:r>
              <a:rPr lang="en-US" dirty="0"/>
              <a:t>] == 0) &amp;&amp; (s[j] == 1))</a:t>
            </a:r>
          </a:p>
          <a:p>
            <a:r>
              <a:rPr lang="ru-RU" dirty="0" smtClean="0"/>
              <a:t>{</a:t>
            </a:r>
            <a:r>
              <a:rPr lang="pt-BR" dirty="0" smtClean="0"/>
              <a:t>xx </a:t>
            </a:r>
            <a:r>
              <a:rPr lang="pt-BR" dirty="0"/>
              <a:t>= x[nt * N + i] - x[nt * N + j];</a:t>
            </a:r>
          </a:p>
          <a:p>
            <a:r>
              <a:rPr lang="en-US" dirty="0" err="1"/>
              <a:t>yy</a:t>
            </a:r>
            <a:r>
              <a:rPr lang="en-US" dirty="0"/>
              <a:t> = y[</a:t>
            </a:r>
            <a:r>
              <a:rPr lang="en-US" dirty="0" err="1"/>
              <a:t>nt</a:t>
            </a:r>
            <a:r>
              <a:rPr lang="en-US" dirty="0"/>
              <a:t> * N + </a:t>
            </a:r>
            <a:r>
              <a:rPr lang="en-US" dirty="0" err="1"/>
              <a:t>i</a:t>
            </a:r>
            <a:r>
              <a:rPr lang="en-US" dirty="0"/>
              <a:t>] - y[</a:t>
            </a:r>
            <a:r>
              <a:rPr lang="en-US" dirty="0" err="1"/>
              <a:t>nt</a:t>
            </a:r>
            <a:r>
              <a:rPr lang="en-US" dirty="0"/>
              <a:t> * N + j];</a:t>
            </a:r>
          </a:p>
          <a:p>
            <a:r>
              <a:rPr lang="en-US" dirty="0" err="1"/>
              <a:t>rr</a:t>
            </a:r>
            <a:r>
              <a:rPr lang="en-US" dirty="0"/>
              <a:t> = </a:t>
            </a:r>
            <a:r>
              <a:rPr lang="en-US" dirty="0" err="1"/>
              <a:t>sqrtf</a:t>
            </a:r>
            <a:r>
              <a:rPr lang="en-US" dirty="0"/>
              <a:t>(xx * xx + </a:t>
            </a:r>
            <a:r>
              <a:rPr lang="en-US" dirty="0" err="1"/>
              <a:t>yy</a:t>
            </a:r>
            <a:r>
              <a:rPr lang="en-US" dirty="0"/>
              <a:t> * </a:t>
            </a:r>
            <a:r>
              <a:rPr lang="en-US" dirty="0" err="1"/>
              <a:t>yy</a:t>
            </a:r>
            <a:r>
              <a:rPr lang="en-US" dirty="0"/>
              <a:t>);</a:t>
            </a:r>
          </a:p>
          <a:p>
            <a:r>
              <a:rPr lang="en-US" dirty="0"/>
              <a:t>if (</a:t>
            </a:r>
            <a:r>
              <a:rPr lang="en-US" dirty="0" err="1"/>
              <a:t>rr</a:t>
            </a:r>
            <a:r>
              <a:rPr lang="en-US" dirty="0"/>
              <a:t> &lt; INF_R)</a:t>
            </a:r>
          </a:p>
          <a:p>
            <a:r>
              <a:rPr lang="ru-RU" dirty="0" smtClean="0"/>
              <a:t>{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/>
              <a:t>] = 1</a:t>
            </a:r>
            <a:r>
              <a:rPr lang="en-US" dirty="0" smtClean="0"/>
              <a:t>;</a:t>
            </a:r>
            <a:r>
              <a:rPr lang="ru-RU" dirty="0" smtClean="0"/>
              <a:t>}}}}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ru-RU" dirty="0" smtClean="0"/>
              <a:t>Процесс выздоровления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285860"/>
            <a:ext cx="8501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Если на данной итерации статус частицы равен единице (то есть особь инфицирована) , то переменная </a:t>
            </a:r>
            <a:r>
              <a:rPr lang="en-US" sz="2400" dirty="0" smtClean="0"/>
              <a:t>t </a:t>
            </a:r>
            <a:r>
              <a:rPr lang="ru-RU" sz="2400" dirty="0" smtClean="0"/>
              <a:t>выздоровления</a:t>
            </a:r>
            <a:r>
              <a:rPr lang="en-US" sz="2400" dirty="0" smtClean="0"/>
              <a:t> </a:t>
            </a:r>
            <a:r>
              <a:rPr lang="ru-RU" sz="2400" dirty="0" smtClean="0"/>
              <a:t>увеличивается на единицу. Если переменная </a:t>
            </a:r>
            <a:r>
              <a:rPr lang="en-US" sz="2400" dirty="0" smtClean="0"/>
              <a:t>t = T_REC, </a:t>
            </a:r>
            <a:r>
              <a:rPr lang="ru-RU" sz="2400" dirty="0" smtClean="0"/>
              <a:t>то статус частицы меняется на 2 (особь выздоравливает). Процесс выздоровления симулируется функцией </a:t>
            </a:r>
            <a:r>
              <a:rPr lang="en-US" sz="2400" dirty="0" smtClean="0"/>
              <a:t>control: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357290" y="3286124"/>
            <a:ext cx="85011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__global__ void </a:t>
            </a:r>
            <a:r>
              <a:rPr lang="en-US" dirty="0" err="1"/>
              <a:t>control_GPU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*s, </a:t>
            </a:r>
            <a:r>
              <a:rPr lang="en-US" dirty="0" err="1"/>
              <a:t>int</a:t>
            </a:r>
            <a:r>
              <a:rPr lang="en-US" dirty="0"/>
              <a:t> *t,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nt</a:t>
            </a:r>
            <a:r>
              <a:rPr lang="en-US" dirty="0"/>
              <a:t>)</a:t>
            </a:r>
          </a:p>
          <a:p>
            <a:r>
              <a:rPr lang="ru-RU" dirty="0"/>
              <a:t>{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threadIdx.x</a:t>
            </a:r>
            <a:r>
              <a:rPr lang="en-US" dirty="0"/>
              <a:t> + </a:t>
            </a:r>
            <a:r>
              <a:rPr lang="en-US" dirty="0" err="1"/>
              <a:t>blockIdx.x</a:t>
            </a:r>
            <a:r>
              <a:rPr lang="en-US" dirty="0"/>
              <a:t> * </a:t>
            </a:r>
            <a:r>
              <a:rPr lang="en-US" dirty="0" err="1"/>
              <a:t>blockDim.x</a:t>
            </a:r>
            <a:r>
              <a:rPr lang="en-US" dirty="0"/>
              <a:t>;</a:t>
            </a:r>
          </a:p>
          <a:p>
            <a:r>
              <a:rPr lang="en-US" dirty="0"/>
              <a:t>if (t[</a:t>
            </a:r>
            <a:r>
              <a:rPr lang="en-US" dirty="0" err="1"/>
              <a:t>i</a:t>
            </a:r>
            <a:r>
              <a:rPr lang="en-US" dirty="0"/>
              <a:t>] == T_REC)</a:t>
            </a:r>
          </a:p>
          <a:p>
            <a:r>
              <a:rPr lang="ru-RU" dirty="0"/>
              <a:t>{</a:t>
            </a:r>
          </a:p>
          <a:p>
            <a:r>
              <a:rPr lang="en-US" dirty="0"/>
              <a:t>s[</a:t>
            </a:r>
            <a:r>
              <a:rPr lang="en-US" dirty="0" err="1"/>
              <a:t>i</a:t>
            </a:r>
            <a:r>
              <a:rPr lang="en-US" dirty="0"/>
              <a:t>] = 2;</a:t>
            </a:r>
          </a:p>
          <a:p>
            <a:r>
              <a:rPr lang="ru-RU" dirty="0"/>
              <a:t>}</a:t>
            </a:r>
          </a:p>
          <a:p>
            <a:r>
              <a:rPr lang="en-US" dirty="0"/>
              <a:t>if (s[</a:t>
            </a:r>
            <a:r>
              <a:rPr lang="en-US" dirty="0" err="1"/>
              <a:t>i</a:t>
            </a:r>
            <a:r>
              <a:rPr lang="en-US" dirty="0"/>
              <a:t>] == 1)</a:t>
            </a:r>
          </a:p>
          <a:p>
            <a:r>
              <a:rPr lang="ru-RU" dirty="0"/>
              <a:t>{</a:t>
            </a:r>
          </a:p>
          <a:p>
            <a:r>
              <a:rPr lang="en-US" dirty="0"/>
              <a:t>t[</a:t>
            </a:r>
            <a:r>
              <a:rPr lang="en-US" dirty="0" err="1"/>
              <a:t>i</a:t>
            </a:r>
            <a:r>
              <a:rPr lang="en-US" dirty="0"/>
              <a:t>] = t[</a:t>
            </a:r>
            <a:r>
              <a:rPr lang="en-US" dirty="0" err="1"/>
              <a:t>i</a:t>
            </a:r>
            <a:r>
              <a:rPr lang="en-US" dirty="0"/>
              <a:t>] + 1;</a:t>
            </a:r>
          </a:p>
          <a:p>
            <a:r>
              <a:rPr lang="ru-RU" dirty="0"/>
              <a:t>}</a:t>
            </a:r>
          </a:p>
          <a:p>
            <a:r>
              <a:rPr lang="ru-RU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1142984"/>
            <a:ext cx="6237022" cy="477279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1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287244"/>
            <a:ext cx="321471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Параметры моделирования:</a:t>
            </a:r>
          </a:p>
          <a:p>
            <a:r>
              <a:rPr lang="en-US" sz="2000" dirty="0" smtClean="0"/>
              <a:t>RX = 300, RY = 300 (</a:t>
            </a:r>
            <a:r>
              <a:rPr lang="ru-RU" sz="2000" dirty="0" smtClean="0"/>
              <a:t>размеры города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r>
              <a:rPr lang="en-US" sz="2000" dirty="0" smtClean="0"/>
              <a:t>T = 60 </a:t>
            </a:r>
          </a:p>
          <a:p>
            <a:r>
              <a:rPr lang="en-US" sz="2000" dirty="0" smtClean="0"/>
              <a:t>T_REC = 14</a:t>
            </a:r>
            <a:r>
              <a:rPr lang="ru-RU" sz="2000" dirty="0" smtClean="0"/>
              <a:t> (время выздоровления)</a:t>
            </a:r>
            <a:endParaRPr lang="en-US" sz="2000" dirty="0" smtClean="0"/>
          </a:p>
          <a:p>
            <a:r>
              <a:rPr lang="en-US" sz="2000" dirty="0" smtClean="0"/>
              <a:t>INF_R = 2</a:t>
            </a:r>
            <a:r>
              <a:rPr lang="ru-RU" sz="2000" dirty="0" smtClean="0"/>
              <a:t> (радиус заражения)</a:t>
            </a:r>
            <a:endParaRPr lang="en-US" sz="2000" dirty="0" smtClean="0"/>
          </a:p>
          <a:p>
            <a:r>
              <a:rPr lang="en-US" sz="2000" dirty="0" smtClean="0"/>
              <a:t>N = </a:t>
            </a:r>
            <a:r>
              <a:rPr lang="en-US" sz="2000" dirty="0" smtClean="0"/>
              <a:t>10240</a:t>
            </a:r>
            <a:r>
              <a:rPr lang="ru-RU" sz="2000" dirty="0" smtClean="0"/>
              <a:t> </a:t>
            </a:r>
            <a:r>
              <a:rPr lang="ru-RU" sz="2000" dirty="0" smtClean="0"/>
              <a:t>(кол-во особей</a:t>
            </a:r>
            <a:r>
              <a:rPr lang="ru-RU" sz="2000" dirty="0" smtClean="0"/>
              <a:t>)</a:t>
            </a:r>
            <a:endParaRPr lang="ru-RU" sz="2000" dirty="0" smtClean="0"/>
          </a:p>
          <a:p>
            <a:r>
              <a:rPr lang="en-US" sz="2000" dirty="0" smtClean="0"/>
              <a:t>MAX_R = 25 (</a:t>
            </a:r>
            <a:r>
              <a:rPr lang="ru-RU" sz="2000" dirty="0" smtClean="0"/>
              <a:t>перемещение</a:t>
            </a:r>
            <a:r>
              <a:rPr lang="en-US" sz="2000" dirty="0" smtClean="0"/>
              <a:t>)</a:t>
            </a:r>
            <a:endParaRPr lang="ru-RU" sz="2000" dirty="0"/>
          </a:p>
          <a:p>
            <a:endParaRPr lang="ru-RU" sz="2000" dirty="0" smtClean="0"/>
          </a:p>
          <a:p>
            <a:r>
              <a:rPr lang="ru-RU" sz="2000" dirty="0" smtClean="0"/>
              <a:t>Результаты:</a:t>
            </a:r>
          </a:p>
          <a:p>
            <a:r>
              <a:rPr lang="ru-RU" sz="2000" dirty="0" smtClean="0"/>
              <a:t>Продолжительность пандемии = </a:t>
            </a:r>
            <a:r>
              <a:rPr lang="ru-RU" sz="2000" dirty="0" smtClean="0"/>
              <a:t>43 </a:t>
            </a:r>
            <a:r>
              <a:rPr lang="ru-RU" sz="2000" dirty="0" smtClean="0"/>
              <a:t>дня</a:t>
            </a:r>
          </a:p>
          <a:p>
            <a:r>
              <a:rPr lang="en-US" sz="2000" dirty="0" smtClean="0"/>
              <a:t>(GPU</a:t>
            </a:r>
            <a:r>
              <a:rPr lang="ru-RU" sz="2000" dirty="0" smtClean="0"/>
              <a:t>+</a:t>
            </a:r>
            <a:r>
              <a:rPr lang="en-US" sz="2000" dirty="0" smtClean="0"/>
              <a:t>CPU)_time </a:t>
            </a:r>
            <a:r>
              <a:rPr lang="en-US" sz="2000" dirty="0" smtClean="0"/>
              <a:t>= </a:t>
            </a:r>
            <a:r>
              <a:rPr lang="ru-RU" sz="2000" dirty="0" smtClean="0"/>
              <a:t>4926</a:t>
            </a:r>
            <a:r>
              <a:rPr lang="en-US" sz="2000" dirty="0" smtClean="0"/>
              <a:t> </a:t>
            </a:r>
            <a:r>
              <a:rPr lang="en-US" sz="2000" dirty="0" smtClean="0"/>
              <a:t>ms</a:t>
            </a:r>
            <a:endParaRPr lang="en-US" sz="2000" dirty="0"/>
          </a:p>
          <a:p>
            <a:r>
              <a:rPr lang="en-US" sz="2000" dirty="0" err="1" smtClean="0"/>
              <a:t>CPU_time</a:t>
            </a:r>
            <a:r>
              <a:rPr lang="en-US" sz="2000" dirty="0" smtClean="0"/>
              <a:t> = </a:t>
            </a:r>
            <a:r>
              <a:rPr lang="ru-RU" sz="2000" dirty="0" smtClean="0"/>
              <a:t>27843</a:t>
            </a:r>
            <a:r>
              <a:rPr lang="en-US" sz="2000" dirty="0" smtClean="0"/>
              <a:t> </a:t>
            </a:r>
            <a:r>
              <a:rPr lang="en-US" sz="2000" dirty="0" smtClean="0"/>
              <a:t>ms</a:t>
            </a:r>
            <a:endParaRPr lang="ru-RU" sz="2000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500562" y="5857892"/>
            <a:ext cx="464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Временная зависимость кол-ва заражённых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868" y="1428736"/>
            <a:ext cx="5881281" cy="450057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2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1287244"/>
            <a:ext cx="321471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Параметры моделирования:</a:t>
            </a:r>
          </a:p>
          <a:p>
            <a:r>
              <a:rPr lang="en-US" sz="2000" dirty="0" smtClean="0"/>
              <a:t>RX = </a:t>
            </a:r>
            <a:r>
              <a:rPr lang="en-US" sz="2000" dirty="0" smtClean="0"/>
              <a:t>7</a:t>
            </a:r>
            <a:r>
              <a:rPr lang="en-US" sz="2000" dirty="0" smtClean="0"/>
              <a:t>00</a:t>
            </a:r>
            <a:r>
              <a:rPr lang="en-US" sz="2000" dirty="0" smtClean="0"/>
              <a:t>, RY = </a:t>
            </a:r>
            <a:r>
              <a:rPr lang="en-US" sz="2000" dirty="0" smtClean="0"/>
              <a:t>7</a:t>
            </a:r>
            <a:r>
              <a:rPr lang="en-US" sz="2000" dirty="0" smtClean="0"/>
              <a:t>00 </a:t>
            </a:r>
            <a:r>
              <a:rPr lang="en-US" sz="2000" dirty="0" smtClean="0"/>
              <a:t>(</a:t>
            </a:r>
            <a:r>
              <a:rPr lang="ru-RU" sz="2000" dirty="0" smtClean="0"/>
              <a:t>размеры города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T = 150</a:t>
            </a:r>
          </a:p>
          <a:p>
            <a:r>
              <a:rPr lang="en-US" sz="2000" dirty="0" smtClean="0"/>
              <a:t>T_REC = </a:t>
            </a:r>
            <a:r>
              <a:rPr lang="ru-RU" sz="2000" dirty="0" smtClean="0"/>
              <a:t>20 (время выздоровления)</a:t>
            </a:r>
            <a:endParaRPr lang="en-US" sz="2000" dirty="0" smtClean="0"/>
          </a:p>
          <a:p>
            <a:r>
              <a:rPr lang="en-US" sz="2000" dirty="0" smtClean="0"/>
              <a:t>INF_R = </a:t>
            </a:r>
            <a:r>
              <a:rPr lang="en-US" sz="2000" dirty="0" smtClean="0"/>
              <a:t>3</a:t>
            </a:r>
            <a:r>
              <a:rPr lang="ru-RU" sz="2000" dirty="0" smtClean="0"/>
              <a:t> </a:t>
            </a:r>
            <a:r>
              <a:rPr lang="ru-RU" sz="2000" dirty="0" smtClean="0"/>
              <a:t>(радиус заражения)</a:t>
            </a:r>
            <a:endParaRPr lang="en-US" sz="2000" dirty="0" smtClean="0"/>
          </a:p>
          <a:p>
            <a:r>
              <a:rPr lang="en-US" sz="2000" dirty="0" smtClean="0"/>
              <a:t>N = </a:t>
            </a:r>
            <a:r>
              <a:rPr lang="en-US" sz="2000" dirty="0" smtClean="0"/>
              <a:t>20480</a:t>
            </a:r>
            <a:r>
              <a:rPr lang="ru-RU" sz="2000" dirty="0" smtClean="0"/>
              <a:t> </a:t>
            </a:r>
            <a:r>
              <a:rPr lang="ru-RU" sz="2000" dirty="0" smtClean="0"/>
              <a:t>(кол-во особей)</a:t>
            </a:r>
          </a:p>
          <a:p>
            <a:r>
              <a:rPr lang="en-US" sz="2000" dirty="0" smtClean="0"/>
              <a:t>MAX_R = 35 (</a:t>
            </a:r>
            <a:r>
              <a:rPr lang="ru-RU" sz="2000" dirty="0" smtClean="0"/>
              <a:t>перемещение</a:t>
            </a:r>
            <a:r>
              <a:rPr lang="en-US" sz="2000" dirty="0" smtClean="0"/>
              <a:t>)</a:t>
            </a:r>
            <a:endParaRPr lang="ru-RU" sz="2000" dirty="0"/>
          </a:p>
          <a:p>
            <a:endParaRPr lang="ru-RU" sz="2000" dirty="0" smtClean="0"/>
          </a:p>
          <a:p>
            <a:r>
              <a:rPr lang="ru-RU" sz="2000" dirty="0" smtClean="0"/>
              <a:t>Результаты:</a:t>
            </a:r>
          </a:p>
          <a:p>
            <a:r>
              <a:rPr lang="ru-RU" sz="2000" dirty="0" smtClean="0"/>
              <a:t>Продолжительность пандемии = </a:t>
            </a:r>
            <a:r>
              <a:rPr lang="ru-RU" sz="2000" dirty="0" smtClean="0"/>
              <a:t>59</a:t>
            </a:r>
            <a:r>
              <a:rPr lang="ru-RU" sz="2000" dirty="0" smtClean="0"/>
              <a:t> </a:t>
            </a:r>
            <a:r>
              <a:rPr lang="ru-RU" sz="2000" dirty="0" smtClean="0"/>
              <a:t>дней</a:t>
            </a:r>
          </a:p>
          <a:p>
            <a:r>
              <a:rPr lang="en-US" sz="2000" dirty="0" smtClean="0"/>
              <a:t>(GPU</a:t>
            </a:r>
            <a:r>
              <a:rPr lang="ru-RU" sz="2000" dirty="0" smtClean="0"/>
              <a:t>+</a:t>
            </a:r>
            <a:r>
              <a:rPr lang="en-US" sz="2000" dirty="0" smtClean="0"/>
              <a:t>CPU)_time </a:t>
            </a:r>
            <a:r>
              <a:rPr lang="en-US" sz="2000" dirty="0" smtClean="0"/>
              <a:t>= </a:t>
            </a:r>
            <a:r>
              <a:rPr lang="ru-RU" sz="2000" dirty="0" smtClean="0"/>
              <a:t>43827</a:t>
            </a:r>
            <a:r>
              <a:rPr lang="en-US" sz="2000" dirty="0" smtClean="0"/>
              <a:t> </a:t>
            </a:r>
            <a:r>
              <a:rPr lang="en-US" sz="2000" dirty="0" smtClean="0"/>
              <a:t>ms</a:t>
            </a:r>
            <a:endParaRPr lang="en-US" sz="2000" dirty="0"/>
          </a:p>
          <a:p>
            <a:r>
              <a:rPr lang="en-US" sz="2000" dirty="0" err="1" smtClean="0"/>
              <a:t>CPU_time</a:t>
            </a:r>
            <a:r>
              <a:rPr lang="en-US" sz="2000" dirty="0" smtClean="0"/>
              <a:t> = </a:t>
            </a:r>
            <a:r>
              <a:rPr lang="en-US" sz="2000" dirty="0" smtClean="0"/>
              <a:t>249265 ms</a:t>
            </a:r>
            <a:endParaRPr lang="ru-RU" sz="2000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286248" y="5857892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Временная зависимость кол-ва зараженных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00166" y="1714488"/>
            <a:ext cx="59293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000" dirty="0" smtClean="0"/>
              <a:t>Проверена адекватность придуманной модели и ее соотве</a:t>
            </a:r>
            <a:r>
              <a:rPr lang="ru-RU" sz="2000" dirty="0"/>
              <a:t>т</a:t>
            </a:r>
            <a:r>
              <a:rPr lang="ru-RU" sz="2000" dirty="0" smtClean="0"/>
              <a:t>ствие теоретической </a:t>
            </a:r>
            <a:r>
              <a:rPr lang="en-US" sz="2000" dirty="0" smtClean="0"/>
              <a:t>SIR – </a:t>
            </a:r>
            <a:r>
              <a:rPr lang="ru-RU" sz="2000" dirty="0" smtClean="0"/>
              <a:t>модели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 marL="342900" indent="-342900">
              <a:buAutoNum type="arabicParenR"/>
            </a:pPr>
            <a:r>
              <a:rPr lang="ru-RU" sz="2000" dirty="0" smtClean="0"/>
              <a:t>Написаны реализации данной модели для </a:t>
            </a:r>
            <a:r>
              <a:rPr lang="en-US" sz="2000" dirty="0" smtClean="0"/>
              <a:t>CPU </a:t>
            </a:r>
            <a:r>
              <a:rPr lang="ru-RU" sz="2000" dirty="0" smtClean="0"/>
              <a:t>и для гибрида </a:t>
            </a:r>
            <a:r>
              <a:rPr lang="en-US" sz="2000" dirty="0" smtClean="0"/>
              <a:t>GPU+CPU.</a:t>
            </a:r>
          </a:p>
          <a:p>
            <a:pPr marL="342900" indent="-342900">
              <a:buAutoNum type="arabicParenR"/>
            </a:pPr>
            <a:r>
              <a:rPr lang="ru-RU" sz="2000" dirty="0" smtClean="0"/>
              <a:t>Получено ускорение выполнения алгоритма в 5-6 раз с помощью использования гибридного вычисления </a:t>
            </a:r>
            <a:r>
              <a:rPr lang="en-US" sz="2000" dirty="0" smtClean="0"/>
              <a:t>GPU+CPU. </a:t>
            </a:r>
            <a:r>
              <a:rPr lang="ru-RU" sz="2000" dirty="0" smtClean="0"/>
              <a:t>Стоит однако отметить, что корректно оценить выгоду использования </a:t>
            </a:r>
            <a:r>
              <a:rPr lang="en-US" sz="2000" dirty="0" smtClean="0"/>
              <a:t>GPU </a:t>
            </a:r>
            <a:r>
              <a:rPr lang="ru-RU" sz="2000" dirty="0" smtClean="0"/>
              <a:t>в данном случае сложно, так как процессы вероятностные и даже при равных начальных условиях алгоритмом может быть выполнено разное кол-во операций. 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790</Words>
  <Application>Microsoft Office PowerPoint</Application>
  <PresentationFormat>Экран (4:3)</PresentationFormat>
  <Paragraphs>85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Моделирование распространения инфекционного заболевания в замкнутой популяции с использованием GPU </vt:lpstr>
      <vt:lpstr>SIR - модель</vt:lpstr>
      <vt:lpstr>Постановка задачи моделирования </vt:lpstr>
      <vt:lpstr>Движение частиц </vt:lpstr>
      <vt:lpstr>Процесс инфицирования </vt:lpstr>
      <vt:lpstr>Процесс выздоровления</vt:lpstr>
      <vt:lpstr>Результаты 1</vt:lpstr>
      <vt:lpstr>Результаты 2</vt:lpstr>
      <vt:lpstr>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распространения инфекционного заболевания в замкнутой популяции с использованием графического процессора</dc:title>
  <dc:creator>vlad</dc:creator>
  <cp:lastModifiedBy>vlad</cp:lastModifiedBy>
  <cp:revision>28</cp:revision>
  <dcterms:created xsi:type="dcterms:W3CDTF">2020-06-03T18:39:49Z</dcterms:created>
  <dcterms:modified xsi:type="dcterms:W3CDTF">2020-06-04T08:02:54Z</dcterms:modified>
</cp:coreProperties>
</file>