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8" r:id="rId6"/>
    <p:sldId id="264" r:id="rId7"/>
    <p:sldId id="265" r:id="rId8"/>
    <p:sldId id="270" r:id="rId9"/>
    <p:sldId id="267" r:id="rId10"/>
    <p:sldId id="260" r:id="rId11"/>
    <p:sldId id="263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Bold" panose="020B0906030804020204" pitchFamily="34" charset="0"/>
      <p:bold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98">
          <p15:clr>
            <a:srgbClr val="9AA0A6"/>
          </p15:clr>
        </p15:guide>
        <p15:guide id="2" pos="5562">
          <p15:clr>
            <a:srgbClr val="9AA0A6"/>
          </p15:clr>
        </p15:guide>
        <p15:guide id="3" orient="horz" pos="11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pos="198"/>
        <p:guide pos="5562"/>
        <p:guide orient="horz" pos="1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727f6e11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8727f6e11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ef851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bef851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8727f6e1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8727f6e1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8727f6e1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8727f6e1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2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8727f6e1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8727f6e1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2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68ddc8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68ddc8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68ddc8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68ddc8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8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68ddc8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68ddc8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78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68ddc8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68ddc8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83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68ddc8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68ddc8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3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3203" y="1721180"/>
            <a:ext cx="785734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552"/>
                </a:solidFill>
                <a:latin typeface="Open Sans"/>
                <a:ea typeface="Open Sans"/>
                <a:cs typeface="Open Sans"/>
              </a:rPr>
              <a:t>B2B</a:t>
            </a:r>
            <a:r>
              <a:rPr lang="ru-RU" sz="2400" b="1" dirty="0">
                <a:solidFill>
                  <a:srgbClr val="002552"/>
                </a:solidFill>
                <a:latin typeface="Open Sans"/>
                <a:ea typeface="Open Sans"/>
                <a:cs typeface="Open Sans"/>
              </a:rPr>
              <a:t>-решение по предложению накопителей электроэнергии и их управления  на основе данных потребления электроэнергии</a:t>
            </a:r>
            <a:endParaRPr sz="48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9892" y="1994745"/>
            <a:ext cx="431700" cy="745500"/>
          </a:xfrm>
          <a:prstGeom prst="parallelogram">
            <a:avLst>
              <a:gd name="adj" fmla="val 72590"/>
            </a:avLst>
          </a:prstGeom>
          <a:solidFill>
            <a:srgbClr val="E986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14875" y="3343561"/>
            <a:ext cx="851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Serena SK</a:t>
            </a:r>
            <a:endParaRPr sz="22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48" y="1086198"/>
            <a:ext cx="217950" cy="2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8284697" y="1994745"/>
            <a:ext cx="431700" cy="745500"/>
          </a:xfrm>
          <a:prstGeom prst="parallelogram">
            <a:avLst>
              <a:gd name="adj" fmla="val 72590"/>
            </a:avLst>
          </a:prstGeom>
          <a:solidFill>
            <a:srgbClr val="E986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248424"/>
            <a:ext cx="914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Дополнительная информация </a:t>
            </a:r>
            <a:endParaRPr sz="34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о вашем про</a:t>
            </a:r>
            <a:r>
              <a:rPr lang="ru-RU" sz="3400" b="1" dirty="0" err="1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екте</a:t>
            </a:r>
            <a:endParaRPr sz="34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14875" y="2540750"/>
            <a:ext cx="8424000" cy="24075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dist="66675" dir="7140000" algn="bl" rotWithShape="0">
              <a:srgbClr val="666666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Разработанная методика может быть реализована в виде сервиса в личном кабинете АО «Мосэнергосбыт» в виде демонстрации каждому клиенту, какую ежемесячную выгоду он получит от установки накопителя электроэнергии с дистанционным управлением.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1813575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Команда </a:t>
            </a:r>
            <a:r>
              <a:rPr lang="en-US" sz="34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Serena SK</a:t>
            </a:r>
            <a:endParaRPr sz="34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71225" y="2749450"/>
            <a:ext cx="80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55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422" y="2840655"/>
            <a:ext cx="1655378" cy="16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325" y="1641650"/>
            <a:ext cx="2422397" cy="240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69FE05-3F7C-4EB2-89ED-43B98F0BA470}"/>
              </a:ext>
            </a:extLst>
          </p:cNvPr>
          <p:cNvSpPr/>
          <p:nvPr/>
        </p:nvSpPr>
        <p:spPr>
          <a:xfrm>
            <a:off x="377534" y="967671"/>
            <a:ext cx="8388930" cy="80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предлагать накопители электроэнергии партнеров АО «Мосэнергосбыт» юр. лицам для резервирования энергоснабжения и снижения стоимости электроэнергии за счет управления накопителем на основе данных энергопотребления (управление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подписочной модели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2" name="Google Shape;76;p15">
            <a:extLst>
              <a:ext uri="{FF2B5EF4-FFF2-40B4-BE49-F238E27FC236}">
                <a16:creationId xmlns:a16="http://schemas.microsoft.com/office/drawing/2014/main" id="{41AA4C10-ACD6-43FD-B96F-9B60ABAA0690}"/>
              </a:ext>
            </a:extLst>
          </p:cNvPr>
          <p:cNvSpPr txBox="1"/>
          <p:nvPr/>
        </p:nvSpPr>
        <p:spPr>
          <a:xfrm>
            <a:off x="2809199" y="190864"/>
            <a:ext cx="3525601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Идея проекта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74E5C72-B562-402D-8DCA-B58C38D0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" y="1922778"/>
            <a:ext cx="3858314" cy="25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3F0BFF6-9C8F-4213-9C89-0FE944D7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7" y="1922778"/>
            <a:ext cx="4027839" cy="254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0B69A23-D721-4AA8-B178-FCCC44E40C8E}"/>
              </a:ext>
            </a:extLst>
          </p:cNvPr>
          <p:cNvSpPr/>
          <p:nvPr/>
        </p:nvSpPr>
        <p:spPr>
          <a:xfrm>
            <a:off x="591922" y="4475785"/>
            <a:ext cx="3528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снижения стоимости энергоемкости систем накопителей энергии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B1711A-01FB-4EBA-9061-57BC859F490C}"/>
              </a:ext>
            </a:extLst>
          </p:cNvPr>
          <p:cNvSpPr/>
          <p:nvPr/>
        </p:nvSpPr>
        <p:spPr>
          <a:xfrm>
            <a:off x="5045430" y="4482712"/>
            <a:ext cx="385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годового объема ввода мощности систем хранения энергии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Google Shape;76;p15">
            <a:extLst>
              <a:ext uri="{FF2B5EF4-FFF2-40B4-BE49-F238E27FC236}">
                <a16:creationId xmlns:a16="http://schemas.microsoft.com/office/drawing/2014/main" id="{41AA4C10-ACD6-43FD-B96F-9B60ABAA0690}"/>
              </a:ext>
            </a:extLst>
          </p:cNvPr>
          <p:cNvSpPr txBox="1"/>
          <p:nvPr/>
        </p:nvSpPr>
        <p:spPr>
          <a:xfrm>
            <a:off x="1800839" y="111567"/>
            <a:ext cx="554232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Предпосылки проекта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224A71-8D25-43EA-AB2A-ED68C2C7A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6" y="853721"/>
            <a:ext cx="4609039" cy="240826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2C8D47E-A27E-4DCB-8A21-7A3E48AEE061}"/>
              </a:ext>
            </a:extLst>
          </p:cNvPr>
          <p:cNvSpPr/>
          <p:nvPr/>
        </p:nvSpPr>
        <p:spPr>
          <a:xfrm>
            <a:off x="4887595" y="1132367"/>
            <a:ext cx="2376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РФ наступает момент окупаемости накопителей при их использовании для ценового арбитража.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376F9D5-2D6E-4692-B5A8-9F6F6D6D1657}"/>
              </a:ext>
            </a:extLst>
          </p:cNvPr>
          <p:cNvSpPr/>
          <p:nvPr/>
        </p:nvSpPr>
        <p:spPr>
          <a:xfrm>
            <a:off x="6231764" y="2299341"/>
            <a:ext cx="2510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прогнозам управление накопителями станет самым прибыльным бизнесом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85EC0CC-D74B-4969-8806-9398BCE64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6" y="3355097"/>
            <a:ext cx="1327740" cy="171875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2B9DD75-19AF-4D1A-90FB-7D6D48B2E2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68" y="3108042"/>
            <a:ext cx="3009331" cy="1889512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ECE60A-77A6-4C7A-8B23-046C871F1669}"/>
              </a:ext>
            </a:extLst>
          </p:cNvPr>
          <p:cNvSpPr/>
          <p:nvPr/>
        </p:nvSpPr>
        <p:spPr>
          <a:xfrm>
            <a:off x="1541260" y="3355097"/>
            <a:ext cx="2224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 свободная ниша высокотехнологичного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3D16D4F-C5EE-4473-8C31-FF662FB6885E}"/>
              </a:ext>
            </a:extLst>
          </p:cNvPr>
          <p:cNvSpPr/>
          <p:nvPr/>
        </p:nvSpPr>
        <p:spPr>
          <a:xfrm>
            <a:off x="3135420" y="4074224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мешает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 «Мосэнергосбыт» стать отечественной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Ничего!</a:t>
            </a:r>
          </a:p>
        </p:txBody>
      </p:sp>
    </p:spTree>
    <p:extLst>
      <p:ext uri="{BB962C8B-B14F-4D97-AF65-F5344CB8AC3E}">
        <p14:creationId xmlns:p14="http://schemas.microsoft.com/office/powerpoint/2010/main" val="38265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Google Shape;76;p15">
            <a:extLst>
              <a:ext uri="{FF2B5EF4-FFF2-40B4-BE49-F238E27FC236}">
                <a16:creationId xmlns:a16="http://schemas.microsoft.com/office/drawing/2014/main" id="{41AA4C10-ACD6-43FD-B96F-9B60ABAA0690}"/>
              </a:ext>
            </a:extLst>
          </p:cNvPr>
          <p:cNvSpPr txBox="1"/>
          <p:nvPr/>
        </p:nvSpPr>
        <p:spPr>
          <a:xfrm>
            <a:off x="1800839" y="135951"/>
            <a:ext cx="554232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Возможные партнеры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E3E1DA-27CD-41E0-8D2D-3C3CD6868DA0}"/>
              </a:ext>
            </a:extLst>
          </p:cNvPr>
          <p:cNvSpPr/>
          <p:nvPr/>
        </p:nvSpPr>
        <p:spPr>
          <a:xfrm>
            <a:off x="190860" y="906756"/>
            <a:ext cx="8460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Электронмаш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WATTS battery, VOLTS,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Экомоторс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Лиотех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DAFC609-714D-417B-B440-B3FB9AAD159A}"/>
              </a:ext>
            </a:extLst>
          </p:cNvPr>
          <p:cNvSpPr/>
          <p:nvPr/>
        </p:nvSpPr>
        <p:spPr>
          <a:xfrm>
            <a:off x="87858" y="1230719"/>
            <a:ext cx="8968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управлять СНЭ на основе конфиденциальных данных энергопотребления может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АО «Мосэнергосбыт»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607D0A-C062-41E4-B8C6-3B07DC3C4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0"/>
          <a:stretch/>
        </p:blipFill>
        <p:spPr>
          <a:xfrm>
            <a:off x="3706368" y="2875658"/>
            <a:ext cx="1802230" cy="20524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85EE0-E110-4911-8EC5-511EE04E9E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b="3690"/>
          <a:stretch/>
        </p:blipFill>
        <p:spPr>
          <a:xfrm>
            <a:off x="5307900" y="1674328"/>
            <a:ext cx="2205947" cy="248564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12CB85A-6391-4057-9275-8B37FE9495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37" y="1620969"/>
            <a:ext cx="2644949" cy="176329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42A2534-98F0-432E-A50A-9A73B380B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61" y="2657859"/>
            <a:ext cx="2087939" cy="24856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CB8BE1F-A2D3-4E8D-A375-855EFF527A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3" y="3042654"/>
            <a:ext cx="2087940" cy="18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1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978101" y="76200"/>
            <a:ext cx="50252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Проблемы клиентов и их решение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7A5F65-FAF2-4565-BF5B-E2E3662BFBCE}"/>
              </a:ext>
            </a:extLst>
          </p:cNvPr>
          <p:cNvSpPr/>
          <p:nvPr/>
        </p:nvSpPr>
        <p:spPr>
          <a:xfrm>
            <a:off x="296244" y="1295564"/>
            <a:ext cx="8388930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 хочет снизить платежи за электроэнергию.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Потребителю нужна дополнительная мощность.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Потребителю необходимо бесперебойное электроснабжение.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214E438-0D2B-46BD-8FAA-D226F38666FC}"/>
              </a:ext>
            </a:extLst>
          </p:cNvPr>
          <p:cNvSpPr/>
          <p:nvPr/>
        </p:nvSpPr>
        <p:spPr>
          <a:xfrm>
            <a:off x="377535" y="4005097"/>
            <a:ext cx="8388930" cy="91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клиентов: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малый и средний бизнес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объекты крупного бизнеса.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AD443E6-9314-488C-BB50-E99C25CFE73A}"/>
              </a:ext>
            </a:extLst>
          </p:cNvPr>
          <p:cNvSpPr/>
          <p:nvPr/>
        </p:nvSpPr>
        <p:spPr>
          <a:xfrm>
            <a:off x="377535" y="2631800"/>
            <a:ext cx="5364897" cy="11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 электроэнергии с управлением: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предоставят дополнительную мощность и повысят надежность энергоснабжения;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позволят экономить на электроэнергии каждый месяц.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D87C0A-3565-4AAA-9427-69B7EA8C5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96" y="1265813"/>
            <a:ext cx="2258425" cy="18658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727F4-5FBB-42B3-A9A8-18CA175FC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152" y="3268504"/>
            <a:ext cx="2597313" cy="172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47699" y="164238"/>
            <a:ext cx="857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Коммерческий потенциал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2C6AAD-E465-4BDF-8D7B-B6EE27A42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94" y="939000"/>
            <a:ext cx="1285505" cy="128550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971AF94-2DB5-4E80-A213-F1253030CCA2}"/>
              </a:ext>
            </a:extLst>
          </p:cNvPr>
          <p:cNvSpPr/>
          <p:nvPr/>
        </p:nvSpPr>
        <p:spPr>
          <a:xfrm>
            <a:off x="5701601" y="2168521"/>
            <a:ext cx="3290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экономия потребителя за счет использования СНЭ с управлением около 10 000 руб. / месяц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296F1-C476-46EC-9765-0BA660A6E2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27" r="17940"/>
          <a:stretch/>
        </p:blipFill>
        <p:spPr>
          <a:xfrm>
            <a:off x="6638394" y="3887201"/>
            <a:ext cx="1475232" cy="118715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C2011E2-2582-4E94-A21D-0FCB529460E1}"/>
              </a:ext>
            </a:extLst>
          </p:cNvPr>
          <p:cNvSpPr/>
          <p:nvPr/>
        </p:nvSpPr>
        <p:spPr>
          <a:xfrm>
            <a:off x="6136747" y="3394346"/>
            <a:ext cx="2351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АО «Мосэнергосбыт» - 1 000 руб. / месяц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7090B0A9-7C7F-4F7F-924E-4315FF49104B}"/>
              </a:ext>
            </a:extLst>
          </p:cNvPr>
          <p:cNvSpPr/>
          <p:nvPr/>
        </p:nvSpPr>
        <p:spPr>
          <a:xfrm>
            <a:off x="7158431" y="2909879"/>
            <a:ext cx="376890" cy="52322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90AE59-09EC-4E2C-8A27-0BE3F5FE61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00" t="15449" b="4116"/>
          <a:stretch/>
        </p:blipFill>
        <p:spPr>
          <a:xfrm>
            <a:off x="611525" y="1044730"/>
            <a:ext cx="1378362" cy="1348747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18B62B1-F9D6-4C2F-B651-F1A7748A01A7}"/>
              </a:ext>
            </a:extLst>
          </p:cNvPr>
          <p:cNvSpPr/>
          <p:nvPr/>
        </p:nvSpPr>
        <p:spPr>
          <a:xfrm>
            <a:off x="183217" y="2393477"/>
            <a:ext cx="2234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стоимость СНЭ – около 700 000 руб.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E4E08FA-DC63-411B-A0B7-4ED99EC48F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27" r="17940"/>
          <a:stretch/>
        </p:blipFill>
        <p:spPr>
          <a:xfrm>
            <a:off x="655924" y="3913495"/>
            <a:ext cx="1475232" cy="1187150"/>
          </a:xfrm>
          <a:prstGeom prst="rect">
            <a:avLst/>
          </a:prstGeom>
        </p:spPr>
      </p:pic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58BB7B33-985F-4877-B799-4E6A10DBD6AF}"/>
              </a:ext>
            </a:extLst>
          </p:cNvPr>
          <p:cNvSpPr/>
          <p:nvPr/>
        </p:nvSpPr>
        <p:spPr>
          <a:xfrm>
            <a:off x="1112261" y="2914877"/>
            <a:ext cx="376890" cy="52322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017334C-AE8F-43C2-9F8C-6492E2F6E7E4}"/>
              </a:ext>
            </a:extLst>
          </p:cNvPr>
          <p:cNvSpPr/>
          <p:nvPr/>
        </p:nvSpPr>
        <p:spPr>
          <a:xfrm>
            <a:off x="-764444" y="3425905"/>
            <a:ext cx="4315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АО «Мосэнергосбыт»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- 70 000 руб.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8CCBDB1-799C-4DDC-84A5-4A0D2FFA016C}"/>
              </a:ext>
            </a:extLst>
          </p:cNvPr>
          <p:cNvSpPr/>
          <p:nvPr/>
        </p:nvSpPr>
        <p:spPr>
          <a:xfrm>
            <a:off x="2758366" y="2486405"/>
            <a:ext cx="30730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Юридических лиц АО «Мосэнергосбыт» - около 250 000 шт. Даже если 5% из них установит накопитель, ежегодная прибыль (исключая разовую от покупки СНЭ) составит: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00*1000*12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млн. рублей</a:t>
            </a:r>
          </a:p>
        </p:txBody>
      </p:sp>
    </p:spTree>
    <p:extLst>
      <p:ext uri="{BB962C8B-B14F-4D97-AF65-F5344CB8AC3E}">
        <p14:creationId xmlns:p14="http://schemas.microsoft.com/office/powerpoint/2010/main" val="395375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719538" y="107664"/>
            <a:ext cx="5920713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Оплата э/э и мощности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7895" y="2146869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ACDBEA52-26ED-4586-BB3E-96EBBA6D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257944" cy="365125"/>
          </a:xfrm>
        </p:spPr>
        <p:txBody>
          <a:bodyPr>
            <a:normAutofit fontScale="55000" lnSpcReduction="20000"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7F9EC3-B944-4181-A327-B7D13FB8346E}"/>
              </a:ext>
            </a:extLst>
          </p:cNvPr>
          <p:cNvSpPr/>
          <p:nvPr/>
        </p:nvSpPr>
        <p:spPr>
          <a:xfrm>
            <a:off x="5403238" y="1086193"/>
            <a:ext cx="1692000" cy="185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Стоимость покупной мощности, </a:t>
            </a:r>
            <a:r>
              <a:rPr lang="ru-RU" sz="1400" dirty="0" err="1">
                <a:solidFill>
                  <a:schemeClr val="tx1"/>
                </a:solidFill>
              </a:rPr>
              <a:t>руб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Стоимость сетевой мощности, </a:t>
            </a:r>
            <a:r>
              <a:rPr lang="ru-RU" sz="1400" dirty="0" err="1">
                <a:solidFill>
                  <a:schemeClr val="tx1"/>
                </a:solidFill>
              </a:rPr>
              <a:t>руб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CF804CA-FA53-4244-86D7-0D79BFD2408A}"/>
              </a:ext>
            </a:extLst>
          </p:cNvPr>
          <p:cNvGrpSpPr/>
          <p:nvPr/>
        </p:nvGrpSpPr>
        <p:grpSpPr>
          <a:xfrm>
            <a:off x="107504" y="1377571"/>
            <a:ext cx="8952967" cy="1294471"/>
            <a:chOff x="35496" y="2797044"/>
            <a:chExt cx="8952967" cy="1294471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82217CDD-D831-401B-AB86-68C92B85CFF9}"/>
                </a:ext>
              </a:extLst>
            </p:cNvPr>
            <p:cNvSpPr/>
            <p:nvPr/>
          </p:nvSpPr>
          <p:spPr>
            <a:xfrm>
              <a:off x="1160283" y="2967333"/>
              <a:ext cx="1616400" cy="923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Объем</a:t>
              </a:r>
              <a:r>
                <a:rPr lang="ru-RU" sz="1400" dirty="0"/>
                <a:t> </a:t>
              </a:r>
              <a:r>
                <a:rPr lang="ru-RU" sz="1400" dirty="0">
                  <a:solidFill>
                    <a:schemeClr val="tx1"/>
                  </a:solidFill>
                </a:rPr>
                <a:t>потребления за конкретный час,</a:t>
              </a:r>
            </a:p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кВт*ч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68EDE70-6234-463B-9BAD-4D60848DCFC2}"/>
                </a:ext>
              </a:extLst>
            </p:cNvPr>
            <p:cNvSpPr/>
            <p:nvPr/>
          </p:nvSpPr>
          <p:spPr>
            <a:xfrm>
              <a:off x="3182762" y="2967332"/>
              <a:ext cx="1616119" cy="923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350" dirty="0">
                  <a:solidFill>
                    <a:schemeClr val="tx1"/>
                  </a:solidFill>
                </a:rPr>
                <a:t>Цена на электроэнергию в конкретный час,</a:t>
              </a:r>
            </a:p>
            <a:p>
              <a:pPr algn="ctr"/>
              <a:r>
                <a:rPr lang="ru-RU" sz="1350" dirty="0" err="1">
                  <a:solidFill>
                    <a:schemeClr val="tx1"/>
                  </a:solidFill>
                </a:rPr>
                <a:t>руб</a:t>
              </a:r>
              <a:r>
                <a:rPr lang="ru-RU" sz="1350" dirty="0">
                  <a:solidFill>
                    <a:schemeClr val="tx1"/>
                  </a:solidFill>
                </a:rPr>
                <a:t>/кВт*ч</a:t>
              </a: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FA660B11-94D1-41D8-B612-84AACDF1ECAD}"/>
                </a:ext>
              </a:extLst>
            </p:cNvPr>
            <p:cNvGrpSpPr/>
            <p:nvPr/>
          </p:nvGrpSpPr>
          <p:grpSpPr>
            <a:xfrm>
              <a:off x="35496" y="2797044"/>
              <a:ext cx="936104" cy="1294471"/>
              <a:chOff x="971600" y="4293096"/>
              <a:chExt cx="936104" cy="1008112"/>
            </a:xfrm>
          </p:grpSpPr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855C2D37-D5C4-439F-BC06-E6D85321B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936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B948D194-EEA1-4823-8640-D730C1F1E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612068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C3AFB35D-2FDF-46FA-8CEE-ECF47C6DC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600" y="4797152"/>
                <a:ext cx="612068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CE2DD4F-8FE4-4412-94FD-924D5BE97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301208"/>
                <a:ext cx="936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Левая круглая скобка 18">
              <a:extLst>
                <a:ext uri="{FF2B5EF4-FFF2-40B4-BE49-F238E27FC236}">
                  <a16:creationId xmlns:a16="http://schemas.microsoft.com/office/drawing/2014/main" id="{AF3491BC-AC17-4F1A-9A4E-F32451AA6767}"/>
                </a:ext>
              </a:extLst>
            </p:cNvPr>
            <p:cNvSpPr/>
            <p:nvPr/>
          </p:nvSpPr>
          <p:spPr>
            <a:xfrm>
              <a:off x="1021207" y="2868254"/>
              <a:ext cx="139076" cy="1152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круглая скобка 19">
              <a:extLst>
                <a:ext uri="{FF2B5EF4-FFF2-40B4-BE49-F238E27FC236}">
                  <a16:creationId xmlns:a16="http://schemas.microsoft.com/office/drawing/2014/main" id="{81A1C027-C383-444F-B4A0-73612AEC848D}"/>
                </a:ext>
              </a:extLst>
            </p:cNvPr>
            <p:cNvSpPr/>
            <p:nvPr/>
          </p:nvSpPr>
          <p:spPr>
            <a:xfrm rot="10800000">
              <a:off x="4798881" y="2852997"/>
              <a:ext cx="139076" cy="1152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Знак умножения 20">
              <a:extLst>
                <a:ext uri="{FF2B5EF4-FFF2-40B4-BE49-F238E27FC236}">
                  <a16:creationId xmlns:a16="http://schemas.microsoft.com/office/drawing/2014/main" id="{B0CD1C9D-CBB5-4511-8907-B3627739E010}"/>
                </a:ext>
              </a:extLst>
            </p:cNvPr>
            <p:cNvSpPr/>
            <p:nvPr/>
          </p:nvSpPr>
          <p:spPr>
            <a:xfrm>
              <a:off x="2801277" y="3264254"/>
              <a:ext cx="360000" cy="360000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9FEEFC-DFF2-49D0-9CE9-C9C438DBB047}"/>
                </a:ext>
              </a:extLst>
            </p:cNvPr>
            <p:cNvSpPr/>
            <p:nvPr/>
          </p:nvSpPr>
          <p:spPr>
            <a:xfrm>
              <a:off x="7416503" y="2967334"/>
              <a:ext cx="1571960" cy="923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Стоимость электроэнергии, </a:t>
              </a:r>
              <a:r>
                <a:rPr lang="ru-RU" sz="1400" dirty="0" err="1">
                  <a:solidFill>
                    <a:schemeClr val="tx1"/>
                  </a:solidFill>
                </a:rPr>
                <a:t>руб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Знак ''плюс'' 22">
              <a:extLst>
                <a:ext uri="{FF2B5EF4-FFF2-40B4-BE49-F238E27FC236}">
                  <a16:creationId xmlns:a16="http://schemas.microsoft.com/office/drawing/2014/main" id="{FA3EB835-50AA-4BD2-BF67-E848D4C11EDD}"/>
                </a:ext>
              </a:extLst>
            </p:cNvPr>
            <p:cNvSpPr/>
            <p:nvPr/>
          </p:nvSpPr>
          <p:spPr>
            <a:xfrm>
              <a:off x="4951599" y="3264254"/>
              <a:ext cx="360000" cy="360000"/>
            </a:xfrm>
            <a:prstGeom prst="mathPl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 23">
              <a:extLst>
                <a:ext uri="{FF2B5EF4-FFF2-40B4-BE49-F238E27FC236}">
                  <a16:creationId xmlns:a16="http://schemas.microsoft.com/office/drawing/2014/main" id="{80CE9858-8170-44BE-A667-49E5C7B0B6AE}"/>
                </a:ext>
              </a:extLst>
            </p:cNvPr>
            <p:cNvSpPr/>
            <p:nvPr/>
          </p:nvSpPr>
          <p:spPr>
            <a:xfrm>
              <a:off x="7043277" y="3264254"/>
              <a:ext cx="360000" cy="360000"/>
            </a:xfrm>
            <a:prstGeom prst="mathEqua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Рисунок 28" descr="Без имени">
            <a:extLst>
              <a:ext uri="{FF2B5EF4-FFF2-40B4-BE49-F238E27FC236}">
                <a16:creationId xmlns:a16="http://schemas.microsoft.com/office/drawing/2014/main" id="{C5CB25E0-11EF-4096-9100-8E6ECA35B3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7" y="2852015"/>
            <a:ext cx="4278961" cy="2233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6A4229E-CB6F-4E4F-A422-166477712A7A}"/>
              </a:ext>
            </a:extLst>
          </p:cNvPr>
          <p:cNvSpPr/>
          <p:nvPr/>
        </p:nvSpPr>
        <p:spPr>
          <a:xfrm>
            <a:off x="1043608" y="750309"/>
            <a:ext cx="697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общий случай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 ценовая категория розничного рынка э/э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ABC0CC9-B577-4A09-AE62-35D2715DA1B2}"/>
              </a:ext>
            </a:extLst>
          </p:cNvPr>
          <p:cNvSpPr/>
          <p:nvPr/>
        </p:nvSpPr>
        <p:spPr>
          <a:xfrm>
            <a:off x="4572000" y="4155965"/>
            <a:ext cx="443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анализа данных возможно построить оптимальную стратегию управления накопителем.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8822C10-DE59-4E17-9BD8-B4D042BA2722}"/>
              </a:ext>
            </a:extLst>
          </p:cNvPr>
          <p:cNvSpPr/>
          <p:nvPr/>
        </p:nvSpPr>
        <p:spPr>
          <a:xfrm>
            <a:off x="4626063" y="3229999"/>
            <a:ext cx="4434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показал анализ, для региона для каждого месяца существует определенный самый частый час покупной мощности.</a:t>
            </a:r>
          </a:p>
        </p:txBody>
      </p:sp>
    </p:spTree>
    <p:extLst>
      <p:ext uri="{BB962C8B-B14F-4D97-AF65-F5344CB8AC3E}">
        <p14:creationId xmlns:p14="http://schemas.microsoft.com/office/powerpoint/2010/main" val="154319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719538" y="107664"/>
            <a:ext cx="5920713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Решение задачи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ACDBEA52-26ED-4586-BB3E-96EBBA6D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257944" cy="365125"/>
          </a:xfrm>
        </p:spPr>
        <p:txBody>
          <a:bodyPr>
            <a:normAutofit fontScale="55000" lnSpcReduction="20000"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82753B5-25C5-4FC8-82A3-ACB7CE937CD5}"/>
              </a:ext>
            </a:extLst>
          </p:cNvPr>
          <p:cNvSpPr/>
          <p:nvPr/>
        </p:nvSpPr>
        <p:spPr>
          <a:xfrm>
            <a:off x="95052" y="735843"/>
            <a:ext cx="8911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график потребления прогнозируемый, то задача управления накопителем электроэнергии является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линейного программирования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имеет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решение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непрогнозируемый, оптимально разряжать накопитель в час пиковой мощности, а заряжать ночью.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3AF5E-BFD5-415F-904E-5791E0CF2664}"/>
              </a:ext>
            </a:extLst>
          </p:cNvPr>
          <p:cNvSpPr txBox="1"/>
          <p:nvPr/>
        </p:nvSpPr>
        <p:spPr>
          <a:xfrm>
            <a:off x="194671" y="1639153"/>
            <a:ext cx="2859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F(x)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... +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60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E796B0-5845-4B53-9B0A-55971BF79704}"/>
              </a:ext>
            </a:extLst>
          </p:cNvPr>
          <p:cNvSpPr txBox="1"/>
          <p:nvPr/>
        </p:nvSpPr>
        <p:spPr>
          <a:xfrm>
            <a:off x="194671" y="2081734"/>
            <a:ext cx="37444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– стоимость электроэнергии и мощности в определенный час;</a:t>
            </a:r>
          </a:p>
          <a:p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–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величина, определяющая применение накопителя.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5AD72-5A62-4A3F-907A-481D0CA23814}"/>
              </a:ext>
            </a:extLst>
          </p:cNvPr>
          <p:cNvSpPr txBox="1"/>
          <p:nvPr/>
        </p:nvSpPr>
        <p:spPr>
          <a:xfrm>
            <a:off x="194671" y="3177952"/>
            <a:ext cx="1329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37E757-4D9D-4B37-8440-64F9571B73AB}"/>
              </a:ext>
            </a:extLst>
          </p:cNvPr>
          <p:cNvSpPr txBox="1"/>
          <p:nvPr/>
        </p:nvSpPr>
        <p:spPr>
          <a:xfrm>
            <a:off x="176664" y="3587169"/>
            <a:ext cx="421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</a:rPr>
              <a:t>a </a:t>
            </a:r>
            <a:r>
              <a:rPr lang="ru-RU" sz="1600" i="1" dirty="0">
                <a:latin typeface="Times New Roman" panose="02020603050405020304" pitchFamily="18" charset="0"/>
              </a:rPr>
              <a:t>и </a:t>
            </a:r>
            <a:r>
              <a:rPr lang="en-US" sz="1600" i="1" dirty="0">
                <a:latin typeface="Times New Roman" panose="02020603050405020304" pitchFamily="18" charset="0"/>
              </a:rPr>
              <a:t>b – </a:t>
            </a:r>
            <a:r>
              <a:rPr lang="ru-RU" sz="1600" i="1" dirty="0">
                <a:latin typeface="Times New Roman" panose="02020603050405020304" pitchFamily="18" charset="0"/>
              </a:rPr>
              <a:t>величины, определяющие ресурс управления накопителя.</a:t>
            </a:r>
            <a:endParaRPr lang="ru-RU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A4F17-61A4-44C2-B279-A1A0F7D725E8}"/>
              </a:ext>
            </a:extLst>
          </p:cNvPr>
          <p:cNvSpPr txBox="1"/>
          <p:nvPr/>
        </p:nvSpPr>
        <p:spPr>
          <a:xfrm>
            <a:off x="154923" y="4256302"/>
            <a:ext cx="4055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</a:rPr>
              <a:t>Ищем экстремум целевой функции (1) при ограничениях (2).</a:t>
            </a:r>
            <a:endParaRPr lang="ru-RU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797F16-B756-42A3-AC8C-2F4A1ADD55A7}"/>
              </a:ext>
            </a:extLst>
          </p:cNvPr>
          <p:cNvSpPr txBox="1"/>
          <p:nvPr/>
        </p:nvSpPr>
        <p:spPr>
          <a:xfrm>
            <a:off x="2604954" y="1649042"/>
            <a:ext cx="482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endParaRPr lang="ru-RU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21E208-E483-4382-B0B8-268E07CFEBFC}"/>
              </a:ext>
            </a:extLst>
          </p:cNvPr>
          <p:cNvSpPr txBox="1"/>
          <p:nvPr/>
        </p:nvSpPr>
        <p:spPr>
          <a:xfrm>
            <a:off x="1382800" y="3164257"/>
            <a:ext cx="482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endParaRPr lang="ru-RU" sz="1600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6CAB6FF-A6B4-4234-A0C8-41F9AAFD8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44" y="1590760"/>
            <a:ext cx="4525592" cy="310638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31CE3E-6D34-4E83-8EED-D997F8AF0223}"/>
              </a:ext>
            </a:extLst>
          </p:cNvPr>
          <p:cNvSpPr txBox="1"/>
          <p:nvPr/>
        </p:nvSpPr>
        <p:spPr>
          <a:xfrm>
            <a:off x="5088280" y="4721062"/>
            <a:ext cx="405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</a:rPr>
              <a:t>Экономия на э/э составила около 10%.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47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14879" y="1240118"/>
            <a:ext cx="857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3600" dirty="0"/>
              <a:t>Рекомендации по расширению данных </a:t>
            </a:r>
            <a:endParaRPr sz="3500" b="1" dirty="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2780" y="2840655"/>
            <a:ext cx="1655378" cy="16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20" y="3694487"/>
            <a:ext cx="504779" cy="16238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482182" y="2252396"/>
            <a:ext cx="6828117" cy="24075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dist="66675" dir="7140000" algn="bl" rotWithShape="0">
              <a:srgbClr val="666666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/>
              <a:t>Для предложения релевантных систем накопления электроэнергии (СНЭ) желательно вести каталог накопителей (может заполняться партнерами, которым выгодно предоставление последних сведений о своих продуктах потребителям).</a:t>
            </a:r>
            <a:endParaRPr dirty="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761" y="1641650"/>
            <a:ext cx="2422397" cy="24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04" y="2891104"/>
            <a:ext cx="738668" cy="2376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108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586</Words>
  <Application>Microsoft Office PowerPoint</Application>
  <PresentationFormat>Экран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Open Sans SemiBold</vt:lpstr>
      <vt:lpstr>Open Sans</vt:lpstr>
      <vt:lpstr>Arial</vt:lpstr>
      <vt:lpstr>Times New Roman</vt:lpstr>
      <vt:lpstr>Open Sans ExtraBold</vt:lpstr>
      <vt:lpstr>Wingdings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Акимов Дмитрий Андреевич</cp:lastModifiedBy>
  <cp:revision>29</cp:revision>
  <dcterms:modified xsi:type="dcterms:W3CDTF">2021-12-04T21:38:58Z</dcterms:modified>
</cp:coreProperties>
</file>