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3" r:id="rId1"/>
  </p:sldMasterIdLst>
  <p:notesMasterIdLst>
    <p:notesMasterId r:id="rId10"/>
  </p:notesMasterIdLst>
  <p:sldIdLst>
    <p:sldId id="300" r:id="rId2"/>
    <p:sldId id="302" r:id="rId3"/>
    <p:sldId id="305" r:id="rId4"/>
    <p:sldId id="303" r:id="rId5"/>
    <p:sldId id="304" r:id="rId6"/>
    <p:sldId id="306" r:id="rId7"/>
    <p:sldId id="308" r:id="rId8"/>
    <p:sldId id="30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00731702-9223-40EF-BA15-712B9303D991}">
          <p14:sldIdLst>
            <p14:sldId id="300"/>
            <p14:sldId id="302"/>
            <p14:sldId id="305"/>
            <p14:sldId id="303"/>
            <p14:sldId id="304"/>
            <p14:sldId id="306"/>
            <p14:sldId id="308"/>
            <p14:sldId id="30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639"/>
    <a:srgbClr val="434343"/>
    <a:srgbClr val="81BF95"/>
    <a:srgbClr val="37B34A"/>
    <a:srgbClr val="EBEBEB"/>
    <a:srgbClr val="21A649"/>
    <a:srgbClr val="276D3F"/>
    <a:srgbClr val="4D7D3F"/>
    <a:srgbClr val="09A14D"/>
    <a:srgbClr val="078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383"/>
    <p:restoredTop sz="92659" autoAdjust="0"/>
  </p:normalViewPr>
  <p:slideViewPr>
    <p:cSldViewPr snapToGrid="0" snapToObjects="1">
      <p:cViewPr>
        <p:scale>
          <a:sx n="115" d="100"/>
          <a:sy n="115" d="100"/>
        </p:scale>
        <p:origin x="240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87DE-3F12-D74A-8FD6-D6755CBC1A56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A7856-9170-C642-98B0-85246FD9B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7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22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22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22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22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22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22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E3D4317-3B80-4F1A-8465-0AA1A6387685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2141316"/>
            <a:ext cx="9144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9144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Объект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9" y="4337"/>
            <a:ext cx="7886700" cy="898484"/>
          </a:xfrm>
          <a:prstGeom prst="rect">
            <a:avLst/>
          </a:prstGeom>
        </p:spPr>
      </p:pic>
      <p:pic>
        <p:nvPicPr>
          <p:cNvPr id="22" name="Изображение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3" y="284586"/>
            <a:ext cx="1932970" cy="502887"/>
          </a:xfrm>
          <a:prstGeom prst="rect">
            <a:avLst/>
          </a:prstGeom>
        </p:spPr>
      </p:pic>
      <p:sp>
        <p:nvSpPr>
          <p:cNvPr id="32" name="Прямоугольник 31"/>
          <p:cNvSpPr/>
          <p:nvPr userDrawn="1"/>
        </p:nvSpPr>
        <p:spPr>
          <a:xfrm>
            <a:off x="0" y="6414224"/>
            <a:ext cx="9144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0"/>
            <a:ext cx="9144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247905"/>
            <a:ext cx="77724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4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944547"/>
            <a:ext cx="9144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201896"/>
            <a:ext cx="77724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4" y="179928"/>
            <a:ext cx="1063789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Изображение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83676"/>
            <a:ext cx="20574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03024" y="863590"/>
            <a:ext cx="4111826" cy="53133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63590"/>
            <a:ext cx="4063437" cy="53133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38091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483673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483676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49525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5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ru-RU" smtClean="0"/>
              <a:t>2018 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674" r:id="rId12"/>
    <p:sldLayoutId id="2147483677" r:id="rId13"/>
    <p:sldLayoutId id="2147483676" r:id="rId14"/>
    <p:sldLayoutId id="2147483672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/>
          <p:cNvSpPr txBox="1">
            <a:spLocks/>
          </p:cNvSpPr>
          <p:nvPr/>
        </p:nvSpPr>
        <p:spPr>
          <a:xfrm>
            <a:off x="691662" y="804017"/>
            <a:ext cx="7983415" cy="130611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defTabSz="914400" rtl="0" eaLnBrk="1" fontAlgn="t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baseline="0">
                <a:solidFill>
                  <a:srgbClr val="37B34A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pPr algn="ctr"/>
            <a:r>
              <a:rPr lang="ru-RU" sz="1900" dirty="0">
                <a:solidFill>
                  <a:schemeClr val="tx1"/>
                </a:solidFill>
              </a:rPr>
              <a:t>Решение кейса: </a:t>
            </a:r>
            <a:endParaRPr lang="ru-RU" sz="1900" dirty="0" smtClean="0">
              <a:solidFill>
                <a:schemeClr val="tx1"/>
              </a:solidFill>
            </a:endParaRPr>
          </a:p>
          <a:p>
            <a:pPr algn="ctr"/>
            <a:r>
              <a:rPr lang="ru-RU" sz="1900" dirty="0" smtClean="0">
                <a:solidFill>
                  <a:schemeClr val="tx1"/>
                </a:solidFill>
              </a:rPr>
              <a:t>разработка </a:t>
            </a:r>
            <a:r>
              <a:rPr lang="ru-RU" sz="1900" dirty="0">
                <a:solidFill>
                  <a:schemeClr val="tx1"/>
                </a:solidFill>
              </a:rPr>
              <a:t>принципов развития зарядной инфраструктуры для электрических автомобилей в Москве</a:t>
            </a:r>
          </a:p>
        </p:txBody>
      </p:sp>
      <p:sp>
        <p:nvSpPr>
          <p:cNvPr id="6" name="Подзаголовок 8"/>
          <p:cNvSpPr txBox="1">
            <a:spLocks/>
          </p:cNvSpPr>
          <p:nvPr/>
        </p:nvSpPr>
        <p:spPr>
          <a:xfrm>
            <a:off x="596766" y="1872291"/>
            <a:ext cx="8078311" cy="1263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Команда: </a:t>
            </a:r>
            <a:r>
              <a:rPr lang="en-US" sz="2000" b="1" dirty="0" smtClean="0">
                <a:latin typeface="Arial Narrow" pitchFamily="34" charset="0"/>
                <a:cs typeface="Times New Roman" pitchFamily="18" charset="0"/>
              </a:rPr>
              <a:t>Serena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Arial Narrow" pitchFamily="34" charset="0"/>
                <a:cs typeface="Times New Roman" pitchFamily="18" charset="0"/>
              </a:rPr>
              <a:t>SK</a:t>
            </a:r>
            <a:endParaRPr lang="ru-RU" sz="2000" b="1" dirty="0" smtClean="0">
              <a:latin typeface="Arial Narrow" pitchFamily="34" charset="0"/>
              <a:cs typeface="Times New Roman" pitchFamily="18" charset="0"/>
            </a:endParaRPr>
          </a:p>
          <a:p>
            <a:pPr marL="18288" indent="0" algn="ctr">
              <a:buNone/>
            </a:pPr>
            <a:endParaRPr lang="ru-RU" sz="1700" dirty="0" smtClean="0">
              <a:latin typeface="Arial Narrow" pitchFamily="34" charset="0"/>
              <a:cs typeface="Times New Roman" pitchFamily="18" charset="0"/>
            </a:endParaRPr>
          </a:p>
          <a:p>
            <a:pPr marL="18288" indent="0" algn="ctr">
              <a:buNone/>
            </a:pPr>
            <a:r>
              <a:rPr lang="ru-RU" sz="1700" dirty="0" smtClean="0">
                <a:latin typeface="Arial Narrow" pitchFamily="34" charset="0"/>
                <a:cs typeface="Times New Roman" pitchFamily="18" charset="0"/>
              </a:rPr>
              <a:t>Состав команды:</a:t>
            </a:r>
            <a:endParaRPr lang="ru-RU" sz="1700" dirty="0"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5122" name="Picture 2" descr="C:\Users\Наталья\Downloads\Telegram Desktop\photo_2021-10-10_10-40-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" y="3419740"/>
            <a:ext cx="1856001" cy="157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Наталья\Downloads\Telegram Desktop\photo_2021-10-10_10-42-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77" y="3405078"/>
            <a:ext cx="1605084" cy="160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Наталья\Downloads\Telegram Desktop\photo_2021-10-10_10-40-4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30111" r="3452"/>
          <a:stretch/>
        </p:blipFill>
        <p:spPr bwMode="auto">
          <a:xfrm>
            <a:off x="3859216" y="3384988"/>
            <a:ext cx="1629055" cy="16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Наталья\Downloads\Telegram Desktop\photo_2021-10-10_10-40-4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94" y="3375362"/>
            <a:ext cx="1642479" cy="16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Наталья\Downloads\Telegram Desktop\photo_2021-10-10_11-12-04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5" b="18628"/>
          <a:stretch/>
        </p:blipFill>
        <p:spPr bwMode="auto">
          <a:xfrm>
            <a:off x="7463666" y="3379433"/>
            <a:ext cx="1615144" cy="164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дзаголовок 8"/>
          <p:cNvSpPr txBox="1">
            <a:spLocks/>
          </p:cNvSpPr>
          <p:nvPr/>
        </p:nvSpPr>
        <p:spPr>
          <a:xfrm>
            <a:off x="316282" y="5170968"/>
            <a:ext cx="1309035" cy="886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ru-RU" sz="1700" dirty="0" smtClean="0">
                <a:latin typeface="Arial Narrow" pitchFamily="34" charset="0"/>
                <a:cs typeface="Times New Roman" pitchFamily="18" charset="0"/>
              </a:rPr>
              <a:t>Акимов Дмитрий</a:t>
            </a:r>
            <a:endParaRPr lang="ru-RU" sz="17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3" name="Подзаголовок 8"/>
          <p:cNvSpPr txBox="1">
            <a:spLocks/>
          </p:cNvSpPr>
          <p:nvPr/>
        </p:nvSpPr>
        <p:spPr>
          <a:xfrm>
            <a:off x="2247701" y="5170968"/>
            <a:ext cx="1309035" cy="886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ru-RU" sz="1700" dirty="0" smtClean="0">
                <a:latin typeface="Arial Narrow" pitchFamily="34" charset="0"/>
                <a:cs typeface="Times New Roman" pitchFamily="18" charset="0"/>
              </a:rPr>
              <a:t>Маньков Кирилл</a:t>
            </a:r>
            <a:endParaRPr lang="ru-RU" sz="17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4" name="Подзаголовок 8"/>
          <p:cNvSpPr txBox="1">
            <a:spLocks/>
          </p:cNvSpPr>
          <p:nvPr/>
        </p:nvSpPr>
        <p:spPr>
          <a:xfrm>
            <a:off x="3980886" y="5170968"/>
            <a:ext cx="1309035" cy="886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ru-RU" sz="1700" dirty="0" smtClean="0">
                <a:latin typeface="Arial Narrow" pitchFamily="34" charset="0"/>
                <a:cs typeface="Times New Roman" pitchFamily="18" charset="0"/>
              </a:rPr>
              <a:t>Ручкина Анастасия</a:t>
            </a:r>
            <a:endParaRPr lang="ru-RU" sz="17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5" name="Подзаголовок 8"/>
          <p:cNvSpPr txBox="1">
            <a:spLocks/>
          </p:cNvSpPr>
          <p:nvPr/>
        </p:nvSpPr>
        <p:spPr>
          <a:xfrm>
            <a:off x="5844915" y="5170968"/>
            <a:ext cx="1309035" cy="886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ru-RU" sz="1700" dirty="0" smtClean="0">
                <a:latin typeface="Arial Narrow" pitchFamily="34" charset="0"/>
                <a:cs typeface="Times New Roman" pitchFamily="18" charset="0"/>
              </a:rPr>
              <a:t>Фалалеев Михаил</a:t>
            </a:r>
            <a:endParaRPr lang="ru-RU" sz="17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6" name="Подзаголовок 8"/>
          <p:cNvSpPr txBox="1">
            <a:spLocks/>
          </p:cNvSpPr>
          <p:nvPr/>
        </p:nvSpPr>
        <p:spPr>
          <a:xfrm>
            <a:off x="7616720" y="5170968"/>
            <a:ext cx="1309035" cy="886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ru-RU" sz="1700" dirty="0" err="1" smtClean="0">
                <a:latin typeface="Arial Narrow" pitchFamily="34" charset="0"/>
                <a:cs typeface="Times New Roman" pitchFamily="18" charset="0"/>
              </a:rPr>
              <a:t>Шкитина</a:t>
            </a:r>
            <a:r>
              <a:rPr lang="ru-RU" sz="1700" dirty="0" smtClean="0">
                <a:latin typeface="Arial Narrow" pitchFamily="34" charset="0"/>
                <a:cs typeface="Times New Roman" pitchFamily="18" charset="0"/>
              </a:rPr>
              <a:t> Наталья</a:t>
            </a:r>
            <a:endParaRPr lang="ru-RU" sz="1700" dirty="0">
              <a:latin typeface="Arial Narrow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0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523140" y="-1"/>
            <a:ext cx="8553483" cy="457853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Проблема, постановка задачи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44176"/>
            <a:ext cx="371475" cy="365125"/>
          </a:xfrm>
        </p:spPr>
        <p:txBody>
          <a:bodyPr/>
          <a:lstStyle/>
          <a:p>
            <a:r>
              <a:rPr lang="ru-RU" sz="1800" b="1" dirty="0" smtClean="0"/>
              <a:t>1</a:t>
            </a:r>
            <a:endParaRPr lang="ru-RU" sz="1800" b="1" dirty="0"/>
          </a:p>
        </p:txBody>
      </p:sp>
      <p:sp>
        <p:nvSpPr>
          <p:cNvPr id="8" name="Подзаголовок 8"/>
          <p:cNvSpPr txBox="1">
            <a:spLocks/>
          </p:cNvSpPr>
          <p:nvPr/>
        </p:nvSpPr>
        <p:spPr>
          <a:xfrm>
            <a:off x="149727" y="5652341"/>
            <a:ext cx="4816752" cy="1017968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>
                <a:latin typeface="Times New Roman" pitchFamily="18" charset="0"/>
                <a:cs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500" dirty="0" smtClean="0">
                <a:latin typeface="Arial Narrow" pitchFamily="34" charset="0"/>
              </a:rPr>
              <a:t>Изменение нагрузки (в кВт) с увеличением числа электромобилей</a:t>
            </a:r>
          </a:p>
          <a:p>
            <a:r>
              <a:rPr lang="ru-RU" sz="1200" dirty="0" smtClean="0">
                <a:latin typeface="Arial Narrow" pitchFamily="34" charset="0"/>
              </a:rPr>
              <a:t>(Источник: </a:t>
            </a:r>
            <a:r>
              <a:rPr lang="en-US" sz="1200" dirty="0" smtClean="0">
                <a:latin typeface="Arial Narrow" pitchFamily="34" charset="0"/>
              </a:rPr>
              <a:t>M. </a:t>
            </a:r>
            <a:r>
              <a:rPr lang="en-US" sz="1200" dirty="0" err="1" smtClean="0">
                <a:latin typeface="Arial Narrow" pitchFamily="34" charset="0"/>
              </a:rPr>
              <a:t>Muratori</a:t>
            </a:r>
            <a:r>
              <a:rPr lang="en-US" sz="1200" dirty="0" smtClean="0">
                <a:latin typeface="Arial Narrow" pitchFamily="34" charset="0"/>
              </a:rPr>
              <a:t> "Impact </a:t>
            </a:r>
            <a:r>
              <a:rPr lang="en-US" sz="1200" dirty="0">
                <a:latin typeface="Arial Narrow" pitchFamily="34" charset="0"/>
              </a:rPr>
              <a:t>of uncoordinated plug-in electric vehicle charging of residential power </a:t>
            </a:r>
            <a:r>
              <a:rPr lang="en-US" sz="1200" dirty="0" smtClean="0">
                <a:latin typeface="Arial Narrow" pitchFamily="34" charset="0"/>
              </a:rPr>
              <a:t>demand“ Nature Energy, 2018)</a:t>
            </a:r>
            <a:r>
              <a:rPr lang="ru-RU" sz="1200" dirty="0" smtClean="0">
                <a:latin typeface="Arial Narrow" pitchFamily="34" charset="0"/>
              </a:rPr>
              <a:t> </a:t>
            </a:r>
            <a:endParaRPr lang="ru-RU" sz="1200" dirty="0">
              <a:latin typeface="Arial Narrow" pitchFamily="34" charset="0"/>
            </a:endParaRPr>
          </a:p>
        </p:txBody>
      </p:sp>
      <p:pic>
        <p:nvPicPr>
          <p:cNvPr id="1029" name="Picture 5" descr="D:\nir\хакатон\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5" y="582977"/>
            <a:ext cx="4816752" cy="49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11 семестр\нир\диплом\Without-V рус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78" y="2810339"/>
            <a:ext cx="4082066" cy="199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11 семестр\нир\диплом\With-V ру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80" y="4805625"/>
            <a:ext cx="4082064" cy="18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 descr="https://pp.userapi.com/c846124/v846124200/1126c1/cIq8WlmK8nI.jpg">
            <a:extLst>
              <a:ext uri="{FF2B5EF4-FFF2-40B4-BE49-F238E27FC236}">
                <a16:creationId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:a16="http://schemas.microsoft.com/office/drawing/2014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BED84072-4B9C-426F-97EA-6D26B6C0EAED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5"/>
          <a:stretch/>
        </p:blipFill>
        <p:spPr bwMode="auto">
          <a:xfrm>
            <a:off x="5186096" y="647842"/>
            <a:ext cx="3735431" cy="2093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5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523140" y="-1"/>
            <a:ext cx="8553483" cy="457853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Размещение зарядных станций: используемые данные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44176"/>
            <a:ext cx="371475" cy="365125"/>
          </a:xfrm>
        </p:spPr>
        <p:txBody>
          <a:bodyPr/>
          <a:lstStyle/>
          <a:p>
            <a:r>
              <a:rPr lang="ru-RU" sz="1800" b="1" dirty="0" smtClean="0"/>
              <a:t>2</a:t>
            </a:r>
            <a:endParaRPr lang="ru-RU" sz="1800" b="1" dirty="0"/>
          </a:p>
        </p:txBody>
      </p:sp>
      <p:sp>
        <p:nvSpPr>
          <p:cNvPr id="8" name="Подзаголовок 8"/>
          <p:cNvSpPr txBox="1">
            <a:spLocks/>
          </p:cNvSpPr>
          <p:nvPr/>
        </p:nvSpPr>
        <p:spPr>
          <a:xfrm>
            <a:off x="205508" y="5931178"/>
            <a:ext cx="5173832" cy="472608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ru-RU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>
                <a:latin typeface="Times New Roman" pitchFamily="18" charset="0"/>
                <a:cs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500" dirty="0" smtClean="0">
                <a:latin typeface="Arial Narrow" pitchFamily="34" charset="0"/>
              </a:rPr>
              <a:t>Способ размещения зарядных станций с учетом резерва мощности и близости </a:t>
            </a:r>
            <a:r>
              <a:rPr lang="ru-RU" sz="1500" dirty="0" err="1" smtClean="0">
                <a:latin typeface="Arial Narrow" pitchFamily="34" charset="0"/>
              </a:rPr>
              <a:t>ТП</a:t>
            </a:r>
            <a:endParaRPr lang="ru-RU" sz="1500" dirty="0">
              <a:latin typeface="Arial Narrow" pitchFamily="34" charset="0"/>
            </a:endParaRPr>
          </a:p>
        </p:txBody>
      </p:sp>
      <p:sp>
        <p:nvSpPr>
          <p:cNvPr id="11" name="Подзаголовок 8"/>
          <p:cNvSpPr txBox="1">
            <a:spLocks/>
          </p:cNvSpPr>
          <p:nvPr/>
        </p:nvSpPr>
        <p:spPr>
          <a:xfrm>
            <a:off x="5410069" y="800397"/>
            <a:ext cx="3666554" cy="5708078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Количество э/м </a:t>
            </a:r>
            <a:r>
              <a:rPr lang="ru-RU" sz="2000" dirty="0">
                <a:latin typeface="Arial Narrow" pitchFamily="34" charset="0"/>
                <a:cs typeface="Times New Roman" pitchFamily="18" charset="0"/>
              </a:rPr>
              <a:t>в расчётном районе в расчётное время суток (данные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сотовых </a:t>
            </a:r>
            <a:r>
              <a:rPr lang="ru-RU" sz="2000" dirty="0">
                <a:latin typeface="Arial Narrow" pitchFamily="34" charset="0"/>
                <a:cs typeface="Times New Roman" pitchFamily="18" charset="0"/>
              </a:rPr>
              <a:t>операторов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Arial Narrow" pitchFamily="34" charset="0"/>
                <a:cs typeface="Times New Roman" pitchFamily="18" charset="0"/>
              </a:rPr>
              <a:t>;</a:t>
            </a:r>
            <a:endParaRPr lang="ru-RU" sz="2000" dirty="0">
              <a:latin typeface="Arial Narrow" pitchFamily="34" charset="0"/>
              <a:cs typeface="Times New Roman" pitchFamily="18" charset="0"/>
            </a:endParaRPr>
          </a:p>
          <a:p>
            <a:pPr algn="ctr"/>
            <a:r>
              <a:rPr lang="ru-RU" sz="2000" dirty="0">
                <a:latin typeface="Arial Narrow" pitchFamily="34" charset="0"/>
                <a:cs typeface="Times New Roman" pitchFamily="18" charset="0"/>
              </a:rPr>
              <a:t>Расстояние до соседней зарядной станции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(&lt; </a:t>
            </a:r>
            <a:r>
              <a:rPr lang="ru-RU" sz="2000" dirty="0">
                <a:latin typeface="Arial Narrow" pitchFamily="34" charset="0"/>
                <a:cs typeface="Times New Roman" pitchFamily="18" charset="0"/>
              </a:rPr>
              <a:t>100 км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Arial Narrow" pitchFamily="34" charset="0"/>
                <a:cs typeface="Times New Roman" pitchFamily="18" charset="0"/>
              </a:rPr>
              <a:t>;</a:t>
            </a:r>
            <a:endParaRPr lang="ru-RU" sz="2000" dirty="0">
              <a:latin typeface="Arial Narrow" pitchFamily="34" charset="0"/>
              <a:cs typeface="Times New Roman" pitchFamily="18" charset="0"/>
            </a:endParaRPr>
          </a:p>
          <a:p>
            <a:pPr algn="ctr"/>
            <a:r>
              <a:rPr lang="ru-RU" sz="2000" dirty="0">
                <a:latin typeface="Arial Narrow" pitchFamily="34" charset="0"/>
                <a:cs typeface="Times New Roman" pitchFamily="18" charset="0"/>
              </a:rPr>
              <a:t>Расстояние до питающей подстанции (длина кабелей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Arial Narrow" pitchFamily="34" charset="0"/>
                <a:cs typeface="Times New Roman" pitchFamily="18" charset="0"/>
              </a:rPr>
              <a:t>;</a:t>
            </a:r>
            <a:endParaRPr lang="ru-RU" sz="2000" dirty="0">
              <a:latin typeface="Arial Narrow" pitchFamily="34" charset="0"/>
              <a:cs typeface="Times New Roman" pitchFamily="18" charset="0"/>
            </a:endParaRPr>
          </a:p>
          <a:p>
            <a:pPr algn="ctr"/>
            <a:r>
              <a:rPr lang="ru-RU" sz="2000" dirty="0">
                <a:latin typeface="Arial Narrow" pitchFamily="34" charset="0"/>
                <a:cs typeface="Times New Roman" pitchFamily="18" charset="0"/>
              </a:rPr>
              <a:t>Резервы мощности </a:t>
            </a:r>
            <a:r>
              <a:rPr lang="ru-RU" sz="2000" dirty="0" err="1" smtClean="0">
                <a:latin typeface="Arial Narrow" pitchFamily="34" charset="0"/>
                <a:cs typeface="Times New Roman" pitchFamily="18" charset="0"/>
              </a:rPr>
              <a:t>ПС</a:t>
            </a:r>
            <a:r>
              <a:rPr lang="en-US" sz="20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в районе</a:t>
            </a:r>
            <a:r>
              <a:rPr lang="en-US" sz="2000" dirty="0" smtClean="0">
                <a:latin typeface="Arial Narrow" pitchFamily="34" charset="0"/>
                <a:cs typeface="Times New Roman" pitchFamily="18" charset="0"/>
              </a:rPr>
              <a:t>;</a:t>
            </a:r>
            <a:endParaRPr lang="ru-RU" sz="2000" dirty="0">
              <a:latin typeface="Arial Narrow" pitchFamily="34" charset="0"/>
              <a:cs typeface="Times New Roman" pitchFamily="18" charset="0"/>
            </a:endParaRPr>
          </a:p>
          <a:p>
            <a:pPr algn="ctr"/>
            <a:r>
              <a:rPr lang="ru-RU" sz="2000" dirty="0">
                <a:latin typeface="Arial Narrow" pitchFamily="34" charset="0"/>
                <a:cs typeface="Times New Roman" pitchFamily="18" charset="0"/>
              </a:rPr>
              <a:t>Перечень объектов, рекомендованных к установке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зарядных станций</a:t>
            </a:r>
            <a:r>
              <a:rPr lang="en-US" sz="2000" dirty="0" smtClean="0">
                <a:latin typeface="Arial Narrow" pitchFamily="34" charset="0"/>
                <a:cs typeface="Times New Roman" pitchFamily="18" charset="0"/>
              </a:rPr>
              <a:t>;</a:t>
            </a:r>
            <a:endParaRPr lang="ru-RU" sz="2000" dirty="0">
              <a:latin typeface="Arial Narrow" pitchFamily="34" charset="0"/>
              <a:cs typeface="Times New Roman" pitchFamily="18" charset="0"/>
            </a:endParaRPr>
          </a:p>
          <a:p>
            <a:pPr algn="ctr"/>
            <a:r>
              <a:rPr lang="ru-RU" sz="2000" dirty="0">
                <a:latin typeface="Arial Narrow" pitchFamily="34" charset="0"/>
                <a:cs typeface="Times New Roman" pitchFamily="18" charset="0"/>
              </a:rPr>
              <a:t>Уже существующие зарядные станции и места, где они будут установлены в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будущем</a:t>
            </a:r>
            <a:r>
              <a:rPr lang="en-US" sz="2000" dirty="0" smtClean="0">
                <a:latin typeface="Arial Narrow" pitchFamily="34" charset="0"/>
                <a:cs typeface="Times New Roman" pitchFamily="18" charset="0"/>
              </a:rPr>
              <a:t>;</a:t>
            </a:r>
            <a:endParaRPr lang="ru-RU" sz="2000" dirty="0">
              <a:latin typeface="Arial Narrow" pitchFamily="34" charset="0"/>
              <a:cs typeface="Times New Roman" pitchFamily="18" charset="0"/>
            </a:endParaRPr>
          </a:p>
          <a:p>
            <a:pPr algn="ctr"/>
            <a:r>
              <a:rPr lang="ru-RU" sz="2000" dirty="0">
                <a:latin typeface="Arial Narrow" pitchFamily="34" charset="0"/>
                <a:cs typeface="Times New Roman" pitchFamily="18" charset="0"/>
              </a:rPr>
              <a:t>Разделение на жилые и общественно-деловые пространства</a:t>
            </a:r>
          </a:p>
        </p:txBody>
      </p:sp>
      <p:pic>
        <p:nvPicPr>
          <p:cNvPr id="4" name="Picture 3" descr="C:\Users\Наталья\Downloads\Telegram Desktop\photo_2021-10-10_09-43-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8" y="3417213"/>
            <a:ext cx="5175686" cy="23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Наталья\Downloads\Telegram Desktop\photo_2021-10-10_09-42-5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8" y="915897"/>
            <a:ext cx="5175686" cy="23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44601"/>
            <a:ext cx="371475" cy="365125"/>
          </a:xfrm>
        </p:spPr>
        <p:txBody>
          <a:bodyPr/>
          <a:lstStyle/>
          <a:p>
            <a:r>
              <a:rPr lang="ru-RU" sz="1800" b="1" dirty="0" smtClean="0"/>
              <a:t>3</a:t>
            </a:r>
            <a:endParaRPr lang="ru-RU" sz="1800" b="1" dirty="0"/>
          </a:p>
        </p:txBody>
      </p:sp>
      <p:sp>
        <p:nvSpPr>
          <p:cNvPr id="12" name="Заголовок 3"/>
          <p:cNvSpPr txBox="1">
            <a:spLocks/>
          </p:cNvSpPr>
          <p:nvPr/>
        </p:nvSpPr>
        <p:spPr>
          <a:xfrm>
            <a:off x="523140" y="-1"/>
            <a:ext cx="8553483" cy="45785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chemeClr val="bg1"/>
                </a:solidFill>
              </a:rPr>
              <a:t>Данные и методы, используемые для моделирования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колво эм по дням цвет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9" t="22755" r="11987" b="5090"/>
          <a:stretch/>
        </p:blipFill>
        <p:spPr bwMode="auto">
          <a:xfrm>
            <a:off x="154529" y="1741182"/>
            <a:ext cx="4108944" cy="221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-134751" y="3958104"/>
            <a:ext cx="4687504" cy="431009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sz="1500" dirty="0" smtClean="0">
                <a:latin typeface="Arial Narrow" pitchFamily="34" charset="0"/>
                <a:cs typeface="Times New Roman" pitchFamily="18" charset="0"/>
              </a:rPr>
              <a:t>Число электромобилей, подключенных к сети в пик нагрузки</a:t>
            </a:r>
            <a:endParaRPr lang="ru-RU" sz="1500" dirty="0"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11" name="Picture 4" descr="D:\13\каунас 2021\myela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6" y="505977"/>
            <a:ext cx="3672409" cy="118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11 семестр\нир\диплом\бутстрэп рус надп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23" y="2861135"/>
            <a:ext cx="4556984" cy="349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D:\11 семестр\нир\диплом\Mc_integrat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4" y="4283242"/>
            <a:ext cx="2964586" cy="220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одзаголовок 8"/>
          <p:cNvSpPr txBox="1">
            <a:spLocks/>
          </p:cNvSpPr>
          <p:nvPr/>
        </p:nvSpPr>
        <p:spPr>
          <a:xfrm>
            <a:off x="225134" y="6410422"/>
            <a:ext cx="3642738" cy="503255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Arial Narrow" pitchFamily="34" charset="0"/>
                <a:cs typeface="Times New Roman" pitchFamily="18" charset="0"/>
              </a:defRPr>
            </a:lvl1pPr>
          </a:lstStyle>
          <a:p>
            <a:r>
              <a:rPr lang="ru-RU" dirty="0"/>
              <a:t>Пример использования метода Монте-Карло: интегрирование сложной функции</a:t>
            </a:r>
          </a:p>
        </p:txBody>
      </p:sp>
      <p:sp>
        <p:nvSpPr>
          <p:cNvPr id="17" name="Подзаголовок 8"/>
          <p:cNvSpPr txBox="1">
            <a:spLocks/>
          </p:cNvSpPr>
          <p:nvPr/>
        </p:nvSpPr>
        <p:spPr>
          <a:xfrm>
            <a:off x="4263472" y="597794"/>
            <a:ext cx="4880527" cy="700739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Используемые методы: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метод Монте-Карло и метод </a:t>
            </a:r>
            <a:r>
              <a:rPr lang="ru-RU" sz="2000" dirty="0" err="1" smtClean="0">
                <a:latin typeface="Arial Narrow" pitchFamily="34" charset="0"/>
                <a:cs typeface="Times New Roman" pitchFamily="18" charset="0"/>
              </a:rPr>
              <a:t>бутстрэпа</a:t>
            </a:r>
            <a:endParaRPr lang="ru-RU" sz="2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8" name="Подзаголовок 8"/>
          <p:cNvSpPr txBox="1">
            <a:spLocks/>
          </p:cNvSpPr>
          <p:nvPr/>
        </p:nvSpPr>
        <p:spPr>
          <a:xfrm>
            <a:off x="4504623" y="6410620"/>
            <a:ext cx="4556984" cy="380129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Arial Narrow" pitchFamily="34" charset="0"/>
                <a:cs typeface="Times New Roman" pitchFamily="18" charset="0"/>
              </a:defRPr>
            </a:lvl1pPr>
          </a:lstStyle>
          <a:p>
            <a:r>
              <a:rPr lang="ru-RU" dirty="0"/>
              <a:t>Суть метода </a:t>
            </a:r>
            <a:r>
              <a:rPr lang="ru-RU" dirty="0" err="1"/>
              <a:t>бутстрэпа</a:t>
            </a:r>
            <a:endParaRPr lang="ru-RU" dirty="0"/>
          </a:p>
        </p:txBody>
      </p:sp>
      <p:sp>
        <p:nvSpPr>
          <p:cNvPr id="13" name="Подзаголовок 8"/>
          <p:cNvSpPr txBox="1">
            <a:spLocks/>
          </p:cNvSpPr>
          <p:nvPr/>
        </p:nvSpPr>
        <p:spPr>
          <a:xfrm>
            <a:off x="4263473" y="1404409"/>
            <a:ext cx="4880527" cy="1396542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Используемый </a:t>
            </a:r>
            <a:r>
              <a:rPr lang="ru-RU" sz="2000" dirty="0" err="1" smtClean="0">
                <a:latin typeface="Arial Narrow" pitchFamily="34" charset="0"/>
                <a:cs typeface="Times New Roman" pitchFamily="18" charset="0"/>
              </a:rPr>
              <a:t>стэк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 технологий: </a:t>
            </a:r>
          </a:p>
          <a:p>
            <a:pPr algn="ctr">
              <a:spcBef>
                <a:spcPts val="0"/>
              </a:spcBef>
            </a:pPr>
            <a:r>
              <a:rPr lang="en-US" sz="2000" dirty="0">
                <a:latin typeface="Arial Narrow" pitchFamily="34" charset="0"/>
                <a:cs typeface="Times New Roman" pitchFamily="18" charset="0"/>
              </a:rPr>
              <a:t>Python, </a:t>
            </a:r>
            <a:r>
              <a:rPr lang="en-US" sz="2000" dirty="0" err="1">
                <a:latin typeface="Arial Narrow" pitchFamily="34" charset="0"/>
                <a:cs typeface="Times New Roman" pitchFamily="18" charset="0"/>
              </a:rPr>
              <a:t>plotly</a:t>
            </a:r>
            <a:r>
              <a:rPr lang="en-US" sz="2000" dirty="0">
                <a:latin typeface="Arial Narrow" pitchFamily="34" charset="0"/>
                <a:cs typeface="Times New Roman" pitchFamily="18" charset="0"/>
              </a:rPr>
              <a:t> </a:t>
            </a:r>
            <a:endParaRPr lang="ru-RU" sz="2000" dirty="0" smtClean="0">
              <a:latin typeface="Arial Narrow" pitchFamily="34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sz="2000" dirty="0" smtClean="0">
                <a:latin typeface="Arial Narrow" pitchFamily="34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Arial Narrow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 Narrow" pitchFamily="34" charset="0"/>
                <a:cs typeface="Times New Roman" pitchFamily="18" charset="0"/>
              </a:rPr>
              <a:t>nortest</a:t>
            </a:r>
            <a:r>
              <a:rPr lang="en-US" sz="2000" dirty="0" smtClean="0">
                <a:latin typeface="Arial Narrow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 Narrow" pitchFamily="34" charset="0"/>
                <a:cs typeface="Times New Roman" pitchFamily="18" charset="0"/>
              </a:rPr>
              <a:t>lubridate</a:t>
            </a:r>
            <a:endParaRPr lang="en-US" sz="2000" dirty="0">
              <a:latin typeface="Arial Narrow" pitchFamily="34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sz="2000" dirty="0" err="1">
                <a:latin typeface="Arial Narrow" pitchFamily="34" charset="0"/>
                <a:cs typeface="Times New Roman" pitchFamily="18" charset="0"/>
              </a:rPr>
              <a:t>Matlab</a:t>
            </a:r>
            <a:r>
              <a:rPr lang="en-US" sz="2000" dirty="0">
                <a:latin typeface="Arial Narrow" pitchFamily="34" charset="0"/>
                <a:cs typeface="Times New Roman" pitchFamily="18" charset="0"/>
              </a:rPr>
              <a:t>  </a:t>
            </a:r>
          </a:p>
          <a:p>
            <a:pPr algn="ctr">
              <a:spcBef>
                <a:spcPts val="0"/>
              </a:spcBef>
            </a:pPr>
            <a:r>
              <a:rPr lang="en-US" sz="2000" dirty="0" err="1" smtClean="0">
                <a:latin typeface="Arial Narrow" pitchFamily="34" charset="0"/>
                <a:cs typeface="Times New Roman" pitchFamily="18" charset="0"/>
              </a:rPr>
              <a:t>RastrWin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2000" dirty="0">
                <a:latin typeface="Arial Narrow" pitchFamily="34" charset="0"/>
                <a:cs typeface="Times New Roman" pitchFamily="18" charset="0"/>
              </a:rPr>
              <a:t>(</a:t>
            </a:r>
            <a:r>
              <a:rPr lang="ru-RU" sz="2000" dirty="0">
                <a:latin typeface="Arial Narrow" pitchFamily="34" charset="0"/>
                <a:cs typeface="Times New Roman" pitchFamily="18" charset="0"/>
              </a:rPr>
              <a:t>расчет режима сети)</a:t>
            </a:r>
          </a:p>
        </p:txBody>
      </p:sp>
    </p:spTree>
    <p:extLst>
      <p:ext uri="{BB962C8B-B14F-4D97-AF65-F5344CB8AC3E}">
        <p14:creationId xmlns:p14="http://schemas.microsoft.com/office/powerpoint/2010/main" val="32108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44601"/>
            <a:ext cx="371475" cy="365125"/>
          </a:xfrm>
        </p:spPr>
        <p:txBody>
          <a:bodyPr/>
          <a:lstStyle/>
          <a:p>
            <a:r>
              <a:rPr lang="ru-RU" sz="1800" b="1" dirty="0" smtClean="0"/>
              <a:t>4</a:t>
            </a:r>
            <a:endParaRPr lang="ru-RU" sz="1800" b="1" dirty="0"/>
          </a:p>
        </p:txBody>
      </p:sp>
      <p:sp>
        <p:nvSpPr>
          <p:cNvPr id="12" name="Заголовок 3"/>
          <p:cNvSpPr txBox="1">
            <a:spLocks/>
          </p:cNvSpPr>
          <p:nvPr/>
        </p:nvSpPr>
        <p:spPr>
          <a:xfrm>
            <a:off x="523140" y="-1"/>
            <a:ext cx="8553483" cy="45785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chemeClr val="bg1"/>
                </a:solidFill>
              </a:rPr>
              <a:t>Расчет для участка схемы сети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D:\nir\hackaton\3д график время испр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0" y="3753853"/>
            <a:ext cx="5659655" cy="29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11 семестр\нир\диплом\реж1график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64" y="1009986"/>
            <a:ext cx="5050005" cy="171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11 семестр\нир\диплом\участок_схемы_6кВ_ред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78" y="528189"/>
            <a:ext cx="3531029" cy="283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8"/>
          <p:cNvSpPr txBox="1">
            <a:spLocks/>
          </p:cNvSpPr>
          <p:nvPr/>
        </p:nvSpPr>
        <p:spPr>
          <a:xfrm>
            <a:off x="336878" y="3377398"/>
            <a:ext cx="3531029" cy="395705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>
                <a:latin typeface="Times New Roman" pitchFamily="18" charset="0"/>
                <a:cs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500" dirty="0">
                <a:latin typeface="Arial Narrow" pitchFamily="34" charset="0"/>
              </a:rPr>
              <a:t>Схема рассматриваемого участка сети</a:t>
            </a:r>
          </a:p>
        </p:txBody>
      </p:sp>
      <p:sp>
        <p:nvSpPr>
          <p:cNvPr id="11" name="Подзаголовок 8"/>
          <p:cNvSpPr txBox="1">
            <a:spLocks/>
          </p:cNvSpPr>
          <p:nvPr/>
        </p:nvSpPr>
        <p:spPr>
          <a:xfrm>
            <a:off x="4061856" y="2809507"/>
            <a:ext cx="5034013" cy="395705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>
                <a:latin typeface="Times New Roman" pitchFamily="18" charset="0"/>
                <a:cs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500" dirty="0">
                <a:latin typeface="Arial Narrow" pitchFamily="34" charset="0"/>
              </a:rPr>
              <a:t>Схема </a:t>
            </a:r>
            <a:r>
              <a:rPr lang="ru-RU" sz="1500" dirty="0" smtClean="0">
                <a:latin typeface="Arial Narrow" pitchFamily="34" charset="0"/>
              </a:rPr>
              <a:t>участка сети в </a:t>
            </a:r>
            <a:r>
              <a:rPr lang="en-US" sz="1500" dirty="0" smtClean="0">
                <a:latin typeface="Arial Narrow" pitchFamily="34" charset="0"/>
              </a:rPr>
              <a:t>RastrWin3</a:t>
            </a:r>
            <a:endParaRPr lang="ru-RU" sz="1500" dirty="0">
              <a:latin typeface="Arial Narrow" pitchFamily="34" charset="0"/>
            </a:endParaRPr>
          </a:p>
        </p:txBody>
      </p:sp>
      <p:sp>
        <p:nvSpPr>
          <p:cNvPr id="14" name="Подзаголовок 8"/>
          <p:cNvSpPr txBox="1">
            <a:spLocks/>
          </p:cNvSpPr>
          <p:nvPr/>
        </p:nvSpPr>
        <p:spPr>
          <a:xfrm>
            <a:off x="5849031" y="4645637"/>
            <a:ext cx="3246838" cy="1201691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>
                <a:latin typeface="Arial Narrow" pitchFamily="34" charset="0"/>
                <a:cs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800" dirty="0"/>
              <a:t>Зависимость вероятности </a:t>
            </a:r>
            <a:r>
              <a:rPr lang="ru-RU" sz="1800" dirty="0" smtClean="0"/>
              <a:t>перегрузки </a:t>
            </a:r>
            <a:r>
              <a:rPr lang="ru-RU" sz="1800" dirty="0"/>
              <a:t>от количества </a:t>
            </a:r>
            <a:r>
              <a:rPr lang="ru-RU" sz="1800" dirty="0" smtClean="0"/>
              <a:t>электромобилей </a:t>
            </a:r>
            <a:r>
              <a:rPr lang="ru-RU" sz="1800" dirty="0"/>
              <a:t>и </a:t>
            </a:r>
            <a:r>
              <a:rPr lang="ru-RU" sz="1800" dirty="0" smtClean="0"/>
              <a:t>времени </a:t>
            </a:r>
            <a:r>
              <a:rPr lang="ru-RU" sz="1800" dirty="0"/>
              <a:t>суток</a:t>
            </a:r>
          </a:p>
        </p:txBody>
      </p:sp>
    </p:spTree>
    <p:extLst>
      <p:ext uri="{BB962C8B-B14F-4D97-AF65-F5344CB8AC3E}">
        <p14:creationId xmlns:p14="http://schemas.microsoft.com/office/powerpoint/2010/main" val="39298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44601"/>
            <a:ext cx="371475" cy="365125"/>
          </a:xfrm>
        </p:spPr>
        <p:txBody>
          <a:bodyPr/>
          <a:lstStyle/>
          <a:p>
            <a:r>
              <a:rPr lang="ru-RU" b="1" dirty="0"/>
              <a:t>5</a:t>
            </a:r>
            <a:endParaRPr lang="ru-RU" sz="1800" b="1" dirty="0"/>
          </a:p>
        </p:txBody>
      </p:sp>
      <p:sp>
        <p:nvSpPr>
          <p:cNvPr id="12" name="Заголовок 3"/>
          <p:cNvSpPr txBox="1">
            <a:spLocks/>
          </p:cNvSpPr>
          <p:nvPr/>
        </p:nvSpPr>
        <p:spPr>
          <a:xfrm>
            <a:off x="523140" y="-1"/>
            <a:ext cx="8553483" cy="45785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chemeClr val="bg1"/>
                </a:solidFill>
              </a:rPr>
              <a:t>Возможные решения</a:t>
            </a:r>
          </a:p>
        </p:txBody>
      </p:sp>
      <p:pic>
        <p:nvPicPr>
          <p:cNvPr id="3074" name="Picture 2" descr="D:\11 семестр\нир\диплом\Camille-Meynard-illustration-1-490x293222222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8" y="1405042"/>
            <a:ext cx="3922771" cy="234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1168" y="3739469"/>
            <a:ext cx="3922771" cy="332019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sz="1200" dirty="0" smtClean="0">
                <a:latin typeface="Arial Narrow" pitchFamily="34" charset="0"/>
                <a:cs typeface="Times New Roman" pitchFamily="18" charset="0"/>
              </a:rPr>
              <a:t>Суть технологии </a:t>
            </a:r>
            <a:r>
              <a:rPr lang="en-US" sz="1200" dirty="0" smtClean="0">
                <a:latin typeface="Arial Narrow" pitchFamily="34" charset="0"/>
                <a:cs typeface="Times New Roman" pitchFamily="18" charset="0"/>
              </a:rPr>
              <a:t>V2G</a:t>
            </a:r>
            <a:endParaRPr lang="ru-RU" sz="1200" dirty="0"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3075" name="Picture 3" descr="D:\nir\хакатон\график тариф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75" y="1949603"/>
            <a:ext cx="4446871" cy="283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562375" y="4801345"/>
            <a:ext cx="4451684" cy="2053196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sz="1500" dirty="0" smtClean="0">
                <a:latin typeface="Arial Narrow" pitchFamily="34" charset="0"/>
                <a:cs typeface="Times New Roman" pitchFamily="18" charset="0"/>
              </a:rPr>
              <a:t>Вероятность перегрузки оборудования при различных системах тарификации</a:t>
            </a:r>
          </a:p>
          <a:p>
            <a:pPr algn="ctr"/>
            <a:r>
              <a:rPr lang="ru-RU" sz="1500" dirty="0">
                <a:latin typeface="Arial Narrow" pitchFamily="34" charset="0"/>
                <a:cs typeface="Times New Roman" pitchFamily="18" charset="0"/>
              </a:rPr>
              <a:t>На графике цветами обозначены системы тарификации: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ru-RU" sz="1500" dirty="0">
                <a:latin typeface="Arial Narrow" pitchFamily="34" charset="0"/>
                <a:cs typeface="Times New Roman" pitchFamily="18" charset="0"/>
              </a:rPr>
              <a:t>красный – отсутствие системы тарификации</a:t>
            </a:r>
            <a:r>
              <a:rPr lang="en-US" sz="1500" dirty="0">
                <a:latin typeface="Arial Narrow" pitchFamily="34" charset="0"/>
                <a:cs typeface="Times New Roman" pitchFamily="18" charset="0"/>
              </a:rPr>
              <a:t>;</a:t>
            </a:r>
            <a:r>
              <a:rPr lang="ru-RU" sz="1500" dirty="0">
                <a:latin typeface="Arial Narrow" pitchFamily="34" charset="0"/>
                <a:cs typeface="Times New Roman" pitchFamily="18" charset="0"/>
              </a:rPr>
              <a:t>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ru-RU" sz="1500" dirty="0">
                <a:latin typeface="Arial Narrow" pitchFamily="34" charset="0"/>
                <a:cs typeface="Times New Roman" pitchFamily="18" charset="0"/>
              </a:rPr>
              <a:t>желтый – повышение тарифов на 50% в часы пиковой нагрузки</a:t>
            </a:r>
            <a:r>
              <a:rPr lang="en-US" sz="1500" dirty="0">
                <a:latin typeface="Arial Narrow" pitchFamily="34" charset="0"/>
                <a:cs typeface="Times New Roman" pitchFamily="18" charset="0"/>
              </a:rPr>
              <a:t>;</a:t>
            </a:r>
            <a:r>
              <a:rPr lang="ru-RU" sz="1500" dirty="0">
                <a:latin typeface="Arial Narrow" pitchFamily="34" charset="0"/>
                <a:cs typeface="Times New Roman" pitchFamily="18" charset="0"/>
              </a:rPr>
              <a:t>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ru-RU" sz="1500" dirty="0">
                <a:latin typeface="Arial Narrow" pitchFamily="34" charset="0"/>
                <a:cs typeface="Times New Roman" pitchFamily="18" charset="0"/>
              </a:rPr>
              <a:t>синий – повышение тарифов на 70% в часы пиковой нагрузки</a:t>
            </a:r>
            <a:r>
              <a:rPr lang="en-US" sz="1500" dirty="0">
                <a:latin typeface="Arial Narrow" pitchFamily="34" charset="0"/>
                <a:cs typeface="Times New Roman" pitchFamily="18" charset="0"/>
              </a:rPr>
              <a:t>;</a:t>
            </a:r>
            <a:endParaRPr lang="ru-RU" sz="1500" dirty="0">
              <a:latin typeface="Arial Narrow" pitchFamily="34" charset="0"/>
              <a:cs typeface="Times New Roman" pitchFamily="18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ru-RU" sz="1500" dirty="0">
                <a:latin typeface="Arial Narrow" pitchFamily="34" charset="0"/>
                <a:cs typeface="Times New Roman" pitchFamily="18" charset="0"/>
              </a:rPr>
              <a:t>зеленый – повышение тарифов на 100% в часы пиковой нагрузки.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sz="15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1" name="Подзаголовок 8"/>
          <p:cNvSpPr txBox="1">
            <a:spLocks/>
          </p:cNvSpPr>
          <p:nvPr/>
        </p:nvSpPr>
        <p:spPr>
          <a:xfrm>
            <a:off x="55583" y="630440"/>
            <a:ext cx="9011413" cy="700739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Решением проблемы перегрузки сетей могут служить внедрение технологии </a:t>
            </a:r>
            <a:r>
              <a:rPr lang="en-US" sz="2000" dirty="0" smtClean="0">
                <a:latin typeface="Arial Narrow" pitchFamily="34" charset="0"/>
                <a:cs typeface="Times New Roman" pitchFamily="18" charset="0"/>
              </a:rPr>
              <a:t>Vehicle-to-Grid (V2G)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и системы гибкой тарификации</a:t>
            </a:r>
            <a:endParaRPr lang="ru-RU" sz="2000" dirty="0">
              <a:latin typeface="Arial Narrow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одзаголовок 8"/>
              <p:cNvSpPr txBox="1">
                <a:spLocks/>
              </p:cNvSpPr>
              <p:nvPr/>
            </p:nvSpPr>
            <p:spPr>
              <a:xfrm>
                <a:off x="4177366" y="1283054"/>
                <a:ext cx="4937759" cy="738252"/>
              </a:xfrm>
              <a:prstGeom prst="rect">
                <a:avLst/>
              </a:prstGeom>
              <a:effectLst>
                <a:outerShdw blurRad="50800" dist="50800" dir="5400000" algn="ctr" rotWithShape="0">
                  <a:srgbClr val="EBEBEB"/>
                </a:outerShdw>
              </a:effectLst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u-RU" sz="1200" dirty="0" smtClean="0">
                    <a:latin typeface="Arial Narrow" pitchFamily="34" charset="0"/>
                    <a:cs typeface="Times New Roman" pitchFamily="18" charset="0"/>
                  </a:rPr>
                  <a:t>Эластичность спроса:</a:t>
                </a:r>
                <a14:m>
                  <m:oMath xmlns:m="http://schemas.openxmlformats.org/officeDocument/2006/math">
                    <m:r>
                      <a:rPr lang="ru-RU" sz="1200" b="0" i="0" smtClean="0">
                        <a:latin typeface="Cambria Math"/>
                      </a:rPr>
                      <m:t> </m:t>
                    </m:r>
                    <m:r>
                      <a:rPr lang="ru-RU" sz="1200" i="1">
                        <a:latin typeface="Cambria Math"/>
                      </a:rPr>
                      <m:t>𝜀</m:t>
                    </m:r>
                    <m:r>
                      <a:rPr lang="ru-RU" sz="1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/>
                          </a:rPr>
                          <m:t>∆Потребление, %</m:t>
                        </m:r>
                      </m:num>
                      <m:den>
                        <m:r>
                          <a:rPr lang="ru-RU" sz="1200" i="1">
                            <a:latin typeface="Cambria Math"/>
                          </a:rPr>
                          <m:t>∆Цена, %</m:t>
                        </m:r>
                      </m:den>
                    </m:f>
                    <m:r>
                      <a:rPr lang="ru-RU" sz="12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sz="1200" dirty="0" smtClean="0">
                    <a:latin typeface="Arial Narrow" pitchFamily="34" charset="0"/>
                    <a:cs typeface="Times New Roman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ru-RU" sz="1200" dirty="0" smtClean="0">
                    <a:latin typeface="Arial Narrow" pitchFamily="34" charset="0"/>
                    <a:cs typeface="Times New Roman" pitchFamily="18" charset="0"/>
                  </a:rPr>
                  <a:t>эластичность спроса на электроэнергию при зарядке электромобиля </a:t>
                </a:r>
                <a14:m>
                  <m:oMath xmlns:m="http://schemas.openxmlformats.org/officeDocument/2006/math">
                    <m:r>
                      <a:rPr lang="ru-RU" sz="1200" i="1">
                        <a:latin typeface="Cambria Math"/>
                      </a:rPr>
                      <m:t>𝜀</m:t>
                    </m:r>
                    <m:r>
                      <a:rPr lang="ru-RU" sz="1200" i="1">
                        <a:latin typeface="Cambria Math"/>
                      </a:rPr>
                      <m:t>=−0,3</m:t>
                    </m:r>
                  </m:oMath>
                </a14:m>
                <a:endParaRPr lang="ru-RU" sz="1200" dirty="0">
                  <a:latin typeface="Arial Narrow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Подзаголовок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366" y="1283054"/>
                <a:ext cx="4937759" cy="7382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effectLst>
                <a:outerShdw blurRad="50800" dist="50800" dir="5400000" algn="ctr" rotWithShape="0">
                  <a:srgbClr val="EBEBEB"/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-125125" y="4616669"/>
            <a:ext cx="2627697" cy="2121016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sz="1500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Необходимое оснащение для </a:t>
            </a:r>
            <a:r>
              <a:rPr lang="en-US" sz="1500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V2G</a:t>
            </a:r>
            <a:r>
              <a:rPr lang="ru-RU" sz="1500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: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1500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Оборудование с возможностью передачи электроэнергии в сеть</a:t>
            </a:r>
            <a:r>
              <a:rPr lang="en-US" sz="1500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1500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Сервер для обработки и хранения данных</a:t>
            </a:r>
            <a:r>
              <a:rPr lang="en-US" sz="1500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1500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«Умные» устройства учета электроэнергии.</a:t>
            </a:r>
            <a:endParaRPr lang="ru-RU" sz="1500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sz="1500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4083" y="4132547"/>
            <a:ext cx="4516417" cy="649548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sz="1500" dirty="0">
                <a:latin typeface="Arial Narrow" pitchFamily="34" charset="0"/>
                <a:cs typeface="Times New Roman" pitchFamily="18" charset="0"/>
              </a:rPr>
              <a:t>Сравнение экономических параметров двух предложенных решений: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444817" y="4741794"/>
            <a:ext cx="2126097" cy="2121016"/>
          </a:xfrm>
          <a:prstGeom prst="rect">
            <a:avLst/>
          </a:prstGeom>
          <a:effectLst>
            <a:outerShdw blurRad="50800" dist="50800" dir="5400000" algn="ctr" rotWithShape="0">
              <a:srgbClr val="EBEBEB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sz="1500" dirty="0" smtClean="0">
                <a:solidFill>
                  <a:srgbClr val="067639"/>
                </a:solidFill>
                <a:latin typeface="Arial Narrow" pitchFamily="34" charset="0"/>
                <a:cs typeface="Times New Roman" pitchFamily="18" charset="0"/>
              </a:rPr>
              <a:t>Необходимое оснащение для гибкой системы тарификации: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1500" dirty="0" smtClean="0">
                <a:solidFill>
                  <a:srgbClr val="067639"/>
                </a:solidFill>
                <a:latin typeface="Arial Narrow" pitchFamily="34" charset="0"/>
                <a:cs typeface="Times New Roman" pitchFamily="18" charset="0"/>
              </a:rPr>
              <a:t>Сервер для обработки и хранения данных</a:t>
            </a:r>
            <a:r>
              <a:rPr lang="en-US" sz="1500" dirty="0" smtClean="0">
                <a:solidFill>
                  <a:srgbClr val="067639"/>
                </a:solidFill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1500" dirty="0" smtClean="0">
                <a:solidFill>
                  <a:srgbClr val="067639"/>
                </a:solidFill>
                <a:latin typeface="Arial Narrow" pitchFamily="34" charset="0"/>
                <a:cs typeface="Times New Roman" pitchFamily="18" charset="0"/>
              </a:rPr>
              <a:t>«Умные» устройства учета электроэнергии.</a:t>
            </a:r>
            <a:endParaRPr lang="ru-RU" sz="1500" dirty="0">
              <a:solidFill>
                <a:srgbClr val="067639"/>
              </a:solidFill>
              <a:latin typeface="Arial Narrow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44601"/>
            <a:ext cx="371475" cy="365125"/>
          </a:xfrm>
        </p:spPr>
        <p:txBody>
          <a:bodyPr/>
          <a:lstStyle/>
          <a:p>
            <a:r>
              <a:rPr lang="ru-RU" b="1" dirty="0"/>
              <a:t>6</a:t>
            </a:r>
            <a:endParaRPr lang="ru-RU" sz="1800" b="1" dirty="0"/>
          </a:p>
        </p:txBody>
      </p:sp>
      <p:sp>
        <p:nvSpPr>
          <p:cNvPr id="12" name="Заголовок 3"/>
          <p:cNvSpPr txBox="1">
            <a:spLocks/>
          </p:cNvSpPr>
          <p:nvPr/>
        </p:nvSpPr>
        <p:spPr>
          <a:xfrm>
            <a:off x="523140" y="-1"/>
            <a:ext cx="8553483" cy="45785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chemeClr val="bg1"/>
                </a:solidFill>
              </a:rPr>
              <a:t>Выводы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47827" y="663528"/>
            <a:ext cx="8608292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Font typeface="Arial" pitchFamily="34" charset="0"/>
              <a:buChar char="•"/>
            </a:pPr>
            <a:r>
              <a:rPr lang="ru-RU" sz="2400" dirty="0" smtClean="0">
                <a:latin typeface="Arial Narrow" pitchFamily="34" charset="0"/>
                <a:cs typeface="Times New Roman" pitchFamily="18" charset="0"/>
              </a:rPr>
              <a:t>Анализ наиболее часто используемого в публикациях метода моделирования с помощью нормального распределения показал, что он не является достаточно точным, в связи с чем использовался метод </a:t>
            </a:r>
            <a:r>
              <a:rPr lang="ru-RU" sz="2400" dirty="0" err="1" smtClean="0">
                <a:latin typeface="Arial Narrow" pitchFamily="34" charset="0"/>
                <a:cs typeface="Times New Roman" pitchFamily="18" charset="0"/>
              </a:rPr>
              <a:t>бутстрэпа</a:t>
            </a:r>
            <a:r>
              <a:rPr lang="ru-RU" sz="2400" dirty="0" smtClean="0">
                <a:latin typeface="Arial Narrow" pitchFamily="34" charset="0"/>
                <a:cs typeface="Times New Roman" pitchFamily="18" charset="0"/>
              </a:rPr>
              <a:t>, основанный на реальных данных;</a:t>
            </a:r>
          </a:p>
          <a:p>
            <a:pPr marL="342900" indent="-342900" algn="just">
              <a:spcBef>
                <a:spcPts val="1000"/>
              </a:spcBef>
              <a:buFont typeface="Arial" pitchFamily="34" charset="0"/>
              <a:buChar char="•"/>
            </a:pPr>
            <a:r>
              <a:rPr lang="ru-RU" sz="2400" dirty="0" smtClean="0">
                <a:latin typeface="Arial Narrow" pitchFamily="34" charset="0"/>
                <a:cs typeface="Times New Roman" pitchFamily="18" charset="0"/>
              </a:rPr>
              <a:t>Разработанные алгоритмы являются универсальными и могут быть применены к любому участку электрической сети; </a:t>
            </a:r>
            <a:endParaRPr lang="ru-RU" sz="2400" dirty="0">
              <a:latin typeface="Arial Narrow" pitchFamily="34" charset="0"/>
              <a:cs typeface="Times New Roman" pitchFamily="18" charset="0"/>
            </a:endParaRPr>
          </a:p>
          <a:p>
            <a:pPr marL="342900" indent="-342900" algn="just">
              <a:spcBef>
                <a:spcPts val="1000"/>
              </a:spcBef>
              <a:buFont typeface="Arial" pitchFamily="34" charset="0"/>
              <a:buChar char="•"/>
            </a:pPr>
            <a:r>
              <a:rPr lang="ru-RU" sz="2400" dirty="0" smtClean="0">
                <a:latin typeface="Arial Narrow" pitchFamily="34" charset="0"/>
                <a:cs typeface="Times New Roman" pitchFamily="18" charset="0"/>
              </a:rPr>
              <a:t>Основной проблемой от установки зарядных станций для электромобилей является перегрузка оборудования; </a:t>
            </a:r>
          </a:p>
          <a:p>
            <a:pPr marL="342900" indent="-342900" algn="just">
              <a:spcBef>
                <a:spcPts val="1000"/>
              </a:spcBef>
              <a:buFont typeface="Arial" pitchFamily="34" charset="0"/>
              <a:buChar char="•"/>
            </a:pPr>
            <a:r>
              <a:rPr lang="ru-RU" sz="2400" dirty="0" smtClean="0">
                <a:latin typeface="Arial Narrow" pitchFamily="34" charset="0"/>
                <a:cs typeface="Times New Roman" pitchFamily="18" charset="0"/>
              </a:rPr>
              <a:t>Наименее затратным и наиболее практичным из предложенных является метод внедрения гибкой системы тарифов, так как для его внедрения требуется только установка дополнительных устройств учета электроэнергии в </a:t>
            </a:r>
            <a:r>
              <a:rPr lang="ru-RU" sz="2400" dirty="0" err="1" smtClean="0">
                <a:latin typeface="Arial Narrow" pitchFamily="34" charset="0"/>
                <a:cs typeface="Times New Roman" pitchFamily="18" charset="0"/>
              </a:rPr>
              <a:t>ТП</a:t>
            </a:r>
            <a:r>
              <a:rPr lang="ru-RU" sz="2400" dirty="0" smtClean="0">
                <a:latin typeface="Arial Narrow" pitchFamily="34" charset="0"/>
                <a:cs typeface="Times New Roman" pitchFamily="18" charset="0"/>
              </a:rPr>
              <a:t>, а также наличие серверов для хранения и обработки данных. Повышение тарифов в часы пиковой нагрузки в два раза приведет к уменьшению вероятности перегрузки оборудования на 80%.</a:t>
            </a:r>
          </a:p>
        </p:txBody>
      </p:sp>
    </p:spTree>
    <p:extLst>
      <p:ext uri="{BB962C8B-B14F-4D97-AF65-F5344CB8AC3E}">
        <p14:creationId xmlns:p14="http://schemas.microsoft.com/office/powerpoint/2010/main" val="1278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/>
          <p:cNvSpPr txBox="1">
            <a:spLocks/>
          </p:cNvSpPr>
          <p:nvPr/>
        </p:nvSpPr>
        <p:spPr>
          <a:xfrm>
            <a:off x="662787" y="2786821"/>
            <a:ext cx="7983415" cy="130611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defTabSz="914400" rtl="0" eaLnBrk="1" fontAlgn="t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baseline="0">
                <a:solidFill>
                  <a:srgbClr val="37B34A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Спасибо за внимание!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12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49659</TotalTime>
  <Words>522</Words>
  <Application>Microsoft Office PowerPoint</Application>
  <PresentationFormat>Экран (4:3)</PresentationFormat>
  <Paragraphs>74</Paragraphs>
  <Slides>8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Презентация PowerPoint</vt:lpstr>
      <vt:lpstr>Проблема, постановка задачи</vt:lpstr>
      <vt:lpstr>Размещение зарядных станций: используемые данные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Санкт-Петербургского политехнического университета Петра Великого в интернете и в социальных ресурсах</dc:title>
  <dc:creator>пользователь Microsoft Office</dc:creator>
  <cp:lastModifiedBy>Акимов</cp:lastModifiedBy>
  <cp:revision>222</cp:revision>
  <dcterms:created xsi:type="dcterms:W3CDTF">2016-02-02T13:12:08Z</dcterms:created>
  <dcterms:modified xsi:type="dcterms:W3CDTF">2021-10-10T09:44:52Z</dcterms:modified>
</cp:coreProperties>
</file>