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61" r:id="rId2"/>
    <p:sldId id="727" r:id="rId3"/>
    <p:sldId id="728" r:id="rId4"/>
    <p:sldId id="765" r:id="rId5"/>
    <p:sldId id="757" r:id="rId6"/>
    <p:sldId id="732" r:id="rId7"/>
    <p:sldId id="766" r:id="rId8"/>
    <p:sldId id="726" r:id="rId9"/>
  </p:sldIdLst>
  <p:sldSz cx="20104100" cy="11309350"/>
  <p:notesSz cx="20104100" cy="113093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2" userDrawn="1">
          <p15:clr>
            <a:srgbClr val="A4A3A4"/>
          </p15:clr>
        </p15:guide>
        <p15:guide id="2" pos="9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CE"/>
    <a:srgbClr val="17B69C"/>
    <a:srgbClr val="0F316C"/>
    <a:srgbClr val="EDF1F5"/>
    <a:srgbClr val="15B012"/>
    <a:srgbClr val="C5D9E7"/>
    <a:srgbClr val="91A3B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817" autoAdjust="0"/>
  </p:normalViewPr>
  <p:slideViewPr>
    <p:cSldViewPr>
      <p:cViewPr>
        <p:scale>
          <a:sx n="50" d="100"/>
          <a:sy n="50" d="100"/>
        </p:scale>
        <p:origin x="691" y="139"/>
      </p:cViewPr>
      <p:guideLst>
        <p:guide orient="horz" pos="1642"/>
        <p:guide pos="9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25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BM Plex Sans" panose="020B0503050203000203" pitchFamily="34" charset="0"/>
              </a:defRPr>
            </a:lvl1pPr>
          </a:lstStyle>
          <a:p>
            <a:fld id="{15504EF5-1B61-4C08-BFDD-5C0D5AF73FD4}" type="datetimeFigureOut">
              <a:rPr lang="ru-RU" smtClean="0"/>
              <a:pPr/>
              <a:t>16.04.2025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BM Plex Sans" panose="020B0503050203000203" pitchFamily="34" charset="0"/>
              </a:defRPr>
            </a:lvl1pPr>
          </a:lstStyle>
          <a:p>
            <a:fld id="{65D8CCBB-81F9-477D-A072-57A81C27A3A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7103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4/16/2025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91004" y="1399796"/>
            <a:ext cx="13122090" cy="704214"/>
          </a:xfrm>
          <a:prstGeom prst="rect">
            <a:avLst/>
          </a:prstGeom>
        </p:spPr>
        <p:txBody>
          <a:bodyPr lIns="0" tIns="0" rIns="0" bIns="0"/>
          <a:lstStyle>
            <a:lvl1pPr>
              <a:defRPr sz="4450" b="0" i="0">
                <a:solidFill>
                  <a:srgbClr val="60269E"/>
                </a:solidFill>
                <a:latin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13063" y="3203932"/>
            <a:ext cx="17277972" cy="5650230"/>
          </a:xfrm>
          <a:prstGeom prst="rect">
            <a:avLst/>
          </a:prstGeom>
        </p:spPr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4/16/2025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91004" y="1399796"/>
            <a:ext cx="13122090" cy="704214"/>
          </a:xfrm>
          <a:prstGeom prst="rect">
            <a:avLst/>
          </a:prstGeom>
        </p:spPr>
        <p:txBody>
          <a:bodyPr lIns="0" tIns="0" rIns="0" bIns="0"/>
          <a:lstStyle>
            <a:lvl1pPr>
              <a:defRPr sz="4450" b="0" i="0">
                <a:solidFill>
                  <a:srgbClr val="60269E"/>
                </a:solidFill>
                <a:latin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413063" y="2738131"/>
            <a:ext cx="689102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4/16/2025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91004" y="1399796"/>
            <a:ext cx="13122090" cy="704214"/>
          </a:xfrm>
          <a:prstGeom prst="rect">
            <a:avLst/>
          </a:prstGeom>
        </p:spPr>
        <p:txBody>
          <a:bodyPr lIns="0" tIns="0" rIns="0" bIns="0"/>
          <a:lstStyle>
            <a:lvl1pPr>
              <a:defRPr sz="4450" b="0" i="0">
                <a:solidFill>
                  <a:srgbClr val="60269E"/>
                </a:solidFill>
                <a:latin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4/16/2025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4/16/2025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B6F15528-21DE-4FAA-801E-634DDDAF4B2B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A8F96F0-52B2-3548-85EC-33CD486C79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5205" y="10517696"/>
            <a:ext cx="4623943" cy="276999"/>
          </a:xfrm>
          <a:prstGeom prst="rect">
            <a:avLst/>
          </a:prstGeom>
        </p:spPr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fld id="{A81BE1BD-7540-D444-8052-425E56B8FEB1}" type="datetimeFigureOut">
              <a:rPr lang="ru-RU" smtClean="0"/>
              <a:pPr/>
              <a:t>16.04.2025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872D519-3666-1E42-93C6-D9A9D2437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35394" y="10517696"/>
            <a:ext cx="6433312" cy="276999"/>
          </a:xfrm>
          <a:prstGeom prst="rect">
            <a:avLst/>
          </a:prstGeom>
        </p:spPr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4145512-48B7-094A-9A6E-742F27D06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474953" y="10517696"/>
            <a:ext cx="4623943" cy="276999"/>
          </a:xfrm>
          <a:prstGeom prst="rect">
            <a:avLst/>
          </a:prstGeom>
        </p:spPr>
        <p:txBody>
          <a:bodyPr/>
          <a:lstStyle>
            <a:lvl1pPr>
              <a:defRPr>
                <a:latin typeface="IBM Plex Sans" panose="020B0503050203000203" pitchFamily="34" charset="0"/>
              </a:defRPr>
            </a:lvl1pPr>
          </a:lstStyle>
          <a:p>
            <a:fld id="{98F9EA06-3FC5-B745-8466-F660D6235FA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4757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7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0938" y="77543"/>
            <a:ext cx="3057150" cy="2584709"/>
          </a:xfrm>
          <a:prstGeom prst="rect">
            <a:avLst/>
          </a:prstGeom>
        </p:spPr>
      </p:pic>
      <p:pic>
        <p:nvPicPr>
          <p:cNvPr id="7" name="Picture 2" descr="C:\Users\MSShafigullin\Desktop\2020\Презентация КФУ\kfu_logo_circle_rus.png">
            <a:extLst>
              <a:ext uri="{FF2B5EF4-FFF2-40B4-BE49-F238E27FC236}">
                <a16:creationId xmlns:a16="http://schemas.microsoft.com/office/drawing/2014/main" id="{3ED0634E-DA0B-7133-CEEF-295D63028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99450" y="625475"/>
            <a:ext cx="3057150" cy="298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81ABF1-1435-F8E3-71DB-8D447A348469}"/>
              </a:ext>
            </a:extLst>
          </p:cNvPr>
          <p:cNvSpPr txBox="1"/>
          <p:nvPr/>
        </p:nvSpPr>
        <p:spPr>
          <a:xfrm>
            <a:off x="4151180" y="4592449"/>
            <a:ext cx="119206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1100"/>
            </a:pPr>
            <a:r>
              <a:rPr lang="ru-RU" sz="4400" dirty="0">
                <a:solidFill>
                  <a:schemeClr val="lt1"/>
                </a:solidFill>
                <a:latin typeface="PT Sans" panose="020B0503020203020204" pitchFamily="34" charset="-52"/>
              </a:rPr>
              <a:t>Компьютерная лингвистика: развитие больших языковых моделей после </a:t>
            </a:r>
            <a:r>
              <a:rPr lang="en-US" sz="4400" dirty="0">
                <a:solidFill>
                  <a:schemeClr val="lt1"/>
                </a:solidFill>
                <a:latin typeface="PT Sans" panose="020B0503020203020204" pitchFamily="34" charset="-52"/>
              </a:rPr>
              <a:t>ChatGPT-</a:t>
            </a:r>
            <a:r>
              <a:rPr lang="ru-RU" sz="4400" dirty="0">
                <a:solidFill>
                  <a:schemeClr val="lt1"/>
                </a:solidFill>
                <a:latin typeface="PT Sans" panose="020B0503020203020204" pitchFamily="34" charset="-52"/>
              </a:rPr>
              <a:t>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A5CF12-6E7C-82B1-31BF-2AD6C1EA747E}"/>
              </a:ext>
            </a:extLst>
          </p:cNvPr>
          <p:cNvSpPr txBox="1"/>
          <p:nvPr/>
        </p:nvSpPr>
        <p:spPr>
          <a:xfrm>
            <a:off x="4260850" y="4147596"/>
            <a:ext cx="9982200" cy="1507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4000"/>
              </a:lnSpc>
            </a:pPr>
            <a:r>
              <a:rPr lang="ru-RU" sz="88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Парсер новостей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5E34CE-6A8A-973E-3B9B-87F37F5F2BC1}"/>
              </a:ext>
            </a:extLst>
          </p:cNvPr>
          <p:cNvSpPr txBox="1"/>
          <p:nvPr/>
        </p:nvSpPr>
        <p:spPr>
          <a:xfrm>
            <a:off x="7004050" y="9639794"/>
            <a:ext cx="4495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800" i="1" dirty="0">
                <a:solidFill>
                  <a:srgbClr val="202122"/>
                </a:solidFill>
                <a:latin typeface="Arial" panose="020B0604020202020204" pitchFamily="34" charset="0"/>
              </a:rPr>
              <a:t>Апрель 2025</a:t>
            </a:r>
            <a:endParaRPr lang="ru-RU" sz="4800" i="1" dirty="0"/>
          </a:p>
        </p:txBody>
      </p:sp>
    </p:spTree>
    <p:extLst>
      <p:ext uri="{BB962C8B-B14F-4D97-AF65-F5344CB8AC3E}">
        <p14:creationId xmlns:p14="http://schemas.microsoft.com/office/powerpoint/2010/main" val="3379243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083347-8A95-4F26-A379-B2CE7920A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04100" cy="11308556"/>
          </a:xfrm>
          <a:prstGeom prst="rect">
            <a:avLst/>
          </a:prstGeom>
        </p:spPr>
      </p:pic>
      <p:sp>
        <p:nvSpPr>
          <p:cNvPr id="8" name="object 4">
            <a:extLst>
              <a:ext uri="{FF2B5EF4-FFF2-40B4-BE49-F238E27FC236}">
                <a16:creationId xmlns:a16="http://schemas.microsoft.com/office/drawing/2014/main" id="{00B51407-5193-468E-B93E-4BACD5D1BF69}"/>
              </a:ext>
            </a:extLst>
          </p:cNvPr>
          <p:cNvSpPr txBox="1"/>
          <p:nvPr/>
        </p:nvSpPr>
        <p:spPr>
          <a:xfrm>
            <a:off x="852714" y="669160"/>
            <a:ext cx="18114736" cy="758753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b="1" dirty="0">
                <a:solidFill>
                  <a:schemeClr val="tx2">
                    <a:lumMod val="75000"/>
                  </a:schemeClr>
                </a:solidFill>
                <a:latin typeface="Montserrat SemiBold" pitchFamily="2" charset="77"/>
                <a:cs typeface="Times New Roman" panose="02020603050405020304" pitchFamily="18" charset="0"/>
              </a:rPr>
              <a:t>Потребность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49A5A166-887A-847C-8776-139E32EC0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196050" y="10316687"/>
            <a:ext cx="609600" cy="795845"/>
          </a:xfrm>
        </p:spPr>
        <p:txBody>
          <a:bodyPr/>
          <a:lstStyle/>
          <a:p>
            <a:pPr algn="ctr"/>
            <a:fld id="{98F9EA06-3FC5-B745-8466-F660D6235FA0}" type="slidenum">
              <a:rPr lang="ru-RU" sz="4400" smtClean="0">
                <a:solidFill>
                  <a:schemeClr val="tx2">
                    <a:lumMod val="75000"/>
                  </a:schemeClr>
                </a:solidFill>
              </a:rPr>
              <a:pPr algn="ctr"/>
              <a:t>2</a:t>
            </a:fld>
            <a:endParaRPr lang="ru-RU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681FCB3-C949-E3CC-A982-4B8BD0C454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235"/>
          <a:stretch/>
        </p:blipFill>
        <p:spPr>
          <a:xfrm>
            <a:off x="339271" y="3261151"/>
            <a:ext cx="3845379" cy="79508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DBC3EC-CE43-3659-9072-C60AF58B3267}"/>
              </a:ext>
            </a:extLst>
          </p:cNvPr>
          <p:cNvSpPr txBox="1"/>
          <p:nvPr/>
        </p:nvSpPr>
        <p:spPr>
          <a:xfrm>
            <a:off x="4581070" y="3368675"/>
            <a:ext cx="14919779" cy="1322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ru-RU" sz="3200" dirty="0">
                <a:solidFill>
                  <a:srgbClr val="202122"/>
                </a:solidFill>
                <a:latin typeface="Arial" panose="020B0604020202020204" pitchFamily="34" charset="0"/>
              </a:rPr>
              <a:t>Каждый месяц необходимо подготовить бизнес-дайджест для рассылки.</a:t>
            </a:r>
          </a:p>
          <a:p>
            <a:pPr algn="just">
              <a:lnSpc>
                <a:spcPct val="114000"/>
              </a:lnSpc>
              <a:spcBef>
                <a:spcPts val="1200"/>
              </a:spcBef>
            </a:pPr>
            <a:r>
              <a:rPr lang="ru-RU" sz="3200" dirty="0">
                <a:solidFill>
                  <a:srgbClr val="202122"/>
                </a:solidFill>
                <a:latin typeface="Arial" panose="020B0604020202020204" pitchFamily="34" charset="0"/>
              </a:rPr>
              <a:t>Для этого требуется проанализировать десятки источников бизнес-новостей.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6B0F3D3-C5E3-B444-6C06-F9705235A2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850" y="4948988"/>
            <a:ext cx="5889124" cy="626828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E33F494-5292-BDCD-2E3D-0EDB1B8D7B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9649" y="6466183"/>
            <a:ext cx="4103458" cy="45423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49425C0-9B96-EF09-0EB1-C91D2BC25869}"/>
              </a:ext>
            </a:extLst>
          </p:cNvPr>
          <p:cNvSpPr txBox="1"/>
          <p:nvPr/>
        </p:nvSpPr>
        <p:spPr>
          <a:xfrm>
            <a:off x="11652250" y="5067871"/>
            <a:ext cx="8036378" cy="10440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4000"/>
              </a:lnSpc>
            </a:pPr>
            <a:r>
              <a:rPr lang="ru-RU" sz="2800" i="1" dirty="0">
                <a:solidFill>
                  <a:srgbClr val="202122"/>
                </a:solidFill>
                <a:latin typeface="Arial" panose="020B0604020202020204" pitchFamily="34" charset="0"/>
              </a:rPr>
              <a:t>Перспектива для автоматизации с помощью агентных технологий на основе ИИ</a:t>
            </a:r>
            <a:endParaRPr lang="ru-RU" sz="2800" i="1" dirty="0"/>
          </a:p>
        </p:txBody>
      </p:sp>
      <p:sp>
        <p:nvSpPr>
          <p:cNvPr id="17" name="Стрелка: вправо 16">
            <a:extLst>
              <a:ext uri="{FF2B5EF4-FFF2-40B4-BE49-F238E27FC236}">
                <a16:creationId xmlns:a16="http://schemas.microsoft.com/office/drawing/2014/main" id="{DEA67D7C-2D67-B599-52AF-74736C73AD65}"/>
              </a:ext>
            </a:extLst>
          </p:cNvPr>
          <p:cNvSpPr/>
          <p:nvPr/>
        </p:nvSpPr>
        <p:spPr>
          <a:xfrm>
            <a:off x="10988174" y="7788275"/>
            <a:ext cx="3458532" cy="1322093"/>
          </a:xfrm>
          <a:prstGeom prst="rightArrow">
            <a:avLst/>
          </a:prstGeom>
          <a:solidFill>
            <a:schemeClr val="accent1"/>
          </a:solidFill>
        </p:spPr>
        <p:txBody>
          <a:bodyPr wrap="square" lIns="0" tIns="0" rIns="0" bIns="0" rtlCol="0" anchor="ctr"/>
          <a:lstStyle/>
          <a:p>
            <a:pPr algn="l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504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083347-8A95-4F26-A379-B2CE7920A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0" y="794"/>
            <a:ext cx="20104100" cy="11308556"/>
          </a:xfrm>
          <a:prstGeom prst="rect">
            <a:avLst/>
          </a:prstGeom>
        </p:spPr>
      </p:pic>
      <p:sp>
        <p:nvSpPr>
          <p:cNvPr id="8" name="object 4">
            <a:extLst>
              <a:ext uri="{FF2B5EF4-FFF2-40B4-BE49-F238E27FC236}">
                <a16:creationId xmlns:a16="http://schemas.microsoft.com/office/drawing/2014/main" id="{00B51407-5193-468E-B93E-4BACD5D1BF69}"/>
              </a:ext>
            </a:extLst>
          </p:cNvPr>
          <p:cNvSpPr txBox="1"/>
          <p:nvPr/>
        </p:nvSpPr>
        <p:spPr>
          <a:xfrm>
            <a:off x="852714" y="669160"/>
            <a:ext cx="18114736" cy="758753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b="1" dirty="0">
                <a:solidFill>
                  <a:schemeClr val="tx2">
                    <a:lumMod val="75000"/>
                  </a:schemeClr>
                </a:solidFill>
                <a:latin typeface="Montserrat SemiBold" pitchFamily="2" charset="77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49A5A166-887A-847C-8776-139E32EC0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196050" y="10421430"/>
            <a:ext cx="609600" cy="795845"/>
          </a:xfrm>
        </p:spPr>
        <p:txBody>
          <a:bodyPr/>
          <a:lstStyle/>
          <a:p>
            <a:pPr algn="ctr"/>
            <a:fld id="{98F9EA06-3FC5-B745-8466-F660D6235FA0}" type="slidenum">
              <a:rPr lang="ru-RU" sz="4400" smtClean="0">
                <a:solidFill>
                  <a:schemeClr val="tx2">
                    <a:lumMod val="75000"/>
                  </a:schemeClr>
                </a:solidFill>
              </a:rPr>
              <a:pPr algn="ctr"/>
              <a:t>3</a:t>
            </a:fld>
            <a:endParaRPr lang="ru-RU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793FB4-3D87-CC97-0775-4C388D641BE2}"/>
              </a:ext>
            </a:extLst>
          </p:cNvPr>
          <p:cNvSpPr txBox="1"/>
          <p:nvPr/>
        </p:nvSpPr>
        <p:spPr>
          <a:xfrm>
            <a:off x="5632451" y="3972619"/>
            <a:ext cx="1219199" cy="606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en-US" sz="3200" dirty="0">
                <a:solidFill>
                  <a:srgbClr val="202122"/>
                </a:solidFill>
                <a:latin typeface="Arial" panose="020B0604020202020204" pitchFamily="34" charset="0"/>
              </a:rPr>
              <a:t>LLM</a:t>
            </a:r>
            <a:endParaRPr lang="ru-RU" sz="3200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3D5714-ACB1-BAE8-9C1D-81BEE3828832}"/>
              </a:ext>
            </a:extLst>
          </p:cNvPr>
          <p:cNvSpPr txBox="1"/>
          <p:nvPr/>
        </p:nvSpPr>
        <p:spPr>
          <a:xfrm>
            <a:off x="4184650" y="6528753"/>
            <a:ext cx="4267200" cy="606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en-US" sz="3200" dirty="0">
                <a:solidFill>
                  <a:srgbClr val="202122"/>
                </a:solidFill>
                <a:latin typeface="Arial" panose="020B0604020202020204" pitchFamily="34" charset="0"/>
              </a:rPr>
              <a:t>LLM</a:t>
            </a:r>
            <a:r>
              <a:rPr lang="ru-RU" sz="3200" dirty="0">
                <a:solidFill>
                  <a:srgbClr val="202122"/>
                </a:solidFill>
                <a:latin typeface="Arial" panose="020B0604020202020204" pitchFamily="34" charset="0"/>
              </a:rPr>
              <a:t> + </a:t>
            </a:r>
            <a:r>
              <a:rPr lang="en-US" sz="3200" dirty="0">
                <a:solidFill>
                  <a:srgbClr val="202122"/>
                </a:solidFill>
                <a:latin typeface="Arial" panose="020B0604020202020204" pitchFamily="34" charset="0"/>
              </a:rPr>
              <a:t>web search</a:t>
            </a:r>
            <a:endParaRPr lang="ru-RU" sz="3200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E86E4B-B9DB-1AB6-DDD3-C51C45B156E2}"/>
              </a:ext>
            </a:extLst>
          </p:cNvPr>
          <p:cNvSpPr txBox="1"/>
          <p:nvPr/>
        </p:nvSpPr>
        <p:spPr>
          <a:xfrm>
            <a:off x="4032250" y="9388475"/>
            <a:ext cx="4267200" cy="606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en-US" sz="3200" dirty="0">
                <a:solidFill>
                  <a:srgbClr val="202122"/>
                </a:solidFill>
                <a:latin typeface="Arial" panose="020B0604020202020204" pitchFamily="34" charset="0"/>
              </a:rPr>
              <a:t>LLM</a:t>
            </a:r>
            <a:r>
              <a:rPr lang="ru-RU" sz="3200" dirty="0">
                <a:solidFill>
                  <a:srgbClr val="202122"/>
                </a:solidFill>
                <a:latin typeface="Arial" panose="020B0604020202020204" pitchFamily="34" charset="0"/>
              </a:rPr>
              <a:t> + </a:t>
            </a:r>
            <a:r>
              <a:rPr lang="en-US" sz="3200" dirty="0">
                <a:solidFill>
                  <a:srgbClr val="202122"/>
                </a:solidFill>
                <a:latin typeface="Arial" panose="020B0604020202020204" pitchFamily="34" charset="0"/>
              </a:rPr>
              <a:t>deep research</a:t>
            </a:r>
            <a:endParaRPr lang="ru-RU" sz="3200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pic>
        <p:nvPicPr>
          <p:cNvPr id="13" name="Рисунок 12" descr="Исследование">
            <a:extLst>
              <a:ext uri="{FF2B5EF4-FFF2-40B4-BE49-F238E27FC236}">
                <a16:creationId xmlns:a16="http://schemas.microsoft.com/office/drawing/2014/main" id="{4BEDA1A9-9C84-83A7-6F31-E92396FC47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47050" y="9242708"/>
            <a:ext cx="914400" cy="914400"/>
          </a:xfrm>
          <a:prstGeom prst="rect">
            <a:avLst/>
          </a:prstGeom>
        </p:spPr>
      </p:pic>
      <p:pic>
        <p:nvPicPr>
          <p:cNvPr id="15" name="Рисунок 14" descr="Интернет">
            <a:extLst>
              <a:ext uri="{FF2B5EF4-FFF2-40B4-BE49-F238E27FC236}">
                <a16:creationId xmlns:a16="http://schemas.microsoft.com/office/drawing/2014/main" id="{3AC8B904-4BC6-29D2-9CAD-D84506B37A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42250" y="6374969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FB782EE-F580-70E8-288B-8BD3F213C3AA}"/>
              </a:ext>
            </a:extLst>
          </p:cNvPr>
          <p:cNvSpPr txBox="1"/>
          <p:nvPr/>
        </p:nvSpPr>
        <p:spPr>
          <a:xfrm>
            <a:off x="527050" y="3972619"/>
            <a:ext cx="2286000" cy="606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ru-RU" sz="3200" dirty="0">
                <a:solidFill>
                  <a:srgbClr val="202122"/>
                </a:solidFill>
                <a:latin typeface="Arial" panose="020B0604020202020204" pitchFamily="34" charset="0"/>
              </a:rPr>
              <a:t>2020-2022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E2F17D-C862-D702-3DF4-69CCCA288480}"/>
              </a:ext>
            </a:extLst>
          </p:cNvPr>
          <p:cNvSpPr txBox="1"/>
          <p:nvPr/>
        </p:nvSpPr>
        <p:spPr>
          <a:xfrm>
            <a:off x="527050" y="6528753"/>
            <a:ext cx="2286000" cy="606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ru-RU" sz="3200" dirty="0">
                <a:solidFill>
                  <a:srgbClr val="202122"/>
                </a:solidFill>
                <a:latin typeface="Arial" panose="020B0604020202020204" pitchFamily="34" charset="0"/>
              </a:rPr>
              <a:t>2023-2024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64C324-2D94-69FA-7422-32A7215A5179}"/>
              </a:ext>
            </a:extLst>
          </p:cNvPr>
          <p:cNvSpPr txBox="1"/>
          <p:nvPr/>
        </p:nvSpPr>
        <p:spPr>
          <a:xfrm>
            <a:off x="984250" y="9396491"/>
            <a:ext cx="1143000" cy="606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</a:pPr>
            <a:r>
              <a:rPr lang="ru-RU" sz="3200" dirty="0">
                <a:solidFill>
                  <a:srgbClr val="202122"/>
                </a:solidFill>
                <a:latin typeface="Arial" panose="020B0604020202020204" pitchFamily="34" charset="0"/>
              </a:rPr>
              <a:t>2025</a:t>
            </a: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FA735D33-4515-A5BA-A565-A92C8D731A15}"/>
              </a:ext>
            </a:extLst>
          </p:cNvPr>
          <p:cNvCxnSpPr/>
          <p:nvPr/>
        </p:nvCxnSpPr>
        <p:spPr>
          <a:xfrm>
            <a:off x="3270250" y="3673475"/>
            <a:ext cx="0" cy="67479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990497B7-6BA4-ED77-59FF-1074C1F205A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1"/>
          <a:stretch/>
        </p:blipFill>
        <p:spPr>
          <a:xfrm>
            <a:off x="10128250" y="3543419"/>
            <a:ext cx="7483986" cy="1730256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73C697C7-B23A-AA8B-4D8C-D496B9253A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5974041"/>
            <a:ext cx="7477634" cy="1920651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7B5290B-4226-966D-8E00-46999FECA27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153" y="8915883"/>
            <a:ext cx="7422081" cy="173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859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083347-8A95-4F26-A379-B2CE7920A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0" y="794"/>
            <a:ext cx="20104100" cy="11308556"/>
          </a:xfrm>
          <a:prstGeom prst="rect">
            <a:avLst/>
          </a:prstGeom>
        </p:spPr>
      </p:pic>
      <p:sp>
        <p:nvSpPr>
          <p:cNvPr id="8" name="object 4">
            <a:extLst>
              <a:ext uri="{FF2B5EF4-FFF2-40B4-BE49-F238E27FC236}">
                <a16:creationId xmlns:a16="http://schemas.microsoft.com/office/drawing/2014/main" id="{00B51407-5193-468E-B93E-4BACD5D1BF69}"/>
              </a:ext>
            </a:extLst>
          </p:cNvPr>
          <p:cNvSpPr txBox="1"/>
          <p:nvPr/>
        </p:nvSpPr>
        <p:spPr>
          <a:xfrm>
            <a:off x="174464" y="669160"/>
            <a:ext cx="19783586" cy="758753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en-US" sz="4800" b="1" dirty="0">
                <a:solidFill>
                  <a:schemeClr val="tx2">
                    <a:lumMod val="75000"/>
                  </a:schemeClr>
                </a:solidFill>
                <a:latin typeface="Montserrat SemiBold" pitchFamily="2" charset="77"/>
                <a:cs typeface="Times New Roman" panose="02020603050405020304" pitchFamily="18" charset="0"/>
              </a:rPr>
              <a:t>LLM </a:t>
            </a:r>
            <a:r>
              <a:rPr lang="ru-RU" sz="4800" b="1" dirty="0">
                <a:solidFill>
                  <a:schemeClr val="tx2">
                    <a:lumMod val="75000"/>
                  </a:schemeClr>
                </a:solidFill>
                <a:latin typeface="Montserrat SemiBold" pitchFamily="2" charset="77"/>
                <a:cs typeface="Times New Roman" panose="02020603050405020304" pitchFamily="18" charset="0"/>
              </a:rPr>
              <a:t>с возможностью поиска в интернете и доступом по </a:t>
            </a:r>
            <a:r>
              <a:rPr lang="en-US" sz="4800" b="1" dirty="0">
                <a:solidFill>
                  <a:schemeClr val="tx2">
                    <a:lumMod val="75000"/>
                  </a:schemeClr>
                </a:solidFill>
                <a:latin typeface="Montserrat SemiBold" pitchFamily="2" charset="77"/>
                <a:cs typeface="Times New Roman" panose="02020603050405020304" pitchFamily="18" charset="0"/>
              </a:rPr>
              <a:t>API</a:t>
            </a:r>
            <a:endParaRPr lang="ru-RU" sz="4800" b="1" dirty="0">
              <a:solidFill>
                <a:schemeClr val="tx2">
                  <a:lumMod val="75000"/>
                </a:schemeClr>
              </a:solidFill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49A5A166-887A-847C-8776-139E32EC0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196050" y="10421430"/>
            <a:ext cx="609600" cy="795845"/>
          </a:xfrm>
        </p:spPr>
        <p:txBody>
          <a:bodyPr/>
          <a:lstStyle/>
          <a:p>
            <a:pPr algn="ctr"/>
            <a:fld id="{98F9EA06-3FC5-B745-8466-F660D6235FA0}" type="slidenum">
              <a:rPr lang="ru-RU" sz="4400" smtClean="0">
                <a:solidFill>
                  <a:schemeClr val="tx2">
                    <a:lumMod val="75000"/>
                  </a:schemeClr>
                </a:solidFill>
              </a:rPr>
              <a:pPr algn="ctr"/>
              <a:t>4</a:t>
            </a:fld>
            <a:endParaRPr lang="ru-RU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4420A4E-27F6-32A9-D6C4-F91E0876A4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21" y="3435568"/>
            <a:ext cx="13514997" cy="76293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0A0EB2-A32A-BE80-F5F3-07A60DB3FDBB}"/>
              </a:ext>
            </a:extLst>
          </p:cNvPr>
          <p:cNvSpPr txBox="1"/>
          <p:nvPr/>
        </p:nvSpPr>
        <p:spPr>
          <a:xfrm>
            <a:off x="15005051" y="4613703"/>
            <a:ext cx="4190999" cy="4433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dirty="0">
                <a:solidFill>
                  <a:srgbClr val="202122"/>
                </a:solidFill>
                <a:latin typeface="Arial" panose="020B0604020202020204" pitchFamily="34" charset="0"/>
              </a:rPr>
              <a:t>Рейтинг </a:t>
            </a:r>
            <a:r>
              <a:rPr lang="en-US" sz="3200" dirty="0">
                <a:solidFill>
                  <a:srgbClr val="202122"/>
                </a:solidFill>
                <a:latin typeface="Arial" panose="020B0604020202020204" pitchFamily="34" charset="0"/>
              </a:rPr>
              <a:t>LLM </a:t>
            </a:r>
            <a:r>
              <a:rPr lang="ru-RU" sz="3200" dirty="0">
                <a:solidFill>
                  <a:srgbClr val="202122"/>
                </a:solidFill>
                <a:latin typeface="Arial" panose="020B0604020202020204" pitchFamily="34" charset="0"/>
              </a:rPr>
              <a:t>с возможностью поиска в интернете впервые появился 14 апреля 2025 года на </a:t>
            </a:r>
            <a:r>
              <a:rPr lang="en-US" sz="3200" dirty="0">
                <a:solidFill>
                  <a:srgbClr val="202122"/>
                </a:solidFill>
                <a:latin typeface="Arial" panose="020B0604020202020204" pitchFamily="34" charset="0"/>
              </a:rPr>
              <a:t>LMArena</a:t>
            </a:r>
            <a:endParaRPr lang="ru-RU" sz="3200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483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083347-8A95-4F26-A379-B2CE7920A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0" y="794"/>
            <a:ext cx="20104100" cy="11308556"/>
          </a:xfrm>
          <a:prstGeom prst="rect">
            <a:avLst/>
          </a:prstGeom>
        </p:spPr>
      </p:pic>
      <p:sp>
        <p:nvSpPr>
          <p:cNvPr id="8" name="object 4">
            <a:extLst>
              <a:ext uri="{FF2B5EF4-FFF2-40B4-BE49-F238E27FC236}">
                <a16:creationId xmlns:a16="http://schemas.microsoft.com/office/drawing/2014/main" id="{00B51407-5193-468E-B93E-4BACD5D1BF69}"/>
              </a:ext>
            </a:extLst>
          </p:cNvPr>
          <p:cNvSpPr txBox="1"/>
          <p:nvPr/>
        </p:nvSpPr>
        <p:spPr>
          <a:xfrm>
            <a:off x="852714" y="669160"/>
            <a:ext cx="18114736" cy="758753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b="1" dirty="0">
                <a:solidFill>
                  <a:schemeClr val="tx2">
                    <a:lumMod val="75000"/>
                  </a:schemeClr>
                </a:solidFill>
                <a:latin typeface="Montserrat SemiBold" pitchFamily="2" charset="77"/>
                <a:cs typeface="Times New Roman" panose="02020603050405020304" pitchFamily="18" charset="0"/>
              </a:rPr>
              <a:t>Разработанное решение</a:t>
            </a:r>
            <a:r>
              <a:rPr lang="en-US" sz="4800" b="1" dirty="0">
                <a:solidFill>
                  <a:schemeClr val="tx2">
                    <a:lumMod val="75000"/>
                  </a:schemeClr>
                </a:solidFill>
                <a:latin typeface="Montserrat SemiBold" pitchFamily="2" charset="77"/>
                <a:cs typeface="Times New Roman" panose="02020603050405020304" pitchFamily="18" charset="0"/>
              </a:rPr>
              <a:t> (</a:t>
            </a:r>
            <a:r>
              <a:rPr lang="ru-RU" sz="4800" b="1" dirty="0">
                <a:solidFill>
                  <a:schemeClr val="tx2">
                    <a:lumMod val="75000"/>
                  </a:schemeClr>
                </a:solidFill>
                <a:latin typeface="Montserrat SemiBold" pitchFamily="2" charset="77"/>
                <a:cs typeface="Times New Roman" panose="02020603050405020304" pitchFamily="18" charset="0"/>
              </a:rPr>
              <a:t>версия 1)</a:t>
            </a: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114582" y="3196186"/>
            <a:ext cx="10134926" cy="7331075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1200"/>
              </a:spcAft>
            </a:pPr>
            <a:endParaRPr lang="ru-RU" sz="4000" i="1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49A5A166-887A-847C-8776-139E32EC0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8815050" y="10497630"/>
            <a:ext cx="990600" cy="795845"/>
          </a:xfrm>
        </p:spPr>
        <p:txBody>
          <a:bodyPr/>
          <a:lstStyle/>
          <a:p>
            <a:pPr algn="ctr"/>
            <a:fld id="{98F9EA06-3FC5-B745-8466-F660D6235FA0}" type="slidenum">
              <a:rPr lang="ru-RU" sz="4400" smtClean="0">
                <a:solidFill>
                  <a:schemeClr val="tx2">
                    <a:lumMod val="75000"/>
                  </a:schemeClr>
                </a:solidFill>
              </a:rPr>
              <a:pPr algn="ctr"/>
              <a:t>5</a:t>
            </a:fld>
            <a:endParaRPr lang="ru-RU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664A762-2EE2-A6E8-EFAA-E16055AA2C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50" y="3292475"/>
            <a:ext cx="13868400" cy="78554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150828-706E-4E78-259E-9B67BB3B2BFA}"/>
              </a:ext>
            </a:extLst>
          </p:cNvPr>
          <p:cNvSpPr txBox="1"/>
          <p:nvPr/>
        </p:nvSpPr>
        <p:spPr>
          <a:xfrm>
            <a:off x="14243050" y="3140075"/>
            <a:ext cx="5765799" cy="7849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3200" dirty="0">
                <a:solidFill>
                  <a:srgbClr val="202122"/>
                </a:solidFill>
                <a:latin typeface="Arial" panose="020B0604020202020204" pitchFamily="34" charset="0"/>
              </a:rPr>
              <a:t>Промпт оптимизирован с учетом исторических данных о бизнес-дайджестах с высоким </a:t>
            </a:r>
            <a:r>
              <a:rPr lang="en-US" sz="3200" dirty="0">
                <a:solidFill>
                  <a:srgbClr val="202122"/>
                </a:solidFill>
                <a:latin typeface="Arial" panose="020B0604020202020204" pitchFamily="34" charset="0"/>
              </a:rPr>
              <a:t>Open Rate.</a:t>
            </a:r>
          </a:p>
          <a:p>
            <a:pPr>
              <a:lnSpc>
                <a:spcPct val="150000"/>
              </a:lnSpc>
              <a:spcBef>
                <a:spcPts val="3600"/>
              </a:spcBef>
            </a:pPr>
            <a:r>
              <a:rPr lang="ru-RU" sz="3200" dirty="0">
                <a:solidFill>
                  <a:srgbClr val="202122"/>
                </a:solidFill>
                <a:latin typeface="Arial" panose="020B0604020202020204" pitchFamily="34" charset="0"/>
              </a:rPr>
              <a:t>Сервис развернут на </a:t>
            </a:r>
            <a:r>
              <a:rPr lang="en-US" sz="3200" dirty="0">
                <a:solidFill>
                  <a:srgbClr val="202122"/>
                </a:solidFill>
                <a:latin typeface="Arial" panose="020B0604020202020204" pitchFamily="34" charset="0"/>
              </a:rPr>
              <a:t>HF </a:t>
            </a:r>
            <a:r>
              <a:rPr lang="ru-RU" sz="3200" dirty="0">
                <a:solidFill>
                  <a:srgbClr val="202122"/>
                </a:solidFill>
                <a:latin typeface="Arial" panose="020B0604020202020204" pitchFamily="34" charset="0"/>
              </a:rPr>
              <a:t>с предоставляемым доступом по запросу (в настоящее время доступ предоставлен редакторам, формирующим бизнес-дайджесты).</a:t>
            </a:r>
          </a:p>
        </p:txBody>
      </p:sp>
    </p:spTree>
    <p:extLst>
      <p:ext uri="{BB962C8B-B14F-4D97-AF65-F5344CB8AC3E}">
        <p14:creationId xmlns:p14="http://schemas.microsoft.com/office/powerpoint/2010/main" val="3701856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083347-8A95-4F26-A379-B2CE7920A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0" y="794"/>
            <a:ext cx="20104100" cy="11308556"/>
          </a:xfrm>
          <a:prstGeom prst="rect">
            <a:avLst/>
          </a:prstGeom>
        </p:spPr>
      </p:pic>
      <p:sp>
        <p:nvSpPr>
          <p:cNvPr id="8" name="object 4">
            <a:extLst>
              <a:ext uri="{FF2B5EF4-FFF2-40B4-BE49-F238E27FC236}">
                <a16:creationId xmlns:a16="http://schemas.microsoft.com/office/drawing/2014/main" id="{00B51407-5193-468E-B93E-4BACD5D1BF69}"/>
              </a:ext>
            </a:extLst>
          </p:cNvPr>
          <p:cNvSpPr txBox="1"/>
          <p:nvPr/>
        </p:nvSpPr>
        <p:spPr>
          <a:xfrm>
            <a:off x="852714" y="669160"/>
            <a:ext cx="18724336" cy="1497417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b="1" dirty="0">
                <a:solidFill>
                  <a:schemeClr val="tx2">
                    <a:lumMod val="75000"/>
                  </a:schemeClr>
                </a:solidFill>
                <a:latin typeface="Montserrat SemiBold" pitchFamily="2" charset="77"/>
                <a:cs typeface="Times New Roman" panose="02020603050405020304" pitchFamily="18" charset="0"/>
              </a:rPr>
              <a:t>Возможность перехода на </a:t>
            </a:r>
            <a:r>
              <a:rPr lang="en-US" sz="4800" b="1" dirty="0">
                <a:solidFill>
                  <a:schemeClr val="tx2">
                    <a:lumMod val="75000"/>
                  </a:schemeClr>
                </a:solidFill>
                <a:latin typeface="Montserrat SemiBold" pitchFamily="2" charset="77"/>
                <a:cs typeface="Times New Roman" panose="02020603050405020304" pitchFamily="18" charset="0"/>
              </a:rPr>
              <a:t>open source</a:t>
            </a:r>
            <a:r>
              <a:rPr lang="ru-RU" sz="4800" b="1" dirty="0">
                <a:solidFill>
                  <a:schemeClr val="tx2">
                    <a:lumMod val="75000"/>
                  </a:schemeClr>
                </a:solidFill>
                <a:latin typeface="Montserrat SemiBold" pitchFamily="2" charset="77"/>
                <a:cs typeface="Times New Roman" panose="02020603050405020304" pitchFamily="18" charset="0"/>
              </a:rPr>
              <a:t> / отечественные решения</a:t>
            </a: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114582" y="3196186"/>
            <a:ext cx="10134926" cy="7331075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1200"/>
              </a:spcAft>
            </a:pPr>
            <a:endParaRPr lang="ru-RU" sz="4000" i="1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49A5A166-887A-847C-8776-139E32EC0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196050" y="10421430"/>
            <a:ext cx="609600" cy="795845"/>
          </a:xfrm>
        </p:spPr>
        <p:txBody>
          <a:bodyPr/>
          <a:lstStyle/>
          <a:p>
            <a:pPr algn="ctr"/>
            <a:fld id="{98F9EA06-3FC5-B745-8466-F660D6235FA0}" type="slidenum">
              <a:rPr lang="ru-RU" sz="4400" smtClean="0">
                <a:solidFill>
                  <a:schemeClr val="tx2">
                    <a:lumMod val="75000"/>
                  </a:schemeClr>
                </a:solidFill>
              </a:rPr>
              <a:pPr algn="ctr"/>
              <a:t>6</a:t>
            </a:fld>
            <a:endParaRPr lang="ru-RU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B04EB04-21B5-84CF-9FFE-695700EBC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868"/>
          <a:stretch/>
        </p:blipFill>
        <p:spPr>
          <a:xfrm>
            <a:off x="450850" y="4283075"/>
            <a:ext cx="8710930" cy="67604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FC4F52-0927-DDBB-5FA7-9382ED9CA479}"/>
              </a:ext>
            </a:extLst>
          </p:cNvPr>
          <p:cNvSpPr txBox="1"/>
          <p:nvPr/>
        </p:nvSpPr>
        <p:spPr>
          <a:xfrm>
            <a:off x="1114582" y="3461278"/>
            <a:ext cx="7162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202122"/>
                </a:solidFill>
                <a:latin typeface="Arial" panose="020B0604020202020204" pitchFamily="34" charset="0"/>
              </a:rPr>
              <a:t>Мировой релиз 4 апреля 2025 года</a:t>
            </a:r>
            <a:endParaRPr lang="ru-RU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31294E-9720-1143-A607-20D0AAC56367}"/>
              </a:ext>
            </a:extLst>
          </p:cNvPr>
          <p:cNvSpPr txBox="1"/>
          <p:nvPr/>
        </p:nvSpPr>
        <p:spPr>
          <a:xfrm>
            <a:off x="9739630" y="4664075"/>
            <a:ext cx="10066020" cy="2217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dirty="0">
                <a:solidFill>
                  <a:srgbClr val="202122"/>
                </a:solidFill>
                <a:latin typeface="Arial" panose="020B0604020202020204" pitchFamily="34" charset="0"/>
              </a:rPr>
              <a:t>В качестве </a:t>
            </a:r>
            <a:r>
              <a:rPr lang="en-US" sz="3200" dirty="0">
                <a:solidFill>
                  <a:srgbClr val="202122"/>
                </a:solidFill>
                <a:latin typeface="Arial" panose="020B0604020202020204" pitchFamily="34" charset="0"/>
              </a:rPr>
              <a:t>LLM </a:t>
            </a:r>
            <a:r>
              <a:rPr lang="ru-RU" sz="3200" dirty="0">
                <a:solidFill>
                  <a:srgbClr val="202122"/>
                </a:solidFill>
                <a:latin typeface="Arial" panose="020B0604020202020204" pitchFamily="34" charset="0"/>
              </a:rPr>
              <a:t>возможно использовать </a:t>
            </a:r>
            <a:r>
              <a:rPr lang="en-US" sz="3200" dirty="0" err="1">
                <a:solidFill>
                  <a:srgbClr val="202122"/>
                </a:solidFill>
                <a:latin typeface="Arial" panose="020B0604020202020204" pitchFamily="34" charset="0"/>
              </a:rPr>
              <a:t>GigaChat</a:t>
            </a:r>
            <a:r>
              <a:rPr lang="en-US" sz="32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ru-RU" sz="3200" dirty="0">
                <a:solidFill>
                  <a:srgbClr val="202122"/>
                </a:solidFill>
                <a:latin typeface="Arial" panose="020B0604020202020204" pitchFamily="34" charset="0"/>
              </a:rPr>
              <a:t>или развернутую в контуре банка </a:t>
            </a:r>
            <a:r>
              <a:rPr lang="en-US" sz="3200" dirty="0">
                <a:solidFill>
                  <a:srgbClr val="202122"/>
                </a:solidFill>
                <a:latin typeface="Arial" panose="020B0604020202020204" pitchFamily="34" charset="0"/>
              </a:rPr>
              <a:t>open source LLM</a:t>
            </a:r>
            <a:r>
              <a:rPr lang="ru-RU" sz="32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sz="3200" dirty="0" err="1">
                <a:solidFill>
                  <a:srgbClr val="202122"/>
                </a:solidFill>
                <a:latin typeface="Arial" panose="020B0604020202020204" pitchFamily="34" charset="0"/>
              </a:rPr>
              <a:t>DeepSeek</a:t>
            </a:r>
            <a:r>
              <a:rPr lang="en-US" sz="3200" dirty="0">
                <a:solidFill>
                  <a:srgbClr val="202122"/>
                </a:solidFill>
                <a:latin typeface="Arial" panose="020B0604020202020204" pitchFamily="34" charset="0"/>
              </a:rPr>
              <a:t> R1.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791DC5-2107-C722-BF37-F5774BEAE69C}"/>
              </a:ext>
            </a:extLst>
          </p:cNvPr>
          <p:cNvSpPr txBox="1"/>
          <p:nvPr/>
        </p:nvSpPr>
        <p:spPr>
          <a:xfrm>
            <a:off x="9739630" y="7610382"/>
            <a:ext cx="10066020" cy="1478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dirty="0">
                <a:solidFill>
                  <a:srgbClr val="202122"/>
                </a:solidFill>
                <a:latin typeface="Arial" panose="020B0604020202020204" pitchFamily="34" charset="0"/>
              </a:rPr>
              <a:t>В качестве поискового движка возможно использовать</a:t>
            </a:r>
            <a:r>
              <a:rPr lang="en-US" sz="3200" dirty="0">
                <a:solidFill>
                  <a:srgbClr val="202122"/>
                </a:solidFill>
                <a:latin typeface="Arial" panose="020B0604020202020204" pitchFamily="34" charset="0"/>
              </a:rPr>
              <a:t> open source </a:t>
            </a:r>
            <a:r>
              <a:rPr lang="ru-RU" sz="3200" dirty="0">
                <a:solidFill>
                  <a:srgbClr val="202122"/>
                </a:solidFill>
                <a:latin typeface="Arial" panose="020B0604020202020204" pitchFamily="34" charset="0"/>
              </a:rPr>
              <a:t>движок </a:t>
            </a:r>
            <a:r>
              <a:rPr lang="en-US" sz="3200" dirty="0" err="1">
                <a:solidFill>
                  <a:srgbClr val="202122"/>
                </a:solidFill>
                <a:latin typeface="Arial" panose="020B0604020202020204" pitchFamily="34" charset="0"/>
              </a:rPr>
              <a:t>SearXNG</a:t>
            </a:r>
            <a:r>
              <a:rPr lang="ru-RU" sz="3200" dirty="0">
                <a:solidFill>
                  <a:srgbClr val="202122"/>
                </a:solidFill>
                <a:latin typeface="Arial" panose="020B0604020202020204" pitchFamily="34" charset="0"/>
              </a:rPr>
              <a:t>.</a:t>
            </a:r>
            <a:endParaRPr lang="en-US" sz="3200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274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4625AC-FE71-1E3F-434C-1B2161445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F1D35E5-5B1D-1125-7EE7-75F0E1951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0" y="794"/>
            <a:ext cx="20104100" cy="11308556"/>
          </a:xfrm>
          <a:prstGeom prst="rect">
            <a:avLst/>
          </a:prstGeom>
        </p:spPr>
      </p:pic>
      <p:sp>
        <p:nvSpPr>
          <p:cNvPr id="8" name="object 4">
            <a:extLst>
              <a:ext uri="{FF2B5EF4-FFF2-40B4-BE49-F238E27FC236}">
                <a16:creationId xmlns:a16="http://schemas.microsoft.com/office/drawing/2014/main" id="{668307EA-8956-6BF0-4B5D-B29EDC01D98F}"/>
              </a:ext>
            </a:extLst>
          </p:cNvPr>
          <p:cNvSpPr txBox="1"/>
          <p:nvPr/>
        </p:nvSpPr>
        <p:spPr>
          <a:xfrm>
            <a:off x="852714" y="669160"/>
            <a:ext cx="18724336" cy="758753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4800" b="1" dirty="0">
                <a:solidFill>
                  <a:schemeClr val="tx2">
                    <a:lumMod val="75000"/>
                  </a:schemeClr>
                </a:solidFill>
                <a:latin typeface="Montserrat SemiBold" pitchFamily="2" charset="77"/>
                <a:cs typeface="Times New Roman" panose="02020603050405020304" pitchFamily="18" charset="0"/>
              </a:rPr>
              <a:t>Планы по развитию сервиса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18076A0B-B640-1D45-054C-FEF8303A5FDC}"/>
              </a:ext>
            </a:extLst>
          </p:cNvPr>
          <p:cNvSpPr txBox="1">
            <a:spLocks/>
          </p:cNvSpPr>
          <p:nvPr/>
        </p:nvSpPr>
        <p:spPr>
          <a:xfrm>
            <a:off x="1114582" y="3196186"/>
            <a:ext cx="10134926" cy="7331075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just">
              <a:spcAft>
                <a:spcPts val="1200"/>
              </a:spcAft>
            </a:pPr>
            <a:endParaRPr lang="ru-RU" sz="4000" i="1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7454A118-F0B8-A000-11C9-75D2E6356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196050" y="10421430"/>
            <a:ext cx="609600" cy="795845"/>
          </a:xfrm>
        </p:spPr>
        <p:txBody>
          <a:bodyPr/>
          <a:lstStyle/>
          <a:p>
            <a:pPr algn="ctr"/>
            <a:fld id="{98F9EA06-3FC5-B745-8466-F660D6235FA0}" type="slidenum">
              <a:rPr lang="ru-RU" sz="4400" smtClean="0">
                <a:solidFill>
                  <a:schemeClr val="tx2">
                    <a:lumMod val="75000"/>
                  </a:schemeClr>
                </a:solidFill>
              </a:rPr>
              <a:pPr algn="ctr"/>
              <a:t>7</a:t>
            </a:fld>
            <a:endParaRPr lang="ru-RU" sz="4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3A4413-B167-CF83-2548-3659579D768F}"/>
              </a:ext>
            </a:extLst>
          </p:cNvPr>
          <p:cNvSpPr txBox="1"/>
          <p:nvPr/>
        </p:nvSpPr>
        <p:spPr>
          <a:xfrm>
            <a:off x="527050" y="3649091"/>
            <a:ext cx="18897600" cy="6729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ru-RU" sz="3600" dirty="0">
                <a:solidFill>
                  <a:srgbClr val="202122"/>
                </a:solidFill>
                <a:latin typeface="Arial" panose="020B0604020202020204" pitchFamily="34" charset="0"/>
              </a:rPr>
              <a:t>Доработка и оптимизация сервиса по замечаниям от редакторов, формирующих бизнес-дайджесты;</a:t>
            </a:r>
          </a:p>
          <a:p>
            <a:pPr marL="457200" indent="-45720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ru-RU" sz="3600" dirty="0">
                <a:solidFill>
                  <a:srgbClr val="202122"/>
                </a:solidFill>
                <a:latin typeface="Arial" panose="020B0604020202020204" pitchFamily="34" charset="0"/>
              </a:rPr>
              <a:t>Переход (в случае необходимости) на </a:t>
            </a:r>
            <a:r>
              <a:rPr lang="en-US" sz="3600" dirty="0">
                <a:solidFill>
                  <a:srgbClr val="202122"/>
                </a:solidFill>
                <a:latin typeface="Arial" panose="020B0604020202020204" pitchFamily="34" charset="0"/>
              </a:rPr>
              <a:t>open-source </a:t>
            </a:r>
            <a:r>
              <a:rPr lang="ru-RU" sz="3600" dirty="0">
                <a:solidFill>
                  <a:srgbClr val="202122"/>
                </a:solidFill>
                <a:latin typeface="Arial" panose="020B0604020202020204" pitchFamily="34" charset="0"/>
              </a:rPr>
              <a:t>или отечественные решения;</a:t>
            </a:r>
          </a:p>
          <a:p>
            <a:pPr marL="457200" indent="-45720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ru-RU" sz="3600" dirty="0">
                <a:solidFill>
                  <a:srgbClr val="202122"/>
                </a:solidFill>
                <a:latin typeface="Arial" panose="020B0604020202020204" pitchFamily="34" charset="0"/>
              </a:rPr>
              <a:t>Реализация </a:t>
            </a:r>
            <a:r>
              <a:rPr lang="ru-RU" sz="3600" dirty="0" err="1">
                <a:solidFill>
                  <a:srgbClr val="202122"/>
                </a:solidFill>
                <a:latin typeface="Arial" panose="020B0604020202020204" pitchFamily="34" charset="0"/>
              </a:rPr>
              <a:t>мультиагентной</a:t>
            </a:r>
            <a:r>
              <a:rPr lang="ru-RU" sz="3600" dirty="0">
                <a:solidFill>
                  <a:srgbClr val="202122"/>
                </a:solidFill>
                <a:latin typeface="Arial" panose="020B0604020202020204" pitchFamily="34" charset="0"/>
              </a:rPr>
              <a:t> системы (в случае запроса от редакторов на автоматическое формирование множества запросов с последующей обработкой результатов запросов и составления итогового текста);</a:t>
            </a:r>
          </a:p>
          <a:p>
            <a:pPr marL="457200" indent="-45720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ru-RU" sz="3600" dirty="0">
                <a:solidFill>
                  <a:srgbClr val="202122"/>
                </a:solidFill>
                <a:latin typeface="Arial" panose="020B0604020202020204" pitchFamily="34" charset="0"/>
              </a:rPr>
              <a:t>Автоматизация (полная или частичная) создания макета бизнес-дайджеста.</a:t>
            </a:r>
          </a:p>
        </p:txBody>
      </p:sp>
    </p:spTree>
    <p:extLst>
      <p:ext uri="{BB962C8B-B14F-4D97-AF65-F5344CB8AC3E}">
        <p14:creationId xmlns:p14="http://schemas.microsoft.com/office/powerpoint/2010/main" val="754599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4">
            <a:extLst>
              <a:ext uri="{FF2B5EF4-FFF2-40B4-BE49-F238E27FC236}">
                <a16:creationId xmlns:a16="http://schemas.microsoft.com/office/drawing/2014/main" id="{00B51407-5193-468E-B93E-4BACD5D1BF69}"/>
              </a:ext>
            </a:extLst>
          </p:cNvPr>
          <p:cNvSpPr txBox="1"/>
          <p:nvPr/>
        </p:nvSpPr>
        <p:spPr>
          <a:xfrm>
            <a:off x="6623050" y="4206875"/>
            <a:ext cx="6858000" cy="1866749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R="8377"/>
            <a:r>
              <a:rPr lang="ru-RU" sz="6000" b="1" dirty="0">
                <a:solidFill>
                  <a:schemeClr val="bg1"/>
                </a:solidFill>
                <a:latin typeface="Montserrat SemiBold" pitchFamily="2" charset="77"/>
                <a:cs typeface="Times New Roman" panose="02020603050405020304" pitchFamily="18" charset="0"/>
              </a:rPr>
              <a:t>СПАСИБО </a:t>
            </a:r>
            <a:br>
              <a:rPr lang="ru-RU" sz="6000" b="1" dirty="0">
                <a:solidFill>
                  <a:schemeClr val="bg1"/>
                </a:solidFill>
                <a:latin typeface="Montserrat SemiBold" pitchFamily="2" charset="77"/>
                <a:cs typeface="Times New Roman" panose="02020603050405020304" pitchFamily="18" charset="0"/>
              </a:rPr>
            </a:br>
            <a:r>
              <a:rPr lang="ru-RU" sz="6000" b="1" dirty="0">
                <a:solidFill>
                  <a:schemeClr val="bg1"/>
                </a:solidFill>
                <a:latin typeface="Montserrat SemiBold" pitchFamily="2" charset="77"/>
                <a:cs typeface="Times New Roman" panose="02020603050405020304" pitchFamily="18" charset="0"/>
              </a:rPr>
              <a:t>ЗА ВНИМАНИЕ!</a:t>
            </a:r>
            <a:r>
              <a:rPr lang="en-US" sz="6000" b="1" dirty="0">
                <a:solidFill>
                  <a:schemeClr val="bg1"/>
                </a:solidFill>
                <a:latin typeface="Montserrat SemiBold" pitchFamily="2" charset="77"/>
                <a:cs typeface="Times New Roman" panose="02020603050405020304" pitchFamily="18" charset="0"/>
              </a:rPr>
              <a:t> </a:t>
            </a:r>
            <a:endParaRPr lang="ru-RU" sz="6000" b="1" dirty="0">
              <a:solidFill>
                <a:schemeClr val="bg1"/>
              </a:solidFill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A5418320-1784-42E8-BB42-E4A98BFF22FF}"/>
              </a:ext>
            </a:extLst>
          </p:cNvPr>
          <p:cNvSpPr txBox="1"/>
          <p:nvPr/>
        </p:nvSpPr>
        <p:spPr>
          <a:xfrm>
            <a:off x="12490450" y="9083675"/>
            <a:ext cx="6324600" cy="1316983"/>
          </a:xfrm>
          <a:prstGeom prst="rect">
            <a:avLst/>
          </a:prstGeom>
        </p:spPr>
        <p:txBody>
          <a:bodyPr vert="horz" wrap="square" lIns="0" tIns="19895" rIns="0" bIns="0" rtlCol="0">
            <a:spAutoFit/>
          </a:bodyPr>
          <a:lstStyle/>
          <a:p>
            <a:pPr marL="20942" marR="8377">
              <a:lnSpc>
                <a:spcPct val="120000"/>
              </a:lnSpc>
            </a:pPr>
            <a:r>
              <a:rPr lang="ru-RU" sz="2400" b="1" dirty="0">
                <a:solidFill>
                  <a:schemeClr val="bg1"/>
                </a:solidFill>
                <a:latin typeface="IBM Plex Mono" panose="020B0509050203000203" pitchFamily="49" charset="-52"/>
                <a:cs typeface="Times New Roman" panose="02020603050405020304" pitchFamily="18" charset="0"/>
              </a:rPr>
              <a:t>Голиков А.А.</a:t>
            </a:r>
            <a:endParaRPr lang="en-US" sz="2400" b="1" dirty="0">
              <a:solidFill>
                <a:schemeClr val="bg1"/>
              </a:solidFill>
              <a:latin typeface="IBM Plex Mono" panose="020B0509050203000203" pitchFamily="49" charset="-52"/>
              <a:cs typeface="Times New Roman" panose="02020603050405020304" pitchFamily="18" charset="0"/>
            </a:endParaRPr>
          </a:p>
          <a:p>
            <a:pPr marL="20942" marR="8377">
              <a:lnSpc>
                <a:spcPct val="120000"/>
              </a:lnSpc>
            </a:pPr>
            <a:r>
              <a:rPr lang="en-US" sz="2400" b="1" dirty="0">
                <a:solidFill>
                  <a:schemeClr val="bg1"/>
                </a:solidFill>
                <a:latin typeface="IBM Plex Mono" panose="020B0509050203000203" pitchFamily="49" charset="-52"/>
                <a:cs typeface="Times New Roman" panose="02020603050405020304" pitchFamily="18" charset="0"/>
              </a:rPr>
              <a:t>https://www.mastercr.ru/</a:t>
            </a:r>
          </a:p>
          <a:p>
            <a:pPr marL="20942" marR="8377">
              <a:lnSpc>
                <a:spcPct val="120000"/>
              </a:lnSpc>
            </a:pPr>
            <a:r>
              <a:rPr lang="en-US" sz="2400" b="1" dirty="0">
                <a:solidFill>
                  <a:schemeClr val="bg1"/>
                </a:solidFill>
                <a:latin typeface="IBM Plex Mono" panose="020B0509050203000203" pitchFamily="49" charset="-52"/>
                <a:cs typeface="Times New Roman" panose="02020603050405020304" pitchFamily="18" charset="0"/>
              </a:rPr>
              <a:t>ag@mastercr.ru</a:t>
            </a:r>
            <a:endParaRPr lang="ru-RU" sz="2400" b="1" dirty="0">
              <a:solidFill>
                <a:schemeClr val="bg1"/>
              </a:solidFill>
              <a:latin typeface="IBM Plex Mono" panose="020B0509050203000203" pitchFamily="49" charset="-52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A376EE-5EA9-6859-3089-51C234845201}"/>
              </a:ext>
            </a:extLst>
          </p:cNvPr>
          <p:cNvSpPr txBox="1"/>
          <p:nvPr/>
        </p:nvSpPr>
        <p:spPr>
          <a:xfrm>
            <a:off x="3346450" y="3749675"/>
            <a:ext cx="13158107" cy="1507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4000"/>
              </a:lnSpc>
            </a:pPr>
            <a:r>
              <a:rPr lang="ru-RU" sz="88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5545081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1" cstate="print"/>
          <a:stretch>
            <a:fillRect t="-105899" b="-27301"/>
          </a:stretch>
        </a:blipFill>
      </a:spPr>
      <a:bodyPr wrap="square" lIns="0" tIns="0" rIns="0" bIns="0" rtlCol="0"/>
      <a:lstStyle>
        <a:defPPr algn="l">
          <a:defRPr/>
        </a:defPPr>
      </a:lstStyle>
    </a:sp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15030</TotalTime>
  <Words>255</Words>
  <Application>Microsoft Office PowerPoint</Application>
  <PresentationFormat>Произвольный</PresentationFormat>
  <Paragraphs>39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IBM Plex Mono</vt:lpstr>
      <vt:lpstr>IBM Plex Sans</vt:lpstr>
      <vt:lpstr>Montserrat SemiBold</vt:lpstr>
      <vt:lpstr>PT Sans</vt:lpstr>
      <vt:lpstr>Wingdings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новых и перспективных робототехнических решений на базе Университета Иннополис</dc:title>
  <dc:creator>Александр Климчик</dc:creator>
  <cp:lastModifiedBy>Dmitry Akimov</cp:lastModifiedBy>
  <cp:revision>385</cp:revision>
  <dcterms:created xsi:type="dcterms:W3CDTF">2018-10-03T13:56:53Z</dcterms:created>
  <dcterms:modified xsi:type="dcterms:W3CDTF">2025-04-16T10:42:34Z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2018-10-03T00:00:00Z</vt:filetime>
  </property>
  <property fmtid="{D5CDD505-2E9C-101B-9397-08002B2CF9AE}" pid="3" name="Creator">
    <vt:lpwstr>Adobe Illustrator CC 22.1 (Windows)</vt:lpwstr>
  </property>
  <property fmtid="{D5CDD505-2E9C-101B-9397-08002B2CF9AE}" pid="4" name="LastSaved">
    <vt:filetime>2018-10-03T00:00:00Z</vt:filetime>
  </property>
</Properties>
</file>