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9" r:id="rId1"/>
  </p:sldMasterIdLst>
  <p:notesMasterIdLst>
    <p:notesMasterId r:id="rId12"/>
  </p:notesMasterIdLst>
  <p:sldIdLst>
    <p:sldId id="266" r:id="rId2"/>
    <p:sldId id="267" r:id="rId3"/>
    <p:sldId id="268" r:id="rId4"/>
    <p:sldId id="271" r:id="rId5"/>
    <p:sldId id="272" r:id="rId6"/>
    <p:sldId id="273" r:id="rId7"/>
    <p:sldId id="275" r:id="rId8"/>
    <p:sldId id="276" r:id="rId9"/>
    <p:sldId id="269" r:id="rId10"/>
    <p:sldId id="270" r:id="rId11"/>
  </p:sldIdLst>
  <p:sldSz cx="12192000" cy="6858000"/>
  <p:notesSz cx="6858000" cy="12192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660"/>
  </p:normalViewPr>
  <p:slideViewPr>
    <p:cSldViewPr>
      <p:cViewPr varScale="1">
        <p:scale>
          <a:sx n="81" d="100"/>
          <a:sy n="81" d="100"/>
        </p:scale>
        <p:origin x="691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1048729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B08F6-A763-4ECC-B1F1-39E9678FD059}" type="datetimeFigureOut">
              <a:rPr lang="ru-RU" smtClean="0"/>
              <a:t>09.07.2025</a:t>
            </a:fld>
            <a:endParaRPr lang="ru-RU"/>
          </a:p>
        </p:txBody>
      </p:sp>
      <p:sp>
        <p:nvSpPr>
          <p:cNvPr id="1048730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1048731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48732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1048733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35945-36D0-4FB2-87A3-DB123570D9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2970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f7fd1cc82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dirty="0"/>
              <a:t>Заголовок — шрифт </a:t>
            </a:r>
            <a:r>
              <a:rPr lang="ru-RU" dirty="0" err="1"/>
              <a:t>Montserrat</a:t>
            </a:r>
            <a:r>
              <a:rPr lang="ru-RU" dirty="0"/>
              <a:t> </a:t>
            </a:r>
            <a:r>
              <a:rPr lang="ru-RU" dirty="0" err="1"/>
              <a:t>Exrtra</a:t>
            </a:r>
            <a:r>
              <a:rPr lang="ru-RU" dirty="0"/>
              <a:t> </a:t>
            </a:r>
            <a:r>
              <a:rPr lang="ru-RU" dirty="0" err="1"/>
              <a:t>Bold</a:t>
            </a:r>
            <a:r>
              <a:rPr lang="ru-RU" dirty="0"/>
              <a:t>, 36. Выравнивание по левому краю.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dirty="0"/>
              <a:t>Выравнивание значков списка по заголовку. Пункты списка короткие, с большой буквой, без знака в конце. Последний пункт с точкой.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highlight>
                  <a:srgbClr val="FFFFFF"/>
                </a:highlight>
              </a:rPr>
              <a:t>Список. Указываем 4-7 пунктов. Начинаем пункты с большой буквы, без знаков препинания в конце.</a:t>
            </a:r>
            <a:endParaRPr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>
                <a:highlight>
                  <a:srgbClr val="FFFFFF"/>
                </a:highlight>
              </a:rPr>
              <a:t>Шрифт как текст - размер 24, </a:t>
            </a:r>
            <a:r>
              <a:rPr lang="ru-RU" dirty="0" err="1">
                <a:highlight>
                  <a:srgbClr val="FFFFFF"/>
                </a:highlight>
              </a:rPr>
              <a:t>Roboto</a:t>
            </a:r>
            <a:r>
              <a:rPr lang="ru-RU" dirty="0">
                <a:highlight>
                  <a:srgbClr val="FFFFFF"/>
                </a:highlight>
              </a:rPr>
              <a:t> средний. Интервал разреженный, 1,5. Выравнивание по левому краю</a:t>
            </a:r>
            <a:endParaRPr dirty="0"/>
          </a:p>
        </p:txBody>
      </p:sp>
      <p:sp>
        <p:nvSpPr>
          <p:cNvPr id="101" name="Google Shape;101;g1f7fd1cc82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98987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f7fd1cc82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Заголовок — шрифт Montserrat Exrtra Bold, 36. Выравнивание по левому краю.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Выравнивание значков списка по заголовку. Пункты списка короткие, с большой буквой, без знака в конце. Последний пункт с точкой.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highlight>
                  <a:srgbClr val="FFFFFF"/>
                </a:highlight>
              </a:rPr>
              <a:t>Список. Указываем 4-7 пунктов. Начинаем пункты с большой буквы, без знаков препинания в конце.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>
                <a:highlight>
                  <a:srgbClr val="FFFFFF"/>
                </a:highlight>
              </a:rPr>
              <a:t>Шрифт как текст - размер 24, Roboto средний. Интервал разреженный, 1,5. Выравнивание по левому краю</a:t>
            </a:r>
            <a:endParaRPr/>
          </a:p>
        </p:txBody>
      </p:sp>
      <p:sp>
        <p:nvSpPr>
          <p:cNvPr id="101" name="Google Shape;101;g1f7fd1cc82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55542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8623" name="bg object 16"/>
          <p:cNvSpPr/>
          <p:nvPr/>
        </p:nvSpPr>
        <p:spPr bwMode="auto">
          <a:xfrm>
            <a:off x="1560575" y="0"/>
            <a:ext cx="10628376" cy="169163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4" name="Holder 2"/>
          <p:cNvSpPr>
            <a:spLocks noGrp="1"/>
          </p:cNvSpPr>
          <p:nvPr>
            <p:ph type="ctrTitle"/>
          </p:nvPr>
        </p:nvSpPr>
        <p:spPr bwMode="auto">
          <a:xfrm>
            <a:off x="704443" y="257555"/>
            <a:ext cx="10783112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1048625" name="Holder 3"/>
          <p:cNvSpPr>
            <a:spLocks noGrp="1"/>
          </p:cNvSpPr>
          <p:nvPr>
            <p:ph type="subTitle" idx="4"/>
          </p:nvPr>
        </p:nvSpPr>
        <p:spPr bwMode="auto"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26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27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628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8634" name="bg object 16"/>
          <p:cNvSpPr/>
          <p:nvPr/>
        </p:nvSpPr>
        <p:spPr bwMode="auto">
          <a:xfrm>
            <a:off x="0" y="4226560"/>
            <a:ext cx="12188952" cy="2667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endParaRPr/>
          </a:p>
        </p:txBody>
      </p:sp>
      <p:sp>
        <p:nvSpPr>
          <p:cNvPr id="104863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3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63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2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8654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endParaRPr lang="ru-RU"/>
          </a:p>
        </p:txBody>
      </p:sp>
      <p:sp>
        <p:nvSpPr>
          <p:cNvPr id="1048655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endParaRPr lang="en-US"/>
          </a:p>
        </p:txBody>
      </p:sp>
      <p:sp>
        <p:nvSpPr>
          <p:cNvPr id="1048656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B6F15528-21DE-4FAA-801E-634DDDAF4B2B}" type="slidenum">
              <a:rPr lang="ru-RU"/>
              <a:t>‹#›</a:t>
            </a:fld>
            <a:endParaRPr lang="ru-RU"/>
          </a:p>
        </p:txBody>
      </p:sp>
      <p:sp>
        <p:nvSpPr>
          <p:cNvPr id="1048657" name="bg object 16"/>
          <p:cNvSpPr/>
          <p:nvPr userDrawn="1"/>
        </p:nvSpPr>
        <p:spPr bwMode="auto">
          <a:xfrm>
            <a:off x="0" y="0"/>
            <a:ext cx="12188952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bg object 16"/>
          <p:cNvSpPr/>
          <p:nvPr userDrawn="1"/>
        </p:nvSpPr>
        <p:spPr bwMode="auto">
          <a:xfrm rot="10800000">
            <a:off x="3048" y="0"/>
            <a:ext cx="12188952" cy="6858000"/>
          </a:xfrm>
          <a:prstGeom prst="rect">
            <a:avLst/>
          </a:prstGeom>
          <a:blipFill>
            <a:blip r:embed="rId2">
              <a:alphaModFix amt="30000"/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8619" name="object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0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endParaRPr lang="ru-RU"/>
          </a:p>
        </p:txBody>
      </p:sp>
      <p:sp>
        <p:nvSpPr>
          <p:cNvPr id="1048621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endParaRPr lang="en-US"/>
          </a:p>
        </p:txBody>
      </p:sp>
      <p:sp>
        <p:nvSpPr>
          <p:cNvPr id="1048622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B6F15528-21DE-4FAA-801E-634DDDAF4B2B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8651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endParaRPr lang="ru-RU"/>
          </a:p>
        </p:txBody>
      </p:sp>
      <p:sp>
        <p:nvSpPr>
          <p:cNvPr id="1048652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endParaRPr lang="en-US"/>
          </a:p>
        </p:txBody>
      </p:sp>
      <p:sp>
        <p:nvSpPr>
          <p:cNvPr id="1048653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2097161" name="Рисунок 12"/>
          <p:cNvPicPr>
            <a:picLocks noChangeAspect="1"/>
          </p:cNvPicPr>
          <p:nvPr userDrawn="1"/>
        </p:nvPicPr>
        <p:blipFill>
          <a:blip r:embed="rId2"/>
          <a:srcRect l="29244" t="29959" r="23998" b="14575"/>
          <a:stretch>
            <a:fillRect/>
          </a:stretch>
        </p:blipFill>
        <p:spPr bwMode="auto">
          <a:xfrm rot="427144" flipH="1">
            <a:off x="525582" y="-542919"/>
            <a:ext cx="12670191" cy="84673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8641" name="Holder 2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42" name="Holder 3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643" name="Holder 4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Титульный слай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4397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Только заголовок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054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8663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endParaRPr/>
          </a:p>
        </p:txBody>
      </p:sp>
      <p:sp>
        <p:nvSpPr>
          <p:cNvPr id="1048664" name="Holder 3"/>
          <p:cNvSpPr>
            <a:spLocks noGrp="1"/>
          </p:cNvSpPr>
          <p:nvPr>
            <p:ph type="body" idx="1"/>
          </p:nvPr>
        </p:nvSpPr>
        <p:spPr bwMode="auto">
          <a:xfrm>
            <a:off x="609600" y="1577340"/>
            <a:ext cx="10972800" cy="4526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8665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66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667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6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097157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 rot="16199999">
            <a:off x="-310445" y="310446"/>
            <a:ext cx="6858001" cy="6237110"/>
          </a:xfrm>
          <a:prstGeom prst="rect">
            <a:avLst/>
          </a:prstGeom>
        </p:spPr>
      </p:pic>
      <p:sp>
        <p:nvSpPr>
          <p:cNvPr id="1048639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1048640" name="Скругленный прямоугольник 8"/>
          <p:cNvSpPr/>
          <p:nvPr userDrawn="1"/>
        </p:nvSpPr>
        <p:spPr bwMode="auto">
          <a:xfrm>
            <a:off x="5618214" y="1143000"/>
            <a:ext cx="2489200" cy="5334000"/>
          </a:xfrm>
          <a:prstGeom prst="roundRect">
            <a:avLst>
              <a:gd name="adj" fmla="val 103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97158" name="Рисунок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5390558" y="911677"/>
            <a:ext cx="2991442" cy="57966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7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8668" name="object 2"/>
          <p:cNvSpPr/>
          <p:nvPr userDrawn="1"/>
        </p:nvSpPr>
        <p:spPr bwMode="auto">
          <a:xfrm>
            <a:off x="0" y="0"/>
            <a:ext cx="6096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9" name="Скругленный прямоугольник 7"/>
          <p:cNvSpPr/>
          <p:nvPr userDrawn="1"/>
        </p:nvSpPr>
        <p:spPr bwMode="auto">
          <a:xfrm>
            <a:off x="1930400" y="812618"/>
            <a:ext cx="2489200" cy="5334000"/>
          </a:xfrm>
          <a:prstGeom prst="roundRect">
            <a:avLst>
              <a:gd name="adj" fmla="val 103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97162" name="Рисунок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656758" y="530677"/>
            <a:ext cx="2991442" cy="57966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4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097159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1048648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endParaRPr lang="ru-RU"/>
          </a:p>
        </p:txBody>
      </p:sp>
      <p:sp>
        <p:nvSpPr>
          <p:cNvPr id="1048649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endParaRPr lang="en-US"/>
          </a:p>
        </p:txBody>
      </p:sp>
      <p:sp>
        <p:nvSpPr>
          <p:cNvPr id="1048650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2097160" name="Рисунок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5303912" y="711770"/>
            <a:ext cx="4135483" cy="56445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5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097154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1048616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endParaRPr lang="ru-RU"/>
          </a:p>
        </p:txBody>
      </p:sp>
      <p:sp>
        <p:nvSpPr>
          <p:cNvPr id="1048617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endParaRPr lang="en-US"/>
          </a:p>
        </p:txBody>
      </p:sp>
      <p:sp>
        <p:nvSpPr>
          <p:cNvPr id="1048618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2097155" name="Рисунок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4954282" y="1226799"/>
            <a:ext cx="8126494" cy="46285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8644" name="bg object 16"/>
          <p:cNvSpPr/>
          <p:nvPr/>
        </p:nvSpPr>
        <p:spPr bwMode="auto">
          <a:xfrm>
            <a:off x="0" y="0"/>
            <a:ext cx="12188952" cy="165506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5" name="Holder 5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46" name="Holder 6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647" name="Holder 7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8659" name="bg object 16"/>
          <p:cNvSpPr/>
          <p:nvPr/>
        </p:nvSpPr>
        <p:spPr bwMode="auto">
          <a:xfrm>
            <a:off x="0" y="0"/>
            <a:ext cx="12188952" cy="6858000"/>
          </a:xfrm>
          <a:prstGeom prst="rect">
            <a:avLst/>
          </a:prstGeom>
          <a:blipFill>
            <a:blip r:embed="rId2"/>
            <a:srcRect b="2173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0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endParaRPr/>
          </a:p>
        </p:txBody>
      </p:sp>
      <p:sp>
        <p:nvSpPr>
          <p:cNvPr id="1048661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62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8629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0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endParaRPr/>
          </a:p>
        </p:txBody>
      </p:sp>
      <p:sp>
        <p:nvSpPr>
          <p:cNvPr id="1048631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32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633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2097156" name="Рисунок 6"/>
          <p:cNvPicPr>
            <a:picLocks noChangeAspect="1"/>
          </p:cNvPicPr>
          <p:nvPr userDrawn="1"/>
        </p:nvPicPr>
        <p:blipFill>
          <a:blip r:embed="rId3"/>
          <a:srcRect l="20281" t="33333" r="20790" b="33333"/>
          <a:stretch>
            <a:fillRect/>
          </a:stretch>
        </p:blipFill>
        <p:spPr bwMode="auto">
          <a:xfrm>
            <a:off x="685800" y="685800"/>
            <a:ext cx="1676400" cy="5334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8576" name="Holder 4"/>
          <p:cNvSpPr>
            <a:spLocks noGrp="1"/>
          </p:cNvSpPr>
          <p:nvPr>
            <p:ph type="ftr" sz="quarter" idx="5"/>
          </p:nvPr>
        </p:nvSpPr>
        <p:spPr bwMode="auto"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77" name="Holder 5"/>
          <p:cNvSpPr>
            <a:spLocks noGrp="1"/>
          </p:cNvSpPr>
          <p:nvPr>
            <p:ph type="dt" sz="half" idx="6"/>
          </p:nvPr>
        </p:nvSpPr>
        <p:spPr bwMode="auto"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78" name="Holder 6"/>
          <p:cNvSpPr>
            <a:spLocks noGrp="1"/>
          </p:cNvSpPr>
          <p:nvPr>
            <p:ph type="sldNum" sz="quarter" idx="7"/>
          </p:nvPr>
        </p:nvSpPr>
        <p:spPr bwMode="auto"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1048579" name="Заголовок 7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77" r:id="rId15"/>
    <p:sldLayoutId id="2147483678" r:id="rId16"/>
  </p:sldLayoutIdLst>
  <p:hf hdr="0" ftr="0" dt="0"/>
  <p:txStyles>
    <p:titleStyle>
      <a:lvl1pPr>
        <a:defRPr sz="6000" b="0" i="0">
          <a:latin typeface="SB Sans Display Light"/>
          <a:ea typeface="+mj-ea"/>
          <a:cs typeface="SB Sans Display Light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2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g1f7fd1cc82b_0_0"/>
          <p:cNvPicPr preferRelativeResize="0"/>
          <p:nvPr/>
        </p:nvPicPr>
        <p:blipFill rotWithShape="1">
          <a:blip r:embed="rId3">
            <a:alphaModFix/>
          </a:blip>
          <a:srcRect l="9" r="9"/>
          <a:stretch/>
        </p:blipFill>
        <p:spPr>
          <a:xfrm>
            <a:off x="1082" y="0"/>
            <a:ext cx="12189834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1f7fd1cc82b_0_0"/>
          <p:cNvSpPr txBox="1"/>
          <p:nvPr/>
        </p:nvSpPr>
        <p:spPr>
          <a:xfrm>
            <a:off x="839416" y="2780928"/>
            <a:ext cx="9874179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 rtl="0">
              <a:buClr>
                <a:srgbClr val="000000"/>
              </a:buClr>
              <a:buSzPts val="3600"/>
            </a:pPr>
            <a:r>
              <a:rPr lang="ru-RU" altLang="en-US" sz="3600" dirty="0">
                <a:solidFill>
                  <a:srgbClr val="082326"/>
                </a:solidFill>
                <a:latin typeface="Montserrat ExtraBold"/>
                <a:ea typeface="Montserrat ExtraBold"/>
                <a:cs typeface="Montserrat ExtraBold"/>
              </a:rPr>
              <a:t>Итогов</a:t>
            </a:r>
            <a:r>
              <a:rPr lang="ru-RU" sz="3600" dirty="0">
                <a:solidFill>
                  <a:srgbClr val="082326"/>
                </a:solidFill>
                <a:latin typeface="Montserrat ExtraBold"/>
                <a:ea typeface="Montserrat ExtraBold"/>
                <a:cs typeface="Montserrat ExtraBold"/>
              </a:rPr>
              <a:t>ый проект на тему:</a:t>
            </a:r>
            <a:br>
              <a:rPr lang="ru-RU" sz="3600" dirty="0">
                <a:solidFill>
                  <a:srgbClr val="082326"/>
                </a:solidFill>
                <a:latin typeface="Montserrat ExtraBold"/>
                <a:ea typeface="Montserrat ExtraBold"/>
                <a:cs typeface="Montserrat ExtraBold"/>
              </a:rPr>
            </a:br>
            <a:r>
              <a:rPr lang="ru-RU" sz="3600" dirty="0">
                <a:solidFill>
                  <a:srgbClr val="082326"/>
                </a:solidFill>
                <a:latin typeface="Montserrat ExtraBold"/>
                <a:ea typeface="Montserrat ExtraBold"/>
                <a:cs typeface="Montserrat ExtraBold"/>
              </a:rPr>
              <a:t>«Мультимодальная </a:t>
            </a:r>
            <a:r>
              <a:rPr lang="en-US" sz="3600" dirty="0">
                <a:solidFill>
                  <a:srgbClr val="082326"/>
                </a:solidFill>
                <a:latin typeface="Montserrat ExtraBold"/>
                <a:ea typeface="Montserrat ExtraBold"/>
                <a:cs typeface="Montserrat ExtraBold"/>
              </a:rPr>
              <a:t>RAG</a:t>
            </a:r>
            <a:r>
              <a:rPr lang="ru-RU" sz="3600" dirty="0">
                <a:solidFill>
                  <a:srgbClr val="082326"/>
                </a:solidFill>
                <a:latin typeface="Montserrat ExtraBold"/>
                <a:ea typeface="Montserrat ExtraBold"/>
                <a:cs typeface="Montserrat ExtraBold"/>
              </a:rPr>
              <a:t>-система по отчету Сбера»</a:t>
            </a:r>
            <a:endParaRPr lang="zh-CN" altLang="en-US" sz="3600" dirty="0">
              <a:solidFill>
                <a:srgbClr val="082326"/>
              </a:solidFill>
              <a:latin typeface="Montserrat ExtraBold"/>
              <a:ea typeface="Montserrat ExtraBold"/>
              <a:cs typeface="Montserrat ExtraBold"/>
            </a:endParaRPr>
          </a:p>
        </p:txBody>
      </p:sp>
      <p:sp>
        <p:nvSpPr>
          <p:cNvPr id="105" name="Google Shape;105;g1f7fd1cc82b_0_0"/>
          <p:cNvSpPr txBox="1"/>
          <p:nvPr/>
        </p:nvSpPr>
        <p:spPr>
          <a:xfrm>
            <a:off x="263352" y="5085184"/>
            <a:ext cx="114866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rtl="0">
              <a:lnSpc>
                <a:spcPct val="150000"/>
              </a:lnSpc>
              <a:buClr>
                <a:srgbClr val="000000"/>
              </a:buClr>
              <a:buSzPct val="50000"/>
            </a:pPr>
            <a:r>
              <a:rPr lang="ru-RU" sz="2400" dirty="0">
                <a:solidFill>
                  <a:srgbClr val="082326"/>
                </a:solidFill>
                <a:latin typeface="Montserrat Medium"/>
                <a:ea typeface="Montserrat Medium"/>
                <a:cs typeface="Montserrat Medium"/>
              </a:rPr>
              <a:t>Акимов Дмитрий Андреевич</a:t>
            </a:r>
          </a:p>
          <a:p>
            <a:pPr marL="457200" rtl="0">
              <a:lnSpc>
                <a:spcPct val="150000"/>
              </a:lnSpc>
              <a:buClr>
                <a:srgbClr val="000000"/>
              </a:buClr>
              <a:buSzPct val="50000"/>
            </a:pPr>
            <a:r>
              <a:rPr lang="ru-RU" altLang="en-US" sz="2400" dirty="0">
                <a:solidFill>
                  <a:srgbClr val="082326"/>
                </a:solidFill>
                <a:latin typeface="Montserrat Medium"/>
                <a:ea typeface="Montserrat Medium"/>
                <a:cs typeface="Montserrat Medium"/>
              </a:rPr>
              <a:t>Шумов Александр Владимирович</a:t>
            </a:r>
          </a:p>
        </p:txBody>
      </p:sp>
      <p:pic>
        <p:nvPicPr>
          <p:cNvPr id="2" name="Google Shape;166;g2cf6a24b2c0_0_2">
            <a:extLst>
              <a:ext uri="{FF2B5EF4-FFF2-40B4-BE49-F238E27FC236}">
                <a16:creationId xmlns:a16="http://schemas.microsoft.com/office/drawing/2014/main" id="{08E9CE62-DF87-96EF-909F-D84E7001242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1009" b="1009"/>
          <a:stretch/>
        </p:blipFill>
        <p:spPr>
          <a:xfrm>
            <a:off x="9288250" y="272044"/>
            <a:ext cx="2520003" cy="223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806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g1f7fd1cc82b_0_0"/>
          <p:cNvPicPr preferRelativeResize="0"/>
          <p:nvPr/>
        </p:nvPicPr>
        <p:blipFill rotWithShape="1">
          <a:blip r:embed="rId3">
            <a:alphaModFix/>
          </a:blip>
          <a:srcRect l="9" r="9"/>
          <a:stretch/>
        </p:blipFill>
        <p:spPr>
          <a:xfrm>
            <a:off x="1082" y="0"/>
            <a:ext cx="12189834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1f7fd1cc82b_0_0"/>
          <p:cNvSpPr txBox="1"/>
          <p:nvPr/>
        </p:nvSpPr>
        <p:spPr>
          <a:xfrm>
            <a:off x="551384" y="1279348"/>
            <a:ext cx="106410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rtl="0">
              <a:buClr>
                <a:srgbClr val="000000"/>
              </a:buClr>
              <a:buSzPts val="3600"/>
            </a:pPr>
            <a:r>
              <a:rPr lang="ru-RU" sz="3000" dirty="0">
                <a:solidFill>
                  <a:srgbClr val="082326"/>
                </a:solidFill>
                <a:latin typeface="Montserrat ExtraBold"/>
                <a:ea typeface="Montserrat ExtraBold"/>
                <a:cs typeface="Montserrat ExtraBold"/>
              </a:rPr>
              <a:t>Список используемых источников/программных средств</a:t>
            </a:r>
            <a:r>
              <a:rPr lang="ru-RU" sz="3000" b="0" i="0" u="none" strike="noStrike" cap="none" dirty="0">
                <a:solidFill>
                  <a:srgbClr val="08232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:</a:t>
            </a:r>
            <a:endParaRPr sz="3000" b="0" i="0" u="none" strike="noStrike" cap="none" dirty="0">
              <a:solidFill>
                <a:srgbClr val="082326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5" name="Google Shape;105;g1f7fd1cc82b_0_0"/>
          <p:cNvSpPr txBox="1"/>
          <p:nvPr/>
        </p:nvSpPr>
        <p:spPr>
          <a:xfrm>
            <a:off x="658072" y="2484790"/>
            <a:ext cx="11486600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800100" indent="-342900" rtl="0">
              <a:lnSpc>
                <a:spcPct val="150000"/>
              </a:lnSpc>
              <a:buClr>
                <a:srgbClr val="000000"/>
              </a:buClr>
              <a:buSzPct val="5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82326"/>
                </a:solidFill>
                <a:latin typeface="Montserrat Medium"/>
                <a:ea typeface="Montserrat Medium"/>
                <a:cs typeface="Montserrat Medium"/>
              </a:rPr>
              <a:t>Google </a:t>
            </a:r>
            <a:r>
              <a:rPr lang="en-US" sz="2400" dirty="0" err="1">
                <a:solidFill>
                  <a:srgbClr val="082326"/>
                </a:solidFill>
                <a:latin typeface="Montserrat Medium"/>
                <a:ea typeface="Montserrat Medium"/>
                <a:cs typeface="Montserrat Medium"/>
              </a:rPr>
              <a:t>Colab</a:t>
            </a:r>
            <a:r>
              <a:rPr lang="en-US" sz="2400" dirty="0">
                <a:solidFill>
                  <a:srgbClr val="082326"/>
                </a:solidFill>
                <a:latin typeface="Montserrat Medium"/>
                <a:ea typeface="Montserrat Medium"/>
                <a:cs typeface="Montserrat Medium"/>
              </a:rPr>
              <a:t>, </a:t>
            </a:r>
            <a:r>
              <a:rPr lang="en-US" sz="2400" dirty="0" err="1">
                <a:solidFill>
                  <a:srgbClr val="082326"/>
                </a:solidFill>
                <a:latin typeface="Montserrat Medium"/>
                <a:ea typeface="Montserrat Medium"/>
                <a:cs typeface="Montserrat Medium"/>
              </a:rPr>
              <a:t>HuggingFace</a:t>
            </a:r>
            <a:endParaRPr lang="ru-RU" altLang="en-US" sz="2400" dirty="0">
              <a:solidFill>
                <a:srgbClr val="082326"/>
              </a:solidFill>
              <a:latin typeface="Montserrat Medium"/>
              <a:ea typeface="Montserrat Medium"/>
              <a:cs typeface="Montserrat Medium"/>
            </a:endParaRPr>
          </a:p>
          <a:p>
            <a:pPr marL="800100" indent="-342900" rtl="0">
              <a:lnSpc>
                <a:spcPct val="150000"/>
              </a:lnSpc>
              <a:buClr>
                <a:srgbClr val="000000"/>
              </a:buClr>
              <a:buSzPct val="500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82326"/>
                </a:solidFill>
                <a:latin typeface="Montserrat Medium"/>
                <a:ea typeface="Montserrat Medium"/>
                <a:cs typeface="Montserrat Medium"/>
              </a:rPr>
              <a:t>«Как я победил в RAG Challenge: от нуля до </a:t>
            </a:r>
            <a:r>
              <a:rPr lang="ru-RU" sz="2400" dirty="0" err="1">
                <a:solidFill>
                  <a:srgbClr val="082326"/>
                </a:solidFill>
                <a:latin typeface="Montserrat Medium"/>
                <a:ea typeface="Montserrat Medium"/>
                <a:cs typeface="Montserrat Medium"/>
              </a:rPr>
              <a:t>SoTA</a:t>
            </a:r>
            <a:r>
              <a:rPr lang="ru-RU" sz="2400" dirty="0">
                <a:solidFill>
                  <a:srgbClr val="082326"/>
                </a:solidFill>
                <a:latin typeface="Montserrat Medium"/>
                <a:ea typeface="Montserrat Medium"/>
                <a:cs typeface="Montserrat Medium"/>
              </a:rPr>
              <a:t> за один конкурс» (</a:t>
            </a:r>
            <a:r>
              <a:rPr lang="en-US" sz="2400" dirty="0">
                <a:solidFill>
                  <a:srgbClr val="082326"/>
                </a:solidFill>
                <a:latin typeface="Montserrat Medium"/>
                <a:ea typeface="Montserrat Medium"/>
                <a:cs typeface="Montserrat Medium"/>
              </a:rPr>
              <a:t>https://habr.com/ru/articles/893356/</a:t>
            </a:r>
            <a:r>
              <a:rPr lang="ru-RU" sz="2400" dirty="0">
                <a:solidFill>
                  <a:srgbClr val="082326"/>
                </a:solidFill>
                <a:latin typeface="Montserrat Medium"/>
                <a:ea typeface="Montserrat Medium"/>
                <a:cs typeface="Montserrat Medium"/>
              </a:rPr>
              <a:t>)</a:t>
            </a:r>
            <a:endParaRPr lang="en-US" sz="2400" dirty="0">
              <a:solidFill>
                <a:srgbClr val="082326"/>
              </a:solidFill>
              <a:latin typeface="Montserrat Medium"/>
              <a:ea typeface="Montserrat Medium"/>
              <a:cs typeface="Montserrat Medium"/>
            </a:endParaRPr>
          </a:p>
        </p:txBody>
      </p:sp>
      <p:pic>
        <p:nvPicPr>
          <p:cNvPr id="108" name="Google Shape;108;g1f7fd1cc82b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3432" y="2753751"/>
            <a:ext cx="379150" cy="387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1f7fd1cc82b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3432" y="3315733"/>
            <a:ext cx="379150" cy="387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166;g2cf6a24b2c0_0_2">
            <a:extLst>
              <a:ext uri="{FF2B5EF4-FFF2-40B4-BE49-F238E27FC236}">
                <a16:creationId xmlns:a16="http://schemas.microsoft.com/office/drawing/2014/main" id="{08E9CE62-DF87-96EF-909F-D84E7001242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1009" b="1009"/>
          <a:stretch/>
        </p:blipFill>
        <p:spPr>
          <a:xfrm>
            <a:off x="9288250" y="272044"/>
            <a:ext cx="2520003" cy="2230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A813656-2E01-CDB0-B243-10B63A4ED45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519613" y="6339584"/>
            <a:ext cx="57728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 smtClean="0">
                <a:solidFill>
                  <a:schemeClr val="accent1"/>
                </a:solidFill>
              </a:rPr>
              <a:t>10</a:t>
            </a:fld>
            <a:endParaRPr lang="ru-RU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101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163;g2cf6a24b2c0_0_2">
            <a:extLst>
              <a:ext uri="{FF2B5EF4-FFF2-40B4-BE49-F238E27FC236}">
                <a16:creationId xmlns:a16="http://schemas.microsoft.com/office/drawing/2014/main" id="{D78E3E52-15C4-C215-E4B4-B06D3B49DAE5}"/>
              </a:ext>
            </a:extLst>
          </p:cNvPr>
          <p:cNvSpPr txBox="1"/>
          <p:nvPr/>
        </p:nvSpPr>
        <p:spPr>
          <a:xfrm>
            <a:off x="475123" y="929328"/>
            <a:ext cx="1170364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wrap="square" lIns="0" tIns="0" rIns="0" bIns="0" anchor="t" anchorCtr="0">
            <a:spAutoFit/>
          </a:bodyPr>
          <a:lstStyle/>
          <a:p>
            <a:pPr lvl="0" rtl="0">
              <a:buClr>
                <a:srgbClr val="000000"/>
              </a:buClr>
              <a:buSzPts val="3600"/>
            </a:pPr>
            <a:r>
              <a:rPr lang="ru-RU" sz="2800" dirty="0">
                <a:solidFill>
                  <a:srgbClr val="082326"/>
                </a:solidFill>
                <a:latin typeface="Montserrat ExtraBold"/>
                <a:ea typeface="Montserrat ExtraBold"/>
                <a:cs typeface="Montserrat ExtraBold"/>
              </a:rPr>
              <a:t>Актуальность темы и ее проблематика</a:t>
            </a:r>
            <a:endParaRPr sz="2800" b="0" i="0" u="none" strike="noStrike" cap="none" dirty="0">
              <a:solidFill>
                <a:srgbClr val="082326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31" name="Google Shape;164;g2cf6a24b2c0_0_2">
            <a:extLst>
              <a:ext uri="{FF2B5EF4-FFF2-40B4-BE49-F238E27FC236}">
                <a16:creationId xmlns:a16="http://schemas.microsoft.com/office/drawing/2014/main" id="{C5335E28-8476-0ACF-929B-A167EC14A7F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79" b="179"/>
          <a:stretch/>
        </p:blipFill>
        <p:spPr>
          <a:xfrm>
            <a:off x="1075" y="0"/>
            <a:ext cx="12189848" cy="784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166;g2cf6a24b2c0_0_2">
            <a:extLst>
              <a:ext uri="{FF2B5EF4-FFF2-40B4-BE49-F238E27FC236}">
                <a16:creationId xmlns:a16="http://schemas.microsoft.com/office/drawing/2014/main" id="{041F444A-5A29-3A24-0722-B3B1E1FB6FC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009" b="1009"/>
          <a:stretch/>
        </p:blipFill>
        <p:spPr>
          <a:xfrm>
            <a:off x="9288250" y="272044"/>
            <a:ext cx="2520003" cy="223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80DAA7F-8CE9-EF42-7FCA-7D02CE9B39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23" y="1700808"/>
            <a:ext cx="5128057" cy="501617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0DCB56D-3181-8A28-70E9-BDDE69B1B3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322" y="2630850"/>
            <a:ext cx="4475246" cy="418252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51CDBB2-15EB-C742-4F1B-8C7E706FEF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132" y="1505144"/>
            <a:ext cx="3379627" cy="894237"/>
          </a:xfrm>
          <a:prstGeom prst="rect">
            <a:avLst/>
          </a:prstGeom>
        </p:spPr>
      </p:pic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531F7F65-C0DD-C009-B794-A54022D90BF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628233" y="6351856"/>
            <a:ext cx="36004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 smtClean="0">
                <a:solidFill>
                  <a:schemeClr val="accent1"/>
                </a:solidFill>
              </a:rPr>
              <a:t>2</a:t>
            </a:fld>
            <a:endParaRPr lang="ru-RU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498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163;g2cf6a24b2c0_0_2">
            <a:extLst>
              <a:ext uri="{FF2B5EF4-FFF2-40B4-BE49-F238E27FC236}">
                <a16:creationId xmlns:a16="http://schemas.microsoft.com/office/drawing/2014/main" id="{D78E3E52-15C4-C215-E4B4-B06D3B49DAE5}"/>
              </a:ext>
            </a:extLst>
          </p:cNvPr>
          <p:cNvSpPr txBox="1"/>
          <p:nvPr/>
        </p:nvSpPr>
        <p:spPr>
          <a:xfrm>
            <a:off x="479376" y="836712"/>
            <a:ext cx="589567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wrap="square" lIns="0" tIns="0" rIns="0" bIns="0" anchor="t" anchorCtr="0">
            <a:spAutoFit/>
          </a:bodyPr>
          <a:lstStyle/>
          <a:p>
            <a:pPr lvl="0" rtl="0">
              <a:buClr>
                <a:srgbClr val="000000"/>
              </a:buClr>
              <a:buSzPts val="3600"/>
            </a:pPr>
            <a:r>
              <a:rPr lang="en-US" sz="2800" dirty="0">
                <a:solidFill>
                  <a:srgbClr val="082326"/>
                </a:solidFill>
                <a:latin typeface="Montserrat ExtraBold"/>
                <a:ea typeface="Montserrat ExtraBold"/>
                <a:cs typeface="Montserrat ExtraBold"/>
              </a:rPr>
              <a:t>State-of-the-art RAG </a:t>
            </a:r>
            <a:r>
              <a:rPr lang="ru-RU" sz="2800" dirty="0">
                <a:solidFill>
                  <a:srgbClr val="082326"/>
                </a:solidFill>
                <a:latin typeface="Montserrat ExtraBold"/>
                <a:ea typeface="Montserrat ExtraBold"/>
                <a:cs typeface="Montserrat ExtraBold"/>
              </a:rPr>
              <a:t>техники</a:t>
            </a:r>
            <a:endParaRPr sz="2800" b="0" i="0" u="none" strike="noStrike" cap="none" dirty="0">
              <a:solidFill>
                <a:srgbClr val="082326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31" name="Google Shape;164;g2cf6a24b2c0_0_2">
            <a:extLst>
              <a:ext uri="{FF2B5EF4-FFF2-40B4-BE49-F238E27FC236}">
                <a16:creationId xmlns:a16="http://schemas.microsoft.com/office/drawing/2014/main" id="{C5335E28-8476-0ACF-929B-A167EC14A7F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79" b="179"/>
          <a:stretch/>
        </p:blipFill>
        <p:spPr>
          <a:xfrm>
            <a:off x="1075" y="0"/>
            <a:ext cx="12189848" cy="784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166;g2cf6a24b2c0_0_2">
            <a:extLst>
              <a:ext uri="{FF2B5EF4-FFF2-40B4-BE49-F238E27FC236}">
                <a16:creationId xmlns:a16="http://schemas.microsoft.com/office/drawing/2014/main" id="{041F444A-5A29-3A24-0722-B3B1E1FB6FC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009" b="1009"/>
          <a:stretch/>
        </p:blipFill>
        <p:spPr>
          <a:xfrm>
            <a:off x="9288250" y="272044"/>
            <a:ext cx="2520003" cy="223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85F0D2D-FB80-4200-C4D2-FDC7B56653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45" y="1492186"/>
            <a:ext cx="4361719" cy="176020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FCBA9FF-C0AA-2F03-C045-36D420338C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158" y="2553360"/>
            <a:ext cx="6336100" cy="426001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02B1FE2-C8B0-9D39-487F-05E8283EAA4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3" t="4851" r="2445" b="3966"/>
          <a:stretch/>
        </p:blipFill>
        <p:spPr>
          <a:xfrm>
            <a:off x="119336" y="3426323"/>
            <a:ext cx="5461201" cy="31829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10425C-8F97-3807-0298-77C943CCF08B}"/>
              </a:ext>
            </a:extLst>
          </p:cNvPr>
          <p:cNvSpPr txBox="1"/>
          <p:nvPr/>
        </p:nvSpPr>
        <p:spPr>
          <a:xfrm>
            <a:off x="5617484" y="1405225"/>
            <a:ext cx="6336100" cy="101566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200" b="1" kern="1200" dirty="0">
                <a:solidFill>
                  <a:srgbClr val="000000"/>
                </a:solidFill>
                <a:latin typeface="Montserrat SemiBold" panose="00000700000000000000" pitchFamily="2" charset="-52"/>
              </a:rPr>
              <a:t>Конкурс на деньги (как и в случае с </a:t>
            </a:r>
            <a:r>
              <a:rPr lang="en-US" sz="2200" b="1" kern="1200" dirty="0">
                <a:solidFill>
                  <a:srgbClr val="000000"/>
                </a:solidFill>
                <a:latin typeface="Montserrat SemiBold" panose="00000700000000000000" pitchFamily="2" charset="-52"/>
              </a:rPr>
              <a:t>Kaggle) </a:t>
            </a:r>
            <a:r>
              <a:rPr lang="ru-RU" sz="2200" b="1" kern="1200" dirty="0">
                <a:solidFill>
                  <a:srgbClr val="000000"/>
                </a:solidFill>
                <a:latin typeface="Montserrat SemiBold" panose="00000700000000000000" pitchFamily="2" charset="-52"/>
              </a:rPr>
              <a:t>– часто лучший способ определить </a:t>
            </a:r>
            <a:r>
              <a:rPr lang="en-US" sz="2200" b="1" kern="1200" dirty="0">
                <a:solidFill>
                  <a:srgbClr val="000000"/>
                </a:solidFill>
                <a:latin typeface="Montserrat SemiBold" panose="00000700000000000000" pitchFamily="2" charset="-52"/>
              </a:rPr>
              <a:t>state-of-the-art </a:t>
            </a:r>
            <a:r>
              <a:rPr lang="ru-RU" sz="2200" b="1" kern="1200" dirty="0">
                <a:solidFill>
                  <a:srgbClr val="000000"/>
                </a:solidFill>
                <a:latin typeface="Montserrat SemiBold" panose="00000700000000000000" pitchFamily="2" charset="-52"/>
              </a:rPr>
              <a:t>техники.</a:t>
            </a:r>
            <a:endParaRPr kumimoji="0" lang="ru-RU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SemiBold" panose="00000700000000000000" pitchFamily="2" charset="-52"/>
              <a:ea typeface="+mn-ea"/>
            </a:endParaRP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A15148A-607F-334A-7EA0-1E8E6DEA03B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650722" y="6403393"/>
            <a:ext cx="289248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 smtClean="0">
                <a:solidFill>
                  <a:schemeClr val="accent1"/>
                </a:solidFill>
              </a:rPr>
              <a:t>3</a:t>
            </a:fld>
            <a:endParaRPr lang="ru-RU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86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AA294F-1FEC-54C3-560E-26690FB22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163;g2cf6a24b2c0_0_2">
            <a:extLst>
              <a:ext uri="{FF2B5EF4-FFF2-40B4-BE49-F238E27FC236}">
                <a16:creationId xmlns:a16="http://schemas.microsoft.com/office/drawing/2014/main" id="{6B44977E-FB73-CBD3-6A9D-75CA911ECFD8}"/>
              </a:ext>
            </a:extLst>
          </p:cNvPr>
          <p:cNvSpPr txBox="1"/>
          <p:nvPr/>
        </p:nvSpPr>
        <p:spPr>
          <a:xfrm>
            <a:off x="479376" y="837873"/>
            <a:ext cx="165618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wrap="square" lIns="0" tIns="0" rIns="0" bIns="0" anchor="t" anchorCtr="0">
            <a:spAutoFit/>
          </a:bodyPr>
          <a:lstStyle/>
          <a:p>
            <a:pPr lvl="0" rtl="0">
              <a:buClr>
                <a:srgbClr val="000000"/>
              </a:buClr>
              <a:buSzPts val="3600"/>
            </a:pPr>
            <a:r>
              <a:rPr lang="en-US" sz="2800" b="0" i="0" u="none" strike="noStrike" cap="none" dirty="0">
                <a:solidFill>
                  <a:srgbClr val="08232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Parsing</a:t>
            </a:r>
            <a:endParaRPr sz="2800" b="0" i="0" u="none" strike="noStrike" cap="none" dirty="0">
              <a:solidFill>
                <a:srgbClr val="082326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31" name="Google Shape;164;g2cf6a24b2c0_0_2">
            <a:extLst>
              <a:ext uri="{FF2B5EF4-FFF2-40B4-BE49-F238E27FC236}">
                <a16:creationId xmlns:a16="http://schemas.microsoft.com/office/drawing/2014/main" id="{D3B20EFD-CF85-665F-86DF-7F3E14E2B4D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79" b="179"/>
          <a:stretch/>
        </p:blipFill>
        <p:spPr>
          <a:xfrm>
            <a:off x="1075" y="0"/>
            <a:ext cx="12189848" cy="784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166;g2cf6a24b2c0_0_2">
            <a:extLst>
              <a:ext uri="{FF2B5EF4-FFF2-40B4-BE49-F238E27FC236}">
                <a16:creationId xmlns:a16="http://schemas.microsoft.com/office/drawing/2014/main" id="{EB631C6B-5C09-77E1-8B39-83C49355975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009" b="1009"/>
          <a:stretch/>
        </p:blipFill>
        <p:spPr>
          <a:xfrm>
            <a:off x="9288250" y="272044"/>
            <a:ext cx="2520003" cy="223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36EC645-D848-611B-00EB-5D44F94EF39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3102226"/>
            <a:ext cx="995233" cy="1224136"/>
          </a:xfrm>
          <a:prstGeom prst="rect">
            <a:avLst/>
          </a:prstGeom>
        </p:spPr>
      </p:pic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A0969292-2402-DC2A-DC3B-9401110E6F17}"/>
              </a:ext>
            </a:extLst>
          </p:cNvPr>
          <p:cNvCxnSpPr>
            <a:cxnSpLocks/>
          </p:cNvCxnSpPr>
          <p:nvPr/>
        </p:nvCxnSpPr>
        <p:spPr>
          <a:xfrm flipV="1">
            <a:off x="1775520" y="2147264"/>
            <a:ext cx="2626761" cy="13150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41E0D2EA-5BCF-7EEA-B1F1-A8264AACD9E6}"/>
              </a:ext>
            </a:extLst>
          </p:cNvPr>
          <p:cNvCxnSpPr>
            <a:cxnSpLocks/>
          </p:cNvCxnSpPr>
          <p:nvPr/>
        </p:nvCxnSpPr>
        <p:spPr>
          <a:xfrm>
            <a:off x="1775520" y="3714294"/>
            <a:ext cx="262676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2CA4FDFB-B8D3-AEE1-6B2F-E73A439CD1DD}"/>
              </a:ext>
            </a:extLst>
          </p:cNvPr>
          <p:cNvCxnSpPr>
            <a:cxnSpLocks/>
          </p:cNvCxnSpPr>
          <p:nvPr/>
        </p:nvCxnSpPr>
        <p:spPr>
          <a:xfrm>
            <a:off x="1775520" y="3966322"/>
            <a:ext cx="2626761" cy="13816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22ADF16-866A-EE14-74D8-DCF24C37CCC7}"/>
              </a:ext>
            </a:extLst>
          </p:cNvPr>
          <p:cNvSpPr txBox="1"/>
          <p:nvPr/>
        </p:nvSpPr>
        <p:spPr>
          <a:xfrm>
            <a:off x="4583831" y="1926035"/>
            <a:ext cx="977108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SemiBold" panose="00000700000000000000" pitchFamily="2" charset="-52"/>
                <a:ea typeface="+mn-ea"/>
                <a:cs typeface="SB Sans Display" panose="020B0503040504020204" pitchFamily="34" charset="0"/>
              </a:rPr>
              <a:t>текст</a:t>
            </a:r>
            <a:endParaRPr kumimoji="0" lang="ru-RU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SemiBold" panose="00000700000000000000" pitchFamily="2" charset="-52"/>
              <a:ea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4E6C34-BEDE-0701-8485-1B2285FB8C58}"/>
              </a:ext>
            </a:extLst>
          </p:cNvPr>
          <p:cNvSpPr txBox="1"/>
          <p:nvPr/>
        </p:nvSpPr>
        <p:spPr>
          <a:xfrm>
            <a:off x="4583831" y="3545017"/>
            <a:ext cx="1368152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SemiBold" panose="00000700000000000000" pitchFamily="2" charset="-52"/>
                <a:ea typeface="+mn-ea"/>
                <a:cs typeface="SB Sans Display" panose="020B0503040504020204" pitchFamily="34" charset="0"/>
              </a:rPr>
              <a:t>таблицы</a:t>
            </a:r>
            <a:endParaRPr kumimoji="0" lang="ru-RU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SemiBold" panose="00000700000000000000" pitchFamily="2" charset="-52"/>
              <a:ea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51C5F8-365E-752A-87AD-991455891A77}"/>
              </a:ext>
            </a:extLst>
          </p:cNvPr>
          <p:cNvSpPr txBox="1"/>
          <p:nvPr/>
        </p:nvSpPr>
        <p:spPr>
          <a:xfrm>
            <a:off x="4583831" y="5178678"/>
            <a:ext cx="2092724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SemiBold" panose="00000700000000000000" pitchFamily="2" charset="-52"/>
                <a:ea typeface="+mn-ea"/>
                <a:cs typeface="SB Sans Display" panose="020B0503040504020204" pitchFamily="34" charset="0"/>
              </a:rPr>
              <a:t>изображения</a:t>
            </a:r>
            <a:endParaRPr kumimoji="0" lang="ru-RU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SemiBold" panose="00000700000000000000" pitchFamily="2" charset="-52"/>
              <a:ea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65808B-0BAB-3612-6FB1-E8862C8A15F3}"/>
              </a:ext>
            </a:extLst>
          </p:cNvPr>
          <p:cNvSpPr txBox="1"/>
          <p:nvPr/>
        </p:nvSpPr>
        <p:spPr>
          <a:xfrm rot="19940765">
            <a:off x="2078623" y="2529298"/>
            <a:ext cx="1872208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SemiBold" panose="00000700000000000000" pitchFamily="2" charset="-52"/>
                <a:ea typeface="+mn-ea"/>
                <a:cs typeface="SB Sans Display" panose="020B0503040504020204" pitchFamily="34" charset="0"/>
              </a:rPr>
              <a:t>page.extract_text()</a:t>
            </a:r>
            <a:endParaRPr kumimoji="0" lang="ru-RU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SemiBold" panose="00000700000000000000" pitchFamily="2" charset="-52"/>
              <a:ea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8BCEAC-B714-E41C-F50D-A6E83C8BABA5}"/>
              </a:ext>
            </a:extLst>
          </p:cNvPr>
          <p:cNvSpPr txBox="1"/>
          <p:nvPr/>
        </p:nvSpPr>
        <p:spPr>
          <a:xfrm>
            <a:off x="2135560" y="3427427"/>
            <a:ext cx="2088232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SemiBold" panose="00000700000000000000" pitchFamily="2" charset="-52"/>
                <a:ea typeface="+mn-ea"/>
                <a:cs typeface="SB Sans Display" panose="020B0503040504020204" pitchFamily="34" charset="0"/>
              </a:rPr>
              <a:t>page.extract_tables()</a:t>
            </a:r>
            <a:endParaRPr kumimoji="0" lang="ru-RU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SemiBold" panose="00000700000000000000" pitchFamily="2" charset="-52"/>
              <a:ea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739B97-9DFC-9807-A381-6DA3D0A5F766}"/>
              </a:ext>
            </a:extLst>
          </p:cNvPr>
          <p:cNvSpPr txBox="1"/>
          <p:nvPr/>
        </p:nvSpPr>
        <p:spPr>
          <a:xfrm rot="1574664">
            <a:off x="2152795" y="4339352"/>
            <a:ext cx="1872208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SemiBold" panose="00000700000000000000" pitchFamily="2" charset="-52"/>
                <a:ea typeface="+mn-ea"/>
                <a:cs typeface="SB Sans Display" panose="020B0503040504020204" pitchFamily="34" charset="0"/>
              </a:rPr>
              <a:t>page. to_</a:t>
            </a:r>
            <a:r>
              <a:rPr lang="en-US" sz="1400" kern="1200" dirty="0">
                <a:solidFill>
                  <a:srgbClr val="000000"/>
                </a:solidFill>
                <a:latin typeface="Montserrat SemiBold" panose="00000700000000000000" pitchFamily="2" charset="-52"/>
                <a:cs typeface="SB Sans Display" panose="020B0503040504020204" pitchFamily="34" charset="0"/>
              </a:rPr>
              <a:t>image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SemiBold" panose="00000700000000000000" pitchFamily="2" charset="-52"/>
                <a:ea typeface="+mn-ea"/>
                <a:cs typeface="SB Sans Display" panose="020B0503040504020204" pitchFamily="34" charset="0"/>
              </a:rPr>
              <a:t>()</a:t>
            </a:r>
            <a:endParaRPr kumimoji="0" lang="ru-RU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SemiBold" panose="00000700000000000000" pitchFamily="2" charset="-52"/>
              <a:ea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245989-3702-1F80-BDBF-ACFA4E087FD2}"/>
              </a:ext>
            </a:extLst>
          </p:cNvPr>
          <p:cNvSpPr txBox="1"/>
          <p:nvPr/>
        </p:nvSpPr>
        <p:spPr>
          <a:xfrm>
            <a:off x="560446" y="1991268"/>
            <a:ext cx="977108" cy="101566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200" b="1" kern="1200" dirty="0">
                <a:solidFill>
                  <a:srgbClr val="000000"/>
                </a:solidFill>
                <a:latin typeface="Montserrat SemiBold" panose="00000700000000000000" pitchFamily="2" charset="-52"/>
              </a:rPr>
              <a:t>Отчет Сбера 2023</a:t>
            </a:r>
            <a:endParaRPr kumimoji="0" lang="ru-RU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SemiBold" panose="00000700000000000000" pitchFamily="2" charset="-52"/>
              <a:ea typeface="+mn-ea"/>
            </a:endParaRP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DC896E27-E3EF-8DE5-B6D7-CD4CA57362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761" b="89322"/>
          <a:stretch/>
        </p:blipFill>
        <p:spPr>
          <a:xfrm>
            <a:off x="1983352" y="1467648"/>
            <a:ext cx="2154680" cy="533017"/>
          </a:xfrm>
          <a:prstGeom prst="rect">
            <a:avLst/>
          </a:prstGeom>
        </p:spPr>
      </p:pic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0B4D2A63-FB9D-F100-828D-54AD0D8641D0}"/>
              </a:ext>
            </a:extLst>
          </p:cNvPr>
          <p:cNvCxnSpPr>
            <a:cxnSpLocks/>
          </p:cNvCxnSpPr>
          <p:nvPr/>
        </p:nvCxnSpPr>
        <p:spPr>
          <a:xfrm>
            <a:off x="6004068" y="3714294"/>
            <a:ext cx="16041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F94B84D-A630-8A1A-24C1-8590ED3EB4A6}"/>
              </a:ext>
            </a:extLst>
          </p:cNvPr>
          <p:cNvSpPr txBox="1"/>
          <p:nvPr/>
        </p:nvSpPr>
        <p:spPr>
          <a:xfrm>
            <a:off x="6004068" y="3411864"/>
            <a:ext cx="1748116" cy="271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 kern="1200" dirty="0">
                <a:solidFill>
                  <a:srgbClr val="000000"/>
                </a:solidFill>
                <a:latin typeface="Montserrat SemiBold" panose="00000700000000000000" pitchFamily="2" charset="-52"/>
              </a:rPr>
              <a:t>serialize_table()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9575E08-AA70-F431-5DC7-1236CDE0AB5C}"/>
              </a:ext>
            </a:extLst>
          </p:cNvPr>
          <p:cNvSpPr txBox="1"/>
          <p:nvPr/>
        </p:nvSpPr>
        <p:spPr>
          <a:xfrm>
            <a:off x="7804269" y="3545017"/>
            <a:ext cx="3188278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SemiBold" panose="00000700000000000000" pitchFamily="2" charset="-52"/>
                <a:ea typeface="+mn-ea"/>
                <a:cs typeface="SB Sans Display" panose="020B0503040504020204" pitchFamily="34" charset="0"/>
              </a:rPr>
              <a:t>Markdown </a:t>
            </a: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SemiBold" panose="00000700000000000000" pitchFamily="2" charset="-52"/>
                <a:ea typeface="+mn-ea"/>
                <a:cs typeface="SB Sans Display" panose="020B0503040504020204" pitchFamily="34" charset="0"/>
              </a:rPr>
              <a:t>таблицы</a:t>
            </a:r>
            <a:endParaRPr kumimoji="0" lang="ru-RU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SemiBold" panose="00000700000000000000" pitchFamily="2" charset="-52"/>
              <a:ea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F933A7B-9EE3-6D47-9E5B-23103998686A}"/>
              </a:ext>
            </a:extLst>
          </p:cNvPr>
          <p:cNvSpPr txBox="1"/>
          <p:nvPr/>
        </p:nvSpPr>
        <p:spPr>
          <a:xfrm>
            <a:off x="323549" y="5746030"/>
            <a:ext cx="11544900" cy="92333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000" kern="1200" dirty="0">
                <a:solidFill>
                  <a:srgbClr val="000000"/>
                </a:solidFill>
                <a:latin typeface="Montserrat SemiBold" panose="00000700000000000000" pitchFamily="2" charset="-52"/>
              </a:rPr>
              <a:t>Победитель </a:t>
            </a:r>
            <a:r>
              <a:rPr lang="en-US" sz="2000" kern="1200" dirty="0">
                <a:solidFill>
                  <a:srgbClr val="000000"/>
                </a:solidFill>
                <a:latin typeface="Montserrat SemiBold" panose="00000700000000000000" pitchFamily="2" charset="-52"/>
              </a:rPr>
              <a:t>Enterprise RAG Challenge </a:t>
            </a:r>
            <a:r>
              <a:rPr lang="ru-RU" sz="2000" kern="1200" dirty="0">
                <a:solidFill>
                  <a:srgbClr val="000000"/>
                </a:solidFill>
                <a:latin typeface="Montserrat SemiBold" panose="00000700000000000000" pitchFamily="2" charset="-52"/>
              </a:rPr>
              <a:t>использовал </a:t>
            </a:r>
            <a:r>
              <a:rPr lang="en-US" sz="2000" kern="1200" dirty="0" err="1">
                <a:solidFill>
                  <a:srgbClr val="000000"/>
                </a:solidFill>
                <a:latin typeface="Montserrat SemiBold" panose="00000700000000000000" pitchFamily="2" charset="-52"/>
              </a:rPr>
              <a:t>Docling</a:t>
            </a:r>
            <a:r>
              <a:rPr lang="ru-RU" sz="2000" kern="1200" dirty="0">
                <a:solidFill>
                  <a:srgbClr val="000000"/>
                </a:solidFill>
                <a:latin typeface="Montserrat SemiBold" panose="00000700000000000000" pitchFamily="2" charset="-52"/>
              </a:rPr>
              <a:t>, арендовав сервер на </a:t>
            </a:r>
            <a:r>
              <a:rPr lang="en-US" sz="2000" kern="1200" dirty="0" err="1">
                <a:solidFill>
                  <a:srgbClr val="000000"/>
                </a:solidFill>
                <a:latin typeface="Montserrat SemiBold" panose="00000700000000000000" pitchFamily="2" charset="-52"/>
              </a:rPr>
              <a:t>Runpod</a:t>
            </a:r>
            <a:r>
              <a:rPr lang="en-US" sz="2000" kern="1200" dirty="0">
                <a:solidFill>
                  <a:srgbClr val="000000"/>
                </a:solidFill>
                <a:latin typeface="Montserrat SemiBold" panose="00000700000000000000" pitchFamily="2" charset="-52"/>
              </a:rPr>
              <a:t> – </a:t>
            </a:r>
            <a:r>
              <a:rPr lang="ru-RU" sz="2000" kern="1200" dirty="0">
                <a:solidFill>
                  <a:srgbClr val="000000"/>
                </a:solidFill>
                <a:latin typeface="Montserrat SemiBold" panose="00000700000000000000" pitchFamily="2" charset="-52"/>
              </a:rPr>
              <a:t>мы сделали так же, но долго было разбираться с конфликтом зависимостей, и вернулись на </a:t>
            </a:r>
            <a:r>
              <a:rPr lang="en-US" sz="2000" kern="1200" dirty="0" err="1">
                <a:solidFill>
                  <a:srgbClr val="000000"/>
                </a:solidFill>
                <a:latin typeface="Montserrat SemiBold" panose="00000700000000000000" pitchFamily="2" charset="-52"/>
              </a:rPr>
              <a:t>pdfplumber</a:t>
            </a:r>
            <a:r>
              <a:rPr lang="en-US" sz="2000" kern="1200" dirty="0">
                <a:solidFill>
                  <a:srgbClr val="000000"/>
                </a:solidFill>
                <a:latin typeface="Montserrat SemiBold" panose="00000700000000000000" pitchFamily="2" charset="-52"/>
              </a:rPr>
              <a:t>… </a:t>
            </a:r>
            <a:r>
              <a:rPr lang="ru-RU" sz="2000" kern="1200" dirty="0">
                <a:solidFill>
                  <a:srgbClr val="000000"/>
                </a:solidFill>
                <a:latin typeface="Montserrat SemiBold" panose="00000700000000000000" pitchFamily="2" charset="-52"/>
              </a:rPr>
              <a:t>А </a:t>
            </a:r>
            <a:r>
              <a:rPr lang="en-US" sz="2000" kern="1200" dirty="0">
                <a:solidFill>
                  <a:srgbClr val="000000"/>
                </a:solidFill>
                <a:latin typeface="Montserrat SemiBold" panose="00000700000000000000" pitchFamily="2" charset="-52"/>
              </a:rPr>
              <a:t>unstructured </a:t>
            </a:r>
            <a:r>
              <a:rPr lang="ru-RU" sz="2000" kern="1200" dirty="0">
                <a:solidFill>
                  <a:srgbClr val="000000"/>
                </a:solidFill>
                <a:latin typeface="Montserrat SemiBold" panose="00000700000000000000" pitchFamily="2" charset="-52"/>
              </a:rPr>
              <a:t>работал очень долго.</a:t>
            </a:r>
            <a:endParaRPr kumimoji="0" lang="ru-RU" sz="200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SemiBold" panose="00000700000000000000" pitchFamily="2" charset="-52"/>
              <a:ea typeface="+mn-ea"/>
            </a:endParaRPr>
          </a:p>
        </p:txBody>
      </p:sp>
      <p:sp>
        <p:nvSpPr>
          <p:cNvPr id="41" name="Номер слайда 40">
            <a:extLst>
              <a:ext uri="{FF2B5EF4-FFF2-40B4-BE49-F238E27FC236}">
                <a16:creationId xmlns:a16="http://schemas.microsoft.com/office/drawing/2014/main" id="{4F48DC6C-5C41-4719-F81A-1CF593F56D6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783416" y="6403393"/>
            <a:ext cx="289248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 smtClean="0">
                <a:solidFill>
                  <a:schemeClr val="accent1"/>
                </a:solidFill>
              </a:rPr>
              <a:t>4</a:t>
            </a:fld>
            <a:endParaRPr lang="ru-RU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793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010CE7-0519-6F45-8B86-7FDE25F9B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163;g2cf6a24b2c0_0_2">
            <a:extLst>
              <a:ext uri="{FF2B5EF4-FFF2-40B4-BE49-F238E27FC236}">
                <a16:creationId xmlns:a16="http://schemas.microsoft.com/office/drawing/2014/main" id="{8680D2FC-59F7-382A-0D00-B46774E41921}"/>
              </a:ext>
            </a:extLst>
          </p:cNvPr>
          <p:cNvSpPr txBox="1"/>
          <p:nvPr/>
        </p:nvSpPr>
        <p:spPr>
          <a:xfrm>
            <a:off x="479376" y="981889"/>
            <a:ext cx="215468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wrap="square" lIns="0" tIns="0" rIns="0" bIns="0" anchor="t" anchorCtr="0">
            <a:spAutoFit/>
          </a:bodyPr>
          <a:lstStyle/>
          <a:p>
            <a:pPr lvl="0" rtl="0">
              <a:buClr>
                <a:srgbClr val="000000"/>
              </a:buClr>
              <a:buSzPts val="3600"/>
            </a:pPr>
            <a:r>
              <a:rPr lang="en-US" sz="2800" dirty="0">
                <a:solidFill>
                  <a:srgbClr val="08232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Ingestion</a:t>
            </a:r>
            <a:endParaRPr sz="2800" b="0" i="0" u="none" strike="noStrike" cap="none" dirty="0">
              <a:solidFill>
                <a:srgbClr val="082326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31" name="Google Shape;164;g2cf6a24b2c0_0_2">
            <a:extLst>
              <a:ext uri="{FF2B5EF4-FFF2-40B4-BE49-F238E27FC236}">
                <a16:creationId xmlns:a16="http://schemas.microsoft.com/office/drawing/2014/main" id="{7783BF17-21CE-2639-534C-B4A6E1AFDA6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79" b="179"/>
          <a:stretch/>
        </p:blipFill>
        <p:spPr>
          <a:xfrm>
            <a:off x="1075" y="0"/>
            <a:ext cx="12189848" cy="784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166;g2cf6a24b2c0_0_2">
            <a:extLst>
              <a:ext uri="{FF2B5EF4-FFF2-40B4-BE49-F238E27FC236}">
                <a16:creationId xmlns:a16="http://schemas.microsoft.com/office/drawing/2014/main" id="{9310A65F-1F65-0279-2273-CFD7E6A4901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009" b="1009"/>
          <a:stretch/>
        </p:blipFill>
        <p:spPr>
          <a:xfrm>
            <a:off x="9288250" y="272044"/>
            <a:ext cx="2520003" cy="22303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F49D45-A020-A1E4-4504-BAAA305FB7FE}"/>
              </a:ext>
            </a:extLst>
          </p:cNvPr>
          <p:cNvSpPr txBox="1"/>
          <p:nvPr/>
        </p:nvSpPr>
        <p:spPr>
          <a:xfrm>
            <a:off x="126475" y="2116527"/>
            <a:ext cx="977108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SemiBold" panose="00000700000000000000" pitchFamily="2" charset="-52"/>
                <a:ea typeface="+mn-ea"/>
                <a:cs typeface="SB Sans Display" panose="020B0503040504020204" pitchFamily="34" charset="0"/>
              </a:rPr>
              <a:t>Текст</a:t>
            </a:r>
            <a:endParaRPr kumimoji="0" lang="ru-RU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SemiBold" panose="00000700000000000000" pitchFamily="2" charset="-52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F458C-C34C-655C-448D-99C6B7DC6422}"/>
              </a:ext>
            </a:extLst>
          </p:cNvPr>
          <p:cNvSpPr txBox="1"/>
          <p:nvPr/>
        </p:nvSpPr>
        <p:spPr>
          <a:xfrm>
            <a:off x="119336" y="3434157"/>
            <a:ext cx="1440160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SemiBold" panose="00000700000000000000" pitchFamily="2" charset="-52"/>
                <a:ea typeface="+mn-ea"/>
                <a:cs typeface="SB Sans Display" panose="020B0503040504020204" pitchFamily="34" charset="0"/>
              </a:rPr>
              <a:t>Таблицы</a:t>
            </a:r>
            <a:endParaRPr kumimoji="0" lang="ru-RU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SemiBold" panose="00000700000000000000" pitchFamily="2" charset="-52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E90795-B00B-6EEB-30F9-D1D61F2F9EE5}"/>
              </a:ext>
            </a:extLst>
          </p:cNvPr>
          <p:cNvSpPr txBox="1"/>
          <p:nvPr/>
        </p:nvSpPr>
        <p:spPr>
          <a:xfrm>
            <a:off x="126475" y="4746630"/>
            <a:ext cx="2225109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SemiBold" panose="00000700000000000000" pitchFamily="2" charset="-52"/>
                <a:ea typeface="+mn-ea"/>
                <a:cs typeface="SB Sans Display" panose="020B0503040504020204" pitchFamily="34" charset="0"/>
              </a:rPr>
              <a:t>Изображения</a:t>
            </a:r>
            <a:endParaRPr kumimoji="0" lang="ru-RU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SemiBold" panose="00000700000000000000" pitchFamily="2" charset="-52"/>
              <a:ea typeface="+mn-ea"/>
            </a:endParaRPr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72B5FC50-AF81-6069-23BE-A85D4D3ACEB3}"/>
              </a:ext>
            </a:extLst>
          </p:cNvPr>
          <p:cNvCxnSpPr>
            <a:cxnSpLocks/>
          </p:cNvCxnSpPr>
          <p:nvPr/>
        </p:nvCxnSpPr>
        <p:spPr>
          <a:xfrm>
            <a:off x="1642015" y="3604547"/>
            <a:ext cx="188586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A1C4B1AD-9539-8485-4D63-2FD1DDD60E8F}"/>
              </a:ext>
            </a:extLst>
          </p:cNvPr>
          <p:cNvCxnSpPr>
            <a:cxnSpLocks/>
          </p:cNvCxnSpPr>
          <p:nvPr/>
        </p:nvCxnSpPr>
        <p:spPr>
          <a:xfrm>
            <a:off x="2372484" y="4934105"/>
            <a:ext cx="10482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4C1160A1-4E53-5440-8CAC-E70C7AF4584E}"/>
              </a:ext>
            </a:extLst>
          </p:cNvPr>
          <p:cNvCxnSpPr>
            <a:cxnSpLocks/>
          </p:cNvCxnSpPr>
          <p:nvPr/>
        </p:nvCxnSpPr>
        <p:spPr>
          <a:xfrm>
            <a:off x="1116498" y="2290753"/>
            <a:ext cx="48354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A1C9287-863F-B054-1FA8-ED1CA4C5E0FE}"/>
              </a:ext>
            </a:extLst>
          </p:cNvPr>
          <p:cNvSpPr txBox="1"/>
          <p:nvPr/>
        </p:nvSpPr>
        <p:spPr>
          <a:xfrm>
            <a:off x="3678388" y="3437768"/>
            <a:ext cx="4463680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SemiBold" panose="00000700000000000000" pitchFamily="2" charset="-52"/>
                <a:ea typeface="+mn-ea"/>
                <a:cs typeface="SB Sans Display" panose="020B0503040504020204" pitchFamily="34" charset="0"/>
              </a:rPr>
              <a:t>Каждая таблица – один </a:t>
            </a:r>
            <a:r>
              <a:rPr kumimoji="0" lang="ru-RU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SemiBold" panose="00000700000000000000" pitchFamily="2" charset="-52"/>
                <a:ea typeface="+mn-ea"/>
                <a:cs typeface="SB Sans Display" panose="020B0503040504020204" pitchFamily="34" charset="0"/>
              </a:rPr>
              <a:t>чанк</a:t>
            </a:r>
            <a:endParaRPr kumimoji="0" lang="ru-RU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SemiBold" panose="00000700000000000000" pitchFamily="2" charset="-52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571A02-C58C-609C-442F-E76D9B759B26}"/>
              </a:ext>
            </a:extLst>
          </p:cNvPr>
          <p:cNvSpPr txBox="1"/>
          <p:nvPr/>
        </p:nvSpPr>
        <p:spPr>
          <a:xfrm>
            <a:off x="3566025" y="4746630"/>
            <a:ext cx="5519621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SemiBold" panose="00000700000000000000" pitchFamily="2" charset="-52"/>
                <a:ea typeface="+mn-ea"/>
                <a:cs typeface="SB Sans Display" panose="020B0503040504020204" pitchFamily="34" charset="0"/>
              </a:rPr>
              <a:t>Описание изображения – один </a:t>
            </a:r>
            <a:r>
              <a:rPr kumimoji="0" lang="ru-RU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SemiBold" panose="00000700000000000000" pitchFamily="2" charset="-52"/>
                <a:ea typeface="+mn-ea"/>
                <a:cs typeface="SB Sans Display" panose="020B0503040504020204" pitchFamily="34" charset="0"/>
              </a:rPr>
              <a:t>чанк</a:t>
            </a:r>
            <a:endParaRPr kumimoji="0" lang="ru-RU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SemiBold" panose="00000700000000000000" pitchFamily="2" charset="-52"/>
              <a:ea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A9C687-AA10-A9D9-FBBF-3D34F6DB4E76}"/>
              </a:ext>
            </a:extLst>
          </p:cNvPr>
          <p:cNvSpPr txBox="1"/>
          <p:nvPr/>
        </p:nvSpPr>
        <p:spPr>
          <a:xfrm>
            <a:off x="2531104" y="4638908"/>
            <a:ext cx="731030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SemiBold" panose="00000700000000000000" pitchFamily="2" charset="-52"/>
                <a:ea typeface="+mn-ea"/>
                <a:cs typeface="SB Sans Display" panose="020B0503040504020204" pitchFamily="34" charset="0"/>
              </a:rPr>
              <a:t>GPT-4o</a:t>
            </a:r>
            <a:endParaRPr kumimoji="0" lang="ru-RU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SemiBold" panose="00000700000000000000" pitchFamily="2" charset="-52"/>
              <a:ea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8B8B94-8739-3F8D-8E76-7A2D400700CD}"/>
              </a:ext>
            </a:extLst>
          </p:cNvPr>
          <p:cNvSpPr txBox="1"/>
          <p:nvPr/>
        </p:nvSpPr>
        <p:spPr>
          <a:xfrm>
            <a:off x="1175791" y="1934668"/>
            <a:ext cx="4704185" cy="702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kern="1200" dirty="0">
                <a:solidFill>
                  <a:srgbClr val="000000"/>
                </a:solidFill>
                <a:latin typeface="Montserrat SemiBold" panose="00000700000000000000" pitchFamily="2" charset="-52"/>
              </a:rPr>
              <a:t>RecursiveCharacterTextSplitter</a:t>
            </a:r>
            <a:r>
              <a:rPr lang="ru-RU" sz="1400" kern="1200" dirty="0">
                <a:solidFill>
                  <a:srgbClr val="000000"/>
                </a:solidFill>
                <a:latin typeface="Montserrat SemiBold" panose="00000700000000000000" pitchFamily="2" charset="-52"/>
              </a:rPr>
              <a:t>(</a:t>
            </a:r>
            <a:r>
              <a:rPr lang="en-US" sz="1400" kern="1200" dirty="0" err="1">
                <a:solidFill>
                  <a:srgbClr val="000000"/>
                </a:solidFill>
                <a:latin typeface="Montserrat SemiBold" panose="00000700000000000000" pitchFamily="2" charset="-52"/>
              </a:rPr>
              <a:t>chunk_size</a:t>
            </a:r>
            <a:r>
              <a:rPr lang="en-US" sz="1400" kern="1200" dirty="0">
                <a:solidFill>
                  <a:srgbClr val="000000"/>
                </a:solidFill>
                <a:latin typeface="Montserrat SemiBold" panose="00000700000000000000" pitchFamily="2" charset="-52"/>
              </a:rPr>
              <a:t>=300, </a:t>
            </a:r>
            <a:r>
              <a:rPr lang="en-US" sz="1400" kern="1200" dirty="0" err="1">
                <a:solidFill>
                  <a:srgbClr val="000000"/>
                </a:solidFill>
                <a:latin typeface="Montserrat SemiBold" panose="00000700000000000000" pitchFamily="2" charset="-52"/>
              </a:rPr>
              <a:t>chunk_overlap</a:t>
            </a:r>
            <a:r>
              <a:rPr lang="en-US" sz="1400" kern="1200" dirty="0">
                <a:solidFill>
                  <a:srgbClr val="000000"/>
                </a:solidFill>
                <a:latin typeface="Montserrat SemiBold" panose="00000700000000000000" pitchFamily="2" charset="-52"/>
              </a:rPr>
              <a:t>=80)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3E2588-A3FB-9E0D-994B-E71075E15464}"/>
              </a:ext>
            </a:extLst>
          </p:cNvPr>
          <p:cNvSpPr txBox="1"/>
          <p:nvPr/>
        </p:nvSpPr>
        <p:spPr>
          <a:xfrm>
            <a:off x="5910228" y="1751015"/>
            <a:ext cx="3112431" cy="101566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200" b="1" kern="1200" dirty="0" err="1">
                <a:solidFill>
                  <a:srgbClr val="000000"/>
                </a:solidFill>
                <a:latin typeface="Montserrat SemiBold" panose="00000700000000000000" pitchFamily="2" charset="-52"/>
              </a:rPr>
              <a:t>Чанки</a:t>
            </a:r>
            <a:r>
              <a:rPr lang="ru-RU" sz="2200" b="1" kern="1200" dirty="0">
                <a:solidFill>
                  <a:srgbClr val="000000"/>
                </a:solidFill>
                <a:latin typeface="Montserrat SemiBold" panose="00000700000000000000" pitchFamily="2" charset="-52"/>
              </a:rPr>
              <a:t> текста по 300 символов с перекрытием по 80</a:t>
            </a:r>
            <a:endParaRPr kumimoji="0" lang="ru-RU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SemiBold" panose="00000700000000000000" pitchFamily="2" charset="-52"/>
              <a:ea typeface="+mn-ea"/>
            </a:endParaRPr>
          </a:p>
        </p:txBody>
      </p:sp>
      <p:pic>
        <p:nvPicPr>
          <p:cNvPr id="36" name="Рисунок 35" descr="База данных">
            <a:extLst>
              <a:ext uri="{FF2B5EF4-FFF2-40B4-BE49-F238E27FC236}">
                <a16:creationId xmlns:a16="http://schemas.microsoft.com/office/drawing/2014/main" id="{82BF134B-FEC1-B631-C458-B8D0A2FA91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60496" y="2799506"/>
            <a:ext cx="914400" cy="9144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05B5AE74-1DF6-7B1E-FE2B-992E6AA337BC}"/>
              </a:ext>
            </a:extLst>
          </p:cNvPr>
          <p:cNvSpPr txBox="1"/>
          <p:nvPr/>
        </p:nvSpPr>
        <p:spPr>
          <a:xfrm>
            <a:off x="10200456" y="4293096"/>
            <a:ext cx="1829405" cy="138499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kern="1200" dirty="0" err="1">
                <a:solidFill>
                  <a:srgbClr val="000000"/>
                </a:solidFill>
                <a:latin typeface="Montserrat SemiBold" panose="00000700000000000000" pitchFamily="2" charset="-52"/>
              </a:rPr>
              <a:t>metadata.json</a:t>
            </a:r>
            <a:r>
              <a:rPr lang="en-US" b="1" i="1" kern="1200" dirty="0">
                <a:solidFill>
                  <a:srgbClr val="000000"/>
                </a:solidFill>
                <a:latin typeface="Montserrat SemiBold" panose="00000700000000000000" pitchFamily="2" charset="-52"/>
              </a:rPr>
              <a:t> </a:t>
            </a:r>
            <a:endParaRPr lang="ru-RU" b="1" i="1" kern="1200" dirty="0">
              <a:solidFill>
                <a:srgbClr val="000000"/>
              </a:solidFill>
              <a:latin typeface="Montserrat SemiBold" panose="00000700000000000000" pitchFamily="2" charset="-5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kern="1200" dirty="0">
                <a:solidFill>
                  <a:srgbClr val="000000"/>
                </a:solidFill>
                <a:latin typeface="Montserrat SemiBold" panose="00000700000000000000" pitchFamily="2" charset="-52"/>
              </a:rPr>
              <a:t>(</a:t>
            </a:r>
            <a:r>
              <a:rPr lang="ru-RU" i="1" kern="1200" dirty="0">
                <a:solidFill>
                  <a:srgbClr val="000000"/>
                </a:solidFill>
                <a:latin typeface="Montserrat SemiBold" panose="00000700000000000000" pitchFamily="2" charset="-52"/>
              </a:rPr>
              <a:t>что на какой странице + описание изображений)</a:t>
            </a:r>
            <a:endParaRPr kumimoji="0" lang="ru-RU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SemiBold" panose="00000700000000000000" pitchFamily="2" charset="-52"/>
              <a:ea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77844A-4F85-6EEE-9745-84D243C8D816}"/>
              </a:ext>
            </a:extLst>
          </p:cNvPr>
          <p:cNvSpPr txBox="1"/>
          <p:nvPr/>
        </p:nvSpPr>
        <p:spPr>
          <a:xfrm>
            <a:off x="9993494" y="2019614"/>
            <a:ext cx="2045429" cy="76944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SemiBold" panose="00000700000000000000" pitchFamily="2" charset="-52"/>
                <a:ea typeface="+mn-ea"/>
                <a:cs typeface="SB Sans Display" panose="020B0503040504020204" pitchFamily="34" charset="0"/>
              </a:rPr>
              <a:t>FAISS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1200" dirty="0">
                <a:solidFill>
                  <a:srgbClr val="000000"/>
                </a:solidFill>
                <a:latin typeface="Montserrat SemiBold" panose="00000700000000000000" pitchFamily="2" charset="-52"/>
              </a:rPr>
              <a:t>(5388 </a:t>
            </a:r>
            <a:r>
              <a:rPr lang="ru-RU" sz="1400" kern="1200" dirty="0">
                <a:solidFill>
                  <a:srgbClr val="000000"/>
                </a:solidFill>
                <a:latin typeface="Montserrat SemiBold" panose="00000700000000000000" pitchFamily="2" charset="-52"/>
              </a:rPr>
              <a:t>векторов размерностью 3072)</a:t>
            </a:r>
            <a:endParaRPr kumimoji="0" lang="ru-RU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SemiBold" panose="00000700000000000000" pitchFamily="2" charset="-52"/>
              <a:ea typeface="+mn-ea"/>
            </a:endParaRPr>
          </a:p>
        </p:txBody>
      </p:sp>
      <p:sp>
        <p:nvSpPr>
          <p:cNvPr id="46" name="Знак ''плюс'' 45">
            <a:extLst>
              <a:ext uri="{FF2B5EF4-FFF2-40B4-BE49-F238E27FC236}">
                <a16:creationId xmlns:a16="http://schemas.microsoft.com/office/drawing/2014/main" id="{816B175E-1BBD-DD30-7B1B-E357703366F9}"/>
              </a:ext>
            </a:extLst>
          </p:cNvPr>
          <p:cNvSpPr/>
          <p:nvPr/>
        </p:nvSpPr>
        <p:spPr>
          <a:xfrm>
            <a:off x="10704512" y="3742736"/>
            <a:ext cx="576064" cy="496063"/>
          </a:xfrm>
          <a:prstGeom prst="mathPlu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авая фигурная скобка 46">
            <a:extLst>
              <a:ext uri="{FF2B5EF4-FFF2-40B4-BE49-F238E27FC236}">
                <a16:creationId xmlns:a16="http://schemas.microsoft.com/office/drawing/2014/main" id="{B3245C4D-78FE-D147-AD52-6A99B67BBCA2}"/>
              </a:ext>
            </a:extLst>
          </p:cNvPr>
          <p:cNvSpPr/>
          <p:nvPr/>
        </p:nvSpPr>
        <p:spPr>
          <a:xfrm>
            <a:off x="8616280" y="1513316"/>
            <a:ext cx="1080120" cy="41802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Стрелка: вправо 47">
            <a:extLst>
              <a:ext uri="{FF2B5EF4-FFF2-40B4-BE49-F238E27FC236}">
                <a16:creationId xmlns:a16="http://schemas.microsoft.com/office/drawing/2014/main" id="{0DF94461-B41C-74AB-E614-1AC5C39C3A99}"/>
              </a:ext>
            </a:extLst>
          </p:cNvPr>
          <p:cNvSpPr/>
          <p:nvPr/>
        </p:nvSpPr>
        <p:spPr>
          <a:xfrm>
            <a:off x="9840416" y="3392400"/>
            <a:ext cx="504056" cy="37429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F9592B-BF63-3FD6-6C9F-390D02A7E915}"/>
              </a:ext>
            </a:extLst>
          </p:cNvPr>
          <p:cNvSpPr txBox="1"/>
          <p:nvPr/>
        </p:nvSpPr>
        <p:spPr>
          <a:xfrm>
            <a:off x="9257904" y="1074265"/>
            <a:ext cx="2350895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SemiBold" panose="00000700000000000000" pitchFamily="2" charset="-52"/>
                <a:ea typeface="+mn-ea"/>
                <a:cs typeface="SB Sans Display" panose="020B0503040504020204" pitchFamily="34" charset="0"/>
              </a:rPr>
              <a:t>text-embedding-3-large</a:t>
            </a:r>
            <a:endParaRPr kumimoji="0" lang="ru-RU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SemiBold" panose="00000700000000000000" pitchFamily="2" charset="-52"/>
              <a:ea typeface="+mn-ea"/>
            </a:endParaRPr>
          </a:p>
        </p:txBody>
      </p: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0E0009DD-F6C5-F7EB-B224-81F3AB546688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9984432" y="1289709"/>
            <a:ext cx="448920" cy="2139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0B9080C-0A03-C626-F4A6-C99B89FEFC34}"/>
              </a:ext>
            </a:extLst>
          </p:cNvPr>
          <p:cNvSpPr txBox="1"/>
          <p:nvPr/>
        </p:nvSpPr>
        <p:spPr>
          <a:xfrm>
            <a:off x="263353" y="6021288"/>
            <a:ext cx="11544900" cy="61555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000" kern="1200" dirty="0">
                <a:solidFill>
                  <a:srgbClr val="000000"/>
                </a:solidFill>
                <a:latin typeface="Montserrat SemiBold" panose="00000700000000000000" pitchFamily="2" charset="-52"/>
              </a:rPr>
              <a:t>Победитель </a:t>
            </a:r>
            <a:r>
              <a:rPr lang="en-US" sz="2000" kern="1200" dirty="0">
                <a:solidFill>
                  <a:srgbClr val="000000"/>
                </a:solidFill>
                <a:latin typeface="Montserrat SemiBold" panose="00000700000000000000" pitchFamily="2" charset="-52"/>
              </a:rPr>
              <a:t>Enterprise RAG Challenge </a:t>
            </a:r>
            <a:r>
              <a:rPr lang="ru-RU" sz="2000" kern="1200" dirty="0">
                <a:solidFill>
                  <a:srgbClr val="000000"/>
                </a:solidFill>
                <a:latin typeface="Montserrat SemiBold" panose="00000700000000000000" pitchFamily="2" charset="-52"/>
              </a:rPr>
              <a:t>использовал тот же </a:t>
            </a:r>
            <a:r>
              <a:rPr lang="ru-RU" sz="2000" kern="1200" dirty="0" err="1">
                <a:solidFill>
                  <a:srgbClr val="000000"/>
                </a:solidFill>
                <a:latin typeface="Montserrat SemiBold" panose="00000700000000000000" pitchFamily="2" charset="-52"/>
              </a:rPr>
              <a:t>пайплайн</a:t>
            </a:r>
            <a:r>
              <a:rPr lang="ru-RU" sz="2000" kern="1200" dirty="0">
                <a:solidFill>
                  <a:srgbClr val="000000"/>
                </a:solidFill>
                <a:latin typeface="Montserrat SemiBold" panose="00000700000000000000" pitchFamily="2" charset="-52"/>
              </a:rPr>
              <a:t>, но делил на </a:t>
            </a:r>
            <a:r>
              <a:rPr lang="ru-RU" sz="2000" kern="1200" dirty="0" err="1">
                <a:solidFill>
                  <a:srgbClr val="000000"/>
                </a:solidFill>
                <a:latin typeface="Montserrat SemiBold" panose="00000700000000000000" pitchFamily="2" charset="-52"/>
              </a:rPr>
              <a:t>чанки</a:t>
            </a:r>
            <a:r>
              <a:rPr lang="ru-RU" sz="2000" kern="1200" dirty="0">
                <a:solidFill>
                  <a:srgbClr val="000000"/>
                </a:solidFill>
                <a:latin typeface="Montserrat SemiBold" panose="00000700000000000000" pitchFamily="2" charset="-52"/>
              </a:rPr>
              <a:t> текст вперемешку с таблицами и использовал перекрытие 50.</a:t>
            </a:r>
            <a:endParaRPr kumimoji="0" lang="ru-RU" sz="200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SemiBold" panose="00000700000000000000" pitchFamily="2" charset="-52"/>
              <a:ea typeface="+mn-ea"/>
            </a:endParaRPr>
          </a:p>
        </p:txBody>
      </p:sp>
      <p:sp>
        <p:nvSpPr>
          <p:cNvPr id="63" name="Номер слайда 62">
            <a:extLst>
              <a:ext uri="{FF2B5EF4-FFF2-40B4-BE49-F238E27FC236}">
                <a16:creationId xmlns:a16="http://schemas.microsoft.com/office/drawing/2014/main" id="{BC56AF5E-0AE9-9517-2CDC-A4F061D54DD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663629" y="6359624"/>
            <a:ext cx="289248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 smtClean="0">
                <a:solidFill>
                  <a:schemeClr val="accent1"/>
                </a:solidFill>
              </a:rPr>
              <a:t>5</a:t>
            </a:fld>
            <a:endParaRPr lang="ru-RU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857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AB36F9-52A7-1765-C1A2-CF380F835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163;g2cf6a24b2c0_0_2">
            <a:extLst>
              <a:ext uri="{FF2B5EF4-FFF2-40B4-BE49-F238E27FC236}">
                <a16:creationId xmlns:a16="http://schemas.microsoft.com/office/drawing/2014/main" id="{B5D2C245-B6D9-7B66-2946-38C122163429}"/>
              </a:ext>
            </a:extLst>
          </p:cNvPr>
          <p:cNvSpPr txBox="1"/>
          <p:nvPr/>
        </p:nvSpPr>
        <p:spPr>
          <a:xfrm>
            <a:off x="479376" y="981889"/>
            <a:ext cx="215468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wrap="square" lIns="0" tIns="0" rIns="0" bIns="0" anchor="t" anchorCtr="0">
            <a:spAutoFit/>
          </a:bodyPr>
          <a:lstStyle/>
          <a:p>
            <a:pPr lvl="0" rtl="0">
              <a:buClr>
                <a:srgbClr val="000000"/>
              </a:buClr>
              <a:buSzPts val="3600"/>
            </a:pPr>
            <a:r>
              <a:rPr lang="en-US" sz="2800" dirty="0">
                <a:solidFill>
                  <a:srgbClr val="08232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Retrieval</a:t>
            </a:r>
            <a:endParaRPr sz="2800" b="0" i="0" u="none" strike="noStrike" cap="none" dirty="0">
              <a:solidFill>
                <a:srgbClr val="082326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31" name="Google Shape;164;g2cf6a24b2c0_0_2">
            <a:extLst>
              <a:ext uri="{FF2B5EF4-FFF2-40B4-BE49-F238E27FC236}">
                <a16:creationId xmlns:a16="http://schemas.microsoft.com/office/drawing/2014/main" id="{353C0B55-6B40-85B7-CA47-0688C31D846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79" b="179"/>
          <a:stretch/>
        </p:blipFill>
        <p:spPr>
          <a:xfrm>
            <a:off x="1075" y="0"/>
            <a:ext cx="12189848" cy="784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166;g2cf6a24b2c0_0_2">
            <a:extLst>
              <a:ext uri="{FF2B5EF4-FFF2-40B4-BE49-F238E27FC236}">
                <a16:creationId xmlns:a16="http://schemas.microsoft.com/office/drawing/2014/main" id="{9E2F0837-421D-3424-A20A-86E686CE312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009" b="1009"/>
          <a:stretch/>
        </p:blipFill>
        <p:spPr>
          <a:xfrm>
            <a:off x="9288250" y="272044"/>
            <a:ext cx="2520003" cy="22303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E28BE4-747D-6FC7-C42F-D2E82B4ED5CF}"/>
              </a:ext>
            </a:extLst>
          </p:cNvPr>
          <p:cNvSpPr txBox="1"/>
          <p:nvPr/>
        </p:nvSpPr>
        <p:spPr>
          <a:xfrm>
            <a:off x="568807" y="2029490"/>
            <a:ext cx="1144989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SemiBold" panose="00000700000000000000" pitchFamily="2" charset="-52"/>
                <a:ea typeface="+mn-ea"/>
                <a:cs typeface="SB Sans Display" panose="020B0503040504020204" pitchFamily="34" charset="0"/>
              </a:rPr>
              <a:t>Запрос</a:t>
            </a:r>
            <a:endParaRPr kumimoji="0" lang="ru-RU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SemiBold" panose="00000700000000000000" pitchFamily="2" charset="-52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C4003A-BE19-EC6B-11D4-9F100B8BCC56}"/>
              </a:ext>
            </a:extLst>
          </p:cNvPr>
          <p:cNvSpPr txBox="1"/>
          <p:nvPr/>
        </p:nvSpPr>
        <p:spPr>
          <a:xfrm>
            <a:off x="3909641" y="1860213"/>
            <a:ext cx="3744416" cy="6771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SemiBold" panose="00000700000000000000" pitchFamily="2" charset="-52"/>
                <a:ea typeface="+mn-ea"/>
                <a:cs typeface="SB Sans Display" panose="020B0503040504020204" pitchFamily="34" charset="0"/>
              </a:rPr>
              <a:t>Векторное представление запроса</a:t>
            </a:r>
            <a:endParaRPr kumimoji="0" lang="ru-RU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SemiBold" panose="00000700000000000000" pitchFamily="2" charset="-52"/>
              <a:ea typeface="+mn-ea"/>
            </a:endParaRPr>
          </a:p>
        </p:txBody>
      </p:sp>
      <p:pic>
        <p:nvPicPr>
          <p:cNvPr id="11" name="Рисунок 10" descr="База данных">
            <a:extLst>
              <a:ext uri="{FF2B5EF4-FFF2-40B4-BE49-F238E27FC236}">
                <a16:creationId xmlns:a16="http://schemas.microsoft.com/office/drawing/2014/main" id="{669B44DE-366F-9A6C-E7CE-697A765721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74649" y="2240614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9ABAEB5-AD88-5162-289C-FD47A82661A7}"/>
              </a:ext>
            </a:extLst>
          </p:cNvPr>
          <p:cNvSpPr txBox="1"/>
          <p:nvPr/>
        </p:nvSpPr>
        <p:spPr>
          <a:xfrm>
            <a:off x="8810600" y="1474464"/>
            <a:ext cx="2758008" cy="6771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SemiBold" panose="00000700000000000000" pitchFamily="2" charset="-52"/>
                <a:ea typeface="+mn-ea"/>
                <a:cs typeface="SB Sans Display" panose="020B0503040504020204" pitchFamily="34" charset="0"/>
              </a:rPr>
              <a:t>Определение топ 20 </a:t>
            </a:r>
            <a:r>
              <a:rPr kumimoji="0" lang="ru-RU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SemiBold" panose="00000700000000000000" pitchFamily="2" charset="-52"/>
                <a:ea typeface="+mn-ea"/>
                <a:cs typeface="SB Sans Display" panose="020B0503040504020204" pitchFamily="34" charset="0"/>
              </a:rPr>
              <a:t>чанков</a:t>
            </a: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SemiBold" panose="00000700000000000000" pitchFamily="2" charset="-52"/>
                <a:ea typeface="+mn-ea"/>
                <a:cs typeface="SB Sans Display" panose="020B0503040504020204" pitchFamily="34" charset="0"/>
              </a:rPr>
              <a:t> в базе</a:t>
            </a:r>
            <a:endParaRPr kumimoji="0" lang="ru-RU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SemiBold" panose="00000700000000000000" pitchFamily="2" charset="-52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6B1C5B-341C-A2C5-796F-7D686CF14D9C}"/>
              </a:ext>
            </a:extLst>
          </p:cNvPr>
          <p:cNvSpPr txBox="1"/>
          <p:nvPr/>
        </p:nvSpPr>
        <p:spPr>
          <a:xfrm>
            <a:off x="312021" y="4337521"/>
            <a:ext cx="2154680" cy="6771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SemiBold" panose="00000700000000000000" pitchFamily="2" charset="-52"/>
                <a:ea typeface="+mn-ea"/>
                <a:cs typeface="SB Sans Display" panose="020B0503040504020204" pitchFamily="34" charset="0"/>
              </a:rPr>
              <a:t>Parent-page enrichment</a:t>
            </a:r>
            <a:endParaRPr kumimoji="0" lang="ru-RU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SemiBold" panose="00000700000000000000" pitchFamily="2" charset="-52"/>
              <a:ea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033434-B14F-5F59-8067-0D9F5080CD3C}"/>
              </a:ext>
            </a:extLst>
          </p:cNvPr>
          <p:cNvSpPr txBox="1"/>
          <p:nvPr/>
        </p:nvSpPr>
        <p:spPr>
          <a:xfrm>
            <a:off x="4557713" y="4506798"/>
            <a:ext cx="2448272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SemiBold" panose="00000700000000000000" pitchFamily="2" charset="-52"/>
                <a:ea typeface="+mn-ea"/>
                <a:cs typeface="SB Sans Display" panose="020B0503040504020204" pitchFamily="34" charset="0"/>
              </a:rPr>
              <a:t>LLM</a:t>
            </a: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SemiBold" panose="00000700000000000000" pitchFamily="2" charset="-52"/>
                <a:ea typeface="+mn-ea"/>
                <a:cs typeface="SB Sans Display" panose="020B0503040504020204" pitchFamily="34" charset="0"/>
              </a:rPr>
              <a:t>-</a:t>
            </a:r>
            <a:r>
              <a:rPr kumimoji="0" lang="ru-RU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SemiBold" panose="00000700000000000000" pitchFamily="2" charset="-52"/>
                <a:ea typeface="+mn-ea"/>
                <a:cs typeface="SB Sans Display" panose="020B0503040504020204" pitchFamily="34" charset="0"/>
              </a:rPr>
              <a:t>реранкинг</a:t>
            </a:r>
            <a:endParaRPr kumimoji="0" lang="ru-RU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SemiBold" panose="00000700000000000000" pitchFamily="2" charset="-52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401FCB-B0E1-C48C-5E68-FA5C6C869ADD}"/>
              </a:ext>
            </a:extLst>
          </p:cNvPr>
          <p:cNvSpPr txBox="1"/>
          <p:nvPr/>
        </p:nvSpPr>
        <p:spPr>
          <a:xfrm>
            <a:off x="9096997" y="4337521"/>
            <a:ext cx="2185214" cy="6771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SemiBold" panose="00000700000000000000" pitchFamily="2" charset="-52"/>
                <a:ea typeface="+mn-ea"/>
                <a:cs typeface="SB Sans Display" panose="020B0503040504020204" pitchFamily="34" charset="0"/>
              </a:rPr>
              <a:t>Контекст для ответа</a:t>
            </a:r>
            <a:endParaRPr kumimoji="0" lang="ru-RU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SemiBold" panose="00000700000000000000" pitchFamily="2" charset="-52"/>
              <a:ea typeface="+mn-ea"/>
            </a:endParaRP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A6B765D8-77D7-6678-D0E6-677951EB82EA}"/>
              </a:ext>
            </a:extLst>
          </p:cNvPr>
          <p:cNvCxnSpPr>
            <a:cxnSpLocks/>
          </p:cNvCxnSpPr>
          <p:nvPr/>
        </p:nvCxnSpPr>
        <p:spPr>
          <a:xfrm>
            <a:off x="1824189" y="2214181"/>
            <a:ext cx="194421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70E10F06-5C3F-C45C-64B4-40DA66056BD7}"/>
              </a:ext>
            </a:extLst>
          </p:cNvPr>
          <p:cNvCxnSpPr>
            <a:cxnSpLocks/>
          </p:cNvCxnSpPr>
          <p:nvPr/>
        </p:nvCxnSpPr>
        <p:spPr>
          <a:xfrm>
            <a:off x="6866384" y="2151572"/>
            <a:ext cx="194421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BBE73A9F-98F3-D1A1-674D-2B989CE5BEBD}"/>
              </a:ext>
            </a:extLst>
          </p:cNvPr>
          <p:cNvCxnSpPr>
            <a:cxnSpLocks/>
          </p:cNvCxnSpPr>
          <p:nvPr/>
        </p:nvCxnSpPr>
        <p:spPr>
          <a:xfrm>
            <a:off x="2466701" y="4693786"/>
            <a:ext cx="194421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B7654A86-E84F-B4FC-90BF-458223D995B9}"/>
              </a:ext>
            </a:extLst>
          </p:cNvPr>
          <p:cNvCxnSpPr>
            <a:cxnSpLocks/>
          </p:cNvCxnSpPr>
          <p:nvPr/>
        </p:nvCxnSpPr>
        <p:spPr>
          <a:xfrm>
            <a:off x="7152781" y="4693786"/>
            <a:ext cx="194421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A353E3A-3E60-734F-8926-323F4EFA32C3}"/>
              </a:ext>
            </a:extLst>
          </p:cNvPr>
          <p:cNvSpPr txBox="1"/>
          <p:nvPr/>
        </p:nvSpPr>
        <p:spPr>
          <a:xfrm>
            <a:off x="1757481" y="1939575"/>
            <a:ext cx="2350895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SemiBold" panose="00000700000000000000" pitchFamily="2" charset="-52"/>
                <a:ea typeface="+mn-ea"/>
                <a:cs typeface="SB Sans Display" panose="020B0503040504020204" pitchFamily="34" charset="0"/>
              </a:rPr>
              <a:t>text-embedding-3-large</a:t>
            </a:r>
            <a:endParaRPr kumimoji="0" lang="ru-RU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SemiBold" panose="00000700000000000000" pitchFamily="2" charset="-52"/>
              <a:ea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F51745-0CF0-2650-9A5A-C5C92E22541A}"/>
              </a:ext>
            </a:extLst>
          </p:cNvPr>
          <p:cNvSpPr txBox="1"/>
          <p:nvPr/>
        </p:nvSpPr>
        <p:spPr>
          <a:xfrm>
            <a:off x="7280761" y="1658297"/>
            <a:ext cx="1029063" cy="43088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1200" dirty="0">
                <a:solidFill>
                  <a:srgbClr val="000000"/>
                </a:solidFill>
                <a:latin typeface="Montserrat SemiBold" panose="00000700000000000000" pitchFamily="2" charset="-52"/>
                <a:cs typeface="SB Sans Display" panose="020B0503040504020204" pitchFamily="34" charset="0"/>
              </a:rPr>
              <a:t>c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SemiBold" panose="00000700000000000000" pitchFamily="2" charset="-52"/>
                <a:ea typeface="+mn-ea"/>
                <a:cs typeface="SB Sans Display" panose="020B0503040504020204" pitchFamily="34" charset="0"/>
              </a:rPr>
              <a:t>osine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SemiBold" panose="00000700000000000000" pitchFamily="2" charset="-52"/>
                <a:ea typeface="+mn-ea"/>
                <a:cs typeface="SB Sans Display" panose="020B0503040504020204" pitchFamily="34" charset="0"/>
              </a:rPr>
              <a:t> similarity</a:t>
            </a:r>
            <a:endParaRPr kumimoji="0" lang="ru-RU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SemiBold" panose="00000700000000000000" pitchFamily="2" charset="-52"/>
              <a:ea typeface="+mn-ea"/>
            </a:endParaRPr>
          </a:p>
        </p:txBody>
      </p:sp>
      <p:cxnSp>
        <p:nvCxnSpPr>
          <p:cNvPr id="28" name="Соединитель: изогнутый 27">
            <a:extLst>
              <a:ext uri="{FF2B5EF4-FFF2-40B4-BE49-F238E27FC236}">
                <a16:creationId xmlns:a16="http://schemas.microsoft.com/office/drawing/2014/main" id="{32B35F73-CD1D-C007-4D53-FA62044D9ED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89361" y="2821578"/>
            <a:ext cx="8283700" cy="1443935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B3F3F10-136C-5D39-1698-D531A78C707E}"/>
              </a:ext>
            </a:extLst>
          </p:cNvPr>
          <p:cNvSpPr txBox="1"/>
          <p:nvPr/>
        </p:nvSpPr>
        <p:spPr>
          <a:xfrm>
            <a:off x="5640613" y="3042720"/>
            <a:ext cx="3552935" cy="6463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kern="1200" dirty="0">
                <a:solidFill>
                  <a:srgbClr val="000000"/>
                </a:solidFill>
                <a:latin typeface="Montserrat SemiBold" panose="00000700000000000000" pitchFamily="2" charset="-52"/>
              </a:rPr>
              <a:t>вместо текста </a:t>
            </a:r>
            <a:r>
              <a:rPr lang="ru-RU" sz="1400" kern="1200" dirty="0" err="1">
                <a:solidFill>
                  <a:srgbClr val="000000"/>
                </a:solidFill>
                <a:latin typeface="Montserrat SemiBold" panose="00000700000000000000" pitchFamily="2" charset="-52"/>
              </a:rPr>
              <a:t>чанка</a:t>
            </a:r>
            <a:r>
              <a:rPr lang="ru-RU" sz="1400" kern="1200" dirty="0">
                <a:solidFill>
                  <a:srgbClr val="000000"/>
                </a:solidFill>
                <a:latin typeface="Montserrat SemiBold" panose="00000700000000000000" pitchFamily="2" charset="-52"/>
              </a:rPr>
              <a:t> берем весь текст этой страницы + описание изображений с этой страницы</a:t>
            </a:r>
            <a:endParaRPr kumimoji="0" lang="ru-RU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SemiBold" panose="00000700000000000000" pitchFamily="2" charset="-52"/>
              <a:ea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211F25-F50E-127D-F67B-04C890C375F7}"/>
              </a:ext>
            </a:extLst>
          </p:cNvPr>
          <p:cNvSpPr txBox="1"/>
          <p:nvPr/>
        </p:nvSpPr>
        <p:spPr>
          <a:xfrm>
            <a:off x="2826741" y="4407932"/>
            <a:ext cx="1175448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SemiBold" panose="00000700000000000000" pitchFamily="2" charset="-52"/>
                <a:ea typeface="+mn-ea"/>
                <a:cs typeface="SB Sans Display" panose="020B0503040504020204" pitchFamily="34" charset="0"/>
              </a:rPr>
              <a:t>gpt-4o-mini</a:t>
            </a:r>
            <a:endParaRPr kumimoji="0" lang="ru-RU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SemiBold" panose="00000700000000000000" pitchFamily="2" charset="-52"/>
              <a:ea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A897B6-B14B-9B89-4D3A-06560E34BA3A}"/>
              </a:ext>
            </a:extLst>
          </p:cNvPr>
          <p:cNvSpPr txBox="1"/>
          <p:nvPr/>
        </p:nvSpPr>
        <p:spPr>
          <a:xfrm>
            <a:off x="2674810" y="4798893"/>
            <a:ext cx="1527998" cy="6463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kern="1200" dirty="0">
                <a:solidFill>
                  <a:srgbClr val="000000"/>
                </a:solidFill>
                <a:latin typeface="Montserrat SemiBold" panose="00000700000000000000" pitchFamily="2" charset="-52"/>
              </a:rPr>
              <a:t>«По шкале от 1 до 10 оцени релевантность»</a:t>
            </a:r>
            <a:endParaRPr kumimoji="0" lang="ru-RU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SemiBold" panose="00000700000000000000" pitchFamily="2" charset="-52"/>
              <a:ea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0E4126-1533-E06D-BF75-AA36CB3564A4}"/>
              </a:ext>
            </a:extLst>
          </p:cNvPr>
          <p:cNvSpPr txBox="1"/>
          <p:nvPr/>
        </p:nvSpPr>
        <p:spPr>
          <a:xfrm>
            <a:off x="7489808" y="4406335"/>
            <a:ext cx="1460393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SemiBold" panose="00000700000000000000" pitchFamily="2" charset="-52"/>
                <a:ea typeface="+mn-ea"/>
                <a:cs typeface="SB Sans Display" panose="020B0503040504020204" pitchFamily="34" charset="0"/>
              </a:rPr>
              <a:t>топ 5 страниц</a:t>
            </a:r>
            <a:endParaRPr kumimoji="0" lang="ru-RU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SemiBold" panose="00000700000000000000" pitchFamily="2" charset="-52"/>
              <a:ea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C998F7A-1607-877D-8D66-A266014D475D}"/>
              </a:ext>
            </a:extLst>
          </p:cNvPr>
          <p:cNvSpPr txBox="1"/>
          <p:nvPr/>
        </p:nvSpPr>
        <p:spPr>
          <a:xfrm>
            <a:off x="332656" y="5805264"/>
            <a:ext cx="11544900" cy="61555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000" kern="1200" dirty="0">
                <a:solidFill>
                  <a:srgbClr val="000000"/>
                </a:solidFill>
                <a:latin typeface="Montserrat SemiBold" panose="00000700000000000000" pitchFamily="2" charset="-52"/>
              </a:rPr>
              <a:t>Победитель </a:t>
            </a:r>
            <a:r>
              <a:rPr lang="en-US" sz="2000" kern="1200" dirty="0">
                <a:solidFill>
                  <a:srgbClr val="000000"/>
                </a:solidFill>
                <a:latin typeface="Montserrat SemiBold" panose="00000700000000000000" pitchFamily="2" charset="-52"/>
              </a:rPr>
              <a:t>Enterprise RAG Challenge </a:t>
            </a:r>
            <a:r>
              <a:rPr lang="ru-RU" sz="2000" kern="1200" dirty="0">
                <a:solidFill>
                  <a:srgbClr val="000000"/>
                </a:solidFill>
                <a:latin typeface="Montserrat SemiBold" panose="00000700000000000000" pitchFamily="2" charset="-52"/>
              </a:rPr>
              <a:t>использовал тот же </a:t>
            </a:r>
            <a:r>
              <a:rPr lang="ru-RU" sz="2000" kern="1200" dirty="0" err="1">
                <a:solidFill>
                  <a:srgbClr val="000000"/>
                </a:solidFill>
                <a:latin typeface="Montserrat SemiBold" panose="00000700000000000000" pitchFamily="2" charset="-52"/>
              </a:rPr>
              <a:t>пайплайн</a:t>
            </a:r>
            <a:r>
              <a:rPr lang="ru-RU" sz="2000" kern="1200" dirty="0">
                <a:solidFill>
                  <a:srgbClr val="000000"/>
                </a:solidFill>
                <a:latin typeface="Montserrat SemiBold" panose="00000700000000000000" pitchFamily="2" charset="-52"/>
              </a:rPr>
              <a:t>, но брал топ 30 </a:t>
            </a:r>
            <a:r>
              <a:rPr lang="ru-RU" sz="2000" kern="1200" dirty="0" err="1">
                <a:solidFill>
                  <a:srgbClr val="000000"/>
                </a:solidFill>
                <a:latin typeface="Montserrat SemiBold" panose="00000700000000000000" pitchFamily="2" charset="-52"/>
              </a:rPr>
              <a:t>чанков</a:t>
            </a:r>
            <a:r>
              <a:rPr lang="ru-RU" sz="2000" kern="1200" dirty="0">
                <a:solidFill>
                  <a:srgbClr val="000000"/>
                </a:solidFill>
                <a:latin typeface="Montserrat SemiBold" panose="00000700000000000000" pitchFamily="2" charset="-52"/>
              </a:rPr>
              <a:t> / топ 10 страниц, поскольку у него было больше документов на вход.</a:t>
            </a:r>
            <a:endParaRPr kumimoji="0" lang="ru-RU" sz="200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SemiBold" panose="00000700000000000000" pitchFamily="2" charset="-52"/>
              <a:ea typeface="+mn-ea"/>
            </a:endParaRPr>
          </a:p>
        </p:txBody>
      </p:sp>
      <p:sp>
        <p:nvSpPr>
          <p:cNvPr id="39" name="Номер слайда 38">
            <a:extLst>
              <a:ext uri="{FF2B5EF4-FFF2-40B4-BE49-F238E27FC236}">
                <a16:creationId xmlns:a16="http://schemas.microsoft.com/office/drawing/2014/main" id="{21D229DE-245E-D1DB-4346-F292206AE77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714720" y="6309320"/>
            <a:ext cx="289248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 smtClean="0">
                <a:solidFill>
                  <a:schemeClr val="accent1"/>
                </a:solidFill>
              </a:rPr>
              <a:t>6</a:t>
            </a:fld>
            <a:endParaRPr lang="ru-RU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096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48FA2E-95C0-7409-4508-6DE7C7187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163;g2cf6a24b2c0_0_2">
            <a:extLst>
              <a:ext uri="{FF2B5EF4-FFF2-40B4-BE49-F238E27FC236}">
                <a16:creationId xmlns:a16="http://schemas.microsoft.com/office/drawing/2014/main" id="{250645CC-8BBF-6695-4835-68413C734AB1}"/>
              </a:ext>
            </a:extLst>
          </p:cNvPr>
          <p:cNvSpPr txBox="1"/>
          <p:nvPr/>
        </p:nvSpPr>
        <p:spPr>
          <a:xfrm>
            <a:off x="479375" y="981889"/>
            <a:ext cx="54726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wrap="square" lIns="0" tIns="0" rIns="0" bIns="0" anchor="t" anchorCtr="0">
            <a:spAutoFit/>
          </a:bodyPr>
          <a:lstStyle/>
          <a:p>
            <a:pPr lvl="0" rtl="0">
              <a:buClr>
                <a:srgbClr val="000000"/>
              </a:buClr>
              <a:buSzPts val="3600"/>
            </a:pPr>
            <a:r>
              <a:rPr lang="en-US" sz="2800" dirty="0">
                <a:solidFill>
                  <a:srgbClr val="08232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Augmentation + Generation</a:t>
            </a:r>
            <a:endParaRPr sz="2800" b="0" i="0" u="none" strike="noStrike" cap="none" dirty="0">
              <a:solidFill>
                <a:srgbClr val="082326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31" name="Google Shape;164;g2cf6a24b2c0_0_2">
            <a:extLst>
              <a:ext uri="{FF2B5EF4-FFF2-40B4-BE49-F238E27FC236}">
                <a16:creationId xmlns:a16="http://schemas.microsoft.com/office/drawing/2014/main" id="{7BD0B8D2-1CCC-2E56-4327-333806DCFBA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79" b="179"/>
          <a:stretch/>
        </p:blipFill>
        <p:spPr>
          <a:xfrm>
            <a:off x="1075" y="0"/>
            <a:ext cx="12189848" cy="784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166;g2cf6a24b2c0_0_2">
            <a:extLst>
              <a:ext uri="{FF2B5EF4-FFF2-40B4-BE49-F238E27FC236}">
                <a16:creationId xmlns:a16="http://schemas.microsoft.com/office/drawing/2014/main" id="{19FBDF4E-D264-4393-279C-81C3232DAA2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009" b="1009"/>
          <a:stretch/>
        </p:blipFill>
        <p:spPr>
          <a:xfrm>
            <a:off x="9288250" y="272044"/>
            <a:ext cx="2520003" cy="22303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D396018-A50F-ED60-5672-DA4BD64635FB}"/>
              </a:ext>
            </a:extLst>
          </p:cNvPr>
          <p:cNvSpPr txBox="1"/>
          <p:nvPr/>
        </p:nvSpPr>
        <p:spPr>
          <a:xfrm>
            <a:off x="404036" y="1988840"/>
            <a:ext cx="4176464" cy="129266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kern="1200" dirty="0">
                <a:solidFill>
                  <a:srgbClr val="000000"/>
                </a:solidFill>
                <a:latin typeface="Montserrat SemiBold" panose="00000700000000000000" pitchFamily="2" charset="-52"/>
              </a:rPr>
              <a:t>Ты эксперт по финансовым отчетам. Ответь, используя </a:t>
            </a:r>
            <a:r>
              <a:rPr lang="en-US" sz="1400" kern="1200" dirty="0">
                <a:solidFill>
                  <a:srgbClr val="000000"/>
                </a:solidFill>
                <a:latin typeface="Montserrat SemiBold" panose="00000700000000000000" pitchFamily="2" charset="-52"/>
              </a:rPr>
              <a:t>Chain-of-Thoughts.</a:t>
            </a:r>
            <a:endParaRPr lang="ru-RU" sz="1400" kern="1200" dirty="0">
              <a:solidFill>
                <a:srgbClr val="000000"/>
              </a:solidFill>
              <a:latin typeface="Montserrat SemiBold" panose="00000700000000000000" pitchFamily="2" charset="-5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SemiBold" panose="00000700000000000000" pitchFamily="2" charset="-52"/>
                <a:ea typeface="+mn-ea"/>
              </a:rPr>
              <a:t>ВОПРОС: (</a:t>
            </a:r>
            <a:r>
              <a:rPr kumimoji="0" lang="ru-RU" sz="140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SemiBold" panose="00000700000000000000" pitchFamily="2" charset="-52"/>
                <a:ea typeface="+mn-ea"/>
              </a:rPr>
              <a:t>запрос пользователя</a:t>
            </a:r>
            <a:r>
              <a:rPr kumimoji="0" lang="ru-RU" sz="1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SemiBold" panose="00000700000000000000" pitchFamily="2" charset="-52"/>
                <a:ea typeface="+mn-ea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kern="1200" dirty="0">
                <a:solidFill>
                  <a:srgbClr val="000000"/>
                </a:solidFill>
                <a:latin typeface="Montserrat SemiBold" panose="00000700000000000000" pitchFamily="2" charset="-52"/>
              </a:rPr>
              <a:t>КОНТЕКСТ: (</a:t>
            </a:r>
            <a:r>
              <a:rPr lang="ru-RU" sz="1400" b="1" u="sng" kern="1200" dirty="0">
                <a:solidFill>
                  <a:srgbClr val="000000"/>
                </a:solidFill>
                <a:latin typeface="Montserrat SemiBold" panose="00000700000000000000" pitchFamily="2" charset="-52"/>
              </a:rPr>
              <a:t>ранее найденный контекст</a:t>
            </a:r>
            <a:r>
              <a:rPr lang="ru-RU" sz="1400" kern="1200" dirty="0">
                <a:solidFill>
                  <a:srgbClr val="000000"/>
                </a:solidFill>
                <a:latin typeface="Montserrat SemiBold" panose="00000700000000000000" pitchFamily="2" charset="-52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kern="1200" dirty="0">
                <a:solidFill>
                  <a:srgbClr val="000000"/>
                </a:solidFill>
                <a:latin typeface="Montserrat SemiBold" panose="00000700000000000000" pitchFamily="2" charset="-52"/>
              </a:rPr>
              <a:t>Ответь в требуемом формате (мышление, ответ, уверенность, источники) </a:t>
            </a:r>
            <a:r>
              <a:rPr lang="ru-RU" sz="1400" u="sng" kern="1200" dirty="0">
                <a:solidFill>
                  <a:srgbClr val="000000"/>
                </a:solidFill>
                <a:latin typeface="Montserrat SemiBold" panose="00000700000000000000" pitchFamily="2" charset="-52"/>
              </a:rPr>
              <a:t>в </a:t>
            </a:r>
            <a:r>
              <a:rPr lang="en-US" sz="1400" u="sng" kern="1200" dirty="0" err="1">
                <a:solidFill>
                  <a:srgbClr val="000000"/>
                </a:solidFill>
                <a:latin typeface="Montserrat SemiBold" panose="00000700000000000000" pitchFamily="2" charset="-52"/>
              </a:rPr>
              <a:t>json</a:t>
            </a:r>
            <a:r>
              <a:rPr lang="en-US" sz="1400" kern="1200" dirty="0">
                <a:solidFill>
                  <a:srgbClr val="000000"/>
                </a:solidFill>
                <a:latin typeface="Montserrat SemiBold" panose="00000700000000000000" pitchFamily="2" charset="-52"/>
              </a:rPr>
              <a:t>.</a:t>
            </a:r>
            <a:endParaRPr kumimoji="0" lang="ru-RU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SemiBold" panose="00000700000000000000" pitchFamily="2" charset="-52"/>
              <a:ea typeface="+mn-ea"/>
            </a:endParaRPr>
          </a:p>
        </p:txBody>
      </p: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C17D9084-6787-E44D-A32F-8EF368E84DE8}"/>
              </a:ext>
            </a:extLst>
          </p:cNvPr>
          <p:cNvCxnSpPr>
            <a:cxnSpLocks/>
          </p:cNvCxnSpPr>
          <p:nvPr/>
        </p:nvCxnSpPr>
        <p:spPr>
          <a:xfrm>
            <a:off x="4148452" y="2564904"/>
            <a:ext cx="525972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D9DB5A1-4C54-6C48-6538-DB29B87E2089}"/>
              </a:ext>
            </a:extLst>
          </p:cNvPr>
          <p:cNvSpPr txBox="1"/>
          <p:nvPr/>
        </p:nvSpPr>
        <p:spPr>
          <a:xfrm>
            <a:off x="6063771" y="2284565"/>
            <a:ext cx="1685083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SemiBold" panose="00000700000000000000" pitchFamily="2" charset="-52"/>
                <a:ea typeface="+mn-ea"/>
                <a:cs typeface="SB Sans Display" panose="020B0503040504020204" pitchFamily="34" charset="0"/>
              </a:rPr>
              <a:t>GPT-4o, pydantic</a:t>
            </a:r>
            <a:endParaRPr kumimoji="0" lang="ru-RU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SemiBold" panose="00000700000000000000" pitchFamily="2" charset="-52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1373DF-1F54-6623-0D4C-434EBE717AC5}"/>
              </a:ext>
            </a:extLst>
          </p:cNvPr>
          <p:cNvSpPr txBox="1"/>
          <p:nvPr/>
        </p:nvSpPr>
        <p:spPr>
          <a:xfrm>
            <a:off x="404036" y="4581424"/>
            <a:ext cx="4176464" cy="129266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kern="1200" dirty="0">
                <a:solidFill>
                  <a:srgbClr val="000000"/>
                </a:solidFill>
                <a:latin typeface="Montserrat SemiBold" panose="00000700000000000000" pitchFamily="2" charset="-52"/>
              </a:rPr>
              <a:t>Ты эксперт по финансовым отчетам. Ответь, используя </a:t>
            </a:r>
            <a:r>
              <a:rPr lang="en-US" sz="1400" kern="1200" dirty="0">
                <a:solidFill>
                  <a:srgbClr val="000000"/>
                </a:solidFill>
                <a:latin typeface="Montserrat SemiBold" panose="00000700000000000000" pitchFamily="2" charset="-52"/>
              </a:rPr>
              <a:t>Chain-of-Thoughts.</a:t>
            </a:r>
            <a:endParaRPr lang="ru-RU" sz="1400" kern="1200" dirty="0">
              <a:solidFill>
                <a:srgbClr val="000000"/>
              </a:solidFill>
              <a:latin typeface="Montserrat SemiBold" panose="00000700000000000000" pitchFamily="2" charset="-52"/>
            </a:endParaRPr>
          </a:p>
          <a:p>
            <a:pPr rtl="0">
              <a:defRPr/>
            </a:pPr>
            <a:r>
              <a:rPr kumimoji="0" lang="ru-RU" sz="1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SemiBold" panose="00000700000000000000" pitchFamily="2" charset="-52"/>
                <a:ea typeface="+mn-ea"/>
              </a:rPr>
              <a:t>ВОПРОС: (</a:t>
            </a:r>
            <a:r>
              <a:rPr kumimoji="0" lang="ru-RU" sz="140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SemiBold" panose="00000700000000000000" pitchFamily="2" charset="-52"/>
                <a:ea typeface="+mn-ea"/>
              </a:rPr>
              <a:t>запрос пользователя</a:t>
            </a:r>
            <a:r>
              <a:rPr kumimoji="0" lang="ru-RU" sz="1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SemiBold" panose="00000700000000000000" pitchFamily="2" charset="-52"/>
                <a:ea typeface="+mn-ea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kern="1200" dirty="0">
                <a:solidFill>
                  <a:srgbClr val="000000"/>
                </a:solidFill>
                <a:latin typeface="Montserrat SemiBold" panose="00000700000000000000" pitchFamily="2" charset="-52"/>
              </a:rPr>
              <a:t>КОНТЕКСТ: (</a:t>
            </a:r>
            <a:r>
              <a:rPr lang="ru-RU" sz="1400" b="1" u="sng" kern="1200" dirty="0">
                <a:solidFill>
                  <a:srgbClr val="000000"/>
                </a:solidFill>
                <a:latin typeface="Montserrat SemiBold" panose="00000700000000000000" pitchFamily="2" charset="-52"/>
              </a:rPr>
              <a:t>ранее найденный контекст</a:t>
            </a:r>
            <a:r>
              <a:rPr lang="ru-RU" sz="1400" kern="1200" dirty="0">
                <a:solidFill>
                  <a:srgbClr val="000000"/>
                </a:solidFill>
                <a:latin typeface="Montserrat SemiBold" panose="00000700000000000000" pitchFamily="2" charset="-52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kern="1200" dirty="0">
                <a:solidFill>
                  <a:srgbClr val="000000"/>
                </a:solidFill>
                <a:latin typeface="Montserrat SemiBold" panose="00000700000000000000" pitchFamily="2" charset="-52"/>
              </a:rPr>
              <a:t>Ответь в требуемом формате (мышление, ответ, уверенность, источники)</a:t>
            </a:r>
            <a:r>
              <a:rPr lang="en-US" sz="1400" kern="1200" dirty="0">
                <a:solidFill>
                  <a:srgbClr val="000000"/>
                </a:solidFill>
                <a:latin typeface="Montserrat SemiBold" panose="00000700000000000000" pitchFamily="2" charset="-52"/>
              </a:rPr>
              <a:t>.</a:t>
            </a:r>
            <a:endParaRPr kumimoji="0" lang="ru-RU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SemiBold" panose="00000700000000000000" pitchFamily="2" charset="-52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4AE12A-36F1-3922-67B1-7F125E58F7CA}"/>
              </a:ext>
            </a:extLst>
          </p:cNvPr>
          <p:cNvSpPr txBox="1"/>
          <p:nvPr/>
        </p:nvSpPr>
        <p:spPr>
          <a:xfrm>
            <a:off x="9717063" y="2395627"/>
            <a:ext cx="1056125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200" b="1" kern="1200" dirty="0">
                <a:solidFill>
                  <a:srgbClr val="000000"/>
                </a:solidFill>
                <a:latin typeface="Montserrat SemiBold" panose="00000700000000000000" pitchFamily="2" charset="-52"/>
              </a:rPr>
              <a:t>Ответ</a:t>
            </a:r>
            <a:endParaRPr kumimoji="0" lang="ru-RU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SemiBold" panose="00000700000000000000" pitchFamily="2" charset="-52"/>
              <a:ea typeface="+mn-ea"/>
            </a:endParaRPr>
          </a:p>
        </p:txBody>
      </p:sp>
      <p:cxnSp>
        <p:nvCxnSpPr>
          <p:cNvPr id="16" name="Соединитель: изогнутый 15">
            <a:extLst>
              <a:ext uri="{FF2B5EF4-FFF2-40B4-BE49-F238E27FC236}">
                <a16:creationId xmlns:a16="http://schemas.microsoft.com/office/drawing/2014/main" id="{8699FB03-AD9C-7A94-8356-A53422F83351}"/>
              </a:ext>
            </a:extLst>
          </p:cNvPr>
          <p:cNvCxnSpPr>
            <a:endCxn id="7" idx="0"/>
          </p:cNvCxnSpPr>
          <p:nvPr/>
        </p:nvCxnSpPr>
        <p:spPr>
          <a:xfrm rot="10800000" flipV="1">
            <a:off x="2492268" y="2852936"/>
            <a:ext cx="7416824" cy="1728488"/>
          </a:xfrm>
          <a:prstGeom prst="curvedConnector2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FCDC8C5-2375-DDF9-8211-3292DDB7E782}"/>
              </a:ext>
            </a:extLst>
          </p:cNvPr>
          <p:cNvCxnSpPr>
            <a:cxnSpLocks/>
          </p:cNvCxnSpPr>
          <p:nvPr/>
        </p:nvCxnSpPr>
        <p:spPr>
          <a:xfrm>
            <a:off x="4181453" y="5120033"/>
            <a:ext cx="525972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9BE8BF8-663C-05CF-9474-DE986D1582B1}"/>
              </a:ext>
            </a:extLst>
          </p:cNvPr>
          <p:cNvSpPr txBox="1"/>
          <p:nvPr/>
        </p:nvSpPr>
        <p:spPr>
          <a:xfrm>
            <a:off x="6524716" y="4839695"/>
            <a:ext cx="787984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SemiBold" panose="00000700000000000000" pitchFamily="2" charset="-52"/>
                <a:ea typeface="+mn-ea"/>
                <a:cs typeface="SB Sans Display" panose="020B0503040504020204" pitchFamily="34" charset="0"/>
              </a:rPr>
              <a:t>GPT-4o</a:t>
            </a:r>
            <a:endParaRPr kumimoji="0" lang="ru-RU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SemiBold" panose="00000700000000000000" pitchFamily="2" charset="-52"/>
              <a:ea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4FE407-4D40-9B8C-3D12-1BEB8C404FAA}"/>
              </a:ext>
            </a:extLst>
          </p:cNvPr>
          <p:cNvSpPr txBox="1"/>
          <p:nvPr/>
        </p:nvSpPr>
        <p:spPr>
          <a:xfrm>
            <a:off x="9720395" y="4950756"/>
            <a:ext cx="1056125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200" b="1" kern="1200" dirty="0">
                <a:solidFill>
                  <a:srgbClr val="000000"/>
                </a:solidFill>
                <a:latin typeface="Montserrat SemiBold" panose="00000700000000000000" pitchFamily="2" charset="-52"/>
              </a:rPr>
              <a:t>Ответ</a:t>
            </a:r>
            <a:endParaRPr kumimoji="0" lang="ru-RU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SemiBold" panose="00000700000000000000" pitchFamily="2" charset="-52"/>
              <a:ea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286BF4-D479-3746-4980-1751ED514DCE}"/>
              </a:ext>
            </a:extLst>
          </p:cNvPr>
          <p:cNvSpPr txBox="1"/>
          <p:nvPr/>
        </p:nvSpPr>
        <p:spPr>
          <a:xfrm>
            <a:off x="5156564" y="3321278"/>
            <a:ext cx="2975648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SemiBold" panose="00000700000000000000" pitchFamily="2" charset="-52"/>
                <a:ea typeface="+mn-ea"/>
                <a:cs typeface="SB Sans Display" panose="020B0503040504020204" pitchFamily="34" charset="0"/>
              </a:rPr>
              <a:t>если не в требуемом формате</a:t>
            </a:r>
            <a:endParaRPr kumimoji="0" lang="ru-RU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SemiBold" panose="00000700000000000000" pitchFamily="2" charset="-52"/>
              <a:ea typeface="+mn-ea"/>
            </a:endParaRPr>
          </a:p>
        </p:txBody>
      </p:sp>
      <p:sp>
        <p:nvSpPr>
          <p:cNvPr id="29" name="Номер слайда 28">
            <a:extLst>
              <a:ext uri="{FF2B5EF4-FFF2-40B4-BE49-F238E27FC236}">
                <a16:creationId xmlns:a16="http://schemas.microsoft.com/office/drawing/2014/main" id="{0E4C21D0-A449-9AD2-422A-36A3299F3D8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627625" y="6309320"/>
            <a:ext cx="361256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 smtClean="0">
                <a:solidFill>
                  <a:schemeClr val="accent1"/>
                </a:solidFill>
              </a:rPr>
              <a:t>7</a:t>
            </a:fld>
            <a:endParaRPr lang="ru-RU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239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99465-B43C-607A-6AC8-A78DAF732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163;g2cf6a24b2c0_0_2">
            <a:extLst>
              <a:ext uri="{FF2B5EF4-FFF2-40B4-BE49-F238E27FC236}">
                <a16:creationId xmlns:a16="http://schemas.microsoft.com/office/drawing/2014/main" id="{3482AA61-5154-EADB-AF32-0690E4BA1153}"/>
              </a:ext>
            </a:extLst>
          </p:cNvPr>
          <p:cNvSpPr txBox="1"/>
          <p:nvPr/>
        </p:nvSpPr>
        <p:spPr>
          <a:xfrm>
            <a:off x="479375" y="836712"/>
            <a:ext cx="129614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wrap="square" lIns="0" tIns="0" rIns="0" bIns="0" anchor="t" anchorCtr="0">
            <a:spAutoFit/>
          </a:bodyPr>
          <a:lstStyle/>
          <a:p>
            <a:pPr lvl="0" rtl="0">
              <a:buClr>
                <a:srgbClr val="000000"/>
              </a:buClr>
              <a:buSzPts val="3600"/>
            </a:pPr>
            <a:r>
              <a:rPr lang="en-US" sz="2800" dirty="0">
                <a:solidFill>
                  <a:srgbClr val="08232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Demo</a:t>
            </a:r>
            <a:endParaRPr sz="2800" b="0" i="0" u="none" strike="noStrike" cap="none" dirty="0">
              <a:solidFill>
                <a:srgbClr val="082326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31" name="Google Shape;164;g2cf6a24b2c0_0_2">
            <a:extLst>
              <a:ext uri="{FF2B5EF4-FFF2-40B4-BE49-F238E27FC236}">
                <a16:creationId xmlns:a16="http://schemas.microsoft.com/office/drawing/2014/main" id="{27C054F8-ED13-AB95-47D0-4173F008823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79" b="179"/>
          <a:stretch/>
        </p:blipFill>
        <p:spPr>
          <a:xfrm>
            <a:off x="1075" y="0"/>
            <a:ext cx="12189848" cy="784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166;g2cf6a24b2c0_0_2">
            <a:extLst>
              <a:ext uri="{FF2B5EF4-FFF2-40B4-BE49-F238E27FC236}">
                <a16:creationId xmlns:a16="http://schemas.microsoft.com/office/drawing/2014/main" id="{078A46D8-AFA7-61C3-C710-F6CD162DC63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009" b="1009"/>
          <a:stretch/>
        </p:blipFill>
        <p:spPr>
          <a:xfrm>
            <a:off x="9288250" y="272044"/>
            <a:ext cx="2520003" cy="223031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Номер слайда 28">
            <a:extLst>
              <a:ext uri="{FF2B5EF4-FFF2-40B4-BE49-F238E27FC236}">
                <a16:creationId xmlns:a16="http://schemas.microsoft.com/office/drawing/2014/main" id="{1E6ECB3D-0DDC-D2C9-3483-0673008E272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627625" y="6309320"/>
            <a:ext cx="361256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 smtClean="0">
                <a:solidFill>
                  <a:schemeClr val="accent1"/>
                </a:solidFill>
              </a:rPr>
              <a:t>8</a:t>
            </a:fld>
            <a:endParaRPr lang="ru-RU" sz="2400" dirty="0">
              <a:solidFill>
                <a:schemeClr val="accent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CD88B74-92FF-76CE-7746-EF804756E9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1340768"/>
            <a:ext cx="10009112" cy="50583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113977-E11F-A39A-A521-3DF01A941667}"/>
              </a:ext>
            </a:extLst>
          </p:cNvPr>
          <p:cNvSpPr txBox="1"/>
          <p:nvPr/>
        </p:nvSpPr>
        <p:spPr>
          <a:xfrm>
            <a:off x="1703512" y="6453336"/>
            <a:ext cx="82809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SemiBold" panose="00000700000000000000" pitchFamily="2" charset="-52"/>
                <a:ea typeface="+mn-ea"/>
              </a:rPr>
              <a:t>Скриншот развернутой на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SemiBold" panose="00000700000000000000" pitchFamily="2" charset="-52"/>
                <a:ea typeface="+mn-ea"/>
              </a:rPr>
              <a:t>HuggingFace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SemiBold" panose="00000700000000000000" pitchFamily="2" charset="-52"/>
                <a:ea typeface="+mn-ea"/>
              </a:rPr>
              <a:t>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SemiBold" panose="00000700000000000000" pitchFamily="2" charset="-52"/>
                <a:ea typeface="+mn-ea"/>
              </a:rPr>
              <a:t>мультимодальной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SemiBold" panose="00000700000000000000" pitchFamily="2" charset="-52"/>
                <a:ea typeface="+mn-ea"/>
              </a:rPr>
              <a:t>RAG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SemiBold" panose="00000700000000000000" pitchFamily="2" charset="-52"/>
                <a:ea typeface="+mn-ea"/>
              </a:rPr>
              <a:t>-системы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47017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163;g2cf6a24b2c0_0_2">
            <a:extLst>
              <a:ext uri="{FF2B5EF4-FFF2-40B4-BE49-F238E27FC236}">
                <a16:creationId xmlns:a16="http://schemas.microsoft.com/office/drawing/2014/main" id="{D78E3E52-15C4-C215-E4B4-B06D3B49DAE5}"/>
              </a:ext>
            </a:extLst>
          </p:cNvPr>
          <p:cNvSpPr txBox="1"/>
          <p:nvPr/>
        </p:nvSpPr>
        <p:spPr>
          <a:xfrm>
            <a:off x="488360" y="919148"/>
            <a:ext cx="1170364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wrap="square" lIns="0" tIns="0" rIns="0" bIns="0" anchor="t" anchorCtr="0">
            <a:spAutoFit/>
          </a:bodyPr>
          <a:lstStyle/>
          <a:p>
            <a:pPr lvl="0" rtl="0">
              <a:buClr>
                <a:srgbClr val="000000"/>
              </a:buClr>
              <a:buSzPts val="3600"/>
            </a:pPr>
            <a:r>
              <a:rPr lang="ru-RU" sz="2800" dirty="0">
                <a:solidFill>
                  <a:srgbClr val="082326"/>
                </a:solidFill>
                <a:latin typeface="Montserrat ExtraBold"/>
                <a:ea typeface="Montserrat ExtraBold"/>
                <a:cs typeface="Montserrat ExtraBold"/>
              </a:rPr>
              <a:t>Выводы</a:t>
            </a:r>
            <a:endParaRPr sz="2800" b="0" i="0" u="none" strike="noStrike" cap="none" dirty="0">
              <a:solidFill>
                <a:srgbClr val="082326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31" name="Google Shape;164;g2cf6a24b2c0_0_2">
            <a:extLst>
              <a:ext uri="{FF2B5EF4-FFF2-40B4-BE49-F238E27FC236}">
                <a16:creationId xmlns:a16="http://schemas.microsoft.com/office/drawing/2014/main" id="{C5335E28-8476-0ACF-929B-A167EC14A7F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79" b="179"/>
          <a:stretch/>
        </p:blipFill>
        <p:spPr>
          <a:xfrm>
            <a:off x="1075" y="0"/>
            <a:ext cx="12189848" cy="784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166;g2cf6a24b2c0_0_2">
            <a:extLst>
              <a:ext uri="{FF2B5EF4-FFF2-40B4-BE49-F238E27FC236}">
                <a16:creationId xmlns:a16="http://schemas.microsoft.com/office/drawing/2014/main" id="{041F444A-5A29-3A24-0722-B3B1E1FB6FC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009" b="1009"/>
          <a:stretch/>
        </p:blipFill>
        <p:spPr>
          <a:xfrm>
            <a:off x="9288250" y="272044"/>
            <a:ext cx="2520003" cy="22303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198A2A1-9F72-F435-7616-13AD32C10199}"/>
              </a:ext>
            </a:extLst>
          </p:cNvPr>
          <p:cNvSpPr txBox="1"/>
          <p:nvPr/>
        </p:nvSpPr>
        <p:spPr>
          <a:xfrm>
            <a:off x="367965" y="1452495"/>
            <a:ext cx="11440288" cy="524694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SemiBold" panose="00000700000000000000" pitchFamily="2" charset="-52"/>
                <a:ea typeface="+mn-ea"/>
                <a:cs typeface="SB Sans Display" panose="020B0503040504020204" pitchFamily="34" charset="0"/>
              </a:rPr>
              <a:t>RAG – </a:t>
            </a:r>
            <a:r>
              <a:rPr kumimoji="0" lang="ru-RU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SemiBold" panose="00000700000000000000" pitchFamily="2" charset="-52"/>
                <a:ea typeface="+mn-ea"/>
                <a:cs typeface="SB Sans Display" panose="020B0503040504020204" pitchFamily="34" charset="0"/>
              </a:rPr>
              <a:t>одно из основных применений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SemiBold" panose="00000700000000000000" pitchFamily="2" charset="-52"/>
                <a:ea typeface="+mn-ea"/>
                <a:cs typeface="SB Sans Display" panose="020B0503040504020204" pitchFamily="34" charset="0"/>
              </a:rPr>
              <a:t>LLM </a:t>
            </a:r>
            <a:r>
              <a:rPr kumimoji="0" lang="ru-RU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SemiBold" panose="00000700000000000000" pitchFamily="2" charset="-52"/>
                <a:ea typeface="+mn-ea"/>
                <a:cs typeface="SB Sans Display" panose="020B0503040504020204" pitchFamily="34" charset="0"/>
              </a:rPr>
              <a:t>на сегодняшний день.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ru-RU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SemiBold" panose="00000700000000000000" pitchFamily="2" charset="-52"/>
                <a:ea typeface="+mn-ea"/>
                <a:cs typeface="SB Sans Display" panose="020B0503040504020204" pitchFamily="34" charset="0"/>
              </a:rPr>
              <a:t>В работе была реализована мультимодальная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SemiBold" panose="00000700000000000000" pitchFamily="2" charset="-52"/>
                <a:ea typeface="+mn-ea"/>
                <a:cs typeface="SB Sans Display" panose="020B0503040504020204" pitchFamily="34" charset="0"/>
              </a:rPr>
              <a:t>RAG-</a:t>
            </a:r>
            <a:r>
              <a:rPr kumimoji="0" lang="ru-RU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SemiBold" panose="00000700000000000000" pitchFamily="2" charset="-52"/>
                <a:ea typeface="+mn-ea"/>
                <a:cs typeface="SB Sans Display" panose="020B0503040504020204" pitchFamily="34" charset="0"/>
              </a:rPr>
              <a:t>система, вдохновленная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SemiBold" panose="00000700000000000000" pitchFamily="2" charset="-52"/>
                <a:ea typeface="+mn-ea"/>
                <a:cs typeface="SB Sans Display" panose="020B0503040504020204" pitchFamily="34" charset="0"/>
              </a:rPr>
              <a:t> </a:t>
            </a:r>
            <a:r>
              <a:rPr kumimoji="0" lang="ru-RU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SemiBold" panose="00000700000000000000" pitchFamily="2" charset="-52"/>
                <a:ea typeface="+mn-ea"/>
                <a:cs typeface="SB Sans Display" panose="020B0503040504020204" pitchFamily="34" charset="0"/>
              </a:rPr>
              <a:t>победным решением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SemiBold" panose="00000700000000000000" pitchFamily="2" charset="-52"/>
                <a:ea typeface="+mn-ea"/>
                <a:cs typeface="SB Sans Display" panose="020B0503040504020204" pitchFamily="34" charset="0"/>
              </a:rPr>
              <a:t>Enterprise RAG Challenge </a:t>
            </a:r>
            <a:r>
              <a:rPr kumimoji="0" lang="ru-RU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SemiBold" panose="00000700000000000000" pitchFamily="2" charset="-52"/>
                <a:ea typeface="+mn-ea"/>
                <a:cs typeface="SB Sans Display" panose="020B0503040504020204" pitchFamily="34" charset="0"/>
              </a:rPr>
              <a:t>(2025 год).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SemiBold" panose="00000700000000000000" pitchFamily="2" charset="-52"/>
                <a:ea typeface="+mn-ea"/>
              </a:rPr>
              <a:t>Основные используемые технологии: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SemiBold" panose="00000700000000000000" pitchFamily="2" charset="-52"/>
                <a:ea typeface="+mn-ea"/>
              </a:rPr>
              <a:t>pdfplumber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SemiBold" panose="00000700000000000000" pitchFamily="2" charset="-52"/>
                <a:ea typeface="+mn-ea"/>
              </a:rPr>
              <a:t>,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SemiBold" panose="00000700000000000000" pitchFamily="2" charset="-52"/>
                <a:ea typeface="+mn-ea"/>
              </a:rPr>
              <a:t>RecursiveCharacterTextSplitter, FAISS, Parent-page enrichment, LLM reranking, Chain-of-Thoughts,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SemiBold" panose="00000700000000000000" pitchFamily="2" charset="-52"/>
                <a:ea typeface="+mn-ea"/>
              </a:rPr>
              <a:t>pydantic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SemiBold" panose="00000700000000000000" pitchFamily="2" charset="-52"/>
                <a:ea typeface="+mn-ea"/>
              </a:rPr>
              <a:t>,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SemiBold" panose="00000700000000000000" pitchFamily="2" charset="-52"/>
                <a:ea typeface="+mn-ea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SemiBold" panose="00000700000000000000" pitchFamily="2" charset="-52"/>
                <a:ea typeface="+mn-ea"/>
              </a:rPr>
              <a:t>gradio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SemiBold" panose="00000700000000000000" pitchFamily="2" charset="-52"/>
                <a:ea typeface="+mn-ea"/>
              </a:rPr>
              <a:t>, GPT-4o, text-embedding-3-large, gpt-4o-mini.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SemiBold" panose="00000700000000000000" pitchFamily="2" charset="-52"/>
                <a:ea typeface="+mn-ea"/>
              </a:rPr>
              <a:t>Основные сложности: некачественное выделение и распознавание картинок (следует рассмотреть переход с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SemiBold" panose="00000700000000000000" pitchFamily="2" charset="-52"/>
                <a:ea typeface="+mn-ea"/>
              </a:rPr>
              <a:t>pdfplumber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SemiBold" panose="00000700000000000000" pitchFamily="2" charset="-52"/>
                <a:ea typeface="+mn-ea"/>
              </a:rPr>
              <a:t> 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SemiBold" panose="00000700000000000000" pitchFamily="2" charset="-52"/>
                <a:ea typeface="+mn-ea"/>
              </a:rPr>
              <a:t>на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SemiBold" panose="00000700000000000000" pitchFamily="2" charset="-52"/>
                <a:ea typeface="+mn-ea"/>
              </a:rPr>
              <a:t>docling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SemiBold" panose="00000700000000000000" pitchFamily="2" charset="-52"/>
                <a:ea typeface="+mn-ea"/>
              </a:rPr>
              <a:t>, а также уточнить </a:t>
            </a:r>
            <a:r>
              <a:rPr kumimoji="0" lang="ru-RU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SemiBold" panose="00000700000000000000" pitchFamily="2" charset="-52"/>
                <a:ea typeface="+mn-ea"/>
              </a:rPr>
              <a:t>промпт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SemiBold" panose="00000700000000000000" pitchFamily="2" charset="-52"/>
                <a:ea typeface="+mn-ea"/>
              </a:rPr>
              <a:t> для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SemiBold" panose="00000700000000000000" pitchFamily="2" charset="-52"/>
                <a:ea typeface="+mn-ea"/>
              </a:rPr>
              <a:t>GPT-4o 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SemiBold" panose="00000700000000000000" pitchFamily="2" charset="-52"/>
                <a:ea typeface="+mn-ea"/>
              </a:rPr>
              <a:t>и добавить автоматический повторный запрос в случае отказа создать описание картинки</a:t>
            </a:r>
            <a:r>
              <a:rPr lang="ru-RU" kern="1200" dirty="0">
                <a:solidFill>
                  <a:prstClr val="black"/>
                </a:solidFill>
                <a:latin typeface="Montserrat SemiBold" panose="00000700000000000000" pitchFamily="2" charset="-52"/>
              </a:rPr>
              <a:t>).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ru-RU" kern="1200" dirty="0">
                <a:solidFill>
                  <a:prstClr val="black"/>
                </a:solidFill>
                <a:latin typeface="Montserrat SemiBold" panose="00000700000000000000" pitchFamily="2" charset="-52"/>
              </a:rPr>
              <a:t>Перспективы на будущее: целесообразно верифицировать качество собранного </a:t>
            </a:r>
            <a:r>
              <a:rPr lang="ru-RU" kern="1200" dirty="0" err="1">
                <a:solidFill>
                  <a:prstClr val="black"/>
                </a:solidFill>
                <a:latin typeface="Montserrat SemiBold" panose="00000700000000000000" pitchFamily="2" charset="-52"/>
              </a:rPr>
              <a:t>пайплайна</a:t>
            </a:r>
            <a:r>
              <a:rPr lang="ru-RU" kern="1200" dirty="0">
                <a:solidFill>
                  <a:prstClr val="black"/>
                </a:solidFill>
                <a:latin typeface="Montserrat SemiBold" panose="00000700000000000000" pitchFamily="2" charset="-52"/>
              </a:rPr>
              <a:t> путем построения автоматической оценки (</a:t>
            </a:r>
            <a:r>
              <a:rPr lang="en-US" kern="1200" dirty="0">
                <a:solidFill>
                  <a:prstClr val="black"/>
                </a:solidFill>
                <a:latin typeface="Montserrat SemiBold" panose="00000700000000000000" pitchFamily="2" charset="-52"/>
              </a:rPr>
              <a:t>RAGAS </a:t>
            </a:r>
            <a:r>
              <a:rPr lang="ru-RU" kern="1200" dirty="0">
                <a:solidFill>
                  <a:prstClr val="black"/>
                </a:solidFill>
                <a:latin typeface="Montserrat SemiBold" panose="00000700000000000000" pitchFamily="2" charset="-52"/>
              </a:rPr>
              <a:t>и др.).</a:t>
            </a: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SemiBold" panose="00000700000000000000" pitchFamily="2" charset="-52"/>
              <a:ea typeface="+mn-ea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C902D8C-5E7D-0D80-405E-D9835B66CCD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424592" y="6342018"/>
            <a:ext cx="616075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 smtClean="0">
                <a:solidFill>
                  <a:schemeClr val="accent1"/>
                </a:solidFill>
              </a:rPr>
              <a:t>9</a:t>
            </a:fld>
            <a:endParaRPr lang="ru-RU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846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/>
          </a:path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682</Words>
  <Application>Microsoft Office PowerPoint</Application>
  <PresentationFormat>Широкоэкранный</PresentationFormat>
  <Paragraphs>90</Paragraphs>
  <Slides>10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9" baseType="lpstr">
      <vt:lpstr>Arial</vt:lpstr>
      <vt:lpstr>Calibri</vt:lpstr>
      <vt:lpstr>Montserrat ExtraBold</vt:lpstr>
      <vt:lpstr>Montserrat Medium</vt:lpstr>
      <vt:lpstr>Montserrat SemiBold</vt:lpstr>
      <vt:lpstr>SB Sans Display Light</vt:lpstr>
      <vt:lpstr>SBSansDisplay-Light</vt:lpstr>
      <vt:lpstr>Wingdings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светлый маг</dc:title>
  <dc:creator>JVMoroz</dc:creator>
  <cp:lastModifiedBy>Dmitry Akimov</cp:lastModifiedBy>
  <cp:revision>9</cp:revision>
  <dcterms:created xsi:type="dcterms:W3CDTF">2020-09-15T13:07:55Z</dcterms:created>
  <dcterms:modified xsi:type="dcterms:W3CDTF">2025-07-09T12:03:16Z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b0218d2f0c274ec5bf9c6f8526dec993</vt:lpwstr>
  </property>
</Properties>
</file>