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1" r:id="rId1"/>
  </p:sldMasterIdLst>
  <p:notesMasterIdLst>
    <p:notesMasterId r:id="rId55"/>
  </p:notesMasterIdLst>
  <p:sldIdLst>
    <p:sldId id="256" r:id="rId2"/>
    <p:sldId id="329" r:id="rId3"/>
    <p:sldId id="406" r:id="rId4"/>
    <p:sldId id="413" r:id="rId5"/>
    <p:sldId id="404" r:id="rId6"/>
    <p:sldId id="390" r:id="rId7"/>
    <p:sldId id="331" r:id="rId8"/>
    <p:sldId id="332" r:id="rId9"/>
    <p:sldId id="351" r:id="rId10"/>
    <p:sldId id="374" r:id="rId11"/>
    <p:sldId id="375" r:id="rId12"/>
    <p:sldId id="376" r:id="rId13"/>
    <p:sldId id="388" r:id="rId14"/>
    <p:sldId id="369" r:id="rId15"/>
    <p:sldId id="370" r:id="rId16"/>
    <p:sldId id="371" r:id="rId17"/>
    <p:sldId id="372" r:id="rId18"/>
    <p:sldId id="373" r:id="rId19"/>
    <p:sldId id="333" r:id="rId20"/>
    <p:sldId id="334" r:id="rId21"/>
    <p:sldId id="377" r:id="rId22"/>
    <p:sldId id="405" r:id="rId23"/>
    <p:sldId id="389" r:id="rId24"/>
    <p:sldId id="391" r:id="rId25"/>
    <p:sldId id="392" r:id="rId26"/>
    <p:sldId id="393" r:id="rId27"/>
    <p:sldId id="394" r:id="rId28"/>
    <p:sldId id="395" r:id="rId29"/>
    <p:sldId id="396" r:id="rId30"/>
    <p:sldId id="336" r:id="rId31"/>
    <p:sldId id="397" r:id="rId32"/>
    <p:sldId id="398" r:id="rId33"/>
    <p:sldId id="399" r:id="rId34"/>
    <p:sldId id="400" r:id="rId35"/>
    <p:sldId id="401" r:id="rId36"/>
    <p:sldId id="402" r:id="rId37"/>
    <p:sldId id="403" r:id="rId38"/>
    <p:sldId id="407" r:id="rId39"/>
    <p:sldId id="408" r:id="rId40"/>
    <p:sldId id="409" r:id="rId41"/>
    <p:sldId id="410" r:id="rId42"/>
    <p:sldId id="411" r:id="rId43"/>
    <p:sldId id="412" r:id="rId44"/>
    <p:sldId id="335" r:id="rId45"/>
    <p:sldId id="345" r:id="rId46"/>
    <p:sldId id="414" r:id="rId47"/>
    <p:sldId id="415" r:id="rId48"/>
    <p:sldId id="337" r:id="rId49"/>
    <p:sldId id="339" r:id="rId50"/>
    <p:sldId id="354" r:id="rId51"/>
    <p:sldId id="352" r:id="rId52"/>
    <p:sldId id="357" r:id="rId53"/>
    <p:sldId id="353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97" autoAdjust="0"/>
  </p:normalViewPr>
  <p:slideViewPr>
    <p:cSldViewPr snapToGrid="0" snapToObjects="1">
      <p:cViewPr varScale="1">
        <p:scale>
          <a:sx n="70" d="100"/>
          <a:sy n="70" d="100"/>
        </p:scale>
        <p:origin x="-12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 snapToGrid="0" snapToObjects="1">
      <p:cViewPr varScale="1">
        <p:scale>
          <a:sx n="66" d="100"/>
          <a:sy n="66" d="100"/>
        </p:scale>
        <p:origin x="-273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0712B-8917-9641-B680-CD808A79C509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B0546-CAFA-8346-8926-B2CE70463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1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https://www.w3schools.com/tags/</a:t>
            </a:r>
            <a:r>
              <a:rPr lang="en-US" dirty="0" err="1" smtClean="0"/>
              <a:t>tag_header.asp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21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01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01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01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01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01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019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01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01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01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019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019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019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href</a:t>
            </a:r>
            <a:r>
              <a:rPr lang="en-US" dirty="0" smtClean="0"/>
              <a:t> tells the link where to direct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835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Idattribute.html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CoffeeShoptExercise.html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835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&lt;body&gt;</a:t>
            </a:r>
            <a:r>
              <a:rPr lang="en-US" baseline="0" dirty="0" smtClean="0"/>
              <a:t> defines the visible content of the web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70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https://www.w3schools.com/tags/</a:t>
            </a:r>
            <a:r>
              <a:rPr lang="en-US" dirty="0" err="1" smtClean="0"/>
              <a:t>tag_header.asp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21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https://www.w3schools.com/tags/</a:t>
            </a:r>
            <a:r>
              <a:rPr lang="en-US" dirty="0" err="1" smtClean="0"/>
              <a:t>tag_header.asp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21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https://www.w3schools.com/tags/</a:t>
            </a:r>
            <a:r>
              <a:rPr lang="en-US" dirty="0" err="1" smtClean="0"/>
              <a:t>tag_header.asp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21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4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2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1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2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1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7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4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2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1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7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5A54B-9217-C44F-B449-E3CA313CCCC5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brackets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eveloper.mozilla.org/en-US/docs/Web/Guide/HTML/Introductio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Learn/HTML/Introduction_to_HTML/The_head_metadata_in_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schools.com/tags/tryit.asp?filename=tryhtml_paragraphs2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schools.com/tags/tryit.asp?filename=tryhtml_headers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tags/tag_header.asp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html51/syntax.html%23writing-html-documents-elements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merican.edu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fu.ca/CourseCentral/165/sbrown1/wdgxhtml10/inline.html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tmlhelp.com/reference/html40/block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att_img_alt.asp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calable_Vector_Graphics" TargetMode="External"/><Relationship Id="rId4" Type="http://schemas.openxmlformats.org/officeDocument/2006/relationships/hyperlink" Target="http://en.wikipedia.org/wiki/MathML" TargetMode="External"/><Relationship Id="rId5" Type="http://schemas.openxmlformats.org/officeDocument/2006/relationships/hyperlink" Target="http://en.wikipedia.org/wiki/MusicXML" TargetMode="External"/><Relationship Id="rId6" Type="http://schemas.openxmlformats.org/officeDocument/2006/relationships/hyperlink" Target="http://en.wikipedia.org/wiki/List_of_XML_markup_language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validator.w3.org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nfo.cern.ch/" TargetMode="External"/><Relationship Id="rId4" Type="http://schemas.openxmlformats.org/officeDocument/2006/relationships/hyperlink" Target="https://www.acm.org/media-center/2017/april/turing-award-2016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american.edu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Relationship Id="rId3" Type="http://schemas.openxmlformats.org/officeDocument/2006/relationships/hyperlink" Target="http://www.nytimes.com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CSC435: Web Programming</a:t>
            </a:r>
            <a:br>
              <a:rPr lang="en-US" dirty="0" smtClean="0">
                <a:solidFill>
                  <a:srgbClr val="000090"/>
                </a:solidFill>
              </a:rPr>
            </a:br>
            <a:r>
              <a:rPr lang="en-US" dirty="0" smtClean="0">
                <a:solidFill>
                  <a:srgbClr val="000090"/>
                </a:solidFill>
              </a:rPr>
              <a:t>Lecture 2: HTML basics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3478" y="3886200"/>
            <a:ext cx="7750812" cy="1752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Bei Xiao</a:t>
            </a:r>
          </a:p>
          <a:p>
            <a:r>
              <a:rPr lang="en-US" dirty="0" smtClean="0"/>
              <a:t>American University</a:t>
            </a:r>
          </a:p>
          <a:p>
            <a:r>
              <a:rPr lang="en-US" dirty="0" smtClean="0"/>
              <a:t>Jan 23, 2018</a:t>
            </a:r>
          </a:p>
          <a:p>
            <a:endParaRPr lang="en-US" dirty="0"/>
          </a:p>
          <a:p>
            <a:r>
              <a:rPr lang="en-US" dirty="0" smtClean="0"/>
              <a:t>Slide Content Borrowed from: Web programming courses from </a:t>
            </a:r>
          </a:p>
          <a:p>
            <a:r>
              <a:rPr lang="en-US" dirty="0" smtClean="0"/>
              <a:t>University of Washington, Stanford University, MIT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Structure of an HTML page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49045" y="1872256"/>
            <a:ext cx="783099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 </a:t>
            </a: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&lt;html&gt;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&lt;head&gt;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information about the page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&lt;/head&gt;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&lt;body&gt;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 contents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&lt;/body&gt;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&lt;/html&gt;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402021"/>
            <a:ext cx="7682700" cy="3824875"/>
          </a:xfrm>
          <a:prstGeom prst="rect">
            <a:avLst/>
          </a:prstGeom>
          <a:solidFill>
            <a:srgbClr val="EBF1DE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66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Structure of an HTML page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49045" y="1872256"/>
            <a:ext cx="783099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 </a:t>
            </a: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&lt;html&gt;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&lt;head&gt;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information about the page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&lt;/head&gt;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&lt;body&gt;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 contents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&lt;/body&gt;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&lt;/html&gt; </a:t>
            </a:r>
          </a:p>
        </p:txBody>
      </p:sp>
      <p:sp>
        <p:nvSpPr>
          <p:cNvPr id="5" name="Rectangle 4"/>
          <p:cNvSpPr/>
          <p:nvPr/>
        </p:nvSpPr>
        <p:spPr>
          <a:xfrm>
            <a:off x="1390535" y="2830408"/>
            <a:ext cx="6932972" cy="1269858"/>
          </a:xfrm>
          <a:prstGeom prst="rect">
            <a:avLst/>
          </a:prstGeom>
          <a:solidFill>
            <a:srgbClr val="EBF1DE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89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Structure of an HTML page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49045" y="1872256"/>
            <a:ext cx="783099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 </a:t>
            </a: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&lt;html&gt;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&lt;head&gt;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information about the page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&lt;/head&gt;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&lt;body&gt;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 contents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&lt;/body&gt;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&lt;/html&gt; </a:t>
            </a:r>
          </a:p>
        </p:txBody>
      </p:sp>
      <p:sp>
        <p:nvSpPr>
          <p:cNvPr id="5" name="Rectangle 4"/>
          <p:cNvSpPr/>
          <p:nvPr/>
        </p:nvSpPr>
        <p:spPr>
          <a:xfrm>
            <a:off x="1390535" y="4100266"/>
            <a:ext cx="6932972" cy="1269858"/>
          </a:xfrm>
          <a:prstGeom prst="rect">
            <a:avLst/>
          </a:prstGeom>
          <a:solidFill>
            <a:srgbClr val="EBF1DE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30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Structure of an HTML page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Garamond"/>
                <a:cs typeface="Garamond"/>
              </a:rPr>
              <a:t>The &lt;head&gt; tag describes the page and the &lt;body&gt; tag contains the page’s content. </a:t>
            </a:r>
          </a:p>
          <a:p>
            <a:endParaRPr lang="en-US" dirty="0">
              <a:latin typeface="Garamond"/>
              <a:cs typeface="Garamond"/>
            </a:endParaRPr>
          </a:p>
          <a:p>
            <a:r>
              <a:rPr lang="en-US" dirty="0" smtClean="0">
                <a:latin typeface="Garamond"/>
                <a:cs typeface="Garamond"/>
              </a:rPr>
              <a:t>An HTML page is saved into a file ending with .html.</a:t>
            </a:r>
          </a:p>
          <a:p>
            <a:endParaRPr lang="en-US" dirty="0">
              <a:latin typeface="Garamond"/>
              <a:cs typeface="Garamond"/>
            </a:endParaRPr>
          </a:p>
          <a:p>
            <a:r>
              <a:rPr lang="en-US" dirty="0" smtClean="0">
                <a:latin typeface="Garamond"/>
                <a:cs typeface="Garamond"/>
              </a:rPr>
              <a:t>The DOCTYPE tag tells the browser to interpret our page’s code as HTML5, the latest/greatest version of the language. </a:t>
            </a:r>
            <a:endParaRPr lang="en-US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950044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1-13 at 9.13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300"/>
            <a:ext cx="9144000" cy="48466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9294" y="298823"/>
            <a:ext cx="8845177" cy="639482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9176871" cy="684604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78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1-13 at 9.13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300"/>
            <a:ext cx="9144000" cy="48466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9294" y="298823"/>
            <a:ext cx="8845177" cy="639482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1764" y="1479176"/>
            <a:ext cx="7156823" cy="53788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294" y="150405"/>
            <a:ext cx="8997577" cy="669564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11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1-13 at 9.13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300"/>
            <a:ext cx="9144000" cy="48466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9294" y="298823"/>
            <a:ext cx="8845177" cy="639482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1764" y="1479176"/>
            <a:ext cx="7156823" cy="53788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821764" y="2079809"/>
            <a:ext cx="7156823" cy="29583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50405"/>
            <a:ext cx="9176871" cy="669564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74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1-13 at 9.13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300"/>
            <a:ext cx="9144000" cy="48466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9294" y="298823"/>
            <a:ext cx="8845177" cy="639482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7648" y="1479176"/>
            <a:ext cx="8083176" cy="53788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597648" y="2079807"/>
            <a:ext cx="8083176" cy="32870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27412" y="2796989"/>
            <a:ext cx="3451412" cy="305295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597647" y="2408510"/>
            <a:ext cx="8083177" cy="29583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9294" y="2796989"/>
            <a:ext cx="1628588" cy="305295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88001" y="2796989"/>
            <a:ext cx="3287058" cy="305295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150405"/>
            <a:ext cx="9176871" cy="669564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58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1-13 at 9.13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300"/>
            <a:ext cx="9144000" cy="48466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9294" y="298823"/>
            <a:ext cx="8845177" cy="639482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7648" y="1479176"/>
            <a:ext cx="8083176" cy="53788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597648" y="2079807"/>
            <a:ext cx="8083176" cy="32870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27412" y="2796989"/>
            <a:ext cx="3451412" cy="305295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597647" y="2408510"/>
            <a:ext cx="8083177" cy="29583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9294" y="2796989"/>
            <a:ext cx="1628588" cy="305295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88001" y="2796989"/>
            <a:ext cx="3287058" cy="305295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3764" y="3741272"/>
            <a:ext cx="1494117" cy="132378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116981"/>
            <a:ext cx="9176871" cy="672906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8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Basic web page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SzPct val="50000"/>
              <a:buFont typeface="Wingdings" charset="2"/>
              <a:buChar char="Ø"/>
            </a:pPr>
            <a:r>
              <a:rPr lang="en-US" dirty="0" smtClean="0">
                <a:latin typeface="Garamond"/>
                <a:cs typeface="Garamond"/>
              </a:rPr>
              <a:t> Open </a:t>
            </a:r>
            <a:r>
              <a:rPr lang="en-US" b="1" dirty="0" smtClean="0">
                <a:latin typeface="Garamond"/>
                <a:cs typeface="Garamond"/>
              </a:rPr>
              <a:t>your  favorite text editor (I use </a:t>
            </a:r>
            <a:r>
              <a:rPr lang="en-US" b="1" dirty="0" smtClean="0">
                <a:latin typeface="Garamond"/>
                <a:cs typeface="Garamond"/>
                <a:hlinkClick r:id="rId3"/>
              </a:rPr>
              <a:t>Brackets</a:t>
            </a:r>
            <a:r>
              <a:rPr lang="en-US" b="1" dirty="0" smtClean="0">
                <a:latin typeface="Garamond"/>
                <a:cs typeface="Garamond"/>
              </a:rPr>
              <a:t>)  </a:t>
            </a:r>
            <a:r>
              <a:rPr lang="en-US" dirty="0" smtClean="0">
                <a:latin typeface="Garamond"/>
                <a:cs typeface="Garamond"/>
              </a:rPr>
              <a:t>and choose Syntax as html, type the following:</a:t>
            </a:r>
          </a:p>
          <a:p>
            <a:pPr>
              <a:buSzPct val="50000"/>
              <a:buFont typeface="Wingdings" charset="2"/>
              <a:buChar char="Ø"/>
            </a:pPr>
            <a:endParaRPr lang="en-US" dirty="0" smtClean="0">
              <a:latin typeface="Garamond"/>
              <a:cs typeface="Garamond"/>
            </a:endParaRPr>
          </a:p>
          <a:p>
            <a:pPr marL="400050" lvl="1" indent="0">
              <a:buSzPct val="50000"/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&lt;!DOCTYPE html&gt;</a:t>
            </a:r>
          </a:p>
          <a:p>
            <a:pPr marL="400050" lvl="1" indent="0">
              <a:buSzPct val="50000"/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&lt;html&gt;</a:t>
            </a:r>
          </a:p>
          <a:p>
            <a:pPr marL="400050" lvl="1" indent="0">
              <a:buSzPct val="50000"/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&lt;head&gt; My page &lt;/head&gt;</a:t>
            </a:r>
          </a:p>
          <a:p>
            <a:pPr marL="400050" lvl="1" indent="0">
              <a:buSzPct val="50000"/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&lt;body&gt;</a:t>
            </a:r>
          </a:p>
          <a:p>
            <a:pPr marL="400050" lvl="1" indent="0">
              <a:buSzPct val="50000"/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   &lt;h1&gt; Bio&lt;/h1&gt;</a:t>
            </a:r>
          </a:p>
          <a:p>
            <a:pPr marL="400050" lvl="1" indent="0">
              <a:buSzPct val="50000"/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     &lt;p&gt; Write something  here. &lt;/p&gt;</a:t>
            </a:r>
          </a:p>
          <a:p>
            <a:pPr marL="400050" lvl="1" indent="0">
              <a:buSzPct val="50000"/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&lt;/body&gt;</a:t>
            </a:r>
          </a:p>
          <a:p>
            <a:pPr marL="400050" lvl="1" indent="0">
              <a:buSzPct val="50000"/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&lt;/html&gt;</a:t>
            </a:r>
          </a:p>
          <a:p>
            <a:pPr>
              <a:buSzPct val="50000"/>
              <a:buFont typeface="Wingdings" charset="2"/>
              <a:buChar char="Ø"/>
            </a:pPr>
            <a:endParaRPr lang="en-US" dirty="0" smtClean="0">
              <a:latin typeface="Garamond"/>
              <a:cs typeface="Garamond"/>
            </a:endParaRPr>
          </a:p>
          <a:p>
            <a:pPr>
              <a:buSzPct val="50000"/>
              <a:buFont typeface="Wingdings" charset="2"/>
              <a:buChar char="Ø"/>
            </a:pPr>
            <a:r>
              <a:rPr lang="en-US" dirty="0" smtClean="0">
                <a:latin typeface="Garamond"/>
                <a:cs typeface="Garamond"/>
              </a:rPr>
              <a:t>Save the file as a </a:t>
            </a:r>
            <a:r>
              <a:rPr lang="en-US" dirty="0" err="1" smtClean="0">
                <a:latin typeface="Courier New"/>
                <a:cs typeface="Courier New"/>
              </a:rPr>
              <a:t>myfirst.html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SzPct val="50000"/>
              <a:buNone/>
            </a:pPr>
            <a:endParaRPr lang="en-US" dirty="0" smtClean="0">
              <a:latin typeface="Garamond"/>
              <a:cs typeface="Garamond"/>
            </a:endParaRPr>
          </a:p>
          <a:p>
            <a:pPr>
              <a:buSzPct val="50000"/>
              <a:buFont typeface="Wingdings" charset="2"/>
              <a:buChar char="Ø"/>
            </a:pPr>
            <a:r>
              <a:rPr lang="en-US" dirty="0" smtClean="0">
                <a:latin typeface="Garamond"/>
                <a:cs typeface="Garamond"/>
              </a:rPr>
              <a:t>Open </a:t>
            </a:r>
            <a:r>
              <a:rPr lang="en-US" dirty="0" err="1" smtClean="0">
                <a:latin typeface="Courier New"/>
                <a:cs typeface="Courier New"/>
              </a:rPr>
              <a:t>myfirst.html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Garamond"/>
                <a:cs typeface="Garamond"/>
              </a:rPr>
              <a:t>file using Chrome browser or any other default browser</a:t>
            </a:r>
          </a:p>
          <a:p>
            <a:pPr marL="0" indent="0">
              <a:buSzPct val="50000"/>
              <a:buNone/>
            </a:pPr>
            <a:endParaRPr lang="en-US" dirty="0" smtClean="0">
              <a:latin typeface="Garamond"/>
              <a:cs typeface="Garamond"/>
            </a:endParaRPr>
          </a:p>
          <a:p>
            <a:pPr>
              <a:buSzPct val="50000"/>
              <a:buFont typeface="Wingdings" charset="2"/>
              <a:buChar char="Ø"/>
            </a:pPr>
            <a:r>
              <a:rPr lang="en-US" dirty="0" smtClean="0">
                <a:latin typeface="Garamond"/>
                <a:cs typeface="Garamond"/>
              </a:rPr>
              <a:t>Just click the file</a:t>
            </a:r>
            <a:endParaRPr lang="en-US" dirty="0">
              <a:latin typeface="Garamond"/>
              <a:cs typeface="Garamond"/>
            </a:endParaRPr>
          </a:p>
          <a:p>
            <a:pPr marL="0" indent="0">
              <a:buSzPct val="50000"/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1738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Take-home reading &amp; Tutorial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188380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SzPct val="50000"/>
              <a:buNone/>
            </a:pPr>
            <a:endParaRPr lang="en-US" dirty="0">
              <a:latin typeface="Garamond"/>
              <a:cs typeface="Garamond"/>
            </a:endParaRPr>
          </a:p>
          <a:p>
            <a:pPr marL="0" indent="0">
              <a:buSzPct val="50000"/>
              <a:buNone/>
            </a:pPr>
            <a:r>
              <a:rPr lang="en-US" dirty="0" smtClean="0">
                <a:latin typeface="Garamond"/>
                <a:cs typeface="Garamond"/>
              </a:rPr>
              <a:t>HTML Tutorial:</a:t>
            </a:r>
          </a:p>
          <a:p>
            <a:pPr marL="0" indent="0">
              <a:buSzPct val="50000"/>
              <a:buNone/>
            </a:pPr>
            <a:endParaRPr lang="en-US" dirty="0">
              <a:latin typeface="Garamond"/>
              <a:cs typeface="Garamond"/>
            </a:endParaRPr>
          </a:p>
          <a:p>
            <a:pPr marL="0" indent="0">
              <a:buSzPct val="50000"/>
              <a:buNone/>
            </a:pPr>
            <a:r>
              <a:rPr lang="en-US" dirty="0">
                <a:hlinkClick r:id="rId3"/>
              </a:rPr>
              <a:t>https://developer.mozilla.org/en-US/docs/Web/Guide/HTML/Introduction</a:t>
            </a:r>
            <a:endParaRPr lang="en-US" dirty="0"/>
          </a:p>
          <a:p>
            <a:pPr marL="0" indent="0">
              <a:buSzPct val="50000"/>
              <a:buNone/>
            </a:pPr>
            <a:endParaRPr lang="en-US" dirty="0" smtClean="0">
              <a:latin typeface="Garamond"/>
              <a:cs typeface="Garamond"/>
            </a:endParaRPr>
          </a:p>
          <a:p>
            <a:pPr marL="0" indent="0">
              <a:buSzPct val="50000"/>
              <a:buNone/>
            </a:pPr>
            <a:endParaRPr lang="en-US" dirty="0">
              <a:latin typeface="Garamond"/>
              <a:cs typeface="Garamond"/>
            </a:endParaRPr>
          </a:p>
          <a:p>
            <a:pPr marL="0" indent="0">
              <a:buSzPct val="50000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HTML Elements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buSzPct val="50000"/>
              <a:buFont typeface="Wingdings" charset="2"/>
              <a:buChar char="Ø"/>
            </a:pPr>
            <a:r>
              <a:rPr lang="en-US" sz="2800" dirty="0" smtClean="0">
                <a:latin typeface="Garamond"/>
                <a:cs typeface="Garamond"/>
              </a:rPr>
              <a:t>Element is a pair of tags and the content between them. </a:t>
            </a:r>
          </a:p>
          <a:p>
            <a:pPr marL="0" indent="0">
              <a:buSzPct val="50000"/>
              <a:buNone/>
            </a:pPr>
            <a:r>
              <a:rPr lang="en-US" sz="2800" dirty="0" smtClean="0">
                <a:solidFill>
                  <a:srgbClr val="FF0000"/>
                </a:solidFill>
                <a:latin typeface="Garamond"/>
                <a:cs typeface="Garamond"/>
              </a:rPr>
              <a:t>     &lt;p&gt;content &lt;/p&gt;</a:t>
            </a:r>
            <a:r>
              <a:rPr lang="en-US" sz="2800" dirty="0" smtClean="0">
                <a:latin typeface="Garamond"/>
                <a:cs typeface="Garamond"/>
              </a:rPr>
              <a:t> is a paragraph element.</a:t>
            </a:r>
          </a:p>
          <a:p>
            <a:pPr>
              <a:buSzPct val="50000"/>
              <a:buFont typeface="Wingdings" charset="2"/>
              <a:buChar char="Ø"/>
            </a:pPr>
            <a:r>
              <a:rPr lang="en-US" sz="2800" dirty="0" smtClean="0">
                <a:latin typeface="Garamond"/>
                <a:cs typeface="Garamond"/>
              </a:rPr>
              <a:t>Elements can have empty content and be closed in start tag.</a:t>
            </a:r>
          </a:p>
          <a:p>
            <a:pPr>
              <a:buSzPct val="50000"/>
              <a:buFont typeface="Wingdings" charset="2"/>
              <a:buChar char="Ø"/>
            </a:pPr>
            <a:endParaRPr lang="en-US" sz="2800" dirty="0" smtClean="0">
              <a:latin typeface="Garamond"/>
              <a:cs typeface="Garamond"/>
            </a:endParaRPr>
          </a:p>
          <a:p>
            <a:pPr marL="0" indent="0">
              <a:buSzPct val="50000"/>
              <a:buNone/>
            </a:pP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 smtClean="0">
                <a:latin typeface="Garamond"/>
                <a:cs typeface="Garamond"/>
              </a:rPr>
              <a:t>   </a:t>
            </a:r>
            <a:r>
              <a:rPr lang="en-US" sz="2800" dirty="0" smtClean="0">
                <a:solidFill>
                  <a:srgbClr val="FF0000"/>
                </a:solidFill>
                <a:latin typeface="Garamond"/>
                <a:cs typeface="Garamond"/>
              </a:rPr>
              <a:t> &lt;</a:t>
            </a:r>
            <a:r>
              <a:rPr lang="en-US" sz="2800" dirty="0" err="1" smtClean="0">
                <a:solidFill>
                  <a:srgbClr val="FF0000"/>
                </a:solidFill>
                <a:latin typeface="Garamond"/>
                <a:cs typeface="Garamond"/>
              </a:rPr>
              <a:t>br</a:t>
            </a:r>
            <a:r>
              <a:rPr lang="en-US" sz="2800" dirty="0" smtClean="0">
                <a:solidFill>
                  <a:srgbClr val="FF0000"/>
                </a:solidFill>
                <a:latin typeface="Garamond"/>
                <a:cs typeface="Garamond"/>
              </a:rPr>
              <a:t>&gt; </a:t>
            </a:r>
            <a:r>
              <a:rPr lang="en-US" sz="2800" dirty="0" smtClean="0">
                <a:latin typeface="Garamond"/>
                <a:cs typeface="Garamond"/>
              </a:rPr>
              <a:t>defines a new line.</a:t>
            </a:r>
          </a:p>
        </p:txBody>
      </p:sp>
    </p:spTree>
    <p:extLst>
      <p:ext uri="{BB962C8B-B14F-4D97-AF65-F5344CB8AC3E}">
        <p14:creationId xmlns:p14="http://schemas.microsoft.com/office/powerpoint/2010/main" val="3476283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HTML Elements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>
              <a:buSzPct val="50000"/>
              <a:buFont typeface="Wingdings" charset="2"/>
              <a:buChar char="Ø"/>
            </a:pPr>
            <a:r>
              <a:rPr lang="en-US" sz="2800" dirty="0" smtClean="0">
                <a:latin typeface="Garamond"/>
                <a:cs typeface="Garamond"/>
              </a:rPr>
              <a:t>&lt;html&gt;                            Root of HTML Document</a:t>
            </a:r>
          </a:p>
          <a:p>
            <a:pPr>
              <a:buSzPct val="50000"/>
              <a:buFont typeface="Wingdings" charset="2"/>
              <a:buChar char="Ø"/>
            </a:pPr>
            <a:r>
              <a:rPr lang="en-US" sz="2800" dirty="0" smtClean="0">
                <a:latin typeface="Garamond"/>
                <a:cs typeface="Garamond"/>
              </a:rPr>
              <a:t>&lt;body&gt;                            Document Body</a:t>
            </a:r>
          </a:p>
          <a:p>
            <a:pPr>
              <a:buSzPct val="50000"/>
              <a:buFont typeface="Wingdings" charset="2"/>
              <a:buChar char="Ø"/>
            </a:pPr>
            <a:r>
              <a:rPr lang="en-US" sz="2800" dirty="0" smtClean="0">
                <a:latin typeface="Garamond"/>
                <a:cs typeface="Garamond"/>
              </a:rPr>
              <a:t>&lt;head&gt;                            Information about the doc</a:t>
            </a:r>
          </a:p>
          <a:p>
            <a:pPr>
              <a:buSzPct val="50000"/>
              <a:buFont typeface="Wingdings" charset="2"/>
              <a:buChar char="Ø"/>
            </a:pPr>
            <a:r>
              <a:rPr lang="en-US" sz="2800" dirty="0" smtClean="0">
                <a:latin typeface="Garamond"/>
                <a:cs typeface="Garamond"/>
              </a:rPr>
              <a:t>&lt;h1&gt;, &lt;h2&gt;, &lt;h3&gt;…     Header Tags</a:t>
            </a:r>
          </a:p>
          <a:p>
            <a:pPr>
              <a:buSzPct val="50000"/>
              <a:buFont typeface="Wingdings" charset="2"/>
              <a:buChar char="Ø"/>
            </a:pPr>
            <a:r>
              <a:rPr lang="en-US" sz="2800" dirty="0" smtClean="0">
                <a:latin typeface="Garamond"/>
                <a:cs typeface="Garamond"/>
              </a:rPr>
              <a:t>&lt;p&gt;                                   Paragraph Tag</a:t>
            </a:r>
          </a:p>
          <a:p>
            <a:pPr>
              <a:buSzPct val="50000"/>
              <a:buFont typeface="Wingdings" charset="2"/>
              <a:buChar char="Ø"/>
            </a:pPr>
            <a:r>
              <a:rPr lang="en-US" sz="2800" dirty="0" smtClean="0">
                <a:latin typeface="Garamond"/>
                <a:cs typeface="Garamond"/>
              </a:rPr>
              <a:t>&lt;</a:t>
            </a:r>
            <a:r>
              <a:rPr lang="en-US" sz="2800" dirty="0" err="1" smtClean="0">
                <a:latin typeface="Garamond"/>
                <a:cs typeface="Garamond"/>
              </a:rPr>
              <a:t>img</a:t>
            </a:r>
            <a:r>
              <a:rPr lang="en-US" sz="2800" dirty="0" smtClean="0">
                <a:latin typeface="Garamond"/>
                <a:cs typeface="Garamond"/>
              </a:rPr>
              <a:t>&gt;                              Image</a:t>
            </a:r>
          </a:p>
          <a:p>
            <a:pPr>
              <a:buSzPct val="50000"/>
              <a:buFont typeface="Wingdings" charset="2"/>
              <a:buChar char="Ø"/>
            </a:pPr>
            <a:r>
              <a:rPr lang="en-US" sz="2800" dirty="0" smtClean="0">
                <a:latin typeface="Garamond"/>
                <a:cs typeface="Garamond"/>
              </a:rPr>
              <a:t>&lt;a&gt;                                   Hyperlink</a:t>
            </a:r>
          </a:p>
          <a:p>
            <a:pPr>
              <a:buSzPct val="50000"/>
              <a:buFont typeface="Wingdings" charset="2"/>
              <a:buChar char="Ø"/>
            </a:pPr>
            <a:r>
              <a:rPr lang="en-US" sz="2800" dirty="0" smtClean="0">
                <a:latin typeface="Garamond"/>
                <a:cs typeface="Garamond"/>
              </a:rPr>
              <a:t> &lt;div&gt;                              Section in a Document</a:t>
            </a:r>
          </a:p>
          <a:p>
            <a:pPr>
              <a:buSzPct val="50000"/>
              <a:buFont typeface="Wingdings" charset="2"/>
              <a:buChar char="Ø"/>
            </a:pPr>
            <a:r>
              <a:rPr lang="en-US" sz="2800" dirty="0" smtClean="0">
                <a:latin typeface="Garamond"/>
                <a:cs typeface="Garamond"/>
              </a:rPr>
              <a:t>&lt;span&gt;                            Section in a Document (text)</a:t>
            </a:r>
          </a:p>
          <a:p>
            <a:pPr>
              <a:buSzPct val="50000"/>
              <a:buFont typeface="Wingdings" charset="2"/>
              <a:buChar char="Ø"/>
            </a:pPr>
            <a:r>
              <a:rPr lang="en-US" sz="2800" dirty="0" smtClean="0">
                <a:latin typeface="Garamond"/>
                <a:cs typeface="Garamond"/>
              </a:rPr>
              <a:t>&lt;</a:t>
            </a:r>
            <a:r>
              <a:rPr lang="en-US" sz="2800" dirty="0" err="1" smtClean="0">
                <a:latin typeface="Garamond"/>
                <a:cs typeface="Garamond"/>
              </a:rPr>
              <a:t>ul</a:t>
            </a:r>
            <a:r>
              <a:rPr lang="en-US" sz="2800" dirty="0" smtClean="0">
                <a:latin typeface="Garamond"/>
                <a:cs typeface="Garamond"/>
              </a:rPr>
              <a:t>&gt;                                 unordered list</a:t>
            </a:r>
          </a:p>
          <a:p>
            <a:pPr marL="0" indent="0">
              <a:buSzPct val="50000"/>
              <a:buNone/>
            </a:pPr>
            <a:r>
              <a:rPr lang="en-US" sz="2800" dirty="0" smtClean="0">
                <a:latin typeface="Garamond"/>
                <a:cs typeface="Garamond"/>
              </a:rPr>
              <a:t>          &lt;li&gt;                                   list items</a:t>
            </a:r>
          </a:p>
        </p:txBody>
      </p:sp>
    </p:spTree>
    <p:extLst>
      <p:ext uri="{BB962C8B-B14F-4D97-AF65-F5344CB8AC3E}">
        <p14:creationId xmlns:p14="http://schemas.microsoft.com/office/powerpoint/2010/main" val="3122382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Web Page Meta data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596453"/>
            <a:ext cx="8229600" cy="1722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Garamond"/>
                <a:cs typeface="Garamond"/>
              </a:rPr>
              <a:t>Here the </a:t>
            </a:r>
            <a:r>
              <a:rPr lang="en-US" sz="2600" dirty="0">
                <a:latin typeface="Garamond"/>
                <a:cs typeface="Garamond"/>
              </a:rPr>
              <a:t>&lt;</a:t>
            </a:r>
            <a:r>
              <a:rPr lang="en-US" sz="2600" dirty="0" smtClean="0">
                <a:latin typeface="Garamond"/>
                <a:cs typeface="Garamond"/>
              </a:rPr>
              <a:t>meta&gt; element specifies the document character encoding.</a:t>
            </a:r>
            <a:endParaRPr lang="en-US" sz="2600" dirty="0">
              <a:latin typeface="Garamond"/>
              <a:cs typeface="Garamond"/>
            </a:endParaRPr>
          </a:p>
          <a:p>
            <a:pPr marL="0" indent="0">
              <a:buNone/>
            </a:pPr>
            <a:r>
              <a:rPr lang="en-US" sz="2600" dirty="0" smtClean="0">
                <a:latin typeface="Garamond"/>
                <a:cs typeface="Garamond"/>
              </a:rPr>
              <a:t>Many &lt;meta&gt; elements include name and content attributes. </a:t>
            </a:r>
            <a:endParaRPr lang="en-US" sz="2600" dirty="0">
              <a:latin typeface="Garamond"/>
              <a:cs typeface="Garamond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600202"/>
            <a:ext cx="7535819" cy="1588924"/>
          </a:xfrm>
          <a:prstGeom prst="rect">
            <a:avLst/>
          </a:prstGeom>
          <a:solidFill>
            <a:srgbClr val="EBF1DE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Courier New"/>
                <a:cs typeface="Courier New"/>
              </a:rPr>
              <a:t>&lt;head&gt;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Courier New"/>
                <a:cs typeface="Courier New"/>
              </a:rPr>
              <a:t>	&lt;meta charset= “utf-8&gt;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Courier New"/>
                <a:cs typeface="Courier New"/>
              </a:rPr>
              <a:t>	&lt;title&gt; My webpage &lt;/title&gt;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Courier New"/>
                <a:cs typeface="Courier New"/>
              </a:rPr>
              <a:t>&lt;/head&gt;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199" y="3158092"/>
            <a:ext cx="753581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BFBFBF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983145"/>
            <a:ext cx="7535819" cy="649596"/>
          </a:xfrm>
          <a:prstGeom prst="rect">
            <a:avLst/>
          </a:prstGeom>
          <a:solidFill>
            <a:srgbClr val="EBF1DE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&lt;meta name=“author” content=“Java, textbook”&gt;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625896"/>
            <a:ext cx="753581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BFBFBF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5995228"/>
            <a:ext cx="6096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Specify author is useful for automatically extract author info</a:t>
            </a:r>
            <a:endParaRPr lang="en-US" dirty="0"/>
          </a:p>
          <a:p>
            <a:r>
              <a:rPr lang="en-US" dirty="0" smtClean="0"/>
              <a:t>More on </a:t>
            </a:r>
            <a:r>
              <a:rPr lang="en-US" dirty="0">
                <a:hlinkClick r:id="rId2"/>
              </a:rPr>
              <a:t>m</a:t>
            </a:r>
            <a:r>
              <a:rPr lang="en-US" dirty="0" smtClean="0">
                <a:hlinkClick r:id="rId2"/>
              </a:rPr>
              <a:t>eta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03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Title: </a:t>
            </a:r>
            <a:r>
              <a:rPr lang="en-US" dirty="0" smtClean="0">
                <a:solidFill>
                  <a:srgbClr val="4BACC6"/>
                </a:solidFill>
              </a:rPr>
              <a:t>&lt;title&gt;</a:t>
            </a:r>
            <a:endParaRPr lang="en-US" dirty="0">
              <a:solidFill>
                <a:srgbClr val="4BAC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762282" cy="2627877"/>
          </a:xfrm>
          <a:solidFill>
            <a:srgbClr val="EBF1DE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&lt;head&gt;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&lt;title&gt;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	The New York Times –Breaking news, World News &amp; Multimedia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&lt;/title&gt;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&lt;/head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199" y="4753501"/>
            <a:ext cx="776228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Garamond"/>
                <a:cs typeface="Garamond"/>
              </a:rPr>
              <a:t>Placed within the &lt;head&gt; of the page.  </a:t>
            </a:r>
            <a:endParaRPr lang="en-US" sz="2400" dirty="0" smtClean="0">
              <a:latin typeface="Garamond"/>
              <a:cs typeface="Garamond"/>
            </a:endParaRPr>
          </a:p>
          <a:p>
            <a:pPr marL="800100" lvl="1" indent="-342900">
              <a:buFont typeface="Arial"/>
              <a:buChar char="•"/>
            </a:pPr>
            <a:endParaRPr lang="en-US" sz="2400" dirty="0">
              <a:latin typeface="Garamond"/>
              <a:cs typeface="Garamond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Garamond"/>
                <a:cs typeface="Garamond"/>
              </a:rPr>
              <a:t>Displayed in the web browser’s title bar and when bookmarking the page, otherwise not visible to the user as page content.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199" y="4228078"/>
            <a:ext cx="776228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BFBFBF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63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Paragraph: </a:t>
            </a:r>
            <a:r>
              <a:rPr lang="en-US" dirty="0" smtClean="0">
                <a:solidFill>
                  <a:srgbClr val="4BACC6"/>
                </a:solidFill>
              </a:rPr>
              <a:t>&lt;p&gt;</a:t>
            </a:r>
            <a:endParaRPr lang="en-US" dirty="0">
              <a:solidFill>
                <a:srgbClr val="4BAC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89836"/>
            <a:ext cx="8328373" cy="1673307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Garamond"/>
                <a:cs typeface="Garamond"/>
              </a:rPr>
              <a:t>	</a:t>
            </a:r>
            <a:r>
              <a:rPr lang="en-US" sz="2800" dirty="0">
                <a:latin typeface="Courier New"/>
                <a:cs typeface="Courier New"/>
              </a:rPr>
              <a:t> &lt;p&gt; You 're  not your job &lt;/p&gt;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  </a:t>
            </a:r>
            <a:r>
              <a:rPr lang="en-US" sz="2800" dirty="0" smtClean="0">
                <a:latin typeface="Courier New"/>
                <a:cs typeface="Courier New"/>
              </a:rPr>
              <a:t>&lt;</a:t>
            </a:r>
            <a:r>
              <a:rPr lang="en-US" sz="2800" dirty="0">
                <a:latin typeface="Courier New"/>
                <a:cs typeface="Courier New"/>
              </a:rPr>
              <a:t>p&gt; You 're not how much money you make in the bank&lt;/p&gt;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  </a:t>
            </a:r>
            <a:r>
              <a:rPr lang="en-US" sz="2800" dirty="0" smtClean="0">
                <a:latin typeface="Courier New"/>
                <a:cs typeface="Courier New"/>
              </a:rPr>
              <a:t>&lt;</a:t>
            </a:r>
            <a:r>
              <a:rPr lang="en-US" sz="2800" dirty="0">
                <a:latin typeface="Courier New"/>
                <a:cs typeface="Courier New"/>
              </a:rPr>
              <a:t>p&gt; you are not the car you drive&lt;/</a:t>
            </a:r>
            <a:r>
              <a:rPr lang="en-US" sz="2800" dirty="0" smtClean="0">
                <a:latin typeface="Courier New"/>
                <a:cs typeface="Courier New"/>
              </a:rPr>
              <a:t>p&gt;</a:t>
            </a:r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686885"/>
            <a:ext cx="8328372" cy="16811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You 're not your job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You 're not how much money you make in the bank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you are not the car you drive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199" y="5709365"/>
            <a:ext cx="7762283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Garamond"/>
                <a:cs typeface="Garamond"/>
              </a:rPr>
              <a:t>Placed within the </a:t>
            </a:r>
            <a:r>
              <a:rPr lang="en-US" sz="2400" dirty="0" smtClean="0">
                <a:latin typeface="Garamond"/>
                <a:cs typeface="Garamond"/>
              </a:rPr>
              <a:t>&lt;body&gt; </a:t>
            </a:r>
            <a:r>
              <a:rPr lang="en-US" sz="2400" dirty="0">
                <a:latin typeface="Garamond"/>
                <a:cs typeface="Garamond"/>
              </a:rPr>
              <a:t>of the page.  </a:t>
            </a:r>
            <a:endParaRPr lang="en-US" sz="2400" dirty="0" smtClean="0">
              <a:latin typeface="Garamond"/>
              <a:cs typeface="Garamond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Garamond"/>
                <a:cs typeface="Garamond"/>
                <a:hlinkClick r:id="rId2"/>
              </a:rPr>
              <a:t>More paragraph examples</a:t>
            </a:r>
            <a:endParaRPr lang="en-US" sz="2400" dirty="0" smtClean="0">
              <a:latin typeface="Garamond"/>
              <a:cs typeface="Garamond"/>
            </a:endParaRPr>
          </a:p>
          <a:p>
            <a:pPr marL="800100" lvl="1" indent="-342900">
              <a:buFont typeface="Arial"/>
              <a:buChar char="•"/>
            </a:pPr>
            <a:endParaRPr lang="en-US" sz="2400" dirty="0">
              <a:latin typeface="Garamond"/>
              <a:cs typeface="Garamon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3263143"/>
            <a:ext cx="832837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BFBFBF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58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Headings: </a:t>
            </a:r>
            <a:r>
              <a:rPr lang="en-US" dirty="0" smtClean="0">
                <a:solidFill>
                  <a:srgbClr val="4BACC6"/>
                </a:solidFill>
              </a:rPr>
              <a:t>&lt;h1&gt;,&lt;h2&gt;,…,&lt;h6&gt;</a:t>
            </a:r>
            <a:br>
              <a:rPr lang="en-US" dirty="0" smtClean="0">
                <a:solidFill>
                  <a:srgbClr val="4BACC6"/>
                </a:solidFill>
              </a:rPr>
            </a:br>
            <a:r>
              <a:rPr lang="en-US" sz="2800" i="1" dirty="0" smtClean="0"/>
              <a:t>headings separate major areas of the page (block)</a:t>
            </a:r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89836"/>
            <a:ext cx="8328373" cy="1673307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Garamond"/>
                <a:cs typeface="Garamond"/>
              </a:rPr>
              <a:t>	 &lt;h1&gt;University of </a:t>
            </a:r>
            <a:r>
              <a:rPr lang="en-US" dirty="0" err="1">
                <a:latin typeface="Garamond"/>
                <a:cs typeface="Garamond"/>
              </a:rPr>
              <a:t>Neverland</a:t>
            </a:r>
            <a:r>
              <a:rPr lang="en-US" dirty="0">
                <a:latin typeface="Garamond"/>
                <a:cs typeface="Garamond"/>
              </a:rPr>
              <a:t>&lt;/h1&gt;</a:t>
            </a:r>
          </a:p>
          <a:p>
            <a:pPr marL="0" indent="0">
              <a:buNone/>
            </a:pPr>
            <a:r>
              <a:rPr lang="en-US" dirty="0">
                <a:latin typeface="Garamond"/>
                <a:cs typeface="Garamond"/>
              </a:rPr>
              <a:t>       </a:t>
            </a:r>
            <a:r>
              <a:rPr lang="en-US" dirty="0" smtClean="0">
                <a:latin typeface="Garamond"/>
                <a:cs typeface="Garamond"/>
              </a:rPr>
              <a:t>&lt;</a:t>
            </a:r>
            <a:r>
              <a:rPr lang="en-US" dirty="0">
                <a:latin typeface="Garamond"/>
                <a:cs typeface="Garamond"/>
              </a:rPr>
              <a:t>h2&gt;Department of </a:t>
            </a:r>
            <a:r>
              <a:rPr lang="en-US" dirty="0" smtClean="0">
                <a:latin typeface="Garamond"/>
                <a:cs typeface="Garamond"/>
              </a:rPr>
              <a:t>Computer </a:t>
            </a:r>
            <a:r>
              <a:rPr lang="en-US" dirty="0">
                <a:latin typeface="Garamond"/>
                <a:cs typeface="Garamond"/>
              </a:rPr>
              <a:t>Science&lt;/h2&gt;</a:t>
            </a:r>
          </a:p>
          <a:p>
            <a:pPr marL="0" indent="0">
              <a:buNone/>
            </a:pPr>
            <a:r>
              <a:rPr lang="en-US" dirty="0">
                <a:latin typeface="Garamond"/>
                <a:cs typeface="Garamond"/>
              </a:rPr>
              <a:t>       </a:t>
            </a:r>
            <a:r>
              <a:rPr lang="en-US" dirty="0" smtClean="0">
                <a:latin typeface="Garamond"/>
                <a:cs typeface="Garamond"/>
              </a:rPr>
              <a:t>&lt;</a:t>
            </a:r>
            <a:r>
              <a:rPr lang="en-US" dirty="0">
                <a:latin typeface="Garamond"/>
                <a:cs typeface="Garamond"/>
              </a:rPr>
              <a:t>h3&gt;Sponsored by </a:t>
            </a:r>
            <a:r>
              <a:rPr lang="en-US" dirty="0" err="1">
                <a:latin typeface="Garamond"/>
                <a:cs typeface="Garamond"/>
              </a:rPr>
              <a:t>Micro$oft</a:t>
            </a:r>
            <a:r>
              <a:rPr lang="en-US" dirty="0">
                <a:latin typeface="Garamond"/>
                <a:cs typeface="Garamond"/>
              </a:rPr>
              <a:t>&lt;/h3&gt;</a:t>
            </a:r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828485"/>
            <a:ext cx="8328372" cy="19169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University of </a:t>
            </a:r>
            <a:r>
              <a:rPr lang="en-US" dirty="0" err="1">
                <a:latin typeface="Courier New"/>
                <a:cs typeface="Courier New"/>
              </a:rPr>
              <a:t>Neverland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Department of </a:t>
            </a:r>
            <a:r>
              <a:rPr lang="en-US" dirty="0" smtClean="0">
                <a:latin typeface="Courier New"/>
                <a:cs typeface="Courier New"/>
              </a:rPr>
              <a:t>Computer </a:t>
            </a:r>
            <a:r>
              <a:rPr lang="en-US" dirty="0">
                <a:latin typeface="Courier New"/>
                <a:cs typeface="Courier New"/>
              </a:rPr>
              <a:t>Science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Sponsored by </a:t>
            </a:r>
            <a:r>
              <a:rPr lang="en-US" dirty="0" err="1">
                <a:latin typeface="Courier New"/>
                <a:cs typeface="Courier New"/>
              </a:rPr>
              <a:t>Micro$oft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199" y="6124863"/>
            <a:ext cx="77622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Garamond"/>
                <a:cs typeface="Garamond"/>
                <a:hlinkClick r:id="rId2"/>
              </a:rPr>
              <a:t>More heading examples.  </a:t>
            </a:r>
            <a:endParaRPr lang="en-US" sz="2400" dirty="0" smtClean="0">
              <a:latin typeface="Garamond"/>
              <a:cs typeface="Garamond"/>
            </a:endParaRPr>
          </a:p>
          <a:p>
            <a:pPr marL="800100" lvl="1" indent="-342900">
              <a:buFont typeface="Arial"/>
              <a:buChar char="•"/>
            </a:pPr>
            <a:endParaRPr lang="en-US" sz="2400" dirty="0">
              <a:latin typeface="Garamond"/>
              <a:cs typeface="Garamon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199" y="3263143"/>
            <a:ext cx="83283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BFBFBF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HTML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745386"/>
            <a:ext cx="83283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BFBFBF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output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79399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4BACC6"/>
                </a:solidFill>
              </a:rPr>
              <a:t>&lt;header&gt;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  <a:r>
              <a:rPr lang="en-US" dirty="0" smtClean="0">
                <a:solidFill>
                  <a:srgbClr val="4BACC6"/>
                </a:solidFill>
              </a:rPr>
              <a:t> &lt;footer&gt;</a:t>
            </a:r>
            <a:br>
              <a:rPr lang="en-US" dirty="0" smtClean="0">
                <a:solidFill>
                  <a:srgbClr val="4BACC6"/>
                </a:solidFill>
              </a:rPr>
            </a:br>
            <a:endParaRPr lang="en-US" sz="2800" i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2382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Garamond"/>
                <a:cs typeface="Garamond"/>
              </a:rPr>
              <a:t>&lt;header&gt; tags usually contain one or more &lt;h1-6&gt; elements, maybe a logo, and authorship information. </a:t>
            </a:r>
          </a:p>
          <a:p>
            <a:pPr marL="0" indent="0">
              <a:buNone/>
            </a:pPr>
            <a:r>
              <a:rPr lang="en-US" dirty="0" smtClean="0">
                <a:latin typeface="Garamond"/>
                <a:cs typeface="Garamond"/>
              </a:rPr>
              <a:t>&lt;footer&gt; tags might contain site map links, authorship information, copy right information, etc.</a:t>
            </a:r>
            <a:endParaRPr lang="en-US" dirty="0">
              <a:latin typeface="Garamond"/>
              <a:cs typeface="Garamon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982763"/>
            <a:ext cx="8071668" cy="923330"/>
          </a:xfrm>
          <a:prstGeom prst="rect">
            <a:avLst/>
          </a:prstGeom>
          <a:solidFill>
            <a:srgbClr val="EBF1DE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&lt;header&gt; more html elements &lt;/header&gt;</a:t>
            </a:r>
          </a:p>
          <a:p>
            <a:r>
              <a:rPr lang="en-US" dirty="0"/>
              <a:t>            ...maybe some other stuff... </a:t>
            </a:r>
          </a:p>
          <a:p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/>
              <a:t>&lt;footer&gt; more html elements, copyright @ &lt;/footer&gt;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199" y="4923447"/>
            <a:ext cx="807166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BFBFBF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HTML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57199" y="5292779"/>
            <a:ext cx="8686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/>
                <a:cs typeface="Garamond"/>
              </a:rPr>
              <a:t>These tags are both block element</a:t>
            </a:r>
          </a:p>
          <a:p>
            <a:endParaRPr lang="en-US" dirty="0">
              <a:latin typeface="Garamond"/>
              <a:cs typeface="Garamond"/>
            </a:endParaRPr>
          </a:p>
          <a:p>
            <a:r>
              <a:rPr lang="en-US" i="1" dirty="0" smtClean="0">
                <a:latin typeface="Calibri"/>
                <a:cs typeface="Calibri"/>
              </a:rPr>
              <a:t>Note: not to be confused with the &lt;head&gt; tag, &lt;header&gt; is designed to contain headings for a document.  </a:t>
            </a:r>
          </a:p>
          <a:p>
            <a:r>
              <a:rPr lang="en-US" dirty="0" smtClean="0">
                <a:latin typeface="Garamond"/>
                <a:cs typeface="Garamond"/>
                <a:hlinkClick r:id="rId3"/>
              </a:rPr>
              <a:t>Usage of &lt;header</a:t>
            </a:r>
            <a:r>
              <a:rPr lang="en-US" i="1" dirty="0" smtClean="0">
                <a:latin typeface="Garamond"/>
                <a:cs typeface="Garamond"/>
                <a:hlinkClick r:id="rId3"/>
              </a:rPr>
              <a:t>&gt;</a:t>
            </a:r>
            <a:endParaRPr lang="en-US" i="1" dirty="0" smtClean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810707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4BACC6"/>
                </a:solidFill>
              </a:rPr>
              <a:t>&lt;article&gt;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  <a:r>
              <a:rPr lang="en-US" dirty="0" smtClean="0">
                <a:solidFill>
                  <a:srgbClr val="4BACC6"/>
                </a:solidFill>
              </a:rPr>
              <a:t> &lt;section&gt;</a:t>
            </a:r>
            <a:br>
              <a:rPr lang="en-US" dirty="0" smtClean="0">
                <a:solidFill>
                  <a:srgbClr val="4BACC6"/>
                </a:solidFill>
              </a:rPr>
            </a:br>
            <a:endParaRPr lang="en-US" sz="2800" i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31919" y="1095139"/>
            <a:ext cx="8812081" cy="12569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 smtClean="0">
                <a:latin typeface="Garamond"/>
                <a:cs typeface="Garamond"/>
              </a:rPr>
              <a:t>The &lt;article&gt; tag is a standalone piece of content (e.g. entire blog post, news story, </a:t>
            </a:r>
            <a:r>
              <a:rPr lang="en-US" sz="2200" dirty="0" err="1" smtClean="0">
                <a:latin typeface="Garamond"/>
                <a:cs typeface="Garamond"/>
              </a:rPr>
              <a:t>etc</a:t>
            </a:r>
            <a:r>
              <a:rPr lang="en-US" sz="2200" dirty="0" smtClean="0">
                <a:latin typeface="Garamond"/>
                <a:cs typeface="Garamond"/>
              </a:rPr>
              <a:t>) (block)</a:t>
            </a:r>
          </a:p>
          <a:p>
            <a:pPr marL="0" indent="0">
              <a:buNone/>
            </a:pPr>
            <a:r>
              <a:rPr lang="en-US" sz="2200" dirty="0" smtClean="0">
                <a:latin typeface="Garamond"/>
                <a:cs typeface="Garamond"/>
              </a:rPr>
              <a:t>The &lt;section&gt; tag is a piece of content that doesn’t make sense on its own( a chapter, paragraph, </a:t>
            </a:r>
            <a:r>
              <a:rPr lang="en-US" sz="2200" dirty="0" err="1" smtClean="0">
                <a:latin typeface="Garamond"/>
                <a:cs typeface="Garamond"/>
              </a:rPr>
              <a:t>etc</a:t>
            </a:r>
            <a:r>
              <a:rPr lang="en-US" sz="2200" dirty="0" smtClean="0">
                <a:latin typeface="Garamond"/>
                <a:cs typeface="Garamond"/>
              </a:rPr>
              <a:t>)(block).</a:t>
            </a:r>
            <a:endParaRPr lang="en-US" sz="2200" dirty="0">
              <a:latin typeface="Garamond"/>
              <a:cs typeface="Garamon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199" y="2515317"/>
            <a:ext cx="8071668" cy="3693319"/>
          </a:xfrm>
          <a:prstGeom prst="rect">
            <a:avLst/>
          </a:prstGeom>
          <a:solidFill>
            <a:srgbClr val="EBF1DE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&lt;article&gt;</a:t>
            </a:r>
          </a:p>
          <a:p>
            <a:r>
              <a:rPr lang="en-US" dirty="0"/>
              <a:t>            &lt;h2&gt;George's Resume</a:t>
            </a:r>
          </a:p>
          <a:p>
            <a:r>
              <a:rPr lang="en-US" dirty="0"/>
              <a:t>            &lt;/h2&gt;</a:t>
            </a:r>
          </a:p>
          <a:p>
            <a:r>
              <a:rPr lang="en-US" dirty="0"/>
              <a:t>            &lt;section&gt;</a:t>
            </a:r>
          </a:p>
          <a:p>
            <a:r>
              <a:rPr lang="en-US" dirty="0"/>
              <a:t>                &lt;h3&gt;Objective:&lt;/h3&gt;</a:t>
            </a:r>
          </a:p>
          <a:p>
            <a:r>
              <a:rPr lang="en-US" dirty="0"/>
              <a:t>            &lt;/section&gt;</a:t>
            </a:r>
          </a:p>
          <a:p>
            <a:r>
              <a:rPr lang="en-US" dirty="0"/>
              <a:t>            &lt;section&gt;</a:t>
            </a:r>
          </a:p>
          <a:p>
            <a:r>
              <a:rPr lang="en-US" dirty="0"/>
              <a:t>                &lt;h3&gt;Work Experience:&lt;/h3&gt;</a:t>
            </a:r>
          </a:p>
          <a:p>
            <a:r>
              <a:rPr lang="en-US" dirty="0"/>
              <a:t>            &lt;/section&gt;</a:t>
            </a:r>
          </a:p>
          <a:p>
            <a:r>
              <a:rPr lang="en-US" dirty="0"/>
              <a:t>            &lt;section&gt;</a:t>
            </a:r>
          </a:p>
          <a:p>
            <a:r>
              <a:rPr lang="en-US" dirty="0"/>
              <a:t>                &lt;h3&gt;Education:&lt;/h3&gt;</a:t>
            </a:r>
          </a:p>
          <a:p>
            <a:r>
              <a:rPr lang="en-US" dirty="0"/>
              <a:t>            &lt;/section&gt;</a:t>
            </a:r>
          </a:p>
          <a:p>
            <a:r>
              <a:rPr lang="en-US" dirty="0"/>
              <a:t>     </a:t>
            </a:r>
            <a:r>
              <a:rPr lang="en-US" dirty="0" smtClean="0"/>
              <a:t> </a:t>
            </a:r>
            <a:r>
              <a:rPr lang="en-US" dirty="0"/>
              <a:t>&lt;/article&gt;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198" y="6196920"/>
            <a:ext cx="807166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BFBFBF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03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D0D0D"/>
                </a:solidFill>
              </a:rPr>
              <a:t>Horizontal rule: </a:t>
            </a:r>
            <a:r>
              <a:rPr lang="en-US" dirty="0" smtClean="0">
                <a:solidFill>
                  <a:schemeClr val="accent5"/>
                </a:solidFill>
              </a:rPr>
              <a:t>&lt;</a:t>
            </a:r>
            <a:r>
              <a:rPr lang="en-US" dirty="0" err="1" smtClean="0">
                <a:solidFill>
                  <a:schemeClr val="accent5"/>
                </a:solidFill>
              </a:rPr>
              <a:t>hr</a:t>
            </a:r>
            <a:r>
              <a:rPr lang="en-US" dirty="0" smtClean="0">
                <a:solidFill>
                  <a:schemeClr val="accent5"/>
                </a:solidFill>
              </a:rPr>
              <a:t>&gt;</a:t>
            </a:r>
            <a:br>
              <a:rPr lang="en-US" dirty="0" smtClean="0">
                <a:solidFill>
                  <a:schemeClr val="accent5"/>
                </a:solidFill>
              </a:rPr>
            </a:br>
            <a:r>
              <a:rPr lang="en-US" sz="2700" i="1" dirty="0" smtClean="0"/>
              <a:t>a horizontal line to visually separate sections of a page (block)</a:t>
            </a:r>
            <a:endParaRPr lang="en-US" sz="27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933661"/>
            <a:ext cx="8071668" cy="1477328"/>
          </a:xfrm>
          <a:prstGeom prst="rect">
            <a:avLst/>
          </a:prstGeom>
          <a:solidFill>
            <a:srgbClr val="EBF1DE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&lt;p&gt;First paragraph&lt;/p&gt;</a:t>
            </a:r>
          </a:p>
          <a:p>
            <a:r>
              <a:rPr lang="en-US" dirty="0"/>
              <a:t>        &lt;</a:t>
            </a:r>
            <a:r>
              <a:rPr lang="en-US" dirty="0" err="1" smtClean="0"/>
              <a:t>hr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        &lt;p&gt;Second paragraph&lt;/p&gt;</a:t>
            </a:r>
          </a:p>
          <a:p>
            <a:r>
              <a:rPr lang="en-US" dirty="0"/>
              <a:t>        &lt;</a:t>
            </a:r>
            <a:r>
              <a:rPr lang="en-US" dirty="0" err="1"/>
              <a:t>hr</a:t>
            </a:r>
            <a:r>
              <a:rPr lang="en-US" dirty="0"/>
              <a:t>&gt;</a:t>
            </a:r>
          </a:p>
          <a:p>
            <a:r>
              <a:rPr lang="en-US" dirty="0"/>
              <a:t>        &lt;p&gt;Third paragraph&lt;/p&gt;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410989"/>
            <a:ext cx="807166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BFBFBF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HTML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57199" y="6043154"/>
            <a:ext cx="868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/>
                <a:cs typeface="Garamond"/>
              </a:rPr>
              <a:t>This is the first example we</a:t>
            </a:r>
            <a:r>
              <a:rPr lang="fr-FR" dirty="0" smtClean="0">
                <a:latin typeface="Garamond"/>
                <a:cs typeface="Garamond"/>
              </a:rPr>
              <a:t>’</a:t>
            </a:r>
            <a:r>
              <a:rPr lang="en-US" dirty="0" err="1" smtClean="0">
                <a:latin typeface="Garamond"/>
                <a:cs typeface="Garamond"/>
              </a:rPr>
              <a:t>ve</a:t>
            </a:r>
            <a:r>
              <a:rPr lang="en-US" dirty="0" smtClean="0">
                <a:latin typeface="Garamond"/>
                <a:cs typeface="Garamond"/>
              </a:rPr>
              <a:t> seen of a void (self-closing) tag:  </a:t>
            </a:r>
            <a:r>
              <a:rPr lang="en-US" dirty="0" smtClean="0">
                <a:latin typeface="Garamond"/>
                <a:cs typeface="Garamond"/>
                <a:hlinkClick r:id="rId3"/>
              </a:rPr>
              <a:t>more on HTML tag types.  </a:t>
            </a:r>
            <a:endParaRPr lang="en-US" dirty="0" smtClean="0">
              <a:latin typeface="Garamond"/>
              <a:cs typeface="Garamon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982763"/>
            <a:ext cx="807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 descr="Screen Shot 2018-01-19 at 3.10.5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4" y="3988221"/>
            <a:ext cx="34798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58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D0D0D"/>
                </a:solidFill>
              </a:rPr>
              <a:t>Links: </a:t>
            </a:r>
            <a:r>
              <a:rPr lang="en-US" dirty="0" smtClean="0">
                <a:solidFill>
                  <a:schemeClr val="accent5"/>
                </a:solidFill>
              </a:rPr>
              <a:t>&lt;a&gt;</a:t>
            </a:r>
            <a:r>
              <a:rPr lang="en-US" dirty="0">
                <a:solidFill>
                  <a:schemeClr val="accent5"/>
                </a:solidFill>
              </a:rPr>
              <a:t/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sz="2700" i="1" dirty="0" smtClean="0">
                <a:solidFill>
                  <a:srgbClr val="000000"/>
                </a:solidFill>
              </a:rPr>
              <a:t>links, or “anchors”, to other pages(inline)</a:t>
            </a:r>
            <a:endParaRPr lang="en-US" sz="2700" i="1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933661"/>
            <a:ext cx="8071668" cy="923330"/>
          </a:xfrm>
          <a:prstGeom prst="rect">
            <a:avLst/>
          </a:prstGeom>
          <a:solidFill>
            <a:srgbClr val="EBF1DE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&lt;P&gt;</a:t>
            </a:r>
          </a:p>
          <a:p>
            <a:r>
              <a:rPr lang="en-US" dirty="0"/>
              <a:t>            Search for it on &lt;a </a:t>
            </a:r>
            <a:r>
              <a:rPr lang="en-US" dirty="0" err="1"/>
              <a:t>href</a:t>
            </a:r>
            <a:r>
              <a:rPr lang="en-US" dirty="0"/>
              <a:t>="http://</a:t>
            </a:r>
            <a:r>
              <a:rPr lang="en-US" dirty="0" err="1"/>
              <a:t>www.google.com</a:t>
            </a:r>
            <a:r>
              <a:rPr lang="en-US" dirty="0"/>
              <a:t>/"&gt;Google&lt;/a&gt;</a:t>
            </a:r>
          </a:p>
          <a:p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/>
              <a:t>&lt;/P&gt;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199" y="2873932"/>
            <a:ext cx="807166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BFBFBF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HTML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3726846"/>
            <a:ext cx="8071669" cy="625249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Screen Shot 2018-01-19 at 3.19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76" y="3726846"/>
            <a:ext cx="2942348" cy="6252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199" y="4352095"/>
            <a:ext cx="807166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BFBFBF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Output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7199" y="4952359"/>
            <a:ext cx="86868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aramond"/>
                <a:cs typeface="Garamond"/>
              </a:rPr>
              <a:t>Use the </a:t>
            </a:r>
            <a:r>
              <a:rPr lang="en-US" sz="2000" dirty="0" err="1" smtClean="0">
                <a:latin typeface="Garamond"/>
                <a:cs typeface="Garamond"/>
              </a:rPr>
              <a:t>href</a:t>
            </a:r>
            <a:r>
              <a:rPr lang="en-US" sz="2000" dirty="0" smtClean="0">
                <a:latin typeface="Garamond"/>
                <a:cs typeface="Garamond"/>
              </a:rPr>
              <a:t> attribute to specify the destination URL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latin typeface="Garamond"/>
                <a:cs typeface="Garamond"/>
              </a:rPr>
              <a:t>Can be absolute (to another website) or  relative (to another page on this site).</a:t>
            </a:r>
          </a:p>
          <a:p>
            <a:endParaRPr lang="en-US" sz="2000" dirty="0">
              <a:latin typeface="Garamond"/>
              <a:cs typeface="Garamond"/>
            </a:endParaRPr>
          </a:p>
          <a:p>
            <a:r>
              <a:rPr lang="en-US" sz="2000" dirty="0" smtClean="0">
                <a:latin typeface="Garamond"/>
                <a:cs typeface="Garamond"/>
              </a:rPr>
              <a:t>Anchors are inline elements; must be placed be placed in block element such as &lt;p&gt; or &lt;h1&gt; </a:t>
            </a:r>
          </a:p>
        </p:txBody>
      </p:sp>
    </p:spTree>
    <p:extLst>
      <p:ext uri="{BB962C8B-B14F-4D97-AF65-F5344CB8AC3E}">
        <p14:creationId xmlns:p14="http://schemas.microsoft.com/office/powerpoint/2010/main" val="809845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How to do well in the course?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58527"/>
            <a:ext cx="8229600" cy="4525963"/>
          </a:xfrm>
        </p:spPr>
        <p:txBody>
          <a:bodyPr>
            <a:normAutofit fontScale="85000" lnSpcReduction="10000"/>
          </a:bodyPr>
          <a:lstStyle/>
          <a:p>
            <a:pPr>
              <a:buSzPct val="50000"/>
            </a:pPr>
            <a:r>
              <a:rPr lang="en-US" dirty="0" smtClean="0">
                <a:latin typeface="Garamond"/>
                <a:cs typeface="Garamond"/>
              </a:rPr>
              <a:t>We are going to cover </a:t>
            </a:r>
            <a:r>
              <a:rPr lang="en-US" b="1" dirty="0" smtClean="0">
                <a:latin typeface="Garamond"/>
                <a:cs typeface="Garamond"/>
              </a:rPr>
              <a:t>5 languages </a:t>
            </a:r>
            <a:r>
              <a:rPr lang="en-US" dirty="0" smtClean="0">
                <a:latin typeface="Garamond"/>
                <a:cs typeface="Garamond"/>
              </a:rPr>
              <a:t>or more in one semester (3 credits!) and without a lab session…..</a:t>
            </a:r>
            <a:endParaRPr lang="en-US" dirty="0">
              <a:latin typeface="Garamond"/>
              <a:cs typeface="Garamond"/>
            </a:endParaRPr>
          </a:p>
          <a:p>
            <a:pPr>
              <a:buSzPct val="50000"/>
            </a:pPr>
            <a:r>
              <a:rPr lang="en-US" dirty="0" smtClean="0">
                <a:latin typeface="Garamond"/>
                <a:cs typeface="Garamond"/>
              </a:rPr>
              <a:t>Lectures are ONLY guidance. Read the take-home online tutorials and materials for further understanding.</a:t>
            </a:r>
          </a:p>
          <a:p>
            <a:pPr>
              <a:buSzPct val="50000"/>
            </a:pPr>
            <a:r>
              <a:rPr lang="en-US" dirty="0" smtClean="0">
                <a:latin typeface="Garamond"/>
                <a:cs typeface="Garamond"/>
              </a:rPr>
              <a:t>Work with a peer. </a:t>
            </a:r>
          </a:p>
          <a:p>
            <a:pPr>
              <a:buSzPct val="50000"/>
            </a:pPr>
            <a:r>
              <a:rPr lang="en-US" dirty="0" smtClean="0">
                <a:latin typeface="Garamond"/>
                <a:cs typeface="Garamond"/>
              </a:rPr>
              <a:t>Contribute at least 1 hour a week to Creative Project.</a:t>
            </a:r>
          </a:p>
          <a:p>
            <a:pPr>
              <a:buSzPct val="50000"/>
            </a:pPr>
            <a:r>
              <a:rPr lang="en-US" dirty="0" smtClean="0">
                <a:latin typeface="Garamond"/>
                <a:cs typeface="Garamond"/>
              </a:rPr>
              <a:t>Do lots of coding exercises and practices. </a:t>
            </a:r>
            <a:endParaRPr lang="en-US" dirty="0">
              <a:latin typeface="Garamond"/>
              <a:cs typeface="Garamond"/>
            </a:endParaRPr>
          </a:p>
          <a:p>
            <a:pPr>
              <a:buSzPct val="50000"/>
            </a:pPr>
            <a:r>
              <a:rPr lang="en-US" dirty="0" smtClean="0">
                <a:latin typeface="Garamond"/>
                <a:cs typeface="Garamond"/>
              </a:rPr>
              <a:t>Complete homework EARLY and leave room for improvement (perfectionism is KEY for web development).  </a:t>
            </a:r>
          </a:p>
          <a:p>
            <a:pPr marL="0" indent="0">
              <a:buSzPct val="50000"/>
              <a:buNone/>
            </a:pPr>
            <a:endParaRPr lang="en-US" dirty="0"/>
          </a:p>
          <a:p>
            <a:pPr>
              <a:buSzPct val="50000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9636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More about HTML attributes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SzPct val="50000"/>
              <a:buFont typeface="Wingdings" charset="2"/>
              <a:buChar char="Ø"/>
            </a:pPr>
            <a:r>
              <a:rPr lang="en-US" sz="2800" b="1" dirty="0" smtClean="0">
                <a:latin typeface="Garamond"/>
                <a:cs typeface="Garamond"/>
              </a:rPr>
              <a:t>Some tags can contain additional information called attributes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sz="2400" dirty="0">
                <a:latin typeface="Garamond"/>
                <a:cs typeface="Garamond"/>
              </a:rPr>
              <a:t>Syntax: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sz="2400" dirty="0">
                <a:latin typeface="Garamond"/>
                <a:cs typeface="Garamond"/>
              </a:rPr>
              <a:t>&lt;element attribute=‘value’ attribute=‘value’&gt; content&lt;/element&gt;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sz="2400" dirty="0">
                <a:latin typeface="Garamond"/>
                <a:cs typeface="Garamond"/>
              </a:rPr>
              <a:t>Example: </a:t>
            </a:r>
          </a:p>
          <a:p>
            <a:pPr marL="1085850" lvl="2"/>
            <a:r>
              <a:rPr lang="en-US" sz="1400" dirty="0">
                <a:latin typeface="Garamond"/>
                <a:cs typeface="Garamond"/>
              </a:rPr>
              <a:t>I am from &lt;a </a:t>
            </a:r>
            <a:r>
              <a:rPr lang="en-US" sz="1400" dirty="0" err="1">
                <a:latin typeface="Garamond"/>
                <a:cs typeface="Garamond"/>
              </a:rPr>
              <a:t>href</a:t>
            </a:r>
            <a:r>
              <a:rPr lang="en-US" sz="1400" dirty="0">
                <a:latin typeface="Garamond"/>
                <a:cs typeface="Garamond"/>
              </a:rPr>
              <a:t>=</a:t>
            </a:r>
            <a:r>
              <a:rPr lang="en-US" sz="1400" dirty="0">
                <a:latin typeface="Garamond"/>
                <a:cs typeface="Garamond"/>
                <a:hlinkClick r:id="rId2"/>
              </a:rPr>
              <a:t>“http://www.american.edu</a:t>
            </a:r>
            <a:r>
              <a:rPr lang="en-US" sz="1400" dirty="0">
                <a:latin typeface="Garamond"/>
                <a:cs typeface="Garamond"/>
              </a:rPr>
              <a:t>”&gt; American   University &lt;/a&gt; in Washington, DC</a:t>
            </a:r>
            <a:r>
              <a:rPr lang="en-US" sz="1400" dirty="0" smtClean="0">
                <a:latin typeface="Garamond"/>
                <a:cs typeface="Garamond"/>
              </a:rPr>
              <a:t>.</a:t>
            </a:r>
            <a:endParaRPr lang="en-US" sz="2800" b="1" dirty="0"/>
          </a:p>
          <a:p>
            <a:pPr>
              <a:buSzPct val="50000"/>
              <a:buFont typeface="Wingdings" charset="2"/>
              <a:buChar char="Ø"/>
            </a:pPr>
            <a:r>
              <a:rPr lang="en-US" sz="2800" b="1" dirty="0" smtClean="0">
                <a:latin typeface="Garamond"/>
                <a:cs typeface="Garamond"/>
              </a:rPr>
              <a:t>Some tags don</a:t>
            </a:r>
            <a:r>
              <a:rPr lang="fr-FR" sz="2800" b="1" dirty="0" smtClean="0">
                <a:latin typeface="Garamond"/>
                <a:cs typeface="Garamond"/>
              </a:rPr>
              <a:t>’</a:t>
            </a:r>
            <a:r>
              <a:rPr lang="en-US" sz="2800" b="1" dirty="0" smtClean="0">
                <a:latin typeface="Garamond"/>
                <a:cs typeface="Garamond"/>
              </a:rPr>
              <a:t>t’ contain content and can be opened and closed in one tag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sz="2400" dirty="0" smtClean="0">
                <a:latin typeface="Garamond"/>
                <a:cs typeface="Garamond"/>
              </a:rPr>
              <a:t>Syntax: 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sz="2400" dirty="0" smtClean="0">
                <a:latin typeface="Garamond"/>
                <a:cs typeface="Garamond"/>
              </a:rPr>
              <a:t>&lt;element attribute=‘value’ attribute=‘value’&gt;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sz="2400" dirty="0" smtClean="0">
                <a:latin typeface="Garamond"/>
                <a:cs typeface="Garamond"/>
              </a:rPr>
              <a:t>Example: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sz="2400" dirty="0" smtClean="0">
                <a:latin typeface="Garamond"/>
                <a:cs typeface="Garamond"/>
              </a:rPr>
              <a:t>&lt;</a:t>
            </a:r>
            <a:r>
              <a:rPr lang="en-US" sz="2400" dirty="0" err="1" smtClean="0">
                <a:latin typeface="Garamond"/>
                <a:cs typeface="Garamond"/>
              </a:rPr>
              <a:t>br</a:t>
            </a:r>
            <a:r>
              <a:rPr lang="en-US" sz="2400" dirty="0" smtClean="0">
                <a:latin typeface="Garamond"/>
                <a:cs typeface="Garamond"/>
              </a:rPr>
              <a:t> /&gt;, &lt;</a:t>
            </a:r>
            <a:r>
              <a:rPr lang="en-US" sz="2400" dirty="0" err="1" smtClean="0">
                <a:latin typeface="Garamond"/>
                <a:cs typeface="Garamond"/>
              </a:rPr>
              <a:t>hr</a:t>
            </a:r>
            <a:r>
              <a:rPr lang="en-US" sz="2400" dirty="0" smtClean="0">
                <a:latin typeface="Garamond"/>
                <a:cs typeface="Garamond"/>
              </a:rPr>
              <a:t> /&gt;, &lt;</a:t>
            </a:r>
            <a:r>
              <a:rPr lang="en-US" sz="2400" dirty="0" err="1" smtClean="0">
                <a:latin typeface="Garamond"/>
                <a:cs typeface="Garamond"/>
              </a:rPr>
              <a:t>br</a:t>
            </a:r>
            <a:r>
              <a:rPr lang="en-US" sz="2400" dirty="0" smtClean="0">
                <a:latin typeface="Garamond"/>
                <a:cs typeface="Garamond"/>
              </a:rPr>
              <a:t>&gt;, &lt;</a:t>
            </a:r>
            <a:r>
              <a:rPr lang="en-US" sz="2400" dirty="0" err="1" smtClean="0">
                <a:latin typeface="Garamond"/>
                <a:cs typeface="Garamond"/>
              </a:rPr>
              <a:t>hr</a:t>
            </a:r>
            <a:r>
              <a:rPr lang="en-US" sz="2400" dirty="0" smtClean="0">
                <a:latin typeface="Garamond"/>
                <a:cs typeface="Garamond"/>
              </a:rPr>
              <a:t>&gt;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sz="2400" dirty="0" smtClean="0">
                <a:latin typeface="Garamond"/>
                <a:cs typeface="Garamond"/>
              </a:rPr>
              <a:t>Example: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sz="2400" dirty="0">
                <a:latin typeface="Garamond"/>
                <a:cs typeface="Garamond"/>
              </a:rPr>
              <a:t> </a:t>
            </a:r>
            <a:r>
              <a:rPr lang="en-US" sz="2400" dirty="0" smtClean="0">
                <a:latin typeface="Garamond"/>
                <a:cs typeface="Garamond"/>
              </a:rPr>
              <a:t> &lt;</a:t>
            </a:r>
            <a:r>
              <a:rPr lang="en-US" sz="2400" dirty="0" err="1" smtClean="0">
                <a:latin typeface="Garamond"/>
                <a:cs typeface="Garamond"/>
              </a:rPr>
              <a:t>img</a:t>
            </a:r>
            <a:r>
              <a:rPr lang="en-US" sz="2400" dirty="0" smtClean="0">
                <a:latin typeface="Garamond"/>
                <a:cs typeface="Garamond"/>
              </a:rPr>
              <a:t> </a:t>
            </a:r>
            <a:r>
              <a:rPr lang="en-US" sz="2400" dirty="0" err="1" smtClean="0">
                <a:latin typeface="Garamond"/>
                <a:cs typeface="Garamond"/>
              </a:rPr>
              <a:t>src</a:t>
            </a:r>
            <a:r>
              <a:rPr lang="en-US" sz="2400" dirty="0" smtClean="0">
                <a:latin typeface="Garamond"/>
                <a:cs typeface="Garamond"/>
              </a:rPr>
              <a:t>=‘</a:t>
            </a:r>
            <a:r>
              <a:rPr lang="en-US" sz="2400" dirty="0" err="1" smtClean="0">
                <a:latin typeface="Garamond"/>
                <a:cs typeface="Garamond"/>
              </a:rPr>
              <a:t>bunny.jpg</a:t>
            </a:r>
            <a:r>
              <a:rPr lang="en-US" sz="2400" dirty="0" smtClean="0">
                <a:latin typeface="Garamond"/>
                <a:cs typeface="Garamond"/>
              </a:rPr>
              <a:t>’, </a:t>
            </a:r>
            <a:r>
              <a:rPr lang="en-US" sz="2400" dirty="0" err="1" smtClean="0">
                <a:latin typeface="Garamond"/>
                <a:cs typeface="Garamond"/>
              </a:rPr>
              <a:t>alt’pic</a:t>
            </a:r>
            <a:r>
              <a:rPr lang="en-US" sz="2400" dirty="0" smtClean="0">
                <a:latin typeface="Garamond"/>
                <a:cs typeface="Garamond"/>
              </a:rPr>
              <a:t> from Easter’&gt;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sz="2400" dirty="0" smtClean="0">
                <a:latin typeface="Garamond"/>
                <a:cs typeface="Garamond"/>
              </a:rPr>
              <a:t>Note: whether you use the ‘/’ in a self-closing tag is up to you, as long as you are consistent. </a:t>
            </a:r>
          </a:p>
          <a:p>
            <a:pPr>
              <a:buSzPct val="50000"/>
              <a:buFont typeface="Wingdings" charset="2"/>
              <a:buChar char="Ø"/>
            </a:pPr>
            <a:endParaRPr lang="en-US" sz="2800" dirty="0" smtClean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592624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Block and Inline 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077408"/>
            <a:ext cx="8229600" cy="3505236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>
                <a:latin typeface="Garamond"/>
                <a:cs typeface="Garamond"/>
                <a:hlinkClick r:id="rId2"/>
              </a:rPr>
              <a:t>Block</a:t>
            </a:r>
            <a:r>
              <a:rPr lang="en-US" sz="2200" dirty="0" smtClean="0">
                <a:latin typeface="Garamond"/>
                <a:cs typeface="Garamond"/>
              </a:rPr>
              <a:t> elements contain an entire large region of content. </a:t>
            </a:r>
          </a:p>
          <a:p>
            <a:pPr lvl="1"/>
            <a:r>
              <a:rPr lang="en-US" sz="2200" dirty="0" smtClean="0">
                <a:latin typeface="Garamond"/>
                <a:cs typeface="Garamond"/>
              </a:rPr>
              <a:t>Examples: paragraphs, lists, table cells.</a:t>
            </a:r>
          </a:p>
          <a:p>
            <a:pPr lvl="1"/>
            <a:r>
              <a:rPr lang="en-US" sz="2200" dirty="0" smtClean="0">
                <a:latin typeface="Garamond"/>
                <a:cs typeface="Garamond"/>
              </a:rPr>
              <a:t>The browser places a margin of white space between block elements for separation. </a:t>
            </a:r>
            <a:endParaRPr lang="en-US" sz="2200" dirty="0">
              <a:latin typeface="Garamond"/>
              <a:cs typeface="Garamond"/>
            </a:endParaRPr>
          </a:p>
          <a:p>
            <a:r>
              <a:rPr lang="en-US" sz="2200" dirty="0" smtClean="0">
                <a:latin typeface="Garamond"/>
                <a:cs typeface="Garamond"/>
                <a:hlinkClick r:id="rId3"/>
              </a:rPr>
              <a:t>Inline elements </a:t>
            </a:r>
            <a:r>
              <a:rPr lang="en-US" sz="2200" dirty="0" smtClean="0">
                <a:latin typeface="Garamond"/>
                <a:cs typeface="Garamond"/>
              </a:rPr>
              <a:t>affects affects a small amount of content. </a:t>
            </a:r>
          </a:p>
          <a:p>
            <a:pPr lvl="1"/>
            <a:r>
              <a:rPr lang="en-US" sz="2200" dirty="0" smtClean="0">
                <a:latin typeface="Garamond"/>
                <a:cs typeface="Garamond"/>
              </a:rPr>
              <a:t>Examples: bold txt, code fragments, images.</a:t>
            </a:r>
          </a:p>
          <a:p>
            <a:pPr lvl="1"/>
            <a:r>
              <a:rPr lang="en-US" sz="2200" dirty="0" smtClean="0">
                <a:latin typeface="Garamond"/>
                <a:cs typeface="Garamond"/>
              </a:rPr>
              <a:t>The browser allows many inline elements to appear on the same line. </a:t>
            </a:r>
          </a:p>
          <a:p>
            <a:pPr lvl="1"/>
            <a:r>
              <a:rPr lang="en-US" sz="2200" dirty="0" smtClean="0">
                <a:latin typeface="Garamond"/>
                <a:cs typeface="Garamond"/>
              </a:rPr>
              <a:t>Must be nested a block element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Picture 4" descr="Screen Shot 2018-01-19 at 3.37.1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102" y="1415298"/>
            <a:ext cx="47752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5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Exceptions and rules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61872"/>
            <a:ext cx="8229600" cy="3505236"/>
          </a:xfrm>
        </p:spPr>
        <p:txBody>
          <a:bodyPr>
            <a:noAutofit/>
          </a:bodyPr>
          <a:lstStyle/>
          <a:p>
            <a:r>
              <a:rPr lang="en-US" sz="1700" dirty="0" smtClean="0">
                <a:latin typeface="Garamond"/>
                <a:cs typeface="Garamond"/>
              </a:rPr>
              <a:t>Block vs. inline:</a:t>
            </a:r>
          </a:p>
          <a:p>
            <a:pPr lvl="1"/>
            <a:r>
              <a:rPr lang="en-US" sz="1700" dirty="0" smtClean="0">
                <a:latin typeface="Garamond"/>
                <a:cs typeface="Garamond"/>
              </a:rPr>
              <a:t>Some block elements can contain only other block elements: &lt;body&gt;, &lt;form&gt;</a:t>
            </a:r>
          </a:p>
          <a:p>
            <a:pPr lvl="1"/>
            <a:r>
              <a:rPr lang="en-US" sz="1700" dirty="0" smtClean="0">
                <a:latin typeface="Garamond"/>
                <a:cs typeface="Garamond"/>
              </a:rPr>
              <a:t>&lt;p&gt; tags can contain only inline elements and plain text</a:t>
            </a:r>
          </a:p>
          <a:p>
            <a:pPr lvl="1"/>
            <a:r>
              <a:rPr lang="en-US" sz="1700" dirty="0" smtClean="0">
                <a:latin typeface="Garamond"/>
                <a:cs typeface="Garamond"/>
              </a:rPr>
              <a:t>Some block elements can contain &lt;div&gt;,&lt;li&gt;</a:t>
            </a:r>
          </a:p>
          <a:p>
            <a:pPr lvl="1"/>
            <a:endParaRPr lang="en-US" sz="1700" dirty="0" smtClean="0">
              <a:latin typeface="Garamond"/>
              <a:cs typeface="Garamond"/>
            </a:endParaRPr>
          </a:p>
          <a:p>
            <a:r>
              <a:rPr lang="en-US" sz="1700" dirty="0" smtClean="0">
                <a:latin typeface="Garamond"/>
                <a:cs typeface="Garamond"/>
              </a:rPr>
              <a:t>Some elements are only allowed to contain certain other elements</a:t>
            </a:r>
          </a:p>
          <a:p>
            <a:pPr lvl="1"/>
            <a:r>
              <a:rPr lang="en-US" sz="1700" dirty="0" smtClean="0">
                <a:latin typeface="Garamond"/>
                <a:cs typeface="Garamond"/>
              </a:rPr>
              <a:t>&lt;</a:t>
            </a:r>
            <a:r>
              <a:rPr lang="en-US" sz="1700" dirty="0" err="1" smtClean="0">
                <a:latin typeface="Garamond"/>
                <a:cs typeface="Garamond"/>
              </a:rPr>
              <a:t>ul</a:t>
            </a:r>
            <a:r>
              <a:rPr lang="en-US" sz="1700" dirty="0" smtClean="0">
                <a:latin typeface="Garamond"/>
                <a:cs typeface="Garamond"/>
              </a:rPr>
              <a:t>&gt; is only allowed to contain &lt;li&gt;</a:t>
            </a:r>
          </a:p>
          <a:p>
            <a:endParaRPr lang="en-US" sz="1700" dirty="0">
              <a:latin typeface="Garamond"/>
              <a:cs typeface="Garamond"/>
            </a:endParaRPr>
          </a:p>
          <a:p>
            <a:r>
              <a:rPr lang="en-US" sz="1700" dirty="0" smtClean="0">
                <a:latin typeface="Garamond"/>
                <a:cs typeface="Garamond"/>
              </a:rPr>
              <a:t>Some elements are only allowed once per document:</a:t>
            </a:r>
          </a:p>
          <a:p>
            <a:pPr lvl="1"/>
            <a:r>
              <a:rPr lang="en-US" sz="1700" dirty="0" smtClean="0">
                <a:latin typeface="Garamond"/>
                <a:cs typeface="Garamond"/>
              </a:rPr>
              <a:t>&lt;html&gt;</a:t>
            </a:r>
          </a:p>
          <a:p>
            <a:pPr lvl="1"/>
            <a:r>
              <a:rPr lang="en-US" sz="1700" dirty="0" smtClean="0">
                <a:latin typeface="Garamond"/>
                <a:cs typeface="Garamond"/>
              </a:rPr>
              <a:t>&lt;body&gt;</a:t>
            </a:r>
          </a:p>
          <a:p>
            <a:pPr lvl="1"/>
            <a:r>
              <a:rPr lang="en-US" sz="1700" dirty="0" smtClean="0">
                <a:latin typeface="Garamond"/>
                <a:cs typeface="Garamond"/>
              </a:rPr>
              <a:t>&lt;head&gt;</a:t>
            </a:r>
          </a:p>
          <a:p>
            <a:pPr lvl="1"/>
            <a:r>
              <a:rPr lang="en-US" sz="1700" dirty="0" smtClean="0">
                <a:latin typeface="Garamond"/>
                <a:cs typeface="Garamond"/>
              </a:rPr>
              <a:t>&lt;main&gt;</a:t>
            </a:r>
          </a:p>
        </p:txBody>
      </p:sp>
    </p:spTree>
    <p:extLst>
      <p:ext uri="{BB962C8B-B14F-4D97-AF65-F5344CB8AC3E}">
        <p14:creationId xmlns:p14="http://schemas.microsoft.com/office/powerpoint/2010/main" val="2445230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Images: </a:t>
            </a:r>
            <a:r>
              <a:rPr lang="en-US" dirty="0" smtClean="0">
                <a:solidFill>
                  <a:schemeClr val="accent5"/>
                </a:solidFill>
              </a:rPr>
              <a:t>&lt;</a:t>
            </a:r>
            <a:r>
              <a:rPr lang="en-US" dirty="0" err="1" smtClean="0">
                <a:solidFill>
                  <a:schemeClr val="accent5"/>
                </a:solidFill>
              </a:rPr>
              <a:t>img</a:t>
            </a:r>
            <a:r>
              <a:rPr lang="en-US" dirty="0" smtClean="0">
                <a:solidFill>
                  <a:schemeClr val="accent5"/>
                </a:solidFill>
              </a:rPr>
              <a:t>&gt;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614617"/>
            <a:ext cx="8229600" cy="69451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Garamond"/>
                <a:cs typeface="Garamond"/>
              </a:rPr>
              <a:t>Inserts a graphical image onto the page (inline)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318937"/>
            <a:ext cx="8071668" cy="369332"/>
          </a:xfrm>
          <a:prstGeom prst="rect">
            <a:avLst/>
          </a:prstGeom>
          <a:solidFill>
            <a:srgbClr val="EBF1DE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='images/</a:t>
            </a:r>
            <a:r>
              <a:rPr lang="en-US" dirty="0" err="1"/>
              <a:t>duck.jpg</a:t>
            </a:r>
            <a:r>
              <a:rPr lang="en-US" dirty="0"/>
              <a:t>', alt= 'giant yellow </a:t>
            </a:r>
            <a:r>
              <a:rPr lang="en-US" dirty="0" smtClean="0"/>
              <a:t>du’&gt;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9" y="2672386"/>
            <a:ext cx="807166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BFBFBF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HTML</a:t>
            </a:r>
            <a:endParaRPr lang="en-US" i="1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57200" y="4822486"/>
            <a:ext cx="8229600" cy="694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Garamond"/>
                <a:cs typeface="Garamond"/>
              </a:rPr>
              <a:t>The </a:t>
            </a:r>
            <a:r>
              <a:rPr lang="en-US" sz="2000" dirty="0" err="1" smtClean="0">
                <a:latin typeface="Garamond"/>
                <a:cs typeface="Garamond"/>
              </a:rPr>
              <a:t>src</a:t>
            </a:r>
            <a:r>
              <a:rPr lang="en-US" sz="2000" dirty="0" smtClean="0">
                <a:latin typeface="Garamond"/>
                <a:cs typeface="Garamond"/>
              </a:rPr>
              <a:t> attribute specifies the image URL</a:t>
            </a:r>
          </a:p>
          <a:p>
            <a:r>
              <a:rPr lang="en-US" sz="2000" dirty="0" smtClean="0">
                <a:latin typeface="Garamond"/>
                <a:cs typeface="Garamond"/>
              </a:rPr>
              <a:t>HTML5 also requires an alt attribute describing the image, which </a:t>
            </a:r>
            <a:r>
              <a:rPr lang="en-US" sz="2000" dirty="0" smtClean="0">
                <a:latin typeface="Garamond"/>
                <a:cs typeface="Garamond"/>
                <a:hlinkClick r:id="rId3"/>
              </a:rPr>
              <a:t>improves accessibility </a:t>
            </a:r>
            <a:r>
              <a:rPr lang="en-US" sz="2000" dirty="0" smtClean="0">
                <a:latin typeface="Garamond"/>
                <a:cs typeface="Garamond"/>
              </a:rPr>
              <a:t>for users who can’t otherwise see it. </a:t>
            </a:r>
          </a:p>
          <a:p>
            <a:endParaRPr lang="en-US" sz="2000" dirty="0">
              <a:latin typeface="Garamond"/>
              <a:cs typeface="Garamond"/>
            </a:endParaRPr>
          </a:p>
          <a:p>
            <a:r>
              <a:rPr lang="en-US" sz="2000" dirty="0" smtClean="0">
                <a:latin typeface="Garamond"/>
                <a:cs typeface="Garamond"/>
              </a:rPr>
              <a:t>If put in a &lt;a&gt; anchor tag, the images becomes a link. </a:t>
            </a:r>
          </a:p>
          <a:p>
            <a:pPr marL="0" indent="0">
              <a:buNone/>
            </a:pPr>
            <a:endParaRPr lang="en-US" sz="2000" dirty="0" smtClean="0">
              <a:latin typeface="Garamond"/>
              <a:cs typeface="Garamond"/>
            </a:endParaRPr>
          </a:p>
        </p:txBody>
      </p:sp>
      <p:pic>
        <p:nvPicPr>
          <p:cNvPr id="3" name="Picture 2" descr="Screen Shot 2018-01-19 at 4.06.5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58" y="3212800"/>
            <a:ext cx="1503212" cy="11116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599" y="4290565"/>
            <a:ext cx="807166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BFBFBF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output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36658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Line Break: </a:t>
            </a:r>
            <a:r>
              <a:rPr lang="en-US" dirty="0" smtClean="0">
                <a:solidFill>
                  <a:srgbClr val="4BACC6"/>
                </a:solidFill>
              </a:rPr>
              <a:t>&lt;</a:t>
            </a:r>
            <a:r>
              <a:rPr lang="en-US" dirty="0" err="1" smtClean="0">
                <a:solidFill>
                  <a:srgbClr val="4BACC6"/>
                </a:solidFill>
              </a:rPr>
              <a:t>br</a:t>
            </a:r>
            <a:r>
              <a:rPr lang="en-US" dirty="0" smtClean="0">
                <a:solidFill>
                  <a:srgbClr val="4BACC6"/>
                </a:solidFill>
              </a:rPr>
              <a:t> /&gt;</a:t>
            </a:r>
            <a:br>
              <a:rPr lang="en-US" dirty="0" smtClean="0">
                <a:solidFill>
                  <a:srgbClr val="4BACC6"/>
                </a:solidFill>
              </a:rPr>
            </a:br>
            <a:r>
              <a:rPr lang="en-US" sz="2800" i="1" dirty="0" smtClean="0"/>
              <a:t>forces a line break in the middle of a block element (inline)</a:t>
            </a:r>
            <a:endParaRPr lang="en-US" sz="28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001437"/>
            <a:ext cx="8071668" cy="1477328"/>
          </a:xfrm>
          <a:prstGeom prst="rect">
            <a:avLst/>
          </a:prstGeom>
          <a:solidFill>
            <a:srgbClr val="EBF1DE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&lt;p&gt;</a:t>
            </a:r>
          </a:p>
          <a:p>
            <a:r>
              <a:rPr lang="en-US" dirty="0"/>
              <a:t>          </a:t>
            </a:r>
            <a:r>
              <a:rPr lang="en-US" dirty="0" smtClean="0"/>
              <a:t> </a:t>
            </a:r>
            <a:r>
              <a:rPr lang="en-US" dirty="0"/>
              <a:t>Among twenty snowy </a:t>
            </a:r>
            <a:r>
              <a:rPr lang="en-US" dirty="0" smtClean="0"/>
              <a:t>mountains,</a:t>
            </a: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          The only moving thing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          Was the </a:t>
            </a:r>
            <a:r>
              <a:rPr lang="en-US" dirty="0" smtClean="0"/>
              <a:t>eye </a:t>
            </a:r>
            <a:r>
              <a:rPr lang="en-US" dirty="0"/>
              <a:t>of the blackbird.</a:t>
            </a:r>
          </a:p>
          <a:p>
            <a:r>
              <a:rPr lang="en-US" dirty="0"/>
              <a:t>        &lt;/p&gt;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199" y="3478765"/>
            <a:ext cx="807166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BFBFBF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HTML</a:t>
            </a:r>
            <a:endParaRPr lang="en-US" i="1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57200" y="5157856"/>
            <a:ext cx="8229600" cy="694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Garamond"/>
                <a:cs typeface="Garamond"/>
              </a:rPr>
              <a:t>Warning: Don’t over-use </a:t>
            </a:r>
            <a:r>
              <a:rPr lang="en-US" sz="2000" dirty="0" err="1" smtClean="0">
                <a:latin typeface="Garamond"/>
                <a:cs typeface="Garamond"/>
              </a:rPr>
              <a:t>br</a:t>
            </a:r>
            <a:r>
              <a:rPr lang="en-US" sz="2000" dirty="0" smtClean="0">
                <a:latin typeface="Garamond"/>
                <a:cs typeface="Garamond"/>
              </a:rPr>
              <a:t> (guideline: &gt;=2 in a row is bad, better not to use any)</a:t>
            </a:r>
          </a:p>
          <a:p>
            <a:pPr marL="0" indent="0">
              <a:buNone/>
            </a:pPr>
            <a:endParaRPr lang="en-US" sz="2000" dirty="0">
              <a:latin typeface="Garamond"/>
              <a:cs typeface="Garamond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br</a:t>
            </a:r>
            <a:r>
              <a:rPr lang="en-US" sz="2000" dirty="0" smtClean="0">
                <a:latin typeface="Garamond"/>
                <a:cs typeface="Garamond"/>
              </a:rPr>
              <a:t> tags should not be used to separate paragraphs or uses multiple times in a row to create spacing. </a:t>
            </a:r>
          </a:p>
          <a:p>
            <a:pPr marL="0" indent="0">
              <a:buNone/>
            </a:pPr>
            <a:endParaRPr lang="en-US" sz="2000" dirty="0">
              <a:latin typeface="Garamond"/>
              <a:cs typeface="Garamond"/>
            </a:endParaRPr>
          </a:p>
          <a:p>
            <a:pPr marL="0" indent="0">
              <a:buNone/>
            </a:pPr>
            <a:r>
              <a:rPr lang="en-US" sz="2000" dirty="0" smtClean="0">
                <a:latin typeface="Garamond"/>
                <a:cs typeface="Garamond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3890665"/>
            <a:ext cx="8071668" cy="923330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Among twenty snowy </a:t>
            </a:r>
            <a:r>
              <a:rPr lang="en-US" dirty="0" smtClean="0"/>
              <a:t>mountains,</a:t>
            </a:r>
            <a:endParaRPr lang="en-US" dirty="0"/>
          </a:p>
          <a:p>
            <a:r>
              <a:rPr lang="en-US" dirty="0"/>
              <a:t>The only moving thing </a:t>
            </a:r>
          </a:p>
          <a:p>
            <a:r>
              <a:rPr lang="en-US" dirty="0"/>
              <a:t>Was the </a:t>
            </a:r>
            <a:r>
              <a:rPr lang="en-US" dirty="0" smtClean="0"/>
              <a:t>eye </a:t>
            </a:r>
            <a:r>
              <a:rPr lang="en-US" dirty="0"/>
              <a:t>of the blackbird.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199" y="4813995"/>
            <a:ext cx="807166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BFBFBF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OUTPUT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06556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Nesting Tags</a:t>
            </a:r>
            <a:endParaRPr lang="en-US" sz="28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76156"/>
            <a:ext cx="8071668" cy="923330"/>
          </a:xfrm>
          <a:prstGeom prst="rect">
            <a:avLst/>
          </a:prstGeom>
          <a:solidFill>
            <a:srgbClr val="EBF1DE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&lt;p&gt;HTML </a:t>
            </a:r>
            <a:r>
              <a:rPr lang="en-US" dirty="0"/>
              <a:t>is &lt;</a:t>
            </a:r>
            <a:r>
              <a:rPr lang="en-US" dirty="0" err="1"/>
              <a:t>em</a:t>
            </a:r>
            <a:r>
              <a:rPr lang="en-US" dirty="0"/>
              <a:t>&gt;really, &lt;strong&gt; REALLY&lt;/</a:t>
            </a:r>
            <a:r>
              <a:rPr lang="en-US" dirty="0" err="1"/>
              <a:t>em</a:t>
            </a:r>
            <a:r>
              <a:rPr lang="en-US" dirty="0"/>
              <a:t>&gt;</a:t>
            </a:r>
          </a:p>
          <a:p>
            <a:r>
              <a:rPr lang="en-US" dirty="0"/>
              <a:t>            lots of &lt;strong&gt; fun!</a:t>
            </a:r>
          </a:p>
          <a:p>
            <a:r>
              <a:rPr lang="en-US" dirty="0"/>
              <a:t>   </a:t>
            </a:r>
            <a:r>
              <a:rPr lang="en-US" dirty="0" smtClean="0"/>
              <a:t>&lt;</a:t>
            </a:r>
            <a:r>
              <a:rPr lang="en-US" dirty="0"/>
              <a:t>/p&gt;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199" y="2599486"/>
            <a:ext cx="807166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BFBFBF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HTML bad</a:t>
            </a:r>
            <a:endParaRPr lang="en-US" i="1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57200" y="5157856"/>
            <a:ext cx="8229600" cy="694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Garamond"/>
                <a:cs typeface="Garamond"/>
              </a:rPr>
              <a:t>Tags must be correctly nested.</a:t>
            </a:r>
          </a:p>
          <a:p>
            <a:pPr marL="685800" lvl="1"/>
            <a:r>
              <a:rPr lang="en-US" sz="1600" dirty="0">
                <a:latin typeface="Garamond"/>
                <a:cs typeface="Garamond"/>
              </a:rPr>
              <a:t> </a:t>
            </a:r>
            <a:r>
              <a:rPr lang="en-US" sz="1600" dirty="0" smtClean="0">
                <a:latin typeface="Garamond"/>
                <a:cs typeface="Garamond"/>
              </a:rPr>
              <a:t>A closing tag must match the most recently opened tag. </a:t>
            </a:r>
          </a:p>
          <a:p>
            <a:pPr marL="0" indent="0">
              <a:buNone/>
            </a:pPr>
            <a:r>
              <a:rPr lang="en-US" sz="2000" dirty="0" smtClean="0">
                <a:latin typeface="Garamond"/>
                <a:cs typeface="Garamond"/>
              </a:rPr>
              <a:t>The browser may render it correctly anyway,  but it is invalid HTML</a:t>
            </a:r>
          </a:p>
          <a:p>
            <a:pPr marL="0" indent="0">
              <a:buNone/>
            </a:pPr>
            <a:endParaRPr lang="en-US" sz="2000" dirty="0">
              <a:latin typeface="Garamond"/>
              <a:cs typeface="Garamond"/>
            </a:endParaRPr>
          </a:p>
          <a:p>
            <a:pPr marL="0" indent="0">
              <a:buNone/>
            </a:pPr>
            <a:r>
              <a:rPr lang="en-US" sz="2000" dirty="0" smtClean="0">
                <a:latin typeface="Garamond"/>
                <a:cs typeface="Garamond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599" y="3269079"/>
            <a:ext cx="8071668" cy="646331"/>
          </a:xfrm>
          <a:prstGeom prst="rect">
            <a:avLst/>
          </a:prstGeom>
          <a:solidFill>
            <a:srgbClr val="EBF1DE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&lt;p&gt;HTML </a:t>
            </a:r>
            <a:r>
              <a:rPr lang="en-US" dirty="0"/>
              <a:t>is &lt;</a:t>
            </a:r>
            <a:r>
              <a:rPr lang="en-US" dirty="0" err="1"/>
              <a:t>em</a:t>
            </a:r>
            <a:r>
              <a:rPr lang="en-US" dirty="0" smtClean="0"/>
              <a:t>&gt;</a:t>
            </a:r>
            <a:r>
              <a:rPr lang="en-US" dirty="0"/>
              <a:t>R</a:t>
            </a:r>
            <a:r>
              <a:rPr lang="en-US" dirty="0" smtClean="0"/>
              <a:t>eally &lt;/</a:t>
            </a:r>
            <a:r>
              <a:rPr lang="en-US" dirty="0" err="1" smtClean="0"/>
              <a:t>em</a:t>
            </a:r>
            <a:r>
              <a:rPr lang="en-US" dirty="0" smtClean="0"/>
              <a:t>&gt; , </a:t>
            </a:r>
            <a:r>
              <a:rPr lang="en-US" dirty="0"/>
              <a:t>&lt;strong&gt; </a:t>
            </a:r>
            <a:r>
              <a:rPr lang="en-US" dirty="0" smtClean="0"/>
              <a:t>lots </a:t>
            </a:r>
            <a:r>
              <a:rPr lang="en-US" dirty="0"/>
              <a:t>of </a:t>
            </a:r>
            <a:r>
              <a:rPr lang="en-US" dirty="0" smtClean="0"/>
              <a:t>&lt;/strong</a:t>
            </a:r>
            <a:r>
              <a:rPr lang="en-US" dirty="0"/>
              <a:t>&gt; fun!</a:t>
            </a:r>
          </a:p>
          <a:p>
            <a:r>
              <a:rPr lang="en-US" dirty="0"/>
              <a:t>   </a:t>
            </a:r>
            <a:r>
              <a:rPr lang="en-US" dirty="0" smtClean="0"/>
              <a:t>&lt;</a:t>
            </a:r>
            <a:r>
              <a:rPr lang="en-US" dirty="0"/>
              <a:t>/p&gt;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598" y="3991039"/>
            <a:ext cx="807166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BFBFBF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HTML good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68782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Comments: </a:t>
            </a:r>
            <a:r>
              <a:rPr lang="en-US" dirty="0" smtClean="0">
                <a:solidFill>
                  <a:srgbClr val="4BACC6"/>
                </a:solidFill>
                <a:latin typeface="Courier New"/>
                <a:cs typeface="Courier New"/>
              </a:rPr>
              <a:t>&lt;!-- …</a:t>
            </a:r>
            <a:r>
              <a:rPr lang="en-US" dirty="0">
                <a:solidFill>
                  <a:srgbClr val="4BACC6"/>
                </a:solidFill>
                <a:latin typeface="Courier New"/>
                <a:cs typeface="Courier New"/>
                <a:sym typeface="Wingdings"/>
              </a:rPr>
              <a:t>&gt;</a:t>
            </a:r>
            <a:r>
              <a:rPr lang="en-US" dirty="0" smtClean="0">
                <a:solidFill>
                  <a:srgbClr val="4BACC6"/>
                </a:solidFill>
                <a:latin typeface="Courier New"/>
                <a:cs typeface="Courier New"/>
                <a:sym typeface="Wingdings"/>
              </a:rPr>
              <a:t/>
            </a:r>
            <a:br>
              <a:rPr lang="en-US" dirty="0" smtClean="0">
                <a:solidFill>
                  <a:srgbClr val="4BACC6"/>
                </a:solidFill>
                <a:latin typeface="Courier New"/>
                <a:cs typeface="Courier New"/>
                <a:sym typeface="Wingdings"/>
              </a:rPr>
            </a:br>
            <a:r>
              <a:rPr lang="en-US" sz="2800" i="1" dirty="0" smtClean="0">
                <a:solidFill>
                  <a:srgbClr val="000090"/>
                </a:solidFill>
                <a:sym typeface="Wingdings"/>
              </a:rPr>
              <a:t>comments do document your HTML file</a:t>
            </a:r>
            <a:endParaRPr lang="en-US" sz="28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76156"/>
            <a:ext cx="8071668" cy="646331"/>
          </a:xfrm>
          <a:prstGeom prst="rect">
            <a:avLst/>
          </a:prstGeom>
          <a:solidFill>
            <a:srgbClr val="EBF1DE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&lt;!--   My first web page.        --&gt;</a:t>
            </a:r>
          </a:p>
          <a:p>
            <a:r>
              <a:rPr lang="en-US" dirty="0"/>
              <a:t>   &lt;p&gt; CSC Courses are so </a:t>
            </a:r>
            <a:r>
              <a:rPr lang="en-US" dirty="0" smtClean="0"/>
              <a:t>much </a:t>
            </a:r>
            <a:r>
              <a:rPr lang="en-US" dirty="0"/>
              <a:t>fun!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199" y="2337370"/>
            <a:ext cx="807166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BFBFBF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HTML</a:t>
            </a:r>
            <a:endParaRPr lang="en-US" i="1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57198" y="4011629"/>
            <a:ext cx="8229601" cy="1502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Garamond"/>
                <a:cs typeface="Garamond"/>
              </a:rPr>
              <a:t>Many web pages are not thoroughly commented( or at all). </a:t>
            </a:r>
          </a:p>
          <a:p>
            <a:pPr marL="0" indent="0">
              <a:buNone/>
            </a:pPr>
            <a:r>
              <a:rPr lang="en-US" sz="2000" dirty="0" smtClean="0">
                <a:latin typeface="Garamond"/>
                <a:cs typeface="Garamond"/>
              </a:rPr>
              <a:t>Comments are useful at top </a:t>
            </a:r>
            <a:r>
              <a:rPr lang="en-US" sz="2000" dirty="0" err="1" smtClean="0">
                <a:latin typeface="Garamond"/>
                <a:cs typeface="Garamond"/>
              </a:rPr>
              <a:t>fo</a:t>
            </a:r>
            <a:r>
              <a:rPr lang="en-US" sz="2000" dirty="0" smtClean="0">
                <a:latin typeface="Garamond"/>
                <a:cs typeface="Garamond"/>
              </a:rPr>
              <a:t> page and for disabling code.</a:t>
            </a:r>
          </a:p>
          <a:p>
            <a:pPr marL="0" indent="0">
              <a:buNone/>
            </a:pPr>
            <a:r>
              <a:rPr lang="en-US" sz="2000" dirty="0" smtClean="0">
                <a:latin typeface="Garamond"/>
                <a:cs typeface="Garamond"/>
              </a:rPr>
              <a:t>Comments can’t be nested and cannot contain a  “—”</a:t>
            </a:r>
          </a:p>
          <a:p>
            <a:pPr marL="0" indent="0">
              <a:buNone/>
            </a:pPr>
            <a:r>
              <a:rPr lang="en-US" sz="2000" b="1" dirty="0" smtClean="0">
                <a:latin typeface="Garamond"/>
                <a:cs typeface="Garamond"/>
              </a:rPr>
              <a:t>Do not leave commented-out HMTL code in your homework</a:t>
            </a:r>
            <a:r>
              <a:rPr lang="en-US" sz="2000" dirty="0" smtClean="0">
                <a:latin typeface="Garamond"/>
                <a:cs typeface="Garamond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aramond"/>
              <a:cs typeface="Garamond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Garamond"/>
                <a:cs typeface="Garamond"/>
              </a:rPr>
              <a:t>Toggle block comment in Brackets:   </a:t>
            </a:r>
            <a:r>
              <a:rPr lang="en-US" sz="2000" dirty="0" err="1" smtClean="0">
                <a:solidFill>
                  <a:srgbClr val="FF0000"/>
                </a:solidFill>
                <a:latin typeface="Garamond"/>
                <a:cs typeface="Garamond"/>
              </a:rPr>
              <a:t>option+command</a:t>
            </a:r>
            <a:r>
              <a:rPr lang="en-US" sz="2000" dirty="0" smtClean="0">
                <a:solidFill>
                  <a:srgbClr val="FF0000"/>
                </a:solidFill>
                <a:latin typeface="Garamond"/>
                <a:cs typeface="Garamond"/>
              </a:rPr>
              <a:t>+/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Garamond"/>
                <a:cs typeface="Garamond"/>
              </a:rPr>
              <a:t>Toggle line comments in Brackets:   command +/</a:t>
            </a:r>
          </a:p>
          <a:p>
            <a:pPr marL="0" indent="0">
              <a:buNone/>
            </a:pPr>
            <a:endParaRPr lang="en-US" sz="2000" dirty="0">
              <a:latin typeface="Garamond"/>
              <a:cs typeface="Garamond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2945802"/>
            <a:ext cx="8071668" cy="369332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CSC Courses are so much fun!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199" y="3315134"/>
            <a:ext cx="807166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BFBFBF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OUTPUT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26933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Web Standards</a:t>
            </a:r>
            <a:br>
              <a:rPr lang="en-US" dirty="0" smtClean="0">
                <a:solidFill>
                  <a:srgbClr val="000090"/>
                </a:solidFill>
              </a:rPr>
            </a:br>
            <a:endParaRPr lang="en-US" sz="2800" i="1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57198" y="1774870"/>
            <a:ext cx="8229601" cy="2413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Garamond"/>
                <a:cs typeface="Garamond"/>
              </a:rPr>
              <a:t>It is important to write proper HMTL code and.</a:t>
            </a:r>
            <a:endParaRPr lang="en-US" sz="2800" dirty="0">
              <a:latin typeface="Garamond"/>
              <a:cs typeface="Garamond"/>
            </a:endParaRPr>
          </a:p>
          <a:p>
            <a:r>
              <a:rPr lang="en-US" sz="2800" dirty="0" smtClean="0">
                <a:latin typeface="Garamond"/>
                <a:cs typeface="Garamond"/>
              </a:rPr>
              <a:t>Why use valid HMTL  and web standards?</a:t>
            </a:r>
          </a:p>
          <a:p>
            <a:r>
              <a:rPr lang="en-US" sz="2800" dirty="0" smtClean="0">
                <a:latin typeface="Garamond"/>
                <a:cs typeface="Garamond"/>
              </a:rPr>
              <a:t>More rigid and structured language</a:t>
            </a:r>
          </a:p>
          <a:p>
            <a:r>
              <a:rPr lang="en-US" sz="2800" dirty="0" smtClean="0">
                <a:latin typeface="Garamond"/>
                <a:cs typeface="Garamond"/>
              </a:rPr>
              <a:t>More interoperable across different web browsers</a:t>
            </a:r>
          </a:p>
          <a:p>
            <a:r>
              <a:rPr lang="en-US" sz="2800" dirty="0" smtClean="0">
                <a:latin typeface="Garamond"/>
                <a:cs typeface="Garamond"/>
              </a:rPr>
              <a:t>More Likely that our pages will display correctly in the future</a:t>
            </a:r>
          </a:p>
          <a:p>
            <a:pPr marL="457200" lvl="1" indent="-457200"/>
            <a:r>
              <a:rPr lang="en-US" dirty="0"/>
              <a:t>can be interchanged with other XML data: </a:t>
            </a:r>
            <a:r>
              <a:rPr lang="en-US" dirty="0">
                <a:hlinkClick r:id="rId3"/>
              </a:rPr>
              <a:t>SVG</a:t>
            </a:r>
            <a:r>
              <a:rPr lang="en-US" dirty="0"/>
              <a:t> (graphics), </a:t>
            </a:r>
            <a:r>
              <a:rPr lang="en-US" dirty="0">
                <a:hlinkClick r:id="rId4"/>
              </a:rPr>
              <a:t>MathML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MusicML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etc</a:t>
            </a:r>
            <a:r>
              <a:rPr lang="en-US" dirty="0" smtClean="0">
                <a:hlinkClick r:id="rId6"/>
              </a:rPr>
              <a:t>.</a:t>
            </a:r>
            <a:endParaRPr lang="en-US" dirty="0" smtClean="0"/>
          </a:p>
          <a:p>
            <a:pPr marL="457200" lvl="1" indent="-457200"/>
            <a:r>
              <a:rPr lang="en-US" dirty="0" smtClean="0"/>
              <a:t>Do the proper HTML code for your homework!! Meet the official standards. </a:t>
            </a:r>
            <a:endParaRPr lang="en-US" dirty="0"/>
          </a:p>
          <a:p>
            <a:pPr marL="0" indent="0">
              <a:buNone/>
            </a:pPr>
            <a:endParaRPr lang="en-US" sz="2000" dirty="0" smtClean="0">
              <a:latin typeface="Garamond"/>
              <a:cs typeface="Garamond"/>
            </a:endParaRPr>
          </a:p>
          <a:p>
            <a:pPr marL="0" indent="0">
              <a:buNone/>
            </a:pPr>
            <a:r>
              <a:rPr lang="en-US" sz="2000" dirty="0" smtClean="0">
                <a:latin typeface="Garamond"/>
                <a:cs typeface="Garamond"/>
              </a:rPr>
              <a:t>  </a:t>
            </a:r>
          </a:p>
          <a:p>
            <a:pPr marL="0" indent="0">
              <a:buNone/>
            </a:pPr>
            <a:endParaRPr lang="en-US" sz="20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010104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W3C HTML Validator</a:t>
            </a:r>
            <a:endParaRPr lang="en-US" sz="2800" i="1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57198" y="2059945"/>
            <a:ext cx="8229601" cy="2413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Garamond"/>
                <a:cs typeface="Garamond"/>
              </a:rPr>
              <a:t>Check </a:t>
            </a:r>
            <a:r>
              <a:rPr lang="en-US" sz="2000" dirty="0">
                <a:latin typeface="Garamond"/>
                <a:cs typeface="Garamond"/>
                <a:hlinkClick r:id="rId3"/>
              </a:rPr>
              <a:t>http://validator.w3.org</a:t>
            </a:r>
            <a:r>
              <a:rPr lang="en-US" sz="2000" dirty="0" smtClean="0">
                <a:latin typeface="Garamond"/>
                <a:cs typeface="Garamond"/>
                <a:hlinkClick r:id="rId3"/>
              </a:rPr>
              <a:t>/</a:t>
            </a:r>
            <a:endParaRPr lang="en-US" sz="2000" dirty="0" smtClean="0">
              <a:latin typeface="Garamond"/>
              <a:cs typeface="Garamond"/>
            </a:endParaRPr>
          </a:p>
          <a:p>
            <a:pPr marL="0" indent="0">
              <a:buNone/>
            </a:pPr>
            <a:endParaRPr lang="en-US" sz="2000" dirty="0">
              <a:latin typeface="Garamond"/>
              <a:cs typeface="Garamond"/>
            </a:endParaRPr>
          </a:p>
          <a:p>
            <a:pPr marL="0" indent="0">
              <a:buNone/>
            </a:pPr>
            <a:endParaRPr lang="en-US" sz="2000" dirty="0" smtClean="0">
              <a:latin typeface="Garamond"/>
              <a:cs typeface="Garamond"/>
            </a:endParaRPr>
          </a:p>
          <a:p>
            <a:pPr marL="0" indent="0">
              <a:buNone/>
            </a:pPr>
            <a:r>
              <a:rPr lang="en-US" sz="2000" dirty="0" smtClean="0">
                <a:latin typeface="Garamond"/>
                <a:cs typeface="Garamond"/>
              </a:rPr>
              <a:t>Checks your HTML code to make sure it follows the official HTML syntax.</a:t>
            </a:r>
          </a:p>
          <a:p>
            <a:pPr marL="0" indent="0">
              <a:buNone/>
            </a:pPr>
            <a:endParaRPr lang="en-US" sz="2000" dirty="0">
              <a:latin typeface="Garamond"/>
              <a:cs typeface="Garamond"/>
            </a:endParaRPr>
          </a:p>
          <a:p>
            <a:pPr marL="0" indent="0">
              <a:buNone/>
            </a:pPr>
            <a:r>
              <a:rPr lang="en-US" sz="2000" dirty="0" smtClean="0">
                <a:latin typeface="Garamond"/>
                <a:cs typeface="Garamond"/>
              </a:rPr>
              <a:t>More picky than the browser, which may render  bad HMTL correctly. </a:t>
            </a:r>
          </a:p>
          <a:p>
            <a:pPr marL="0" indent="0">
              <a:buNone/>
            </a:pPr>
            <a:endParaRPr lang="en-US" sz="20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67699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Unordered List: </a:t>
            </a:r>
            <a:r>
              <a:rPr lang="en-US" dirty="0" smtClean="0">
                <a:solidFill>
                  <a:schemeClr val="accent5"/>
                </a:solidFill>
                <a:latin typeface="Courier New"/>
                <a:cs typeface="Courier New"/>
              </a:rPr>
              <a:t>&lt;</a:t>
            </a:r>
            <a:r>
              <a:rPr lang="en-US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ul</a:t>
            </a:r>
            <a:r>
              <a:rPr lang="en-US" dirty="0" smtClean="0">
                <a:solidFill>
                  <a:schemeClr val="accent5"/>
                </a:solidFill>
                <a:latin typeface="Courier New"/>
                <a:cs typeface="Courier New"/>
              </a:rPr>
              <a:t>&gt;,&lt;li&gt;</a:t>
            </a:r>
            <a:endParaRPr lang="en-US" sz="2800" i="1" dirty="0">
              <a:solidFill>
                <a:schemeClr val="accent5"/>
              </a:solidFill>
              <a:latin typeface="Courier New"/>
              <a:cs typeface="Courier New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57198" y="1583213"/>
            <a:ext cx="8229601" cy="953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Garamond"/>
                <a:cs typeface="Garamond"/>
              </a:rPr>
              <a:t>u</a:t>
            </a:r>
            <a:r>
              <a:rPr lang="en-US" sz="2000" dirty="0" smtClean="0">
                <a:latin typeface="Garamond"/>
                <a:cs typeface="Garamond"/>
              </a:rPr>
              <a:t>1 represents a bulleted list of items(block)</a:t>
            </a:r>
          </a:p>
          <a:p>
            <a:pPr marL="0" indent="0">
              <a:buNone/>
            </a:pPr>
            <a:r>
              <a:rPr lang="en-US" sz="2000" dirty="0" smtClean="0">
                <a:latin typeface="Garamond"/>
                <a:cs typeface="Garamond"/>
              </a:rPr>
              <a:t>li  represents a single items within the list (block)</a:t>
            </a:r>
          </a:p>
          <a:p>
            <a:pPr marL="0" indent="0">
              <a:buNone/>
            </a:pPr>
            <a:r>
              <a:rPr lang="en-US" sz="2000" dirty="0">
                <a:latin typeface="Garamond"/>
                <a:cs typeface="Garamond"/>
              </a:rPr>
              <a:t> </a:t>
            </a:r>
            <a:r>
              <a:rPr lang="en-US" sz="2000" dirty="0" smtClean="0">
                <a:latin typeface="Garamond"/>
                <a:cs typeface="Garamond"/>
              </a:rPr>
              <a:t>  </a:t>
            </a:r>
            <a:endParaRPr lang="en-US" sz="2000" dirty="0">
              <a:latin typeface="Garamond"/>
              <a:cs typeface="Garamon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195" y="2378355"/>
            <a:ext cx="8071668" cy="2308324"/>
          </a:xfrm>
          <a:prstGeom prst="rect">
            <a:avLst/>
          </a:prstGeom>
          <a:solidFill>
            <a:srgbClr val="EBF1DE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&lt;</a:t>
            </a:r>
            <a:r>
              <a:rPr lang="en-US" dirty="0" err="1"/>
              <a:t>ul</a:t>
            </a:r>
            <a:r>
              <a:rPr lang="en-US" dirty="0"/>
              <a:t>&gt; vacation</a:t>
            </a:r>
          </a:p>
          <a:p>
            <a:r>
              <a:rPr lang="en-US" dirty="0"/>
              <a:t>        &lt;li&gt;  no cell phone</a:t>
            </a:r>
          </a:p>
          <a:p>
            <a:r>
              <a:rPr lang="en-US" dirty="0"/>
              <a:t>        &lt;/li&gt;</a:t>
            </a:r>
          </a:p>
          <a:p>
            <a:r>
              <a:rPr lang="en-US" dirty="0"/>
              <a:t>        &lt;li&gt;  no computer</a:t>
            </a:r>
          </a:p>
          <a:p>
            <a:r>
              <a:rPr lang="en-US" dirty="0"/>
              <a:t>        &lt;/li&gt;</a:t>
            </a:r>
          </a:p>
          <a:p>
            <a:r>
              <a:rPr lang="en-US" dirty="0"/>
              <a:t>        &lt;li&gt;  no newspaper</a:t>
            </a:r>
          </a:p>
          <a:p>
            <a:r>
              <a:rPr lang="en-US" dirty="0"/>
              <a:t>        &lt;/li&gt;</a:t>
            </a:r>
          </a:p>
          <a:p>
            <a:r>
              <a:rPr lang="en-US" dirty="0"/>
              <a:t>        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197" y="4686679"/>
            <a:ext cx="807166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BFBFBF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HTML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44742" y="6287867"/>
            <a:ext cx="807166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BFBFBF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OUTPUT</a:t>
            </a:r>
            <a:endParaRPr lang="en-US" i="1" dirty="0"/>
          </a:p>
        </p:txBody>
      </p:sp>
      <p:sp>
        <p:nvSpPr>
          <p:cNvPr id="3" name="Rectangle 2"/>
          <p:cNvSpPr/>
          <p:nvPr/>
        </p:nvSpPr>
        <p:spPr>
          <a:xfrm>
            <a:off x="457193" y="5099990"/>
            <a:ext cx="8071669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vacation</a:t>
            </a:r>
          </a:p>
          <a:p>
            <a:r>
              <a:rPr lang="en-US" dirty="0"/>
              <a:t>no cell phone</a:t>
            </a:r>
          </a:p>
          <a:p>
            <a:r>
              <a:rPr lang="en-US" dirty="0"/>
              <a:t>no computer</a:t>
            </a:r>
          </a:p>
          <a:p>
            <a:r>
              <a:rPr lang="en-US" dirty="0"/>
              <a:t>no newspaper</a:t>
            </a:r>
          </a:p>
        </p:txBody>
      </p:sp>
    </p:spTree>
    <p:extLst>
      <p:ext uri="{BB962C8B-B14F-4D97-AF65-F5344CB8AC3E}">
        <p14:creationId xmlns:p14="http://schemas.microsoft.com/office/powerpoint/2010/main" val="3463743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2017 Turing Award: Sir. Tim Berners-Lee for the invention of the WWW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58527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SzPct val="50000"/>
              <a:buNone/>
            </a:pPr>
            <a:endParaRPr lang="en-US" dirty="0"/>
          </a:p>
          <a:p>
            <a:pPr>
              <a:buSzPct val="50000"/>
            </a:pPr>
            <a:r>
              <a:rPr lang="en-US" dirty="0" smtClean="0">
                <a:latin typeface="Garamond"/>
                <a:cs typeface="Garamond"/>
              </a:rPr>
              <a:t>Invention of URL</a:t>
            </a:r>
          </a:p>
          <a:p>
            <a:pPr>
              <a:buSzPct val="50000"/>
            </a:pPr>
            <a:r>
              <a:rPr lang="en-US" dirty="0" smtClean="0">
                <a:latin typeface="Garamond"/>
                <a:cs typeface="Garamond"/>
              </a:rPr>
              <a:t>Hypertext Transfer Protocol (HTTP) that allows transfer of object on the Internet</a:t>
            </a:r>
          </a:p>
          <a:p>
            <a:pPr>
              <a:buSzPct val="50000"/>
            </a:pPr>
            <a:r>
              <a:rPr lang="en-US" dirty="0" smtClean="0">
                <a:latin typeface="Garamond"/>
                <a:cs typeface="Garamond"/>
              </a:rPr>
              <a:t>Web browser, a software application that retrieves and renders resources on the World Wide Web with clickable links. </a:t>
            </a:r>
          </a:p>
          <a:p>
            <a:pPr>
              <a:buSzPct val="50000"/>
            </a:pPr>
            <a:r>
              <a:rPr lang="en-US" dirty="0" smtClean="0">
                <a:latin typeface="Garamond"/>
                <a:cs typeface="Garamond"/>
              </a:rPr>
              <a:t>Hypertext markup Language (HTML)</a:t>
            </a:r>
          </a:p>
          <a:p>
            <a:pPr>
              <a:buSzPct val="50000"/>
            </a:pPr>
            <a:r>
              <a:rPr lang="en-US" dirty="0" smtClean="0">
                <a:latin typeface="Garamond"/>
                <a:cs typeface="Garamond"/>
              </a:rPr>
              <a:t>Browse the </a:t>
            </a:r>
            <a:r>
              <a:rPr lang="en-US" dirty="0" smtClean="0">
                <a:latin typeface="Garamond"/>
                <a:cs typeface="Garamond"/>
                <a:hlinkClick r:id="rId3"/>
              </a:rPr>
              <a:t>first website</a:t>
            </a:r>
            <a:endParaRPr lang="en-US" dirty="0" smtClean="0">
              <a:latin typeface="Garamond"/>
              <a:cs typeface="Garamond"/>
            </a:endParaRPr>
          </a:p>
          <a:p>
            <a:pPr>
              <a:buSzPct val="50000"/>
            </a:pPr>
            <a:r>
              <a:rPr lang="en-US" dirty="0" smtClean="0">
                <a:latin typeface="Garamond"/>
                <a:cs typeface="Garamond"/>
              </a:rPr>
              <a:t>Read more about the </a:t>
            </a:r>
            <a:r>
              <a:rPr lang="en-US" dirty="0" smtClean="0">
                <a:latin typeface="Garamond"/>
                <a:cs typeface="Garamond"/>
                <a:hlinkClick r:id="rId4"/>
              </a:rPr>
              <a:t>Turing award</a:t>
            </a:r>
            <a:r>
              <a:rPr lang="en-US" dirty="0" smtClean="0">
                <a:latin typeface="Garamond"/>
                <a:cs typeface="Garamond"/>
              </a:rPr>
              <a:t>. </a:t>
            </a:r>
          </a:p>
          <a:p>
            <a:pPr marL="0" indent="0">
              <a:buSzPct val="50000"/>
              <a:buNone/>
            </a:pPr>
            <a:endParaRPr lang="en-US" dirty="0" smtClean="0"/>
          </a:p>
          <a:p>
            <a:pPr marL="0" indent="0">
              <a:buSzPct val="50000"/>
              <a:buNone/>
            </a:pPr>
            <a:endParaRPr lang="en-US" dirty="0" smtClean="0"/>
          </a:p>
          <a:p>
            <a:pPr>
              <a:buSzPct val="50000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592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Nested List</a:t>
            </a:r>
            <a:endParaRPr lang="en-US" sz="2800" i="1" dirty="0">
              <a:solidFill>
                <a:schemeClr val="accent5"/>
              </a:solidFill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8362" y="1593872"/>
            <a:ext cx="3900796" cy="4247317"/>
          </a:xfrm>
          <a:prstGeom prst="rect">
            <a:avLst/>
          </a:prstGeom>
          <a:solidFill>
            <a:srgbClr val="EBF1DE"/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urier New"/>
                <a:cs typeface="Courier New"/>
              </a:rPr>
              <a:t> &lt;</a:t>
            </a:r>
            <a:r>
              <a:rPr lang="en-US" sz="1500" dirty="0" err="1">
                <a:latin typeface="Courier New"/>
                <a:cs typeface="Courier New"/>
              </a:rPr>
              <a:t>ul</a:t>
            </a:r>
            <a:r>
              <a:rPr lang="en-US" sz="1500" dirty="0">
                <a:latin typeface="Courier New"/>
                <a:cs typeface="Courier New"/>
              </a:rPr>
              <a:t>&gt; </a:t>
            </a:r>
          </a:p>
          <a:p>
            <a:r>
              <a:rPr lang="en-US" sz="1500" dirty="0">
                <a:latin typeface="Courier New"/>
                <a:cs typeface="Courier New"/>
              </a:rPr>
              <a:t>      </a:t>
            </a:r>
            <a:r>
              <a:rPr lang="en-US" sz="1500" dirty="0" smtClean="0">
                <a:latin typeface="Courier New"/>
                <a:cs typeface="Courier New"/>
              </a:rPr>
              <a:t>&lt;</a:t>
            </a:r>
            <a:r>
              <a:rPr lang="en-US" sz="1500" dirty="0">
                <a:latin typeface="Courier New"/>
                <a:cs typeface="Courier New"/>
              </a:rPr>
              <a:t>li&gt; TVs</a:t>
            </a:r>
          </a:p>
          <a:p>
            <a:r>
              <a:rPr lang="en-US" sz="1500" dirty="0">
                <a:latin typeface="Courier New"/>
                <a:cs typeface="Courier New"/>
              </a:rPr>
              <a:t>          </a:t>
            </a:r>
            <a:r>
              <a:rPr lang="en-US" sz="1500" dirty="0" smtClean="0">
                <a:latin typeface="Courier New"/>
                <a:cs typeface="Courier New"/>
              </a:rPr>
              <a:t>&lt;</a:t>
            </a:r>
            <a:r>
              <a:rPr lang="en-US" sz="1500" dirty="0" err="1">
                <a:latin typeface="Courier New"/>
                <a:cs typeface="Courier New"/>
              </a:rPr>
              <a:t>ul</a:t>
            </a:r>
            <a:r>
              <a:rPr lang="en-US" sz="1500" dirty="0">
                <a:latin typeface="Courier New"/>
                <a:cs typeface="Courier New"/>
              </a:rPr>
              <a:t>&gt;</a:t>
            </a:r>
          </a:p>
          <a:p>
            <a:r>
              <a:rPr lang="en-US" sz="1500" dirty="0">
                <a:latin typeface="Courier New"/>
                <a:cs typeface="Courier New"/>
              </a:rPr>
              <a:t>         </a:t>
            </a:r>
            <a:r>
              <a:rPr lang="en-US" sz="1500" dirty="0" smtClean="0">
                <a:latin typeface="Courier New"/>
                <a:cs typeface="Courier New"/>
              </a:rPr>
              <a:t>&lt;</a:t>
            </a:r>
            <a:r>
              <a:rPr lang="en-US" sz="1500" dirty="0">
                <a:latin typeface="Courier New"/>
                <a:cs typeface="Courier New"/>
              </a:rPr>
              <a:t>li&gt; The Walking Dead</a:t>
            </a:r>
          </a:p>
          <a:p>
            <a:r>
              <a:rPr lang="en-US" sz="1500" dirty="0">
                <a:latin typeface="Courier New"/>
                <a:cs typeface="Courier New"/>
              </a:rPr>
              <a:t>         </a:t>
            </a:r>
            <a:r>
              <a:rPr lang="en-US" sz="1500" dirty="0" smtClean="0">
                <a:latin typeface="Courier New"/>
                <a:cs typeface="Courier New"/>
              </a:rPr>
              <a:t>&lt;</a:t>
            </a:r>
            <a:r>
              <a:rPr lang="en-US" sz="1500" dirty="0">
                <a:latin typeface="Courier New"/>
                <a:cs typeface="Courier New"/>
              </a:rPr>
              <a:t>/li&gt;</a:t>
            </a:r>
          </a:p>
          <a:p>
            <a:r>
              <a:rPr lang="en-US" sz="1500" dirty="0">
                <a:latin typeface="Courier New"/>
                <a:cs typeface="Courier New"/>
              </a:rPr>
              <a:t>          </a:t>
            </a:r>
            <a:r>
              <a:rPr lang="en-US" sz="1500" dirty="0" smtClean="0">
                <a:latin typeface="Courier New"/>
                <a:cs typeface="Courier New"/>
              </a:rPr>
              <a:t>&lt;</a:t>
            </a:r>
            <a:r>
              <a:rPr lang="en-US" sz="1500" dirty="0">
                <a:latin typeface="Courier New"/>
                <a:cs typeface="Courier New"/>
              </a:rPr>
              <a:t>li&gt; Mad Men</a:t>
            </a:r>
          </a:p>
          <a:p>
            <a:r>
              <a:rPr lang="en-US" sz="1500" dirty="0">
                <a:latin typeface="Courier New"/>
                <a:cs typeface="Courier New"/>
              </a:rPr>
              <a:t>           </a:t>
            </a:r>
            <a:r>
              <a:rPr lang="en-US" sz="1500" dirty="0" smtClean="0">
                <a:latin typeface="Courier New"/>
                <a:cs typeface="Courier New"/>
              </a:rPr>
              <a:t>&lt;</a:t>
            </a:r>
            <a:r>
              <a:rPr lang="en-US" sz="1500" dirty="0">
                <a:latin typeface="Courier New"/>
                <a:cs typeface="Courier New"/>
              </a:rPr>
              <a:t>/li&gt;</a:t>
            </a:r>
          </a:p>
          <a:p>
            <a:r>
              <a:rPr lang="en-US" sz="1500" dirty="0">
                <a:latin typeface="Courier New"/>
                <a:cs typeface="Courier New"/>
              </a:rPr>
              <a:t>            &lt;/</a:t>
            </a:r>
            <a:r>
              <a:rPr lang="en-US" sz="1500" dirty="0" err="1">
                <a:latin typeface="Courier New"/>
                <a:cs typeface="Courier New"/>
              </a:rPr>
              <a:t>ul</a:t>
            </a:r>
            <a:r>
              <a:rPr lang="en-US" sz="1500" dirty="0">
                <a:latin typeface="Courier New"/>
                <a:cs typeface="Courier New"/>
              </a:rPr>
              <a:t>&gt;</a:t>
            </a:r>
          </a:p>
          <a:p>
            <a:r>
              <a:rPr lang="en-US" sz="1500" dirty="0">
                <a:latin typeface="Courier New"/>
                <a:cs typeface="Courier New"/>
              </a:rPr>
              <a:t>        &lt;/li&gt;</a:t>
            </a:r>
          </a:p>
          <a:p>
            <a:r>
              <a:rPr lang="en-US" sz="1500" dirty="0">
                <a:latin typeface="Courier New"/>
                <a:cs typeface="Courier New"/>
              </a:rPr>
              <a:t>        &lt;li&gt;  Movies</a:t>
            </a:r>
          </a:p>
          <a:p>
            <a:r>
              <a:rPr lang="en-US" sz="1500" dirty="0">
                <a:latin typeface="Courier New"/>
                <a:cs typeface="Courier New"/>
              </a:rPr>
              <a:t>            &lt;</a:t>
            </a:r>
            <a:r>
              <a:rPr lang="en-US" sz="1500" dirty="0" err="1">
                <a:latin typeface="Courier New"/>
                <a:cs typeface="Courier New"/>
              </a:rPr>
              <a:t>ul</a:t>
            </a:r>
            <a:r>
              <a:rPr lang="en-US" sz="1500" dirty="0">
                <a:latin typeface="Courier New"/>
                <a:cs typeface="Courier New"/>
              </a:rPr>
              <a:t>&gt;</a:t>
            </a:r>
          </a:p>
          <a:p>
            <a:r>
              <a:rPr lang="en-US" sz="1500" dirty="0">
                <a:latin typeface="Courier New"/>
                <a:cs typeface="Courier New"/>
              </a:rPr>
              <a:t>             </a:t>
            </a:r>
            <a:r>
              <a:rPr lang="en-US" sz="1500" dirty="0" smtClean="0">
                <a:latin typeface="Courier New"/>
                <a:cs typeface="Courier New"/>
              </a:rPr>
              <a:t>&lt;</a:t>
            </a:r>
            <a:r>
              <a:rPr lang="en-US" sz="1500" dirty="0">
                <a:latin typeface="Courier New"/>
                <a:cs typeface="Courier New"/>
              </a:rPr>
              <a:t>li&gt;Call </a:t>
            </a:r>
            <a:r>
              <a:rPr lang="en-US" sz="1500" dirty="0" err="1">
                <a:latin typeface="Courier New"/>
                <a:cs typeface="Courier New"/>
              </a:rPr>
              <a:t>mM</a:t>
            </a:r>
            <a:r>
              <a:rPr lang="en-US" sz="1500" dirty="0">
                <a:latin typeface="Courier New"/>
                <a:cs typeface="Courier New"/>
              </a:rPr>
              <a:t> by Your Name&lt;/li&gt;</a:t>
            </a:r>
          </a:p>
          <a:p>
            <a:r>
              <a:rPr lang="en-US" sz="1500" dirty="0">
                <a:latin typeface="Courier New"/>
                <a:cs typeface="Courier New"/>
              </a:rPr>
              <a:t>           </a:t>
            </a:r>
            <a:r>
              <a:rPr lang="en-US" sz="1500" dirty="0" smtClean="0">
                <a:latin typeface="Courier New"/>
                <a:cs typeface="Courier New"/>
              </a:rPr>
              <a:t>&lt;</a:t>
            </a:r>
            <a:r>
              <a:rPr lang="en-US" sz="1500" dirty="0">
                <a:latin typeface="Courier New"/>
                <a:cs typeface="Courier New"/>
              </a:rPr>
              <a:t>li&gt;Blade Runner&lt;/li&gt;</a:t>
            </a:r>
          </a:p>
          <a:p>
            <a:r>
              <a:rPr lang="en-US" sz="1500" dirty="0">
                <a:latin typeface="Courier New"/>
                <a:cs typeface="Courier New"/>
              </a:rPr>
              <a:t>                </a:t>
            </a:r>
          </a:p>
          <a:p>
            <a:r>
              <a:rPr lang="en-US" sz="1500" dirty="0">
                <a:latin typeface="Courier New"/>
                <a:cs typeface="Courier New"/>
              </a:rPr>
              <a:t>            &lt;/</a:t>
            </a:r>
            <a:r>
              <a:rPr lang="en-US" sz="1500" dirty="0" err="1">
                <a:latin typeface="Courier New"/>
                <a:cs typeface="Courier New"/>
              </a:rPr>
              <a:t>ul</a:t>
            </a:r>
            <a:r>
              <a:rPr lang="en-US" sz="1500" dirty="0">
                <a:latin typeface="Courier New"/>
                <a:cs typeface="Courier New"/>
              </a:rPr>
              <a:t>&gt;</a:t>
            </a:r>
          </a:p>
          <a:p>
            <a:r>
              <a:rPr lang="en-US" sz="1500" dirty="0">
                <a:latin typeface="Courier New"/>
                <a:cs typeface="Courier New"/>
              </a:rPr>
              <a:t>        &lt;/li&gt;</a:t>
            </a:r>
          </a:p>
          <a:p>
            <a:r>
              <a:rPr lang="en-US" sz="1500" dirty="0">
                <a:latin typeface="Courier New"/>
                <a:cs typeface="Courier New"/>
              </a:rPr>
              <a:t>        &lt;/</a:t>
            </a:r>
            <a:r>
              <a:rPr lang="en-US" sz="1500" dirty="0" err="1">
                <a:latin typeface="Courier New"/>
                <a:cs typeface="Courier New"/>
              </a:rPr>
              <a:t>ul</a:t>
            </a:r>
            <a:r>
              <a:rPr lang="en-US" sz="1500" dirty="0">
                <a:latin typeface="Courier New"/>
                <a:cs typeface="Courier New"/>
              </a:rPr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8362" y="5856553"/>
            <a:ext cx="390079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BFBFBF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HTML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377712" y="3645866"/>
            <a:ext cx="375598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BFBFBF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OUTPUT</a:t>
            </a:r>
            <a:endParaRPr lang="en-US" i="1" dirty="0"/>
          </a:p>
        </p:txBody>
      </p:sp>
      <p:pic>
        <p:nvPicPr>
          <p:cNvPr id="9" name="Picture 8" descr="Screen Shot 2018-01-21 at 7.23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712" y="1593872"/>
            <a:ext cx="3755989" cy="2020267"/>
          </a:xfrm>
          <a:prstGeom prst="rect">
            <a:avLst/>
          </a:prstGeom>
          <a:ln>
            <a:solidFill>
              <a:srgbClr val="9BBB59"/>
            </a:solidFill>
          </a:ln>
        </p:spPr>
      </p:pic>
    </p:spTree>
    <p:extLst>
      <p:ext uri="{BB962C8B-B14F-4D97-AF65-F5344CB8AC3E}">
        <p14:creationId xmlns:p14="http://schemas.microsoft.com/office/powerpoint/2010/main" val="3666577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Definition list: </a:t>
            </a:r>
            <a:r>
              <a:rPr lang="en-US" dirty="0" smtClean="0">
                <a:solidFill>
                  <a:srgbClr val="4BACC6"/>
                </a:solidFill>
              </a:rPr>
              <a:t>&lt;dl&gt;,&lt;</a:t>
            </a:r>
            <a:r>
              <a:rPr lang="en-US" dirty="0" err="1" smtClean="0">
                <a:solidFill>
                  <a:srgbClr val="4BACC6"/>
                </a:solidFill>
              </a:rPr>
              <a:t>dt</a:t>
            </a:r>
            <a:r>
              <a:rPr lang="en-US" dirty="0" smtClean="0">
                <a:solidFill>
                  <a:srgbClr val="4BACC6"/>
                </a:solidFill>
              </a:rPr>
              <a:t>&gt;,&lt;</a:t>
            </a:r>
            <a:r>
              <a:rPr lang="en-US" dirty="0" err="1" smtClean="0">
                <a:solidFill>
                  <a:srgbClr val="4BACC6"/>
                </a:solidFill>
              </a:rPr>
              <a:t>dd</a:t>
            </a:r>
            <a:r>
              <a:rPr lang="en-US" dirty="0">
                <a:solidFill>
                  <a:srgbClr val="4BACC6"/>
                </a:solidFill>
              </a:rPr>
              <a:t>&gt;</a:t>
            </a:r>
            <a:endParaRPr lang="en-US" sz="2800" i="1" dirty="0">
              <a:solidFill>
                <a:srgbClr val="4BACC6"/>
              </a:solidFill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8362" y="1593872"/>
            <a:ext cx="3900796" cy="3554819"/>
          </a:xfrm>
          <a:prstGeom prst="rect">
            <a:avLst/>
          </a:prstGeom>
          <a:solidFill>
            <a:srgbClr val="EBF1DE"/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urier New"/>
                <a:cs typeface="Courier New"/>
              </a:rPr>
              <a:t> &lt;dl&gt; </a:t>
            </a:r>
          </a:p>
          <a:p>
            <a:r>
              <a:rPr lang="en-US" sz="1500" dirty="0">
                <a:latin typeface="Courier New"/>
                <a:cs typeface="Courier New"/>
              </a:rPr>
              <a:t>            &lt;</a:t>
            </a:r>
            <a:r>
              <a:rPr lang="en-US" sz="1500" dirty="0" err="1">
                <a:latin typeface="Courier New"/>
                <a:cs typeface="Courier New"/>
              </a:rPr>
              <a:t>dt</a:t>
            </a:r>
            <a:r>
              <a:rPr lang="en-US" sz="1500" dirty="0">
                <a:latin typeface="Courier New"/>
                <a:cs typeface="Courier New"/>
              </a:rPr>
              <a:t>&gt;</a:t>
            </a:r>
            <a:r>
              <a:rPr lang="en-US" sz="1500" dirty="0" smtClean="0">
                <a:latin typeface="Courier New"/>
                <a:cs typeface="Courier New"/>
              </a:rPr>
              <a:t>newbie&lt;</a:t>
            </a:r>
            <a:r>
              <a:rPr lang="en-US" sz="1500" dirty="0">
                <a:latin typeface="Courier New"/>
                <a:cs typeface="Courier New"/>
              </a:rPr>
              <a:t>/</a:t>
            </a:r>
            <a:r>
              <a:rPr lang="en-US" sz="1500" dirty="0" err="1">
                <a:latin typeface="Courier New"/>
                <a:cs typeface="Courier New"/>
              </a:rPr>
              <a:t>dt</a:t>
            </a:r>
            <a:r>
              <a:rPr lang="en-US" sz="1500" dirty="0" smtClean="0">
                <a:latin typeface="Courier New"/>
                <a:cs typeface="Courier New"/>
              </a:rPr>
              <a:t>&gt;</a:t>
            </a:r>
          </a:p>
          <a:p>
            <a:endParaRPr lang="en-US" sz="1500" dirty="0">
              <a:latin typeface="Courier New"/>
              <a:cs typeface="Courier New"/>
            </a:endParaRPr>
          </a:p>
          <a:p>
            <a:r>
              <a:rPr lang="en-US" sz="1500" dirty="0">
                <a:latin typeface="Courier New"/>
                <a:cs typeface="Courier New"/>
              </a:rPr>
              <a:t>            &lt;</a:t>
            </a:r>
            <a:r>
              <a:rPr lang="en-US" sz="1500" dirty="0" err="1">
                <a:latin typeface="Courier New"/>
                <a:cs typeface="Courier New"/>
              </a:rPr>
              <a:t>dd</a:t>
            </a:r>
            <a:r>
              <a:rPr lang="en-US" sz="1500" dirty="0">
                <a:latin typeface="Courier New"/>
                <a:cs typeface="Courier New"/>
              </a:rPr>
              <a:t>&gt;one who does not have mad </a:t>
            </a:r>
            <a:r>
              <a:rPr lang="en-US" sz="1500" dirty="0" smtClean="0">
                <a:latin typeface="Courier New"/>
                <a:cs typeface="Courier New"/>
              </a:rPr>
              <a:t>skills</a:t>
            </a:r>
          </a:p>
          <a:p>
            <a:r>
              <a:rPr lang="en-US" sz="1500" dirty="0" smtClean="0">
                <a:latin typeface="Courier New"/>
                <a:cs typeface="Courier New"/>
              </a:rPr>
              <a:t>&lt;</a:t>
            </a:r>
            <a:r>
              <a:rPr lang="en-US" sz="1500" dirty="0">
                <a:latin typeface="Courier New"/>
                <a:cs typeface="Courier New"/>
              </a:rPr>
              <a:t>/</a:t>
            </a:r>
            <a:r>
              <a:rPr lang="en-US" sz="1500" dirty="0" err="1">
                <a:latin typeface="Courier New"/>
                <a:cs typeface="Courier New"/>
              </a:rPr>
              <a:t>dd</a:t>
            </a:r>
            <a:r>
              <a:rPr lang="en-US" sz="1500" dirty="0">
                <a:latin typeface="Courier New"/>
                <a:cs typeface="Courier New"/>
              </a:rPr>
              <a:t>&gt;</a:t>
            </a:r>
          </a:p>
          <a:p>
            <a:r>
              <a:rPr lang="en-US" sz="1500" dirty="0">
                <a:latin typeface="Courier New"/>
                <a:cs typeface="Courier New"/>
              </a:rPr>
              <a:t>            &lt;</a:t>
            </a:r>
            <a:r>
              <a:rPr lang="en-US" sz="1500" dirty="0" err="1">
                <a:latin typeface="Courier New"/>
                <a:cs typeface="Courier New"/>
              </a:rPr>
              <a:t>dt</a:t>
            </a:r>
            <a:r>
              <a:rPr lang="en-US" sz="1500" dirty="0">
                <a:latin typeface="Courier New"/>
                <a:cs typeface="Courier New"/>
              </a:rPr>
              <a:t>&gt;own&lt;/</a:t>
            </a:r>
            <a:r>
              <a:rPr lang="en-US" sz="1500" dirty="0" err="1">
                <a:latin typeface="Courier New"/>
                <a:cs typeface="Courier New"/>
              </a:rPr>
              <a:t>dt</a:t>
            </a:r>
            <a:r>
              <a:rPr lang="en-US" sz="1500" dirty="0">
                <a:latin typeface="Courier New"/>
                <a:cs typeface="Courier New"/>
              </a:rPr>
              <a:t>&gt;</a:t>
            </a:r>
          </a:p>
          <a:p>
            <a:r>
              <a:rPr lang="en-US" sz="1500" dirty="0">
                <a:latin typeface="Courier New"/>
                <a:cs typeface="Courier New"/>
              </a:rPr>
              <a:t>            &lt;</a:t>
            </a:r>
            <a:r>
              <a:rPr lang="en-US" sz="1500" dirty="0" err="1">
                <a:latin typeface="Courier New"/>
                <a:cs typeface="Courier New"/>
              </a:rPr>
              <a:t>dd</a:t>
            </a:r>
            <a:r>
              <a:rPr lang="en-US" sz="1500" dirty="0">
                <a:latin typeface="Courier New"/>
                <a:cs typeface="Courier New"/>
              </a:rPr>
              <a:t>&gt;to soundly defeat (e.g. I owned that newbie!)&lt;/</a:t>
            </a:r>
            <a:r>
              <a:rPr lang="en-US" sz="1500" dirty="0" err="1">
                <a:latin typeface="Courier New"/>
                <a:cs typeface="Courier New"/>
              </a:rPr>
              <a:t>dd</a:t>
            </a:r>
            <a:r>
              <a:rPr lang="en-US" sz="1500" dirty="0" smtClean="0">
                <a:latin typeface="Courier New"/>
                <a:cs typeface="Courier New"/>
              </a:rPr>
              <a:t>&gt;</a:t>
            </a:r>
          </a:p>
          <a:p>
            <a:endParaRPr lang="en-US" sz="1500" dirty="0">
              <a:latin typeface="Courier New"/>
              <a:cs typeface="Courier New"/>
            </a:endParaRPr>
          </a:p>
          <a:p>
            <a:r>
              <a:rPr lang="en-US" sz="1500" dirty="0">
                <a:latin typeface="Courier New"/>
                <a:cs typeface="Courier New"/>
              </a:rPr>
              <a:t>            &lt;</a:t>
            </a:r>
            <a:r>
              <a:rPr lang="en-US" sz="1500" dirty="0" err="1">
                <a:latin typeface="Courier New"/>
                <a:cs typeface="Courier New"/>
              </a:rPr>
              <a:t>dt</a:t>
            </a:r>
            <a:r>
              <a:rPr lang="en-US" sz="1500" dirty="0">
                <a:latin typeface="Courier New"/>
                <a:cs typeface="Courier New"/>
              </a:rPr>
              <a:t>&gt;frag&lt;/</a:t>
            </a:r>
            <a:r>
              <a:rPr lang="en-US" sz="1500" dirty="0" err="1">
                <a:latin typeface="Courier New"/>
                <a:cs typeface="Courier New"/>
              </a:rPr>
              <a:t>dt</a:t>
            </a:r>
            <a:r>
              <a:rPr lang="en-US" sz="1500" dirty="0">
                <a:latin typeface="Courier New"/>
                <a:cs typeface="Courier New"/>
              </a:rPr>
              <a:t>&gt;</a:t>
            </a:r>
          </a:p>
          <a:p>
            <a:r>
              <a:rPr lang="en-US" sz="1500" dirty="0">
                <a:latin typeface="Courier New"/>
                <a:cs typeface="Courier New"/>
              </a:rPr>
              <a:t>            &lt;</a:t>
            </a:r>
            <a:r>
              <a:rPr lang="en-US" sz="1500" dirty="0" err="1">
                <a:latin typeface="Courier New"/>
                <a:cs typeface="Courier New"/>
              </a:rPr>
              <a:t>dd</a:t>
            </a:r>
            <a:r>
              <a:rPr lang="en-US" sz="1500" dirty="0">
                <a:latin typeface="Courier New"/>
                <a:cs typeface="Courier New"/>
              </a:rPr>
              <a:t>&gt;a kill in a </a:t>
            </a:r>
            <a:r>
              <a:rPr lang="en-US" sz="1500" dirty="0" smtClean="0">
                <a:latin typeface="Courier New"/>
                <a:cs typeface="Courier New"/>
              </a:rPr>
              <a:t>shooting </a:t>
            </a:r>
            <a:r>
              <a:rPr lang="en-US" sz="1500" dirty="0">
                <a:latin typeface="Courier New"/>
                <a:cs typeface="Courier New"/>
              </a:rPr>
              <a:t>game&lt;/</a:t>
            </a:r>
            <a:r>
              <a:rPr lang="en-US" sz="1500" dirty="0" err="1">
                <a:latin typeface="Courier New"/>
                <a:cs typeface="Courier New"/>
              </a:rPr>
              <a:t>dd</a:t>
            </a:r>
            <a:r>
              <a:rPr lang="en-US" sz="1500" dirty="0">
                <a:latin typeface="Courier New"/>
                <a:cs typeface="Courier New"/>
              </a:rPr>
              <a:t>&gt;</a:t>
            </a:r>
          </a:p>
          <a:p>
            <a:r>
              <a:rPr lang="en-US" sz="1500" dirty="0">
                <a:latin typeface="Courier New"/>
                <a:cs typeface="Courier New"/>
              </a:rPr>
              <a:t>        &lt;/dl&gt;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8362" y="5148691"/>
            <a:ext cx="390079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BFBFBF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HTML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279900" y="4058529"/>
            <a:ext cx="464185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BFBFBF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OUTPUT</a:t>
            </a:r>
            <a:endParaRPr lang="en-US" i="1" dirty="0"/>
          </a:p>
        </p:txBody>
      </p:sp>
      <p:pic>
        <p:nvPicPr>
          <p:cNvPr id="6" name="Picture 5" descr="Screen Shot 2018-01-21 at 7.42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900" y="1702679"/>
            <a:ext cx="4591428" cy="2313696"/>
          </a:xfrm>
          <a:prstGeom prst="rect">
            <a:avLst/>
          </a:prstGeom>
          <a:ln>
            <a:solidFill>
              <a:srgbClr val="9BBB59"/>
            </a:solidFill>
          </a:ln>
        </p:spPr>
      </p:pic>
    </p:spTree>
    <p:extLst>
      <p:ext uri="{BB962C8B-B14F-4D97-AF65-F5344CB8AC3E}">
        <p14:creationId xmlns:p14="http://schemas.microsoft.com/office/powerpoint/2010/main" val="3299243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Computer Code: &lt;code&gt;</a:t>
            </a:r>
            <a:br>
              <a:rPr lang="en-US" dirty="0" smtClean="0">
                <a:solidFill>
                  <a:srgbClr val="000090"/>
                </a:solidFill>
              </a:rPr>
            </a:br>
            <a:r>
              <a:rPr lang="en-US" sz="2200" i="1" dirty="0" smtClean="0">
                <a:solidFill>
                  <a:srgbClr val="000090"/>
                </a:solidFill>
              </a:rPr>
              <a:t>a short section of computer code (usually with fixed width)</a:t>
            </a:r>
            <a:endParaRPr lang="en-US" sz="2200" i="1" dirty="0">
              <a:solidFill>
                <a:srgbClr val="4BACC6"/>
              </a:solidFill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987" y="1593873"/>
            <a:ext cx="7810888" cy="1323439"/>
          </a:xfrm>
          <a:prstGeom prst="rect">
            <a:avLst/>
          </a:prstGeom>
          <a:solidFill>
            <a:srgbClr val="EBF1DE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 &lt;p&gt;</a:t>
            </a:r>
          </a:p>
          <a:p>
            <a:r>
              <a:rPr lang="en-US" sz="2000" dirty="0">
                <a:latin typeface="Courier New"/>
                <a:cs typeface="Courier New"/>
              </a:rPr>
              <a:t>            The &lt;code&gt;</a:t>
            </a:r>
            <a:r>
              <a:rPr lang="en-US" sz="2000" dirty="0" err="1">
                <a:latin typeface="Courier New"/>
                <a:cs typeface="Courier New"/>
              </a:rPr>
              <a:t>ul</a:t>
            </a:r>
            <a:r>
              <a:rPr lang="en-US" sz="2000" dirty="0">
                <a:latin typeface="Courier New"/>
                <a:cs typeface="Courier New"/>
              </a:rPr>
              <a:t>&lt;/code&gt; and &lt;code&gt;</a:t>
            </a:r>
            <a:r>
              <a:rPr lang="en-US" sz="2000" dirty="0" err="1">
                <a:latin typeface="Courier New"/>
                <a:cs typeface="Courier New"/>
              </a:rPr>
              <a:t>ol</a:t>
            </a:r>
            <a:r>
              <a:rPr lang="en-US" sz="2000" dirty="0">
                <a:latin typeface="Courier New"/>
                <a:cs typeface="Courier New"/>
              </a:rPr>
              <a:t>&lt;/code&gt; tags make lists.</a:t>
            </a:r>
          </a:p>
          <a:p>
            <a:r>
              <a:rPr lang="en-US" sz="2000" dirty="0">
                <a:latin typeface="Courier New"/>
                <a:cs typeface="Courier New"/>
              </a:rPr>
              <a:t>        &lt;/p&gt;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987" y="2973942"/>
            <a:ext cx="781088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BFBFBF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HTML</a:t>
            </a:r>
            <a:endParaRPr lang="en-US" i="1" dirty="0"/>
          </a:p>
        </p:txBody>
      </p:sp>
      <p:pic>
        <p:nvPicPr>
          <p:cNvPr id="11" name="Picture 10" descr="Screen Shot 2018-01-21 at 7.49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87" y="3486149"/>
            <a:ext cx="7810888" cy="1551071"/>
          </a:xfrm>
          <a:prstGeom prst="rect">
            <a:avLst/>
          </a:prstGeom>
          <a:ln>
            <a:solidFill>
              <a:srgbClr val="9BBB59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86987" y="5037220"/>
            <a:ext cx="781088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BFBFBF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Output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83946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274638"/>
            <a:ext cx="7565119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000090"/>
                </a:solidFill>
              </a:rPr>
              <a:t>Preformatted Text:</a:t>
            </a:r>
            <a:r>
              <a:rPr lang="en-US" sz="4000" dirty="0">
                <a:solidFill>
                  <a:srgbClr val="000090"/>
                </a:solidFill>
              </a:rPr>
              <a:t> </a:t>
            </a:r>
            <a:r>
              <a:rPr lang="en-US" sz="4000" dirty="0" smtClean="0">
                <a:solidFill>
                  <a:srgbClr val="4BACC6"/>
                </a:solidFill>
              </a:rPr>
              <a:t>&lt;pre&gt;</a:t>
            </a:r>
            <a:br>
              <a:rPr lang="en-US" sz="4000" dirty="0" smtClean="0">
                <a:solidFill>
                  <a:srgbClr val="4BACC6"/>
                </a:solidFill>
              </a:rPr>
            </a:br>
            <a:r>
              <a:rPr lang="en-US" sz="2200" i="1" dirty="0" smtClean="0">
                <a:solidFill>
                  <a:srgbClr val="000090"/>
                </a:solidFill>
              </a:rPr>
              <a:t>a short section of computer code (</a:t>
            </a:r>
            <a:r>
              <a:rPr lang="en-US" sz="2200" i="1" dirty="0" err="1" smtClean="0">
                <a:solidFill>
                  <a:srgbClr val="000090"/>
                </a:solidFill>
              </a:rPr>
              <a:t>usualy</a:t>
            </a:r>
            <a:r>
              <a:rPr lang="en-US" sz="2200" i="1" dirty="0" smtClean="0">
                <a:solidFill>
                  <a:srgbClr val="000090"/>
                </a:solidFill>
              </a:rPr>
              <a:t> with fixed </a:t>
            </a:r>
            <a:r>
              <a:rPr lang="en-US" sz="2200" i="1" dirty="0" err="1" smtClean="0">
                <a:solidFill>
                  <a:srgbClr val="000090"/>
                </a:solidFill>
              </a:rPr>
              <a:t>wdith</a:t>
            </a:r>
            <a:r>
              <a:rPr lang="en-US" sz="2200" i="1" dirty="0" smtClean="0">
                <a:solidFill>
                  <a:srgbClr val="000090"/>
                </a:solidFill>
              </a:rPr>
              <a:t>)</a:t>
            </a:r>
            <a:endParaRPr lang="en-US" sz="2200" i="1" dirty="0">
              <a:solidFill>
                <a:srgbClr val="4BACC6"/>
              </a:solidFill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987" y="1593873"/>
            <a:ext cx="7810888" cy="1938992"/>
          </a:xfrm>
          <a:prstGeom prst="rect">
            <a:avLst/>
          </a:prstGeom>
          <a:solidFill>
            <a:srgbClr val="EBF1DE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 &lt;pre&gt;</a:t>
            </a:r>
          </a:p>
          <a:p>
            <a:r>
              <a:rPr lang="en-US" sz="2000" dirty="0">
                <a:latin typeface="Courier New"/>
                <a:cs typeface="Courier New"/>
              </a:rPr>
              <a:t>            Fame is but a fruit tree</a:t>
            </a:r>
          </a:p>
          <a:p>
            <a:r>
              <a:rPr lang="en-US" sz="2000" dirty="0">
                <a:latin typeface="Courier New"/>
                <a:cs typeface="Courier New"/>
              </a:rPr>
              <a:t>                So very unsound</a:t>
            </a:r>
          </a:p>
          <a:p>
            <a:r>
              <a:rPr lang="en-US" sz="2000" dirty="0">
                <a:latin typeface="Courier New"/>
                <a:cs typeface="Courier New"/>
              </a:rPr>
              <a:t>            It can never flourish </a:t>
            </a:r>
          </a:p>
          <a:p>
            <a:r>
              <a:rPr lang="en-US" sz="2000" dirty="0">
                <a:latin typeface="Courier New"/>
                <a:cs typeface="Courier New"/>
              </a:rPr>
              <a:t>         Till its stalk is in the ground</a:t>
            </a:r>
          </a:p>
          <a:p>
            <a:r>
              <a:rPr lang="en-US" sz="2000" dirty="0">
                <a:latin typeface="Courier New"/>
                <a:cs typeface="Courier New"/>
              </a:rPr>
              <a:t>        &lt;/pre&gt;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987" y="3534337"/>
            <a:ext cx="781088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BFBFBF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HTML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86987" y="6113372"/>
            <a:ext cx="55086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BFBFBF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Output</a:t>
            </a:r>
            <a:endParaRPr lang="en-US" i="1" dirty="0"/>
          </a:p>
        </p:txBody>
      </p:sp>
      <p:pic>
        <p:nvPicPr>
          <p:cNvPr id="6" name="Picture 5" descr="Screen Shot 2018-01-21 at 8.12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87" y="4050141"/>
            <a:ext cx="5508625" cy="2063231"/>
          </a:xfrm>
          <a:prstGeom prst="rect">
            <a:avLst/>
          </a:prstGeom>
          <a:ln>
            <a:solidFill>
              <a:srgbClr val="9BBB59"/>
            </a:solidFill>
          </a:ln>
        </p:spPr>
      </p:pic>
    </p:spTree>
    <p:extLst>
      <p:ext uri="{BB962C8B-B14F-4D97-AF65-F5344CB8AC3E}">
        <p14:creationId xmlns:p14="http://schemas.microsoft.com/office/powerpoint/2010/main" val="282404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Quiz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will happen if you forgot the closing tag of &lt;/a&gt; in the following paragraph: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        I am from &lt;</a:t>
            </a:r>
            <a:r>
              <a:rPr lang="en-US" sz="2000" dirty="0"/>
              <a:t>a </a:t>
            </a:r>
            <a:r>
              <a:rPr lang="en-US" sz="2000" dirty="0" err="1"/>
              <a:t>href</a:t>
            </a:r>
            <a:r>
              <a:rPr lang="en-US" sz="2000" dirty="0"/>
              <a:t>=</a:t>
            </a:r>
            <a:r>
              <a:rPr lang="en-US" sz="2000" dirty="0">
                <a:hlinkClick r:id="rId3"/>
              </a:rPr>
              <a:t>“http://www.american.edu</a:t>
            </a:r>
            <a:r>
              <a:rPr lang="en-US" sz="2000" dirty="0"/>
              <a:t>”&gt; American </a:t>
            </a:r>
            <a:r>
              <a:rPr lang="en-US" sz="2000" dirty="0" smtClean="0"/>
              <a:t>     University in Washington, DC.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8182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Quiz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will happen if you removing </a:t>
            </a:r>
            <a:r>
              <a:rPr lang="en-US" dirty="0" smtClean="0">
                <a:hlinkClick r:id="rId2" invalidUrl="http://"/>
              </a:rPr>
              <a:t>http://</a:t>
            </a:r>
            <a:r>
              <a:rPr lang="en-US" dirty="0" smtClean="0"/>
              <a:t> in the URL you give to the </a:t>
            </a:r>
            <a:r>
              <a:rPr lang="en-US" dirty="0" err="1" smtClean="0"/>
              <a:t>href</a:t>
            </a:r>
            <a:r>
              <a:rPr lang="en-US" dirty="0" smtClean="0"/>
              <a:t>, For example:</a:t>
            </a:r>
          </a:p>
          <a:p>
            <a:pPr marL="400050" lvl="1" indent="0"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</a:t>
            </a:r>
            <a:r>
              <a:rPr lang="en-US" dirty="0" smtClean="0">
                <a:hlinkClick r:id="rId3"/>
              </a:rPr>
              <a:t>“www.nytimes.com</a:t>
            </a:r>
            <a:r>
              <a:rPr lang="en-US" dirty="0" smtClean="0"/>
              <a:t>”&gt;new york times&lt;/a&gt;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Try it out yourself.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94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Exercise 1: 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Create a page </a:t>
            </a:r>
            <a:r>
              <a:rPr lang="en-US" dirty="0" err="1" smtClean="0">
                <a:latin typeface="Courier New"/>
                <a:cs typeface="Courier New"/>
              </a:rPr>
              <a:t>aboutme.html</a:t>
            </a:r>
            <a:r>
              <a:rPr lang="en-US" dirty="0" smtClean="0"/>
              <a:t> that describes you, including the information such as:</a:t>
            </a:r>
          </a:p>
          <a:p>
            <a:r>
              <a:rPr lang="en-US" dirty="0" smtClean="0"/>
              <a:t>Your name</a:t>
            </a:r>
          </a:p>
          <a:p>
            <a:r>
              <a:rPr lang="en-US" dirty="0" smtClean="0"/>
              <a:t>A brief description of you in 1-2 sentences</a:t>
            </a:r>
          </a:p>
          <a:p>
            <a:r>
              <a:rPr lang="en-US" dirty="0" smtClean="0"/>
              <a:t>A list of classes you are taking now at AU</a:t>
            </a:r>
          </a:p>
          <a:p>
            <a:r>
              <a:rPr lang="en-US" dirty="0" smtClean="0"/>
              <a:t>Your 4 favorite movies, books, games and TV shows. Make at least one link to an interesting site about that favorite movie/book/game/show.</a:t>
            </a:r>
          </a:p>
          <a:p>
            <a:r>
              <a:rPr lang="en-US" dirty="0" smtClean="0"/>
              <a:t>Two images that represent when you re happy and sad.</a:t>
            </a:r>
          </a:p>
          <a:p>
            <a:r>
              <a:rPr lang="en-US" dirty="0" smtClean="0"/>
              <a:t>Something about one of your neighbors (student sitting next to you) </a:t>
            </a:r>
          </a:p>
          <a:p>
            <a:endParaRPr lang="en-US" dirty="0"/>
          </a:p>
          <a:p>
            <a:r>
              <a:rPr lang="en-US" dirty="0" smtClean="0"/>
              <a:t>Hint: use proper header tags, unordered lists, ordered lists. </a:t>
            </a:r>
          </a:p>
          <a:p>
            <a:endParaRPr lang="en-US" dirty="0"/>
          </a:p>
          <a:p>
            <a:r>
              <a:rPr lang="en-US" dirty="0" smtClean="0"/>
              <a:t>We will learn how to stylize this page next class.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64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Exercise 1: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1022"/>
            <a:ext cx="8229600" cy="516514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8-01-23 at 3.56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9" y="1397934"/>
            <a:ext cx="4078302" cy="472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60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Class and Ids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50000"/>
              <a:buFont typeface="Wingdings" charset="2"/>
              <a:buChar char="Ø"/>
            </a:pPr>
            <a:r>
              <a:rPr lang="en-US" sz="2800" dirty="0" smtClean="0"/>
              <a:t>IDs are unique names that identify elements.</a:t>
            </a:r>
          </a:p>
          <a:p>
            <a:pPr>
              <a:buSzPct val="50000"/>
              <a:buFont typeface="Wingdings" charset="2"/>
              <a:buChar char="Ø"/>
            </a:pPr>
            <a:r>
              <a:rPr lang="en-US" sz="2800" dirty="0" smtClean="0"/>
              <a:t>Classes are names that identify a group of elements.</a:t>
            </a:r>
          </a:p>
          <a:p>
            <a:pPr>
              <a:buSzPct val="50000"/>
              <a:buFont typeface="Wingdings" charset="2"/>
              <a:buChar char="Ø"/>
            </a:pPr>
            <a:r>
              <a:rPr lang="en-US" sz="2800" dirty="0" smtClean="0"/>
              <a:t>Example: </a:t>
            </a:r>
          </a:p>
          <a:p>
            <a:pPr>
              <a:buSzPct val="50000"/>
              <a:buFont typeface="Wingdings" charset="2"/>
              <a:buChar char="Ø"/>
            </a:pPr>
            <a:r>
              <a:rPr lang="en-US" sz="2800" dirty="0" smtClean="0"/>
              <a:t>&lt;p id=“paragraph_1”&gt; …&lt;/p&gt;</a:t>
            </a:r>
          </a:p>
          <a:p>
            <a:pPr>
              <a:buSzPct val="50000"/>
              <a:buFont typeface="Wingdings" charset="2"/>
              <a:buChar char="Ø"/>
            </a:pPr>
            <a:r>
              <a:rPr lang="en-US" sz="2800" dirty="0" smtClean="0"/>
              <a:t>&lt;h3 class=“</a:t>
            </a:r>
            <a:r>
              <a:rPr lang="en-US" sz="2800" dirty="0" err="1" smtClean="0"/>
              <a:t>small_headings</a:t>
            </a:r>
            <a:r>
              <a:rPr lang="en-US" sz="2800" dirty="0" smtClean="0"/>
              <a:t>”&gt;… &lt;/h3&gt; </a:t>
            </a:r>
          </a:p>
          <a:p>
            <a:pPr>
              <a:buSzPct val="50000"/>
              <a:buFont typeface="Wingdings" charset="2"/>
              <a:buChar char="Ø"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47153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Style Attributes: redundant with CSS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For quick and dirty:</a:t>
            </a:r>
          </a:p>
          <a:p>
            <a:pPr marL="400050" lvl="1" indent="0">
              <a:buNone/>
            </a:pPr>
            <a:r>
              <a:rPr lang="en-US" sz="2400" dirty="0" smtClean="0"/>
              <a:t>&lt;h1 style=“</a:t>
            </a:r>
            <a:r>
              <a:rPr lang="en-US" sz="2400" dirty="0" err="1" smtClean="0"/>
              <a:t>color:blue</a:t>
            </a:r>
            <a:r>
              <a:rPr lang="en-US" sz="2400" dirty="0" smtClean="0"/>
              <a:t>; </a:t>
            </a:r>
            <a:r>
              <a:rPr lang="en-US" sz="2400" dirty="0" err="1" smtClean="0"/>
              <a:t>text-align:center</a:t>
            </a:r>
            <a:r>
              <a:rPr lang="en-US" sz="2400" dirty="0" smtClean="0"/>
              <a:t>”&gt; This is a header &lt;/h1&gt;</a:t>
            </a:r>
          </a:p>
          <a:p>
            <a:pPr marL="400050" lvl="1" indent="0">
              <a:buNone/>
            </a:pPr>
            <a:endParaRPr lang="en-US" sz="2400" dirty="0"/>
          </a:p>
          <a:p>
            <a:pPr marL="400050" lvl="1" indent="0">
              <a:buNone/>
            </a:pPr>
            <a:r>
              <a:rPr lang="en-US" sz="2400" dirty="0" smtClean="0"/>
              <a:t>&lt;p style=“</a:t>
            </a:r>
            <a:r>
              <a:rPr lang="en-US" sz="2400" dirty="0" err="1" smtClean="0"/>
              <a:t>color:green</a:t>
            </a:r>
            <a:r>
              <a:rPr lang="en-US" sz="2400" dirty="0" smtClean="0"/>
              <a:t>”&gt; This is a paragraph &lt;/p&gt;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Use &lt;span&gt; to group in-line element in a document.</a:t>
            </a:r>
            <a:endParaRPr lang="en-US" sz="2800" dirty="0"/>
          </a:p>
          <a:p>
            <a:pPr marL="400050" lvl="1" indent="0">
              <a:buNone/>
            </a:pPr>
            <a:r>
              <a:rPr lang="en-US" sz="2400" dirty="0"/>
              <a:t>&lt;p&gt;This is a &lt;span style="</a:t>
            </a:r>
            <a:r>
              <a:rPr lang="en-US" sz="2400" dirty="0" err="1"/>
              <a:t>color:red</a:t>
            </a:r>
            <a:r>
              <a:rPr lang="en-US" sz="2400" dirty="0"/>
              <a:t>"&gt;red&lt;/span&gt; balloon&lt;/p&gt;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21257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Website Organization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188380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SzPct val="50000"/>
              <a:buNone/>
            </a:pPr>
            <a:r>
              <a:rPr lang="en-US" dirty="0" smtClean="0">
                <a:latin typeface="Garamond"/>
                <a:cs typeface="Garamond"/>
              </a:rPr>
              <a:t>Content and Structure: HTML</a:t>
            </a:r>
          </a:p>
          <a:p>
            <a:pPr marL="0" indent="0">
              <a:buSzPct val="50000"/>
              <a:buNone/>
            </a:pPr>
            <a:endParaRPr lang="en-US" dirty="0" smtClean="0">
              <a:latin typeface="Garamond"/>
              <a:cs typeface="Garamond"/>
            </a:endParaRPr>
          </a:p>
          <a:p>
            <a:pPr marL="0" indent="0">
              <a:buSzPct val="50000"/>
              <a:buNone/>
            </a:pPr>
            <a:r>
              <a:rPr lang="en-US" dirty="0" smtClean="0">
                <a:latin typeface="Garamond"/>
                <a:cs typeface="Garamond"/>
              </a:rPr>
              <a:t>Style: CSS</a:t>
            </a:r>
          </a:p>
          <a:p>
            <a:pPr marL="0" indent="0">
              <a:buSzPct val="50000"/>
              <a:buNone/>
            </a:pPr>
            <a:endParaRPr lang="en-US" dirty="0">
              <a:latin typeface="Garamond"/>
              <a:cs typeface="Garamond"/>
            </a:endParaRPr>
          </a:p>
          <a:p>
            <a:pPr marL="0" indent="0">
              <a:buSzPct val="50000"/>
              <a:buNone/>
            </a:pPr>
            <a:r>
              <a:rPr lang="en-US" dirty="0" smtClean="0">
                <a:latin typeface="Garamond"/>
                <a:cs typeface="Garamond"/>
              </a:rPr>
              <a:t>Behavior: JavaScript</a:t>
            </a:r>
            <a:endParaRPr lang="en-US" dirty="0">
              <a:latin typeface="Garamond"/>
              <a:cs typeface="Garamond"/>
            </a:endParaRPr>
          </a:p>
          <a:p>
            <a:pPr marL="0" indent="0">
              <a:buSzPct val="5000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4990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Exercise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Generate a page that looks like the following, save your file as </a:t>
            </a:r>
            <a:r>
              <a:rPr lang="en-US" sz="2400" dirty="0" err="1" smtClean="0"/>
              <a:t>coffee.html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400050" lvl="1" indent="0">
              <a:buSzPct val="100000"/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Screen Shot 2016-01-14 at 4.05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59593"/>
            <a:ext cx="60579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14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1-14 at 4.09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0"/>
            <a:ext cx="3737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55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4-01-15 at 11.40.5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4682"/>
            <a:ext cx="9144001" cy="3171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Exercise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following images clickable and bring it to the Wikipedia pages of these three cities. </a:t>
            </a:r>
            <a:endParaRPr lang="en-US" dirty="0"/>
          </a:p>
        </p:txBody>
      </p:sp>
      <p:pic>
        <p:nvPicPr>
          <p:cNvPr id="5" name="Picture 4" descr="Screen shot 2014-01-15 at 11.40.5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95" y="3682200"/>
            <a:ext cx="7045661" cy="244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52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HTML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188380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SzPct val="50000"/>
              <a:buNone/>
            </a:pPr>
            <a:r>
              <a:rPr lang="en-US" dirty="0" smtClean="0">
                <a:latin typeface="Garamond"/>
                <a:cs typeface="Garamond"/>
              </a:rPr>
              <a:t>Hypertext Markup Language</a:t>
            </a:r>
          </a:p>
          <a:p>
            <a:pPr marL="0" indent="0">
              <a:buSzPct val="50000"/>
              <a:buNone/>
            </a:pPr>
            <a:endParaRPr lang="en-US" dirty="0" smtClean="0">
              <a:latin typeface="Garamond"/>
              <a:cs typeface="Garamond"/>
            </a:endParaRPr>
          </a:p>
          <a:p>
            <a:pPr marL="0" indent="0">
              <a:buSzPct val="50000"/>
              <a:buNone/>
            </a:pPr>
            <a:r>
              <a:rPr lang="en-US" dirty="0" smtClean="0">
                <a:latin typeface="Garamond"/>
                <a:cs typeface="Garamond"/>
              </a:rPr>
              <a:t>What is markup?</a:t>
            </a:r>
          </a:p>
          <a:p>
            <a:pPr marL="0" indent="0">
              <a:buSzPct val="50000"/>
              <a:buNone/>
            </a:pPr>
            <a:endParaRPr lang="en-US" dirty="0">
              <a:latin typeface="Garamond"/>
              <a:cs typeface="Garamond"/>
            </a:endParaRPr>
          </a:p>
          <a:p>
            <a:pPr marL="0" indent="0">
              <a:buSzPct val="50000"/>
              <a:buNone/>
            </a:pPr>
            <a:r>
              <a:rPr lang="en-US" dirty="0">
                <a:latin typeface="Garamond"/>
                <a:cs typeface="Garamond"/>
              </a:rPr>
              <a:t>A</a:t>
            </a:r>
            <a:r>
              <a:rPr lang="en-US" dirty="0" smtClean="0">
                <a:latin typeface="Garamond"/>
                <a:cs typeface="Garamond"/>
              </a:rPr>
              <a:t> </a:t>
            </a:r>
            <a:r>
              <a:rPr lang="en-US" dirty="0">
                <a:latin typeface="Garamond"/>
                <a:cs typeface="Garamond"/>
              </a:rPr>
              <a:t>language with specific syntax that instructs a Web browser how to display a page</a:t>
            </a:r>
          </a:p>
          <a:p>
            <a:pPr marL="0" indent="0">
              <a:buSzPct val="5000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5985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What is HTML?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50000"/>
              <a:buFont typeface="Wingdings" charset="2"/>
              <a:buChar char="Ø"/>
            </a:pPr>
            <a:r>
              <a:rPr lang="en-US" sz="2400" dirty="0" smtClean="0">
                <a:latin typeface="Garamond"/>
                <a:cs typeface="Garamond"/>
              </a:rPr>
              <a:t>HTML allows you to describe the content of a website. 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sz="2400" dirty="0" smtClean="0">
                <a:latin typeface="Garamond"/>
                <a:cs typeface="Garamond"/>
              </a:rPr>
              <a:t>Headers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sz="2400" dirty="0" smtClean="0">
                <a:latin typeface="Garamond"/>
                <a:cs typeface="Garamond"/>
              </a:rPr>
              <a:t>Paragraphs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sz="2400" dirty="0" smtClean="0">
                <a:latin typeface="Garamond"/>
                <a:cs typeface="Garamond"/>
              </a:rPr>
              <a:t>Images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 sz="2400" dirty="0" smtClean="0">
                <a:latin typeface="Garamond"/>
                <a:cs typeface="Garamond"/>
              </a:rPr>
              <a:t>Hyperlinks</a:t>
            </a:r>
          </a:p>
          <a:p>
            <a:pPr>
              <a:buSzPct val="50000"/>
              <a:buFont typeface="Wingdings" charset="2"/>
              <a:buChar char="Ø"/>
            </a:pPr>
            <a:r>
              <a:rPr lang="en-US" sz="2400" dirty="0" smtClean="0">
                <a:latin typeface="Garamond"/>
                <a:cs typeface="Garamond"/>
              </a:rPr>
              <a:t>HTML also allows you to specify relationships between elements and group them using classes and div tag.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736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HTML Syntax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SzPct val="50000"/>
              <a:buFont typeface="Wingdings" charset="2"/>
              <a:buChar char="Ø"/>
            </a:pPr>
            <a:r>
              <a:rPr lang="en-US" sz="2400" dirty="0" smtClean="0">
                <a:latin typeface="Garamond"/>
                <a:cs typeface="Garamond"/>
              </a:rPr>
              <a:t>HTML revolves around tag</a:t>
            </a:r>
          </a:p>
          <a:p>
            <a:pPr>
              <a:buSzPct val="50000"/>
              <a:buFont typeface="Wingdings" charset="2"/>
              <a:buChar char="Ø"/>
            </a:pPr>
            <a:r>
              <a:rPr lang="en-US" sz="2400" dirty="0" smtClean="0">
                <a:latin typeface="Garamond"/>
                <a:cs typeface="Garamond"/>
              </a:rPr>
              <a:t>Opening and closing tags</a:t>
            </a:r>
          </a:p>
          <a:p>
            <a:pPr marL="0" indent="0">
              <a:buSzPct val="50000"/>
              <a:buNone/>
            </a:pPr>
            <a:endParaRPr lang="en-US" sz="2400" dirty="0" smtClean="0">
              <a:latin typeface="Garamond"/>
              <a:cs typeface="Garamond"/>
            </a:endParaRPr>
          </a:p>
          <a:p>
            <a:pPr marL="400050" lvl="1" indent="0">
              <a:buSzPct val="50000"/>
              <a:buNone/>
            </a:pPr>
            <a:r>
              <a:rPr lang="en-US" sz="2400" dirty="0" smtClean="0">
                <a:solidFill>
                  <a:srgbClr val="FF0000"/>
                </a:solidFill>
                <a:latin typeface="Garamond"/>
                <a:cs typeface="Garamond"/>
              </a:rPr>
              <a:t>&lt;tag&gt; content &lt;tag&gt;</a:t>
            </a:r>
          </a:p>
          <a:p>
            <a:pPr marL="400050" lvl="1" indent="0">
              <a:buSzPct val="50000"/>
              <a:buNone/>
            </a:pPr>
            <a:endParaRPr lang="en-US" sz="2400" dirty="0" smtClean="0">
              <a:latin typeface="Garamond"/>
              <a:cs typeface="Garamond"/>
            </a:endParaRPr>
          </a:p>
          <a:p>
            <a:pPr marL="400050" lvl="1" indent="0">
              <a:buSzPct val="50000"/>
              <a:buNone/>
            </a:pPr>
            <a:r>
              <a:rPr lang="en-US" sz="2400" dirty="0" smtClean="0">
                <a:latin typeface="Garamond"/>
                <a:cs typeface="Garamond"/>
              </a:rPr>
              <a:t>Example:</a:t>
            </a:r>
          </a:p>
          <a:p>
            <a:pPr marL="400050" lvl="1" indent="0">
              <a:buSzPct val="50000"/>
              <a:buNone/>
            </a:pPr>
            <a:r>
              <a:rPr lang="en-US" sz="2400" b="1" dirty="0" smtClean="0">
                <a:latin typeface="Garamond"/>
                <a:cs typeface="Garamond"/>
              </a:rPr>
              <a:t>bold</a:t>
            </a:r>
            <a:r>
              <a:rPr lang="en-US" sz="2400" dirty="0" smtClean="0">
                <a:latin typeface="Garamond"/>
                <a:cs typeface="Garamond"/>
              </a:rPr>
              <a:t> a word</a:t>
            </a:r>
          </a:p>
          <a:p>
            <a:pPr marL="400050" lvl="1" indent="0">
              <a:buSzPct val="50000"/>
              <a:buNone/>
            </a:pPr>
            <a:r>
              <a:rPr lang="en-US" sz="2400" dirty="0" smtClean="0">
                <a:latin typeface="Garamond"/>
                <a:cs typeface="Garamond"/>
              </a:rPr>
              <a:t>&lt;b&gt;content&lt;/b&gt;, will bold the word   “content”</a:t>
            </a:r>
          </a:p>
          <a:p>
            <a:pPr marL="400050" lvl="1" indent="0">
              <a:buSzPct val="50000"/>
              <a:buNone/>
            </a:pPr>
            <a:r>
              <a:rPr lang="en-US" sz="2400" dirty="0">
                <a:latin typeface="Garamond"/>
                <a:cs typeface="Garamond"/>
              </a:rPr>
              <a:t>&lt;u</a:t>
            </a:r>
            <a:r>
              <a:rPr lang="en-US" sz="2400" dirty="0" smtClean="0">
                <a:latin typeface="Garamond"/>
                <a:cs typeface="Garamond"/>
              </a:rPr>
              <a:t>&gt;text &lt;</a:t>
            </a:r>
            <a:r>
              <a:rPr lang="en-US" sz="2400" dirty="0">
                <a:latin typeface="Garamond"/>
                <a:cs typeface="Garamond"/>
              </a:rPr>
              <a:t>/u&gt; underline the </a:t>
            </a:r>
            <a:r>
              <a:rPr lang="en-US" sz="2400" u="sng" dirty="0" smtClean="0">
                <a:latin typeface="Garamond"/>
                <a:cs typeface="Garamond"/>
              </a:rPr>
              <a:t>text</a:t>
            </a:r>
          </a:p>
          <a:p>
            <a:pPr marL="400050" lvl="1" indent="0">
              <a:buSzPct val="50000"/>
              <a:buNone/>
            </a:pPr>
            <a:endParaRPr lang="en-US" sz="2400" u="sng" dirty="0" smtClean="0"/>
          </a:p>
          <a:p>
            <a:pPr marL="45720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59553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Structure of an HTML page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49045" y="1872256"/>
            <a:ext cx="783099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 </a:t>
            </a: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&lt;html&gt;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&lt;head&gt;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information about the page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&lt;/head&gt;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&lt;body&gt;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 contents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&lt;/body&gt;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&lt;/html&gt;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" y="1872256"/>
            <a:ext cx="3612750" cy="529765"/>
          </a:xfrm>
          <a:prstGeom prst="rect">
            <a:avLst/>
          </a:prstGeom>
          <a:solidFill>
            <a:srgbClr val="EBF1DE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52431" y="6143062"/>
            <a:ext cx="6856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DOCTYPE tag tells the </a:t>
            </a:r>
            <a:r>
              <a:rPr lang="en-US" dirty="0" smtClean="0"/>
              <a:t>browser to interpret our page as HTML5, </a:t>
            </a:r>
          </a:p>
          <a:p>
            <a:r>
              <a:rPr lang="en-US" dirty="0" smtClean="0"/>
              <a:t>the latest/greatest version of the linguae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653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9806</TotalTime>
  <Words>2939</Words>
  <Application>Microsoft Macintosh PowerPoint</Application>
  <PresentationFormat>On-screen Show (4:3)</PresentationFormat>
  <Paragraphs>480</Paragraphs>
  <Slides>53</Slides>
  <Notes>26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CSC435: Web Programming Lecture 2: HTML basics</vt:lpstr>
      <vt:lpstr>Take-home reading &amp; Tutorial</vt:lpstr>
      <vt:lpstr>How to do well in the course?</vt:lpstr>
      <vt:lpstr>2017 Turing Award: Sir. Tim Berners-Lee for the invention of the WWW</vt:lpstr>
      <vt:lpstr>Website Organization</vt:lpstr>
      <vt:lpstr>HTML</vt:lpstr>
      <vt:lpstr>What is HTML?</vt:lpstr>
      <vt:lpstr>HTML Syntax</vt:lpstr>
      <vt:lpstr>Structure of an HTML page</vt:lpstr>
      <vt:lpstr>Structure of an HTML page</vt:lpstr>
      <vt:lpstr>Structure of an HTML page</vt:lpstr>
      <vt:lpstr>Structure of an HTML page</vt:lpstr>
      <vt:lpstr>Structure of an HTML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web page</vt:lpstr>
      <vt:lpstr>HTML Elements</vt:lpstr>
      <vt:lpstr>HTML Elements</vt:lpstr>
      <vt:lpstr>Web Page Meta data</vt:lpstr>
      <vt:lpstr>Page Title: &lt;title&gt;</vt:lpstr>
      <vt:lpstr>Paragraph: &lt;p&gt;</vt:lpstr>
      <vt:lpstr>Headings: &lt;h1&gt;,&lt;h2&gt;,…,&lt;h6&gt; headings separate major areas of the page (block)</vt:lpstr>
      <vt:lpstr>&lt;header&gt; and &lt;footer&gt; </vt:lpstr>
      <vt:lpstr>&lt;article&gt; and &lt;section&gt; </vt:lpstr>
      <vt:lpstr>Horizontal rule: &lt;hr&gt; a horizontal line to visually separate sections of a page (block)</vt:lpstr>
      <vt:lpstr>Links: &lt;a&gt; links, or “anchors”, to other pages(inline)</vt:lpstr>
      <vt:lpstr>More about HTML attributes</vt:lpstr>
      <vt:lpstr>Block and Inline </vt:lpstr>
      <vt:lpstr>Exceptions and rules</vt:lpstr>
      <vt:lpstr>Images: &lt;img&gt;</vt:lpstr>
      <vt:lpstr>Line Break: &lt;br /&gt; forces a line break in the middle of a block element (inline)</vt:lpstr>
      <vt:lpstr>Nesting Tags</vt:lpstr>
      <vt:lpstr>Comments: &lt;!-- …&gt; comments do document your HTML file</vt:lpstr>
      <vt:lpstr>Web Standards </vt:lpstr>
      <vt:lpstr>W3C HTML Validator</vt:lpstr>
      <vt:lpstr>Unordered List: &lt;ul&gt;,&lt;li&gt;</vt:lpstr>
      <vt:lpstr>Nested List</vt:lpstr>
      <vt:lpstr>Definition list: &lt;dl&gt;,&lt;dt&gt;,&lt;dd&gt;</vt:lpstr>
      <vt:lpstr>Computer Code: &lt;code&gt; a short section of computer code (usually with fixed width)</vt:lpstr>
      <vt:lpstr>Preformatted Text: &lt;pre&gt; a short section of computer code (usualy with fixed wdith)</vt:lpstr>
      <vt:lpstr>Quiz</vt:lpstr>
      <vt:lpstr>Quiz</vt:lpstr>
      <vt:lpstr>HTML Exercise 1: About me</vt:lpstr>
      <vt:lpstr>HTML Exercise 1: Example</vt:lpstr>
      <vt:lpstr>Class and Ids</vt:lpstr>
      <vt:lpstr>Style Attributes: redundant with CSS</vt:lpstr>
      <vt:lpstr>Exercise</vt:lpstr>
      <vt:lpstr>PowerPoint Presentation</vt:lpstr>
      <vt:lpstr>PowerPoint Presentation</vt:lpstr>
      <vt:lpstr>Exercise</vt:lpstr>
    </vt:vector>
  </TitlesOfParts>
  <Company>The Smith-Kettlewell Eye Research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CSC435: Web Programming Lecture 1</dc:title>
  <dc:creator>Bei Xiao</dc:creator>
  <cp:lastModifiedBy>Bei Xiao</cp:lastModifiedBy>
  <cp:revision>1087</cp:revision>
  <dcterms:created xsi:type="dcterms:W3CDTF">2014-01-16T21:31:48Z</dcterms:created>
  <dcterms:modified xsi:type="dcterms:W3CDTF">2018-01-23T22:17:40Z</dcterms:modified>
</cp:coreProperties>
</file>