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4"/>
  </p:notesMasterIdLst>
  <p:sldIdLst>
    <p:sldId id="256" r:id="rId2"/>
    <p:sldId id="370" r:id="rId3"/>
    <p:sldId id="456" r:id="rId4"/>
    <p:sldId id="514" r:id="rId5"/>
    <p:sldId id="522" r:id="rId6"/>
    <p:sldId id="521" r:id="rId7"/>
    <p:sldId id="515" r:id="rId8"/>
    <p:sldId id="516" r:id="rId9"/>
    <p:sldId id="496" r:id="rId10"/>
    <p:sldId id="517" r:id="rId11"/>
    <p:sldId id="518" r:id="rId12"/>
    <p:sldId id="519" r:id="rId13"/>
    <p:sldId id="520" r:id="rId14"/>
    <p:sldId id="490" r:id="rId15"/>
    <p:sldId id="489" r:id="rId16"/>
    <p:sldId id="491" r:id="rId17"/>
    <p:sldId id="473" r:id="rId18"/>
    <p:sldId id="495" r:id="rId19"/>
    <p:sldId id="492" r:id="rId20"/>
    <p:sldId id="493" r:id="rId21"/>
    <p:sldId id="494" r:id="rId22"/>
    <p:sldId id="497" r:id="rId23"/>
    <p:sldId id="498" r:id="rId24"/>
    <p:sldId id="499" r:id="rId25"/>
    <p:sldId id="500" r:id="rId26"/>
    <p:sldId id="501" r:id="rId27"/>
    <p:sldId id="503" r:id="rId28"/>
    <p:sldId id="504" r:id="rId29"/>
    <p:sldId id="505" r:id="rId30"/>
    <p:sldId id="510" r:id="rId31"/>
    <p:sldId id="507" r:id="rId32"/>
    <p:sldId id="511" r:id="rId33"/>
    <p:sldId id="513" r:id="rId34"/>
    <p:sldId id="512" r:id="rId35"/>
    <p:sldId id="506" r:id="rId36"/>
    <p:sldId id="502" r:id="rId37"/>
    <p:sldId id="467" r:id="rId38"/>
    <p:sldId id="474" r:id="rId39"/>
    <p:sldId id="476" r:id="rId40"/>
    <p:sldId id="482" r:id="rId41"/>
    <p:sldId id="475" r:id="rId42"/>
    <p:sldId id="480" r:id="rId43"/>
    <p:sldId id="481" r:id="rId44"/>
    <p:sldId id="483" r:id="rId45"/>
    <p:sldId id="487" r:id="rId46"/>
    <p:sldId id="484" r:id="rId47"/>
    <p:sldId id="488" r:id="rId48"/>
    <p:sldId id="486" r:id="rId49"/>
    <p:sldId id="479" r:id="rId50"/>
    <p:sldId id="471" r:id="rId51"/>
    <p:sldId id="472" r:id="rId52"/>
    <p:sldId id="36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9184" autoAdjust="0"/>
  </p:normalViewPr>
  <p:slideViewPr>
    <p:cSldViewPr snapToGrid="0" snapToObjects="1">
      <p:cViewPr varScale="1">
        <p:scale>
          <a:sx n="104" d="100"/>
          <a:sy n="104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cies-in-pieces.com/%23" TargetMode="External"/><Relationship Id="rId3" Type="http://schemas.openxmlformats.org/officeDocument/2006/relationships/hyperlink" Target="http://www.learn-js.org/" TargetMode="External"/><Relationship Id="rId7" Type="http://schemas.openxmlformats.org/officeDocument/2006/relationships/hyperlink" Target="http://www.rleonardi.com/interactive-resume/" TargetMode="External"/><Relationship Id="rId2" Type="http://schemas.openxmlformats.org/officeDocument/2006/relationships/hyperlink" Target="https://developer.mozilla.org/en-US/docs/Learn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natewiley/pen/HBrbL" TargetMode="External"/><Relationship Id="rId5" Type="http://schemas.openxmlformats.org/officeDocument/2006/relationships/hyperlink" Target="http://www.dennis.video/%23about" TargetMode="External"/><Relationship Id="rId10" Type="http://schemas.openxmlformats.org/officeDocument/2006/relationships/hyperlink" Target="https://omfgdogs.com/" TargetMode="External"/><Relationship Id="rId4" Type="http://schemas.openxmlformats.org/officeDocument/2006/relationships/hyperlink" Target="https://developer.mozilla.org/en-US/docs/Learn/Getting_started_with_the_web/JavaScript_basics" TargetMode="External"/><Relationship Id="rId9" Type="http://schemas.openxmlformats.org/officeDocument/2006/relationships/hyperlink" Target="https://bl.ocks.org/mbostock/416540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/behavioralsepar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/getElementByI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32991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10: JavaScript: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Objects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 15, Monday,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3: guess a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JavaScript program where the program takes a random integer between 1 and 10, the user then prompted to input a guess number. If the user input matches the guess number, the program will display “good work”, otherwise, it will display “not matched”.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Hint: use alert() function to pop out text message.</a:t>
            </a:r>
          </a:p>
          <a:p>
            <a:pPr marL="400050" lvl="1" indent="0">
              <a:buNone/>
            </a:pPr>
            <a:r>
              <a:rPr lang="en-US" dirty="0"/>
              <a:t>Use Prompt() for user input.   E.g.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gnum</a:t>
            </a:r>
            <a:r>
              <a:rPr lang="en-US" dirty="0"/>
              <a:t> = prompt('Guess the number between 1 and 10</a:t>
            </a:r>
          </a:p>
        </p:txBody>
      </p:sp>
    </p:spTree>
    <p:extLst>
      <p:ext uri="{BB962C8B-B14F-4D97-AF65-F5344CB8AC3E}">
        <p14:creationId xmlns:p14="http://schemas.microsoft.com/office/powerpoint/2010/main" val="115977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4: split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function to split a string and convert it to an array of words. 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string_to_array</a:t>
            </a:r>
            <a:r>
              <a:rPr lang="en-US" dirty="0"/>
              <a:t>(“ Monday is blue”)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 “Monday”, “is”, “Blue”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1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5:  show today’s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a JavaScript function to display today’s day in the following format:</a:t>
            </a:r>
          </a:p>
          <a:p>
            <a:r>
              <a:rPr lang="en-US" dirty="0"/>
              <a:t>Today is Thursday. It is 5:30pm.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about how to display “pm” versus “am”  depends on the hour. </a:t>
            </a:r>
          </a:p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document.write</a:t>
            </a:r>
            <a:r>
              <a:rPr lang="en-US" dirty="0"/>
              <a:t> or alert to display the message.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makes the days into an array of strings. Again array starts with 0.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736505"/>
            <a:ext cx="8229600" cy="163121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d = new Date();       //get the date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day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day of the date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hour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d.getHours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get hours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 minuets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d.getMinuets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//get minuets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1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 (take home): show dates until Christmas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Write a JavaScript to display how many dates until Christmas of 2018. </a:t>
            </a:r>
          </a:p>
          <a:p>
            <a:r>
              <a:rPr lang="en-US" sz="3800" dirty="0"/>
              <a:t>You might find the following function useful:</a:t>
            </a:r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/>
              <a:t>Expected month from 0 to 11. 11 will be December, 12 will be start of the next year</a:t>
            </a:r>
          </a:p>
          <a:p>
            <a:endParaRPr lang="en-US" sz="3800" dirty="0"/>
          </a:p>
          <a:p>
            <a:r>
              <a:rPr lang="en-US" sz="3800" dirty="0"/>
              <a:t>JS complete date references:</a:t>
            </a:r>
          </a:p>
          <a:p>
            <a:r>
              <a:rPr lang="en-US" sz="3800" dirty="0">
                <a:hlinkClick r:id="rId2"/>
              </a:rPr>
              <a:t>http://www.w3schools.com/jsref/jsref_obj_date.asp</a:t>
            </a:r>
            <a:endParaRPr lang="en-US" sz="3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404" y="2516337"/>
            <a:ext cx="8541596" cy="193899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new Date();       //get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year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get the month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(2020, 10,3); // Tue Nov 03 2020 11:17:37 GMT -500 (EST)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Form Element: &lt;input&gt;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5525" y="1626885"/>
            <a:ext cx="8958475" cy="807659"/>
          </a:xfr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&lt;!-- 'q' happens to be the name of Google's required </a:t>
            </a:r>
            <a:r>
              <a:rPr lang="en-US" dirty="0" err="1">
                <a:latin typeface="Courier New"/>
                <a:cs typeface="Courier New"/>
              </a:rPr>
              <a:t>paramter</a:t>
            </a:r>
            <a:r>
              <a:rPr lang="en-US" dirty="0">
                <a:latin typeface="Courier New"/>
                <a:cs typeface="Courier New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input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type=</a:t>
            </a:r>
            <a:r>
              <a:rPr lang="en-US" dirty="0">
                <a:latin typeface="Courier New"/>
                <a:cs typeface="Courier New"/>
              </a:rPr>
              <a:t>"text" 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name=</a:t>
            </a:r>
            <a:r>
              <a:rPr lang="en-US" dirty="0">
                <a:latin typeface="Courier New"/>
                <a:cs typeface="Courier New"/>
              </a:rPr>
              <a:t>"q"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value=</a:t>
            </a:r>
            <a:r>
              <a:rPr lang="en-US" dirty="0">
                <a:latin typeface="Courier New"/>
                <a:cs typeface="Courier New"/>
              </a:rPr>
              <a:t>"Colbert Report" /&gt;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input</a:t>
            </a:r>
            <a:r>
              <a:rPr lang="en-US" dirty="0">
                <a:latin typeface="Courier New"/>
                <a:cs typeface="Courier New"/>
              </a:rPr>
              <a:t> type="submit" value="</a:t>
            </a:r>
            <a:r>
              <a:rPr lang="en-US" dirty="0" err="1">
                <a:latin typeface="Courier New"/>
                <a:cs typeface="Courier New"/>
              </a:rPr>
              <a:t>Booyah</a:t>
            </a:r>
            <a:r>
              <a:rPr lang="en-US" dirty="0">
                <a:latin typeface="Courier New"/>
                <a:cs typeface="Courier New"/>
              </a:rPr>
              <a:t>!" /&gt;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5526" y="2584395"/>
            <a:ext cx="8835726" cy="12003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                                           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5524" y="4051258"/>
            <a:ext cx="8958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Input element is used to create many UI controls (an inline element that must be self-closed)</a:t>
            </a:r>
          </a:p>
          <a:p>
            <a:r>
              <a:rPr lang="en-US" sz="2400" dirty="0">
                <a:latin typeface="Courier New"/>
                <a:cs typeface="Courier New"/>
              </a:rPr>
              <a:t>name</a:t>
            </a:r>
            <a:r>
              <a:rPr lang="en-US" sz="2400" dirty="0"/>
              <a:t> attribute specifies name of query parameter to pass to server.</a:t>
            </a:r>
          </a:p>
          <a:p>
            <a:r>
              <a:rPr lang="en-US" sz="2400" dirty="0"/>
              <a:t>type can be </a:t>
            </a:r>
            <a:r>
              <a:rPr lang="en-US" sz="2400" dirty="0">
                <a:latin typeface="Courier New"/>
                <a:cs typeface="Courier New"/>
              </a:rPr>
              <a:t>button, checkbox, file, hidden, password, radio, reset, submit, text</a:t>
            </a:r>
            <a:r>
              <a:rPr lang="en-US" sz="2400" dirty="0"/>
              <a:t>,…</a:t>
            </a:r>
          </a:p>
          <a:p>
            <a:r>
              <a:rPr lang="en-US" sz="2400" dirty="0">
                <a:latin typeface="Courier New"/>
                <a:cs typeface="Courier New"/>
              </a:rPr>
              <a:t>value</a:t>
            </a:r>
            <a:r>
              <a:rPr lang="en-US" sz="2400" dirty="0"/>
              <a:t> attribute specifies control’s initial text.</a:t>
            </a:r>
          </a:p>
        </p:txBody>
      </p:sp>
      <p:pic>
        <p:nvPicPr>
          <p:cNvPr id="3" name="Picture 2" descr="Screen Shot 2018-02-23 at 11.3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" y="2768892"/>
            <a:ext cx="4165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Text fields: &lt;input&gt;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5525" y="1715493"/>
            <a:ext cx="8958475" cy="807659"/>
          </a:xfr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size="10"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="8"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type="password"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size="16" /&gt; Password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5525" y="2673003"/>
            <a:ext cx="8958475" cy="12003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                                             output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5" y="2724145"/>
            <a:ext cx="3797495" cy="6604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5524" y="4494305"/>
            <a:ext cx="8958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 attributes: </a:t>
            </a:r>
            <a:r>
              <a:rPr lang="en-US" sz="2400" dirty="0">
                <a:latin typeface="Courier New"/>
                <a:cs typeface="Courier New"/>
              </a:rPr>
              <a:t>disabled, </a:t>
            </a:r>
            <a:r>
              <a:rPr lang="en-US" sz="2400" dirty="0" err="1">
                <a:latin typeface="Courier New"/>
                <a:cs typeface="Courier New"/>
              </a:rPr>
              <a:t>maxlength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readonly</a:t>
            </a:r>
            <a:r>
              <a:rPr lang="en-US" sz="2400" dirty="0">
                <a:latin typeface="Courier New"/>
                <a:cs typeface="Courier New"/>
              </a:rPr>
              <a:t>, size, value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 attribute controls onscreen width of text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maxlength</a:t>
            </a:r>
            <a:r>
              <a:rPr lang="en-US" sz="2400" dirty="0"/>
              <a:t> limits how many characters user is able to type into field</a:t>
            </a:r>
          </a:p>
        </p:txBody>
      </p:sp>
    </p:spTree>
    <p:extLst>
      <p:ext uri="{BB962C8B-B14F-4D97-AF65-F5344CB8AC3E}">
        <p14:creationId xmlns:p14="http://schemas.microsoft.com/office/powerpoint/2010/main" val="1731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Form Elements: Text boxes: &lt;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textarea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&gt;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5525" y="1715493"/>
            <a:ext cx="8958475" cy="807659"/>
          </a:xfrm>
          <a:solidFill>
            <a:srgbClr val="EBF8FF"/>
          </a:solidFill>
          <a:ln w="19050"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rows=“4”, cols=“20”&gt;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comments here.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textrea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3191419"/>
            <a:ext cx="8079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Initial text is placed inside </a:t>
            </a:r>
            <a:r>
              <a:rPr lang="en-US" dirty="0" err="1"/>
              <a:t>textarea</a:t>
            </a:r>
            <a:r>
              <a:rPr lang="en-US" dirty="0"/>
              <a:t> tag (optional)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Required </a:t>
            </a:r>
            <a:r>
              <a:rPr lang="en-US" dirty="0">
                <a:latin typeface="Courier New"/>
                <a:cs typeface="Courier New"/>
              </a:rPr>
              <a:t>rows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cols</a:t>
            </a:r>
            <a:r>
              <a:rPr lang="en-US" dirty="0"/>
              <a:t> attributes specify height/width in characters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optional </a:t>
            </a:r>
            <a:r>
              <a:rPr lang="en-US" dirty="0" err="1"/>
              <a:t>readonly</a:t>
            </a:r>
            <a:r>
              <a:rPr lang="en-US" dirty="0"/>
              <a:t> attribute means text cannot be modified</a:t>
            </a:r>
          </a:p>
        </p:txBody>
      </p:sp>
    </p:spTree>
    <p:extLst>
      <p:ext uri="{BB962C8B-B14F-4D97-AF65-F5344CB8AC3E}">
        <p14:creationId xmlns:p14="http://schemas.microsoft.com/office/powerpoint/2010/main" val="419081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Use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InnerHTML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to add text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9464"/>
            <a:ext cx="8371223" cy="698683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me!&lt;/button&gt;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 id="output"&gt;Hello &lt;/span&gt;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2637344"/>
            <a:ext cx="8371223" cy="163121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var span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" bro";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611344"/>
            <a:ext cx="8371222" cy="9233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output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0" y="4840885"/>
            <a:ext cx="1784442" cy="311166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199" y="5624361"/>
            <a:ext cx="9037227" cy="1474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can change the text inside most elements by setting the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8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Programming: Resources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849" y="1325979"/>
            <a:ext cx="729294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Review programming basics: using variables, arrays, loops, if-statements, and functions</a:t>
            </a:r>
          </a:p>
          <a:p>
            <a:endParaRPr lang="en-US" sz="2200" b="1" dirty="0"/>
          </a:p>
          <a:p>
            <a:r>
              <a:rPr lang="en-US" b="1" dirty="0"/>
              <a:t>Go over some JavaScript tutorials - there are many great ones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Mozilla's JavaScript Basics 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Basic interactive tutorials:</a:t>
            </a:r>
          </a:p>
          <a:p>
            <a:r>
              <a:rPr lang="en-US" dirty="0">
                <a:hlinkClick r:id="rId3"/>
              </a:rPr>
              <a:t>LearnJS</a:t>
            </a:r>
            <a:endParaRPr lang="en-US" dirty="0">
              <a:hlinkClick r:id="rId4"/>
            </a:endParaRPr>
          </a:p>
          <a:p>
            <a:endParaRPr lang="en-US" dirty="0"/>
          </a:p>
          <a:p>
            <a:r>
              <a:rPr lang="en-US" b="1" dirty="0"/>
              <a:t>Check out cool examples of JavaScript on the web!</a:t>
            </a:r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Dennis Music Video</a:t>
            </a:r>
            <a:endParaRPr lang="en-US" dirty="0"/>
          </a:p>
          <a:p>
            <a:r>
              <a:rPr lang="en-US" dirty="0">
                <a:hlinkClick r:id="rId6"/>
              </a:rPr>
              <a:t>JavaScript Memroy Game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7"/>
              </a:rPr>
              <a:t>Robby Leonardi Mario-style Resume</a:t>
            </a:r>
          </a:p>
          <a:p>
            <a:r>
              <a:rPr lang="en-US" dirty="0">
                <a:hlinkClick r:id="rId8"/>
              </a:rPr>
              <a:t>Species in Pieces</a:t>
            </a:r>
          </a:p>
          <a:p>
            <a:r>
              <a:rPr lang="en-US" dirty="0">
                <a:hlinkClick r:id="rId9"/>
              </a:rPr>
              <a:t>Rainbow Worm</a:t>
            </a:r>
          </a:p>
          <a:p>
            <a:r>
              <a:rPr lang="en-US" dirty="0">
                <a:hlinkClick r:id="rId10"/>
              </a:rPr>
              <a:t>OMFGDOGS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 (DOM) </a:t>
            </a:r>
            <a:endParaRPr lang="en-US" dirty="0"/>
          </a:p>
        </p:txBody>
      </p:sp>
      <p:pic>
        <p:nvPicPr>
          <p:cNvPr id="8" name="Picture 3" descr="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79" y="2409458"/>
            <a:ext cx="3104874" cy="38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02915" y="1353030"/>
            <a:ext cx="10058400" cy="460144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/>
              <a:t>a set of JavaScript objects that represent each element on the page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7757" y="2527148"/>
            <a:ext cx="370539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  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&lt;title&gt; ... &lt;/title&gt;</a:t>
            </a:r>
          </a:p>
          <a:p>
            <a:r>
              <a:rPr lang="en-US" dirty="0">
                <a:latin typeface="Courier New"/>
                <a:cs typeface="Courier New"/>
              </a:rPr>
              <a:t>  &lt;/head&gt;</a:t>
            </a:r>
          </a:p>
          <a:p>
            <a:r>
              <a:rPr lang="en-US" dirty="0">
                <a:latin typeface="Courier New"/>
                <a:cs typeface="Courier New"/>
              </a:rPr>
              <a:t>  &lt;body&gt;</a:t>
            </a:r>
          </a:p>
          <a:p>
            <a:r>
              <a:rPr lang="en-US" dirty="0">
                <a:latin typeface="Courier New"/>
                <a:cs typeface="Courier New"/>
              </a:rPr>
              <a:t>    &lt;h1&gt; ... &lt;/h1&gt;</a:t>
            </a:r>
          </a:p>
          <a:p>
            <a:r>
              <a:rPr lang="en-US" dirty="0">
                <a:latin typeface="Courier New"/>
                <a:cs typeface="Courier New"/>
              </a:rPr>
              <a:t>    &lt;div&gt;</a:t>
            </a:r>
          </a:p>
          <a:p>
            <a:r>
              <a:rPr lang="en-US" dirty="0">
                <a:latin typeface="Courier New"/>
                <a:cs typeface="Courier New"/>
              </a:rPr>
              <a:t>      &lt;p&gt; ... &lt;/p&gt;</a:t>
            </a:r>
          </a:p>
          <a:p>
            <a:r>
              <a:rPr lang="en-US" dirty="0">
                <a:latin typeface="Courier New"/>
                <a:cs typeface="Courier New"/>
              </a:rPr>
              <a:t>    &lt;/div&gt;</a:t>
            </a:r>
          </a:p>
          <a:p>
            <a:r>
              <a:rPr lang="en-US" dirty="0">
                <a:latin typeface="Courier New"/>
                <a:cs typeface="Courier New"/>
              </a:rPr>
              <a:t>  &lt;/body&gt;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489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Exercises</a:t>
            </a:r>
          </a:p>
          <a:p>
            <a:r>
              <a:rPr lang="en-US" dirty="0">
                <a:latin typeface="Arial"/>
                <a:cs typeface="Arial"/>
              </a:rPr>
              <a:t>More on Event-driven Programming</a:t>
            </a:r>
          </a:p>
          <a:p>
            <a:r>
              <a:rPr lang="en-US" dirty="0">
                <a:latin typeface="Arial"/>
                <a:cs typeface="Arial"/>
              </a:rPr>
              <a:t>Form inputs</a:t>
            </a:r>
          </a:p>
          <a:p>
            <a:r>
              <a:rPr lang="en-US" dirty="0">
                <a:latin typeface="Arial"/>
                <a:cs typeface="Arial"/>
              </a:rPr>
              <a:t>JavaScript DOM</a:t>
            </a:r>
          </a:p>
          <a:p>
            <a:r>
              <a:rPr lang="en-US" dirty="0">
                <a:latin typeface="Arial"/>
                <a:cs typeface="Arial"/>
              </a:rPr>
              <a:t>Unobtrusive JavaScript</a:t>
            </a:r>
          </a:p>
          <a:p>
            <a:r>
              <a:rPr lang="en-US" dirty="0">
                <a:latin typeface="Arial"/>
                <a:cs typeface="Arial"/>
              </a:rPr>
              <a:t>JavaScript Object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 (DOM) </a:t>
            </a:r>
            <a:endParaRPr lang="en-US" dirty="0"/>
          </a:p>
        </p:txBody>
      </p:sp>
      <p:pic>
        <p:nvPicPr>
          <p:cNvPr id="8" name="Picture 3" descr="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79" y="2409458"/>
            <a:ext cx="3104874" cy="38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9495" y="1452887"/>
            <a:ext cx="5854846" cy="48907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each tag in a page corresponds to a JavaScript DOM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JS code can talk to these objects to examine elements' state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e.g. see whether a box is checked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change state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e.g. insert some new text into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change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e.g. make a paragraph red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02915" y="1353030"/>
            <a:ext cx="10058400" cy="460144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/>
              <a:t>a set of JavaScript objects that represent each element on the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6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 (DOM)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018359"/>
            <a:ext cx="7634430" cy="3628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get DOM elements in JS</a:t>
            </a:r>
            <a:endParaRPr lang="en-US" sz="24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>
                <a:latin typeface="Arial" panose="020B0604020202020204" pitchFamily="34" charset="0"/>
              </a:rPr>
              <a:t>Ask them by id: </a:t>
            </a:r>
            <a:r>
              <a:rPr lang="en-US" sz="2400" dirty="0" err="1">
                <a:latin typeface="Arial" panose="020B0604020202020204" pitchFamily="34" charset="0"/>
              </a:rPr>
              <a:t>document.getElementById</a:t>
            </a:r>
            <a:r>
              <a:rPr lang="en-US" sz="2400" dirty="0">
                <a:latin typeface="Arial" panose="020B0604020202020204" pitchFamily="34" charset="0"/>
              </a:rPr>
              <a:t>(…)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for them with CSS style selectors: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</a:rPr>
              <a:t>document.querySelector</a:t>
            </a:r>
            <a:r>
              <a:rPr lang="en-US" sz="2400" dirty="0">
                <a:latin typeface="Arial" panose="020B0604020202020204" pitchFamily="34" charset="0"/>
              </a:rPr>
              <a:t>(…)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</a:rPr>
              <a:t>document.querySelectorall</a:t>
            </a:r>
            <a:r>
              <a:rPr lang="en-US" sz="2400" dirty="0">
                <a:latin typeface="Arial" panose="020B0604020202020204" pitchFamily="34" charset="0"/>
              </a:rPr>
              <a:t>(…)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Arial" panose="020B0604020202020204" pitchFamily="34" charset="0"/>
              </a:rPr>
              <a:t>3. Make new ones! </a:t>
            </a:r>
            <a:r>
              <a:rPr lang="en-US" sz="2400" dirty="0" err="1">
                <a:latin typeface="Arial" panose="020B0604020202020204" pitchFamily="34" charset="0"/>
              </a:rPr>
              <a:t>document.createElement</a:t>
            </a:r>
            <a:r>
              <a:rPr lang="en-US" sz="2400" dirty="0">
                <a:latin typeface="Arial" panose="020B0604020202020204" pitchFamily="34" charset="0"/>
              </a:rPr>
              <a:t>(…)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Getting a DOM element in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756" y="1715319"/>
            <a:ext cx="71489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&lt;p id=“</a:t>
            </a:r>
            <a:r>
              <a:rPr lang="en-US" dirty="0" err="1">
                <a:latin typeface="Courier New"/>
                <a:cs typeface="Courier New"/>
              </a:rPr>
              <a:t>october</a:t>
            </a:r>
            <a:r>
              <a:rPr lang="en-US" dirty="0">
                <a:latin typeface="Courier New"/>
                <a:cs typeface="Courier New"/>
              </a:rPr>
              <a:t>”&gt;&lt;/p&gt;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756" y="3792542"/>
            <a:ext cx="71489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</a:t>
            </a:r>
            <a:r>
              <a:rPr lang="en-US" dirty="0" err="1">
                <a:latin typeface="Courier New"/>
                <a:cs typeface="Courier New"/>
              </a:rPr>
              <a:t>pTag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(“</a:t>
            </a:r>
            <a:r>
              <a:rPr lang="en-US" dirty="0" err="1">
                <a:latin typeface="Courier New"/>
                <a:cs typeface="Courier New"/>
              </a:rPr>
              <a:t>october</a:t>
            </a:r>
            <a:r>
              <a:rPr lang="en-US" dirty="0">
                <a:latin typeface="Courier New"/>
                <a:cs typeface="Courier New"/>
              </a:rPr>
              <a:t>”)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JS</a:t>
            </a:r>
          </a:p>
        </p:txBody>
      </p:sp>
    </p:spTree>
    <p:extLst>
      <p:ext uri="{BB962C8B-B14F-4D97-AF65-F5344CB8AC3E}">
        <p14:creationId xmlns:p14="http://schemas.microsoft.com/office/powerpoint/2010/main" val="27649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is inside a DOM object?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5443"/>
            <a:ext cx="835455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=“images/</a:t>
            </a:r>
            <a:r>
              <a:rPr lang="en-US" dirty="0" err="1">
                <a:latin typeface="Courier New"/>
                <a:cs typeface="Courier New"/>
              </a:rPr>
              <a:t>puppy.png</a:t>
            </a:r>
            <a:r>
              <a:rPr lang="en-US" dirty="0">
                <a:latin typeface="Courier New"/>
                <a:cs typeface="Courier New"/>
              </a:rPr>
              <a:t>” alt= “A fantastic puppy photo”&gt; 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HTML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1561669"/>
            <a:ext cx="7582057" cy="4895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starters, the HTML attributes. This is HTML: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691" y="3625548"/>
            <a:ext cx="77565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Has a DOM object (let's call it </a:t>
            </a:r>
            <a:r>
              <a:rPr lang="en-US" dirty="0" err="1"/>
              <a:t>puppyImg</a:t>
            </a:r>
            <a:r>
              <a:rPr lang="en-US" dirty="0"/>
              <a:t>) with these two properties: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puppyImg.</a:t>
            </a:r>
            <a:r>
              <a:rPr lang="en-US" i="1" dirty="0" err="1"/>
              <a:t>src</a:t>
            </a:r>
            <a:r>
              <a:rPr lang="en-US" dirty="0"/>
              <a:t> -- set by the browser to images/</a:t>
            </a:r>
            <a:r>
              <a:rPr lang="en-US" dirty="0" err="1"/>
              <a:t>puppy.png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puppyImg.</a:t>
            </a:r>
            <a:r>
              <a:rPr lang="en-US" i="1" dirty="0" err="1"/>
              <a:t>alt</a:t>
            </a:r>
            <a:r>
              <a:rPr lang="en-US" dirty="0"/>
              <a:t> -- set by the browser to "A fantastic puppy photo"</a:t>
            </a:r>
          </a:p>
        </p:txBody>
      </p:sp>
    </p:spTree>
    <p:extLst>
      <p:ext uri="{BB962C8B-B14F-4D97-AF65-F5344CB8AC3E}">
        <p14:creationId xmlns:p14="http://schemas.microsoft.com/office/powerpoint/2010/main" val="45300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Accessing Properties of a DOM object (Example)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866" y="1646476"/>
            <a:ext cx="81440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&lt;p&gt;See our &lt;a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sale.html</a:t>
            </a:r>
            <a:r>
              <a:rPr lang="en-US" dirty="0">
                <a:latin typeface="Courier New"/>
                <a:cs typeface="Courier New"/>
              </a:rPr>
              <a:t>" id="</a:t>
            </a:r>
            <a:r>
              <a:rPr lang="en-US" dirty="0" err="1">
                <a:latin typeface="Courier New"/>
                <a:cs typeface="Courier New"/>
              </a:rPr>
              <a:t>saleslink</a:t>
            </a:r>
            <a:r>
              <a:rPr lang="en-US" dirty="0">
                <a:latin typeface="Courier New"/>
                <a:cs typeface="Courier New"/>
              </a:rPr>
              <a:t>"&gt;Sales&lt;/a&gt; today!&lt;/p&gt;</a:t>
            </a:r>
          </a:p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 id="icon"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="images/</a:t>
            </a:r>
            <a:r>
              <a:rPr lang="en-US" dirty="0" err="1">
                <a:latin typeface="Courier New"/>
                <a:cs typeface="Courier New"/>
              </a:rPr>
              <a:t>borat.jpg</a:t>
            </a:r>
            <a:r>
              <a:rPr lang="en-US" dirty="0">
                <a:latin typeface="Courier New"/>
                <a:cs typeface="Courier New"/>
              </a:rPr>
              <a:t>" alt="Borat" /&gt;</a:t>
            </a:r>
          </a:p>
          <a:p>
            <a:r>
              <a:rPr lang="en-US" dirty="0">
                <a:latin typeface="Courier New"/>
                <a:cs typeface="Courier New"/>
              </a:rPr>
              <a:t>&lt;caption class="photo user-upload"&gt;Beauty.&lt;/caption&gt;  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990" y="2891752"/>
            <a:ext cx="857714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icon    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("icon");</a:t>
            </a:r>
          </a:p>
          <a:p>
            <a:r>
              <a:rPr lang="en-US" dirty="0">
                <a:latin typeface="Courier New"/>
                <a:cs typeface="Courier New"/>
              </a:rPr>
              <a:t>let </a:t>
            </a:r>
            <a:r>
              <a:rPr lang="en-US" dirty="0" err="1">
                <a:latin typeface="Courier New"/>
                <a:cs typeface="Courier New"/>
              </a:rPr>
              <a:t>theLink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saleslink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r>
              <a:rPr lang="en-US" dirty="0">
                <a:latin typeface="Courier New"/>
                <a:cs typeface="Courier New"/>
              </a:rPr>
              <a:t>let caption = </a:t>
            </a:r>
            <a:r>
              <a:rPr lang="en-US" dirty="0" err="1">
                <a:latin typeface="Courier New"/>
                <a:cs typeface="Courier New"/>
              </a:rPr>
              <a:t>document.querySelector</a:t>
            </a:r>
            <a:r>
              <a:rPr lang="en-US" dirty="0">
                <a:latin typeface="Courier New"/>
                <a:cs typeface="Courier New"/>
              </a:rPr>
              <a:t>("caption");                                                   </a:t>
            </a:r>
            <a:r>
              <a:rPr lang="en-US" dirty="0"/>
              <a:t>JS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94993"/>
              </p:ext>
            </p:extLst>
          </p:nvPr>
        </p:nvGraphicFramePr>
        <p:xfrm>
          <a:off x="286990" y="4278242"/>
          <a:ext cx="79737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tagName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element’s HTML</a:t>
                      </a:r>
                      <a:r>
                        <a:rPr lang="en-US" baseline="0" dirty="0"/>
                        <a:t>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icon.tagName</a:t>
                      </a:r>
                      <a:r>
                        <a:rPr lang="en-US" baseline="0" dirty="0"/>
                        <a:t> is “IMG”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 classes</a:t>
                      </a:r>
                      <a:r>
                        <a:rPr lang="en-US" baseline="0" dirty="0"/>
                        <a:t> of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caption.className</a:t>
                      </a:r>
                      <a:r>
                        <a:rPr lang="en-US" dirty="0"/>
                        <a:t> is “photo user-upload”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r>
                        <a:rPr lang="en-US" baseline="0" dirty="0"/>
                        <a:t> target of an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icon.src</a:t>
                      </a:r>
                      <a:r>
                        <a:rPr lang="en-US" baseline="0" dirty="0"/>
                        <a:t> is “images/</a:t>
                      </a:r>
                      <a:r>
                        <a:rPr lang="en-US" baseline="0" dirty="0" err="1"/>
                        <a:t>borat.jpg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r>
                        <a:rPr lang="en-US" baseline="0" dirty="0"/>
                        <a:t> target of a link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theLink.href</a:t>
                      </a:r>
                      <a:r>
                        <a:rPr lang="en-US" baseline="0" dirty="0"/>
                        <a:t> is “</a:t>
                      </a:r>
                      <a:r>
                        <a:rPr lang="en-US" baseline="0" dirty="0" err="1"/>
                        <a:t>sale.html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96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/>
              <a:t>All DOM elements have a property called </a:t>
            </a:r>
            <a:r>
              <a:rPr lang="en-US" dirty="0" err="1"/>
              <a:t>innerHTML</a:t>
            </a:r>
            <a:r>
              <a:rPr lang="en-US" dirty="0"/>
              <a:t> that has the contents of the HTML tag as a string.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546" y="3146211"/>
            <a:ext cx="807519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ul</a:t>
            </a:r>
            <a:r>
              <a:rPr lang="en-US" dirty="0">
                <a:latin typeface="Courier New"/>
                <a:cs typeface="Courier New"/>
              </a:rPr>
              <a:t> id="</a:t>
            </a:r>
            <a:r>
              <a:rPr lang="en-US" dirty="0" err="1">
                <a:latin typeface="Courier New"/>
                <a:cs typeface="Courier New"/>
              </a:rPr>
              <a:t>dr-seuss</a:t>
            </a:r>
            <a:r>
              <a:rPr lang="en-US" dirty="0">
                <a:latin typeface="Courier New"/>
                <a:cs typeface="Courier New"/>
              </a:rPr>
              <a:t>"&gt;</a:t>
            </a:r>
          </a:p>
          <a:p>
            <a:r>
              <a:rPr lang="en-US" dirty="0">
                <a:latin typeface="Courier New"/>
                <a:cs typeface="Courier New"/>
              </a:rPr>
              <a:t>    &lt;li&gt;Thing 1&lt;/li&gt;</a:t>
            </a:r>
          </a:p>
          <a:p>
            <a:r>
              <a:rPr lang="en-US" dirty="0">
                <a:latin typeface="Courier New"/>
                <a:cs typeface="Courier New"/>
              </a:rPr>
              <a:t>    &lt;li&gt;Thing 2&lt;/li&gt;</a:t>
            </a:r>
          </a:p>
          <a:p>
            <a:r>
              <a:rPr lang="en-US" dirty="0">
                <a:latin typeface="Courier New"/>
                <a:cs typeface="Courier New"/>
              </a:rPr>
              <a:t>&lt;/</a:t>
            </a:r>
            <a:r>
              <a:rPr lang="en-US" dirty="0" err="1">
                <a:latin typeface="Courier New"/>
                <a:cs typeface="Courier New"/>
              </a:rPr>
              <a:t>ul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   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154" y="4745816"/>
            <a:ext cx="8075191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elm 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dr-seuss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//</a:t>
            </a:r>
            <a:r>
              <a:rPr lang="en-US" dirty="0" err="1">
                <a:latin typeface="Courier New"/>
                <a:cs typeface="Courier New"/>
              </a:rPr>
              <a:t>elm.innerHTML</a:t>
            </a:r>
            <a:r>
              <a:rPr lang="en-US" dirty="0">
                <a:latin typeface="Courier New"/>
                <a:cs typeface="Courier New"/>
              </a:rPr>
              <a:t>: “\n &lt;li&gt;Thing 1&lt;/li&gt;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&lt;li&gt;Thing 2&lt;/li&gt;  \n”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 JS</a:t>
            </a:r>
          </a:p>
        </p:txBody>
      </p:sp>
    </p:spTree>
    <p:extLst>
      <p:ext uri="{BB962C8B-B14F-4D97-AF65-F5344CB8AC3E}">
        <p14:creationId xmlns:p14="http://schemas.microsoft.com/office/powerpoint/2010/main" val="298390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DOM Elements (Example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67" y="1417638"/>
            <a:ext cx="82783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&lt;a id=“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-link”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  <a:hlinkClick r:id="rId2"/>
              </a:rPr>
              <a:t>http://www.facebook.com</a:t>
            </a:r>
            <a:r>
              <a:rPr lang="en-US" dirty="0">
                <a:latin typeface="Courier New"/>
                <a:cs typeface="Courier New"/>
              </a:rPr>
              <a:t>&gt; Facebook &lt;/a&gt;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   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12283"/>
            <a:ext cx="787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the JavaScript runs, we’d see: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875002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00999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after we run this JavaScript: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199" y="4247330"/>
            <a:ext cx="852637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link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fb</a:t>
            </a:r>
            <a:r>
              <a:rPr lang="en-US" dirty="0"/>
              <a:t>-link”);</a:t>
            </a:r>
          </a:p>
          <a:p>
            <a:r>
              <a:rPr lang="en-US" dirty="0" err="1"/>
              <a:t>link.innerHTML</a:t>
            </a:r>
            <a:r>
              <a:rPr lang="en-US" dirty="0"/>
              <a:t> = "MySpace is back in a really big way.";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116978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‘d see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763309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My space is back in big way.</a:t>
            </a:r>
          </a:p>
        </p:txBody>
      </p:sp>
    </p:spTree>
    <p:extLst>
      <p:ext uri="{BB962C8B-B14F-4D97-AF65-F5344CB8AC3E}">
        <p14:creationId xmlns:p14="http://schemas.microsoft.com/office/powerpoint/2010/main" val="93206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191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Unobtrusive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unobtrusive JavaScript?</a:t>
            </a:r>
          </a:p>
          <a:p>
            <a:pPr lvl="1"/>
            <a:r>
              <a:rPr lang="en-US" dirty="0"/>
              <a:t>HTML with NO JavaScript code inside the tags</a:t>
            </a:r>
          </a:p>
          <a:p>
            <a:pPr lvl="1"/>
            <a:r>
              <a:rPr lang="en-US" dirty="0"/>
              <a:t>Uses the JS DOM to attach and execute all JavaScript event handlers. </a:t>
            </a:r>
          </a:p>
          <a:p>
            <a:r>
              <a:rPr lang="en-US" dirty="0"/>
              <a:t>Allows </a:t>
            </a:r>
            <a:r>
              <a:rPr lang="en-US" dirty="0">
                <a:hlinkClick r:id="rId2"/>
              </a:rPr>
              <a:t>separation</a:t>
            </a:r>
            <a:r>
              <a:rPr lang="en-US" dirty="0"/>
              <a:t> of web site into 3 major categories.</a:t>
            </a:r>
          </a:p>
          <a:p>
            <a:pPr lvl="1"/>
            <a:r>
              <a:rPr lang="en-US" dirty="0"/>
              <a:t>Content(HTML) – what is it?</a:t>
            </a:r>
          </a:p>
          <a:p>
            <a:pPr lvl="1"/>
            <a:r>
              <a:rPr lang="en-US" dirty="0"/>
              <a:t>Presentation (CSS) – how does it look?</a:t>
            </a:r>
          </a:p>
          <a:p>
            <a:pPr lvl="1"/>
            <a:r>
              <a:rPr lang="en-US" dirty="0"/>
              <a:t>Behavior (JavaScript) – how does it respond to user interactions.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Quote: Breaking up is hard to do. But in web design, separation can be a good thing. Content, style, and behavior all deserve their own space.</a:t>
            </a:r>
          </a:p>
        </p:txBody>
      </p:sp>
    </p:spTree>
    <p:extLst>
      <p:ext uri="{BB962C8B-B14F-4D97-AF65-F5344CB8AC3E}">
        <p14:creationId xmlns:p14="http://schemas.microsoft.com/office/powerpoint/2010/main" val="419672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Obtrusive Event Handler (bad)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767" y="1417638"/>
            <a:ext cx="88532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okayClick</a:t>
            </a:r>
            <a:r>
              <a:rPr lang="en-US" dirty="0"/>
              <a:t>();"&gt;OK&lt;/button&gt;                                                         HTML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67" y="2679617"/>
            <a:ext cx="8853233" cy="1477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// called when OK button is clicked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 {</a:t>
            </a:r>
          </a:p>
          <a:p>
            <a:r>
              <a:rPr lang="en-US" dirty="0"/>
              <a:t>    alert("</a:t>
            </a:r>
            <a:r>
              <a:rPr lang="en-US" dirty="0" err="1"/>
              <a:t>booyah</a:t>
            </a:r>
            <a:r>
              <a:rPr lang="en-US" dirty="0"/>
              <a:t>");</a:t>
            </a:r>
          </a:p>
          <a:p>
            <a:r>
              <a:rPr lang="en-US" dirty="0"/>
              <a:t>}                                                                                                                                               JavaScript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4692316"/>
            <a:ext cx="69248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285510"/>
            <a:ext cx="783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bad style (HTML is cluttered with JS code)</a:t>
            </a:r>
          </a:p>
          <a:p>
            <a:endParaRPr lang="en-US" dirty="0"/>
          </a:p>
          <a:p>
            <a:r>
              <a:rPr lang="en-US" dirty="0"/>
              <a:t>Goal: remove all JavaScript code from HTML body</a:t>
            </a:r>
          </a:p>
        </p:txBody>
      </p:sp>
    </p:spTree>
    <p:extLst>
      <p:ext uri="{BB962C8B-B14F-4D97-AF65-F5344CB8AC3E}">
        <p14:creationId xmlns:p14="http://schemas.microsoft.com/office/powerpoint/2010/main" val="4440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Define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686800" cy="1762170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61904"/>
            <a:ext cx="8382000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alert("How are you?");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563870"/>
            <a:ext cx="801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could be the contents of </a:t>
            </a:r>
            <a:r>
              <a:rPr lang="en-US" dirty="0" err="1"/>
              <a:t>example.js</a:t>
            </a:r>
            <a:r>
              <a:rPr lang="en-US" dirty="0"/>
              <a:t> linked to our HTML page. </a:t>
            </a:r>
          </a:p>
          <a:p>
            <a:r>
              <a:rPr lang="en-US" dirty="0"/>
              <a:t>Statements placed into functions can be evaluated in responses to user events.</a:t>
            </a:r>
          </a:p>
          <a:p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31326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Solution: attach an event handler in JavaScript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767" y="1602304"/>
            <a:ext cx="8853233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</a:t>
            </a:r>
            <a:r>
              <a:rPr lang="en-US" dirty="0" err="1">
                <a:latin typeface="Courier New"/>
                <a:cs typeface="Courier New"/>
              </a:rPr>
              <a:t>objectName.onevent</a:t>
            </a:r>
            <a:r>
              <a:rPr lang="en-US" dirty="0">
                <a:latin typeface="Courier New"/>
                <a:cs typeface="Courier New"/>
              </a:rPr>
              <a:t> = function()                      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767" y="3361406"/>
            <a:ext cx="885323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okButton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("ok");</a:t>
            </a:r>
          </a:p>
          <a:p>
            <a:r>
              <a:rPr lang="en-US" dirty="0" err="1"/>
              <a:t>okButton.onclick</a:t>
            </a:r>
            <a:r>
              <a:rPr lang="en-US" dirty="0"/>
              <a:t> = </a:t>
            </a:r>
            <a:r>
              <a:rPr lang="en-US" dirty="0" err="1"/>
              <a:t>okayClick</a:t>
            </a:r>
            <a:r>
              <a:rPr lang="en-US" dirty="0"/>
              <a:t>;                                                                                           JS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0" y="4609029"/>
            <a:ext cx="7831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legal to attach event handlers to elements’ DOM objects in your JavaScript code.</a:t>
            </a:r>
          </a:p>
          <a:p>
            <a:r>
              <a:rPr lang="en-US" dirty="0"/>
              <a:t>Notice that you do not put parentheses after the function’s name</a:t>
            </a:r>
          </a:p>
          <a:p>
            <a:endParaRPr lang="en-US" dirty="0"/>
          </a:p>
          <a:p>
            <a:r>
              <a:rPr lang="en-US" dirty="0"/>
              <a:t>This is better style than attaching them in the HTML.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0" y="2436123"/>
            <a:ext cx="88532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/>
              <a:t>button id=“ok”"&gt;OK&lt;/button&gt;                                                                                     HTML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2016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When does my code run?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1789" y="1371189"/>
            <a:ext cx="7419474" cy="175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myfile.js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 ... &lt;/body&gt;</a:t>
            </a:r>
          </a:p>
          <a:p>
            <a:r>
              <a:rPr lang="en-US" dirty="0"/>
              <a:t>&lt;/html&gt;                                                                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789" y="3430418"/>
            <a:ext cx="729915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let x = 3;</a:t>
            </a:r>
          </a:p>
          <a:p>
            <a:r>
              <a:rPr lang="fr-FR" dirty="0" err="1"/>
              <a:t>function</a:t>
            </a:r>
            <a:r>
              <a:rPr lang="fr-FR" dirty="0"/>
              <a:t> f(n) { return n + 1; }</a:t>
            </a:r>
          </a:p>
          <a:p>
            <a:r>
              <a:rPr lang="fr-FR" dirty="0" err="1"/>
              <a:t>function</a:t>
            </a:r>
            <a:r>
              <a:rPr lang="fr-FR" dirty="0"/>
              <a:t> g(n) { return n - 1; }</a:t>
            </a:r>
          </a:p>
          <a:p>
            <a:r>
              <a:rPr lang="fr-FR" dirty="0"/>
              <a:t>x = f(x);                                                                           JavaScript/</a:t>
            </a:r>
            <a:r>
              <a:rPr lang="fr-FR" dirty="0" err="1"/>
              <a:t>myfile.js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157" y="4820782"/>
            <a:ext cx="753979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Your file's JS code </a:t>
            </a:r>
            <a:r>
              <a:rPr lang="en-US" b="1" dirty="0"/>
              <a:t>runs the moment </a:t>
            </a:r>
            <a:r>
              <a:rPr lang="en-US" dirty="0"/>
              <a:t>the browser loads the script tag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Any variables are declared immediately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Any functions are declared but not called, unless your global code explicitly calls them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 this point in time, the browser has not yet read your page's body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None of the DOM objects for tags on the page have been created yet</a:t>
            </a:r>
          </a:p>
        </p:txBody>
      </p:sp>
    </p:spTree>
    <p:extLst>
      <p:ext uri="{BB962C8B-B14F-4D97-AF65-F5344CB8AC3E}">
        <p14:creationId xmlns:p14="http://schemas.microsoft.com/office/powerpoint/2010/main" val="369306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A failed attempt at being unobtrusive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681789" y="1371189"/>
            <a:ext cx="7419474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myfile.js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&lt;div&gt;&lt;button &lt;</a:t>
            </a:r>
            <a:r>
              <a:rPr lang="en-US" dirty="0" err="1"/>
              <a:t>em</a:t>
            </a:r>
            <a:r>
              <a:rPr lang="en-US" dirty="0"/>
              <a:t>&gt;id="ok"&lt;/</a:t>
            </a:r>
            <a:r>
              <a:rPr lang="en-US" dirty="0" err="1"/>
              <a:t>em</a:t>
            </a:r>
            <a:r>
              <a:rPr lang="en-US" dirty="0"/>
              <a:t>&gt;&gt;OK&lt;/button&gt;&lt;/div&gt; </a:t>
            </a:r>
          </a:p>
          <a:p>
            <a:r>
              <a:rPr lang="en-US" dirty="0"/>
              <a:t>    (... more html ...)         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788" y="3523994"/>
            <a:ext cx="782052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let </a:t>
            </a:r>
            <a:r>
              <a:rPr lang="fr-FR" dirty="0" err="1"/>
              <a:t>btn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("ok");</a:t>
            </a:r>
          </a:p>
          <a:p>
            <a:r>
              <a:rPr lang="fr-FR" dirty="0" err="1"/>
              <a:t>btn.onclick</a:t>
            </a:r>
            <a:r>
              <a:rPr lang="fr-FR" dirty="0"/>
              <a:t> = </a:t>
            </a:r>
            <a:r>
              <a:rPr lang="fr-FR" dirty="0" err="1"/>
              <a:t>okayClick</a:t>
            </a:r>
            <a:r>
              <a:rPr lang="fr-FR" dirty="0"/>
              <a:t>;             //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: </a:t>
            </a:r>
            <a:r>
              <a:rPr lang="fr-FR" dirty="0" err="1"/>
              <a:t>btn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point</a:t>
            </a:r>
          </a:p>
          <a:p>
            <a:r>
              <a:rPr lang="fr-FR" dirty="0"/>
              <a:t>                                     JavaScript/</a:t>
            </a:r>
            <a:r>
              <a:rPr lang="fr-FR" dirty="0" err="1"/>
              <a:t>myfile.js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157" y="4820782"/>
            <a:ext cx="7539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Problem: global JS code runs the moment the script is loaded.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Script in head is processed before page’s body has loaded.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elements are available yet or can be accessed yet via the DOM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need a way to attach the handler after the page is loaded. </a:t>
            </a:r>
          </a:p>
        </p:txBody>
      </p:sp>
    </p:spTree>
    <p:extLst>
      <p:ext uri="{BB962C8B-B14F-4D97-AF65-F5344CB8AC3E}">
        <p14:creationId xmlns:p14="http://schemas.microsoft.com/office/powerpoint/2010/main" val="2639437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The </a:t>
            </a:r>
            <a:r>
              <a:rPr lang="en-US" sz="3500" b="1" dirty="0" err="1">
                <a:solidFill>
                  <a:srgbClr val="008000"/>
                </a:solidFill>
                <a:latin typeface="Century Gothic"/>
                <a:cs typeface="Century Gothic"/>
              </a:rPr>
              <a:t>window.onload</a:t>
            </a:r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 Event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681789" y="1371189"/>
            <a:ext cx="7419474" cy="175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 {</a:t>
            </a:r>
          </a:p>
          <a:p>
            <a:r>
              <a:rPr lang="en-US" dirty="0"/>
              <a:t>  // put code to initialize the page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instruct window to run the function when the page has loaded:</a:t>
            </a:r>
          </a:p>
          <a:p>
            <a:r>
              <a:rPr lang="en-US" dirty="0"/>
              <a:t>  </a:t>
            </a:r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functionName</a:t>
            </a:r>
            <a:r>
              <a:rPr lang="en-US" dirty="0"/>
              <a:t>;  // notice no () after function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157" y="3697834"/>
            <a:ext cx="7539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There is a global event called </a:t>
            </a:r>
            <a:r>
              <a:rPr lang="en-US" dirty="0" err="1"/>
              <a:t>window.onload</a:t>
            </a:r>
            <a:r>
              <a:rPr lang="en-US" dirty="0"/>
              <a:t>  event that happens once everything in the page is loaded.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you attach a function as a handler for </a:t>
            </a:r>
            <a:r>
              <a:rPr lang="en-US" dirty="0" err="1"/>
              <a:t>window.onload</a:t>
            </a:r>
            <a:r>
              <a:rPr lang="en-US" dirty="0"/>
              <a:t>, it will run at that moment. </a:t>
            </a:r>
          </a:p>
        </p:txBody>
      </p:sp>
    </p:spTree>
    <p:extLst>
      <p:ext uri="{BB962C8B-B14F-4D97-AF65-F5344CB8AC3E}">
        <p14:creationId xmlns:p14="http://schemas.microsoft.com/office/powerpoint/2010/main" val="1822316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unobtrusive JS event </a:t>
            </a:r>
            <a:endParaRPr lang="en-US" sz="3500" dirty="0"/>
          </a:p>
        </p:txBody>
      </p:sp>
      <p:sp>
        <p:nvSpPr>
          <p:cNvPr id="5" name="Rectangle 4"/>
          <p:cNvSpPr/>
          <p:nvPr/>
        </p:nvSpPr>
        <p:spPr>
          <a:xfrm>
            <a:off x="855578" y="1639098"/>
            <a:ext cx="753979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Write a HTML with a button “OK”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Write a unobtrusive JavaScript that when the user click the OK button, then the page pop out ”</a:t>
            </a:r>
            <a:r>
              <a:rPr lang="en-US" dirty="0" err="1"/>
              <a:t>Booyah</a:t>
            </a:r>
            <a:r>
              <a:rPr lang="en-US" dirty="0"/>
              <a:t>”.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Check with your neighbor to see if your code is truly Unobtrusive.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&lt;button id=“ok”&gt;OK &lt;/button&gt;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Hint:  wrote two functions 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pageLoad</a:t>
            </a:r>
            <a:r>
              <a:rPr lang="en-US" dirty="0"/>
              <a:t>(){}  // load the page and event handler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(){}   // alert</a:t>
            </a:r>
          </a:p>
        </p:txBody>
      </p:sp>
    </p:spTree>
    <p:extLst>
      <p:ext uri="{BB962C8B-B14F-4D97-AF65-F5344CB8AC3E}">
        <p14:creationId xmlns:p14="http://schemas.microsoft.com/office/powerpoint/2010/main" val="1792878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99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2: Modify the codes (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movingimage.html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) in the exercise folder in blackboard to make it unobtrusive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6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DOM Elements (Example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67" y="1417638"/>
            <a:ext cx="82783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&lt;a id=“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-link”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  <a:hlinkClick r:id="rId2"/>
              </a:rPr>
              <a:t>http://www.facebook.com</a:t>
            </a:r>
            <a:r>
              <a:rPr lang="en-US" dirty="0">
                <a:latin typeface="Courier New"/>
                <a:cs typeface="Courier New"/>
              </a:rPr>
              <a:t>&gt; Facebook &lt;/a&gt;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   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12283"/>
            <a:ext cx="787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the JavaScript runs, we’d see: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875002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00999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after we run this JavaScript: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199" y="4247330"/>
            <a:ext cx="852637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link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fb</a:t>
            </a:r>
            <a:r>
              <a:rPr lang="en-US" dirty="0"/>
              <a:t>-link”);</a:t>
            </a:r>
          </a:p>
          <a:p>
            <a:r>
              <a:rPr lang="en-US" dirty="0" err="1"/>
              <a:t>link.innerHTML</a:t>
            </a:r>
            <a:r>
              <a:rPr lang="en-US" dirty="0"/>
              <a:t> = "MySpace is back in a really big way.";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116978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‘d see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763309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My space is back in big way.</a:t>
            </a:r>
          </a:p>
        </p:txBody>
      </p:sp>
    </p:spTree>
    <p:extLst>
      <p:ext uri="{BB962C8B-B14F-4D97-AF65-F5344CB8AC3E}">
        <p14:creationId xmlns:p14="http://schemas.microsoft.com/office/powerpoint/2010/main" val="218762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2-22 at 12.1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933581" cy="33553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98136" y="5035969"/>
            <a:ext cx="8229600" cy="156543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4592" y="5094537"/>
            <a:ext cx="3197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 car {</a:t>
            </a:r>
          </a:p>
          <a:p>
            <a:r>
              <a:rPr lang="en-US" dirty="0">
                <a:latin typeface="Courier New"/>
                <a:cs typeface="Courier New"/>
              </a:rPr>
              <a:t>name: “Fiat”,</a:t>
            </a:r>
          </a:p>
          <a:p>
            <a:r>
              <a:rPr lang="en-US" dirty="0">
                <a:latin typeface="Courier New"/>
                <a:cs typeface="Courier New"/>
              </a:rPr>
              <a:t>model: “500”,</a:t>
            </a:r>
          </a:p>
          <a:p>
            <a:r>
              <a:rPr lang="en-US" dirty="0">
                <a:latin typeface="Courier New"/>
                <a:cs typeface="Courier New"/>
              </a:rPr>
              <a:t>color: “white”,</a:t>
            </a:r>
          </a:p>
          <a:p>
            <a:r>
              <a:rPr lang="en-US" dirty="0">
                <a:latin typeface="Courier New"/>
                <a:cs typeface="Courier New"/>
              </a:rPr>
              <a:t>Weight: “850kg”}</a:t>
            </a:r>
            <a:r>
              <a:rPr lang="en-US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2294" y="5227955"/>
            <a:ext cx="3197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 retrieval </a:t>
            </a:r>
          </a:p>
          <a:p>
            <a:r>
              <a:rPr lang="en-US" dirty="0" err="1">
                <a:latin typeface="Courier New"/>
                <a:cs typeface="Courier New"/>
              </a:rPr>
              <a:t>car.name</a:t>
            </a:r>
            <a:r>
              <a:rPr lang="en-US" dirty="0">
                <a:latin typeface="Courier New"/>
                <a:cs typeface="Courier New"/>
              </a:rPr>
              <a:t>  //”Fiat”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car[name] // “Fiat”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2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construction and retrieval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41352"/>
            <a:ext cx="3972676" cy="4616648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flight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airline: “Oceanic”,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Number: 815,</a:t>
            </a:r>
          </a:p>
          <a:p>
            <a:r>
              <a:rPr lang="en-US" sz="1600" b="1" dirty="0">
                <a:latin typeface="Courier New"/>
                <a:cs typeface="Courier New"/>
              </a:rPr>
              <a:t>Departure:{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“SYD”,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“2004-09-22 14:55”,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“Sidney”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Arrival: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“LAX”,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“2004-09-23 10:42”,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“Los Angeles”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An object is a container of properties, where a property has a name and a value</a:t>
            </a:r>
            <a:r>
              <a:rPr lang="en-US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4124" y="2140927"/>
            <a:ext cx="3972676" cy="5109091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flight.departure.IATAL</a:t>
            </a:r>
            <a:r>
              <a:rPr lang="en-US" sz="1600" b="1" dirty="0">
                <a:latin typeface="Courier New"/>
                <a:cs typeface="Courier New"/>
              </a:rPr>
              <a:t> // “SYD”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flight[airline] // “Oceanic”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// use || to fill in default value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status = </a:t>
            </a:r>
            <a:r>
              <a:rPr lang="en-US" sz="1600" b="1" dirty="0" err="1">
                <a:latin typeface="Courier New"/>
                <a:cs typeface="Courier New"/>
              </a:rPr>
              <a:t>flight.status</a:t>
            </a:r>
            <a:r>
              <a:rPr lang="en-US" sz="1600" b="1" dirty="0">
                <a:latin typeface="Courier New"/>
                <a:cs typeface="Courier New"/>
              </a:rPr>
              <a:t> || ”unknown”;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flight.equipement</a:t>
            </a:r>
            <a:r>
              <a:rPr lang="en-US" sz="1600" b="1" dirty="0">
                <a:latin typeface="Courier New"/>
                <a:cs typeface="Courier New"/>
              </a:rPr>
              <a:t>  //undefined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flight.equipment.model</a:t>
            </a:r>
            <a:r>
              <a:rPr lang="en-US" sz="1600" b="1" dirty="0">
                <a:latin typeface="Courier New"/>
                <a:cs typeface="Courier New"/>
              </a:rPr>
              <a:t> //throw “</a:t>
            </a:r>
            <a:r>
              <a:rPr lang="en-US" sz="1600" b="1" dirty="0" err="1">
                <a:latin typeface="Courier New"/>
                <a:cs typeface="Courier New"/>
              </a:rPr>
              <a:t>TypeError</a:t>
            </a:r>
            <a:r>
              <a:rPr lang="en-US" sz="1600" b="1" dirty="0">
                <a:latin typeface="Courier New"/>
                <a:cs typeface="Courier New"/>
              </a:rPr>
              <a:t>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5781" y="1661364"/>
            <a:ext cx="138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Construction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4510" y="170294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752759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41352"/>
            <a:ext cx="3972676" cy="4616648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flight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airline: “Oceanic”,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Number: 815,</a:t>
            </a:r>
          </a:p>
          <a:p>
            <a:r>
              <a:rPr lang="en-US" sz="1600" b="1" dirty="0">
                <a:latin typeface="Courier New"/>
                <a:cs typeface="Courier New"/>
              </a:rPr>
              <a:t>Departure:{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“SYD”,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“2004-09-22 14:55”,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“Sidney”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Arrival: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“LAX”,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“2004-09-23 10:42”,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“Los Angeles”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A value in an object can be updated by assignment. If the property name already exist in the object, the property value is replaced: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4124" y="2266540"/>
            <a:ext cx="3972676" cy="378565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flight[‘airline’] = ‘wow’</a:t>
            </a:r>
          </a:p>
          <a:p>
            <a:r>
              <a:rPr lang="en-US" sz="1600" b="1" dirty="0">
                <a:latin typeface="Courier New"/>
                <a:cs typeface="Courier New"/>
              </a:rPr>
              <a:t>// if the object doesn’t have the property name, the object is augmented: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flight.equipment</a:t>
            </a:r>
            <a:r>
              <a:rPr lang="en-US" sz="1600" b="1" dirty="0">
                <a:latin typeface="Courier New"/>
                <a:cs typeface="Courier New"/>
              </a:rPr>
              <a:t> =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model:’Boeing</a:t>
            </a:r>
            <a:r>
              <a:rPr lang="en-US" sz="1600" b="1" dirty="0">
                <a:latin typeface="Courier New"/>
                <a:cs typeface="Courier New"/>
              </a:rPr>
              <a:t> 777’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flight.status</a:t>
            </a:r>
            <a:r>
              <a:rPr lang="en-US" sz="1600" b="1" dirty="0">
                <a:latin typeface="Courier New"/>
                <a:cs typeface="Courier New"/>
              </a:rPr>
              <a:t> = ‘overdue’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5781" y="1773020"/>
            <a:ext cx="138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Construction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4510" y="174481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9463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0: move the ball</a:t>
            </a:r>
          </a:p>
        </p:txBody>
      </p:sp>
      <p:pic>
        <p:nvPicPr>
          <p:cNvPr id="5" name="Picture 4" descr="Screen Shot 2018-02-20 at 5.1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62" y="1973621"/>
            <a:ext cx="4178300" cy="162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0" y="3660419"/>
            <a:ext cx="886121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You can access to ball’s position as this: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imgObj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imgObj.style.position</a:t>
            </a:r>
            <a:r>
              <a:rPr lang="en-US" dirty="0"/>
              <a:t>= 'relative'; </a:t>
            </a:r>
          </a:p>
          <a:p>
            <a:r>
              <a:rPr lang="en-US" dirty="0"/>
              <a:t>  </a:t>
            </a:r>
            <a:r>
              <a:rPr lang="en-US" dirty="0" err="1"/>
              <a:t>imgObj.style.left</a:t>
            </a:r>
            <a:r>
              <a:rPr lang="en-US" dirty="0"/>
              <a:t> = '0px';  </a:t>
            </a:r>
          </a:p>
          <a:p>
            <a:endParaRPr lang="en-US" dirty="0"/>
          </a:p>
          <a:p>
            <a:r>
              <a:rPr lang="en-US" dirty="0"/>
              <a:t>// to move the ball</a:t>
            </a:r>
          </a:p>
          <a:p>
            <a:endParaRPr lang="en-US" dirty="0"/>
          </a:p>
          <a:p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imgObj.style.left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38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9182" y="1666375"/>
            <a:ext cx="7797618" cy="378565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Stooge = {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“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first-name”:”Jeremy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”,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“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second-name”:”Howard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”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x = stooge;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x.nickname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= ‘Curly’;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nick = 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stooge.nickname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; </a:t>
            </a:r>
          </a:p>
          <a:p>
            <a:pPr lvl="1">
              <a:buNone/>
            </a:pPr>
            <a:endParaRPr lang="en-US" sz="2400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//nick is ‘Curly’ because x and stooge are references to the same object</a:t>
            </a:r>
          </a:p>
        </p:txBody>
      </p:sp>
    </p:spTree>
    <p:extLst>
      <p:ext uri="{BB962C8B-B14F-4D97-AF65-F5344CB8AC3E}">
        <p14:creationId xmlns:p14="http://schemas.microsoft.com/office/powerpoint/2010/main" val="1229543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function construct with “this”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43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089470" cy="4257574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function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person(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firstname,lastname,age,eyecolor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{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this.firstname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firstname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this.lastname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lastname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this.age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=age;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// new instance</a:t>
            </a:r>
          </a:p>
          <a:p>
            <a:pPr lvl="1">
              <a:buNone/>
            </a:pP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myFather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=new person("John","Doe",50,"blue");</a:t>
            </a: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352" y="5840070"/>
            <a:ext cx="6469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https://developer.mozilla.org/en-US/docs/Web/JavaScript/Reference/Operators/this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0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adding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5402"/>
            <a:ext cx="8089470" cy="210313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myFather.name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= function () {</a:t>
            </a:r>
          </a:p>
          <a:p>
            <a:pPr>
              <a:buNone/>
            </a:pP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   return </a:t>
            </a: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this.firstName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+ " " + </a:t>
            </a: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this.lastName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58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latin typeface="Arial"/>
                <a:cs typeface="Arial"/>
              </a:rPr>
              <a:t>Which is the following is a valid way to create a direct instance of an object?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myObject.create</a:t>
            </a:r>
            <a:r>
              <a:rPr lang="en-US" sz="3600" dirty="0">
                <a:latin typeface="Arial"/>
                <a:cs typeface="Arial"/>
              </a:rPr>
              <a:t> ();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</a:t>
            </a:r>
            <a:r>
              <a:rPr lang="en-US" sz="3600" dirty="0">
                <a:latin typeface="Arial"/>
                <a:cs typeface="Arial"/>
              </a:rPr>
              <a:t> = new Object;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</a:t>
            </a:r>
            <a:r>
              <a:rPr lang="en-US" sz="3600" dirty="0">
                <a:latin typeface="Arial"/>
                <a:cs typeface="Arial"/>
              </a:rPr>
              <a:t> = new Object();</a:t>
            </a:r>
          </a:p>
          <a:p>
            <a:pPr marL="914400" indent="-914400">
              <a:buAutoNum type="alphaLcPeriod"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64254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0694"/>
            <a:ext cx="86868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>
                <a:latin typeface="Arial"/>
                <a:cs typeface="Arial"/>
              </a:rPr>
              <a:t>What is the the output of the following code after “alert”? 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function person (</a:t>
            </a:r>
            <a:r>
              <a:rPr lang="en-US" sz="3200" dirty="0" err="1">
                <a:latin typeface="Courier New"/>
                <a:cs typeface="Courier New"/>
              </a:rPr>
              <a:t>firstname,lastname,age,eyecolor</a:t>
            </a:r>
            <a:r>
              <a:rPr lang="en-US" sz="3200" dirty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{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this.firstname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firstname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this.lastname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lastname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this.age</a:t>
            </a:r>
            <a:r>
              <a:rPr lang="en-US" sz="3200" dirty="0">
                <a:latin typeface="Courier New"/>
                <a:cs typeface="Courier New"/>
              </a:rPr>
              <a:t>=age;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this.eyecolor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eyecolor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myFather</a:t>
            </a:r>
            <a:r>
              <a:rPr lang="en-US" sz="3200" dirty="0">
                <a:latin typeface="Courier New"/>
                <a:cs typeface="Courier New"/>
              </a:rPr>
              <a:t> = new person("John","Doe",50,"blue");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var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x</a:t>
            </a:r>
            <a:r>
              <a:rPr lang="en-US" sz="3200" dirty="0">
                <a:latin typeface="Courier New"/>
                <a:cs typeface="Courier New"/>
              </a:rPr>
              <a:t> =</a:t>
            </a:r>
            <a:r>
              <a:rPr lang="en-US" sz="3200" dirty="0" err="1">
                <a:latin typeface="Courier New"/>
                <a:cs typeface="Courier New"/>
              </a:rPr>
              <a:t>myFather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x.job</a:t>
            </a:r>
            <a:r>
              <a:rPr lang="en-US" sz="3200" dirty="0">
                <a:latin typeface="Courier New"/>
                <a:cs typeface="Courier New"/>
              </a:rPr>
              <a:t> = “Teacher”;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var</a:t>
            </a:r>
            <a:r>
              <a:rPr lang="en-US" sz="3200" dirty="0">
                <a:latin typeface="Courier New"/>
                <a:cs typeface="Courier New"/>
              </a:rPr>
              <a:t> profession = </a:t>
            </a:r>
            <a:r>
              <a:rPr lang="en-US" sz="3200" dirty="0" err="1">
                <a:latin typeface="Courier New"/>
                <a:cs typeface="Courier New"/>
              </a:rPr>
              <a:t>myFather.job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alert(profession);</a:t>
            </a:r>
          </a:p>
          <a:p>
            <a:pPr lvl="1">
              <a:buNone/>
            </a:pP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document.writeln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("father's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firstname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is ",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myFather.firstname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,"&lt;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br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&gt;");</a:t>
            </a: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85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Using “reference”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0694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>
                <a:latin typeface="Arial"/>
                <a:cs typeface="Arial"/>
              </a:rPr>
              <a:t>Add code to the code in the last slide and print: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Courier New"/>
                <a:cs typeface="Courier New"/>
              </a:rPr>
              <a:t>my father 's nickname is </a:t>
            </a:r>
            <a:r>
              <a:rPr lang="en-US" dirty="0" err="1">
                <a:latin typeface="Courier New"/>
                <a:cs typeface="Courier New"/>
              </a:rPr>
              <a:t>Johny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 err="1">
                <a:latin typeface="Arial"/>
                <a:cs typeface="Arial"/>
              </a:rPr>
              <a:t>document.writeln</a:t>
            </a:r>
            <a:endParaRPr lang="en-US" dirty="0">
              <a:latin typeface="Arial"/>
              <a:cs typeface="Arial"/>
            </a:endParaRPr>
          </a:p>
          <a:p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77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Demo: show 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9633"/>
            <a:ext cx="8686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In a JavaScript, create an object. </a:t>
            </a:r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Create a property called “info” and assign a string. </a:t>
            </a:r>
          </a:p>
          <a:p>
            <a:pPr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800" dirty="0"/>
              <a:t>Write a function (object method) </a:t>
            </a:r>
            <a:r>
              <a:rPr lang="en-US" sz="2800" dirty="0" err="1"/>
              <a:t>myFunct</a:t>
            </a:r>
            <a:r>
              <a:rPr lang="en-US" sz="2800" dirty="0"/>
              <a:t>() that alert the “info” value of the .info property to the browser.</a:t>
            </a:r>
          </a:p>
          <a:p>
            <a:pPr>
              <a:buNone/>
            </a:pPr>
            <a:r>
              <a:rPr lang="en-US" sz="2800" dirty="0"/>
              <a:t> you can say: “I am a new shinny object”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Create a instance of the method of the object by  calling </a:t>
            </a:r>
            <a:r>
              <a:rPr lang="en-US" sz="2800" dirty="0" err="1"/>
              <a:t>myFunct</a:t>
            </a:r>
            <a:r>
              <a:rPr lang="en-US" sz="2800" dirty="0"/>
              <a:t>()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Create a button uses </a:t>
            </a:r>
            <a:r>
              <a:rPr lang="en-US" sz="2800" dirty="0" err="1"/>
              <a:t>onClick</a:t>
            </a:r>
            <a:r>
              <a:rPr lang="en-US" sz="2800" dirty="0"/>
              <a:t> to evoke the method. How do you display the “info” to the browser?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035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Enumeration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9633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(</a:t>
            </a: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key in object ) {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print(object[key]);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 = {first: “prop1”, second: “propr2”, 3: “proper3”}</a:t>
            </a:r>
          </a:p>
          <a:p>
            <a:pPr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(</a:t>
            </a: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key in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s += key + “:” +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[key] + “ “;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document.write</a:t>
            </a:r>
            <a:r>
              <a:rPr lang="en-US" sz="2800" dirty="0">
                <a:latin typeface="Courier New"/>
                <a:cs typeface="Courier New"/>
              </a:rPr>
              <a:t>(s);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295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exercise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5822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Write a JavaScript program to list the property of the following sample object: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var</a:t>
            </a:r>
            <a:r>
              <a:rPr lang="en-US" sz="2400" dirty="0"/>
              <a:t> student = {</a:t>
            </a:r>
          </a:p>
          <a:p>
            <a:pPr lvl="1"/>
            <a:r>
              <a:rPr lang="en-US" sz="2400" dirty="0"/>
              <a:t>Name: “Jenny Klein”</a:t>
            </a:r>
          </a:p>
          <a:p>
            <a:pPr lvl="1"/>
            <a:r>
              <a:rPr lang="en-US" sz="2400" dirty="0"/>
              <a:t>Class: “ Senior”</a:t>
            </a:r>
          </a:p>
          <a:p>
            <a:pPr lvl="1"/>
            <a:r>
              <a:rPr lang="en-US" sz="2400" dirty="0"/>
              <a:t>AUID: “ 31635”</a:t>
            </a:r>
          </a:p>
          <a:p>
            <a:pPr lvl="1"/>
            <a:r>
              <a:rPr lang="en-US" sz="2400" dirty="0"/>
              <a:t>Hobby: “writing code”</a:t>
            </a:r>
          </a:p>
          <a:p>
            <a:pPr lvl="1"/>
            <a:r>
              <a:rPr lang="en-US" sz="2400" dirty="0"/>
              <a:t>};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Sample output: name, Class, AU ID,  Hobby</a:t>
            </a:r>
          </a:p>
          <a:p>
            <a:pPr lvl="1"/>
            <a:r>
              <a:rPr lang="en-US" sz="2400" dirty="0"/>
              <a:t>Hint: write a function to  output the list of property. E.G. you can use </a:t>
            </a:r>
            <a:r>
              <a:rPr lang="en-US" sz="2400" dirty="0" err="1"/>
              <a:t>string.push</a:t>
            </a:r>
            <a:r>
              <a:rPr lang="en-US" sz="2400" dirty="0"/>
              <a:t>() to  append to an empty array and then print out the array.</a:t>
            </a:r>
          </a:p>
        </p:txBody>
      </p:sp>
    </p:spTree>
    <p:extLst>
      <p:ext uri="{BB962C8B-B14F-4D97-AF65-F5344CB8AC3E}">
        <p14:creationId xmlns:p14="http://schemas.microsoft.com/office/powerpoint/2010/main" val="1610468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exercise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513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Write a JavaScript program to display the reading status (i.e. display book name, author name, and reading status) of the following books. 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library = [ 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'Bill Gates',  </a:t>
            </a:r>
          </a:p>
          <a:p>
            <a:r>
              <a:rPr lang="en-US" sz="1600" dirty="0"/>
              <a:t>        author: 'The Road Ahead',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true  </a:t>
            </a:r>
          </a:p>
          <a:p>
            <a:r>
              <a:rPr lang="en-US" sz="1600" dirty="0"/>
              <a:t>    },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'Steve Jobs',  </a:t>
            </a:r>
          </a:p>
          <a:p>
            <a:r>
              <a:rPr lang="en-US" sz="1600" dirty="0"/>
              <a:t>        author: 'Walter Isaacson',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true  </a:t>
            </a:r>
          </a:p>
          <a:p>
            <a:r>
              <a:rPr lang="en-US" sz="1600" dirty="0"/>
              <a:t>    },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</a:t>
            </a:r>
            <a:r>
              <a:rPr lang="en-US" sz="1600" dirty="0" err="1"/>
              <a:t>Mockingjay</a:t>
            </a:r>
            <a:r>
              <a:rPr lang="en-US" sz="1600" dirty="0"/>
              <a:t>: The Final Book of The Hunger Games',  </a:t>
            </a:r>
          </a:p>
          <a:p>
            <a:r>
              <a:rPr lang="en-US" sz="1600" dirty="0"/>
              <a:t>        author: 'Suzanne Collins',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false  </a:t>
            </a:r>
          </a:p>
          <a:p>
            <a:r>
              <a:rPr lang="en-US" sz="1600" dirty="0"/>
              <a:t>    }]; </a:t>
            </a:r>
          </a:p>
        </p:txBody>
      </p:sp>
    </p:spTree>
    <p:extLst>
      <p:ext uri="{BB962C8B-B14F-4D97-AF65-F5344CB8AC3E}">
        <p14:creationId xmlns:p14="http://schemas.microsoft.com/office/powerpoint/2010/main" val="367519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49F521-6E68-CF45-9748-B22394FA0F1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Accessing an Element:</a:t>
            </a:r>
          </a:p>
          <a:p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Document.getElementById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07FA3-A76A-0F49-A846-89ABC4CB3492}"/>
              </a:ext>
            </a:extLst>
          </p:cNvPr>
          <p:cNvSpPr txBox="1"/>
          <p:nvPr/>
        </p:nvSpPr>
        <p:spPr>
          <a:xfrm>
            <a:off x="1041400" y="2260600"/>
            <a:ext cx="7162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name= </a:t>
            </a:r>
            <a:r>
              <a:rPr lang="en-US" dirty="0" err="1"/>
              <a:t>document.getElementByID</a:t>
            </a:r>
            <a:r>
              <a:rPr lang="en-US" dirty="0"/>
              <a:t>(“id”);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25F57-8D3E-B54A-8673-599EA9074D49}"/>
              </a:ext>
            </a:extLst>
          </p:cNvPr>
          <p:cNvSpPr/>
          <p:nvPr/>
        </p:nvSpPr>
        <p:spPr>
          <a:xfrm>
            <a:off x="952500" y="3145135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document.getElementById</a:t>
            </a:r>
            <a:r>
              <a:rPr lang="en-US" dirty="0">
                <a:latin typeface="Source Sans Pro" panose="020B0503030403020204" pitchFamily="34" charset="0"/>
              </a:rPr>
              <a:t> returns the DOM object for an element with a given </a:t>
            </a:r>
            <a:r>
              <a:rPr lang="en-US" dirty="0"/>
              <a:t>id</a:t>
            </a:r>
            <a:r>
              <a:rPr lang="en-US" dirty="0">
                <a:latin typeface="Source Sans Pro" panose="020B0503030403020204" pitchFamily="34" charset="0"/>
              </a:rPr>
              <a:t>(note that you omit the </a:t>
            </a:r>
            <a:r>
              <a:rPr lang="en-US" dirty="0"/>
              <a:t>#</a:t>
            </a:r>
            <a:r>
              <a:rPr lang="en-US" dirty="0">
                <a:latin typeface="Source Sans Pro" panose="020B0503030403020204" pitchFamily="34" charset="0"/>
              </a:rPr>
              <a:t> when 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giving an 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52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input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UI input field</a:t>
            </a:r>
          </a:p>
          <a:p>
            <a:r>
              <a:rPr lang="en-US" dirty="0"/>
              <a:t>Ask the user to input numbers between 1-10</a:t>
            </a:r>
          </a:p>
          <a:p>
            <a:r>
              <a:rPr lang="en-US" dirty="0"/>
              <a:t>If the input number is not within the range,</a:t>
            </a:r>
          </a:p>
          <a:p>
            <a:r>
              <a:rPr lang="en-US" dirty="0"/>
              <a:t>Tell them the input is not valid.</a:t>
            </a:r>
          </a:p>
          <a:p>
            <a:r>
              <a:rPr lang="en-US" dirty="0"/>
              <a:t>If the input number is within the range,</a:t>
            </a:r>
          </a:p>
          <a:p>
            <a:r>
              <a:rPr lang="en-US" dirty="0"/>
              <a:t>Tell them the input is valid. </a:t>
            </a:r>
          </a:p>
        </p:txBody>
      </p:sp>
    </p:spTree>
    <p:extLst>
      <p:ext uri="{BB962C8B-B14F-4D97-AF65-F5344CB8AC3E}">
        <p14:creationId xmlns:p14="http://schemas.microsoft.com/office/powerpoint/2010/main" val="3171163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input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707" cy="482118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Create HTML element with ID: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JavaScript, create a function to validate the number:</a:t>
            </a:r>
          </a:p>
          <a:p>
            <a:pPr marL="0" indent="0">
              <a:buNone/>
            </a:pPr>
            <a:r>
              <a:rPr lang="en-US" dirty="0"/>
              <a:t>   a ) Get the element of the input field by 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numb  = 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num</a:t>
            </a:r>
            <a:r>
              <a:rPr lang="en-US" dirty="0"/>
              <a:t>”).value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b) see if the number is a number </a:t>
            </a:r>
            <a:r>
              <a:rPr lang="en-US" dirty="0" err="1"/>
              <a:t>IsNan</a:t>
            </a:r>
            <a:r>
              <a:rPr lang="en-US" dirty="0"/>
              <a:t>() and whether it is between 1 and 10.</a:t>
            </a:r>
          </a:p>
          <a:p>
            <a:pPr marL="0" indent="0">
              <a:buNone/>
            </a:pPr>
            <a:r>
              <a:rPr lang="en-US" dirty="0"/>
              <a:t>  c) report the results to the browser using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062" y="1980775"/>
            <a:ext cx="7970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&lt;p&gt;Please input a number between 1 and 10:&lt;/p&gt;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&lt;input id="numb”&gt;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&lt;button type="button"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onclick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myFunction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("&gt;Submit&lt;/button&gt;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 id="demo"&gt;&lt;/p&gt;</a:t>
            </a:r>
          </a:p>
          <a:p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8836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Take-home reading and 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JavaScript (must read):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https://developer.mozilla.org/en-US/docs/Web/JavaScript/A_re-introduction_to_JavaScript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DOC model: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https://developer.mozilla.org/en-US/docs/Web/API/Document_Object_Model/Introduction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0: move the ball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11BDD-B87D-BD44-AC62-6CF5665A411A}"/>
              </a:ext>
            </a:extLst>
          </p:cNvPr>
          <p:cNvSpPr/>
          <p:nvPr/>
        </p:nvSpPr>
        <p:spPr>
          <a:xfrm>
            <a:off x="2044700" y="1570039"/>
            <a:ext cx="6337300" cy="45243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"&gt;  </a:t>
            </a:r>
          </a:p>
          <a:p>
            <a:r>
              <a:rPr lang="en-US" dirty="0"/>
              <a:t>            let </a:t>
            </a:r>
            <a:r>
              <a:rPr lang="en-US" dirty="0" err="1"/>
              <a:t>imgObj</a:t>
            </a:r>
            <a:r>
              <a:rPr lang="en-US" dirty="0"/>
              <a:t> = null;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function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               </a:t>
            </a:r>
            <a:r>
              <a:rPr lang="en-US" dirty="0" err="1"/>
              <a:t>imgObj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');</a:t>
            </a:r>
          </a:p>
          <a:p>
            <a:r>
              <a:rPr lang="en-US" dirty="0"/>
              <a:t>               </a:t>
            </a:r>
            <a:r>
              <a:rPr lang="en-US" dirty="0" err="1"/>
              <a:t>imgObj.style.position</a:t>
            </a:r>
            <a:r>
              <a:rPr lang="en-US" dirty="0"/>
              <a:t>= 'relative'; </a:t>
            </a:r>
          </a:p>
          <a:p>
            <a:r>
              <a:rPr lang="en-US" dirty="0"/>
              <a:t>               </a:t>
            </a:r>
            <a:r>
              <a:rPr lang="en-US" dirty="0" err="1"/>
              <a:t>imgObj.style.left</a:t>
            </a:r>
            <a:r>
              <a:rPr lang="en-US" dirty="0"/>
              <a:t> = '0px'; 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function </a:t>
            </a:r>
            <a:r>
              <a:rPr lang="en-US" dirty="0" err="1"/>
              <a:t>moveRight</a:t>
            </a:r>
            <a:r>
              <a:rPr lang="en-US" dirty="0"/>
              <a:t>(){</a:t>
            </a:r>
          </a:p>
          <a:p>
            <a:r>
              <a:rPr lang="en-US" dirty="0"/>
              <a:t>               </a:t>
            </a:r>
            <a:r>
              <a:rPr lang="en-US" dirty="0" err="1"/>
              <a:t>imgObj.style.left</a:t>
            </a:r>
            <a:r>
              <a:rPr lang="en-US" dirty="0"/>
              <a:t>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imgObj.style.left</a:t>
            </a:r>
            <a:r>
              <a:rPr lang="en-US" dirty="0"/>
              <a:t>) + 10 + '</a:t>
            </a:r>
            <a:r>
              <a:rPr lang="en-US" dirty="0" err="1"/>
              <a:t>px</a:t>
            </a:r>
            <a:r>
              <a:rPr lang="en-US" dirty="0"/>
              <a:t>';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window.onload</a:t>
            </a:r>
            <a:r>
              <a:rPr lang="en-US" dirty="0"/>
              <a:t> =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406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smallest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135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Write a function named </a:t>
            </a:r>
            <a:r>
              <a:rPr lang="en-US" b="1" dirty="0" err="1"/>
              <a:t>findMin</a:t>
            </a:r>
            <a:r>
              <a:rPr lang="en-US" dirty="0"/>
              <a:t> that accepts an array of numbers as a parameter and returns the smallest number in the array. For example, if an array variable named </a:t>
            </a:r>
            <a:r>
              <a:rPr lang="en-US" dirty="0" err="1"/>
              <a:t>nums</a:t>
            </a:r>
            <a:r>
              <a:rPr lang="en-US" dirty="0"/>
              <a:t> stored the following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/>
              <a:t>let nums = [-1, 3.2, 12, 15, -4, 1, -12.5, 1, 8];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/>
              <a:t>Then the call of 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 should return -12.5 since that is the smallest numerical value in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assume that the array passed to your function is non-empty and contains only number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you can create a button to trigger your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&lt;button </a:t>
            </a:r>
            <a:r>
              <a:rPr lang="en-US" dirty="0" err="1">
                <a:solidFill>
                  <a:srgbClr val="008000"/>
                </a:solidFill>
              </a:rPr>
              <a:t>onclick</a:t>
            </a:r>
            <a:r>
              <a:rPr lang="en-US" dirty="0">
                <a:solidFill>
                  <a:srgbClr val="008000"/>
                </a:solidFill>
              </a:rPr>
              <a:t>=”</a:t>
            </a:r>
            <a:r>
              <a:rPr lang="en-US" dirty="0" err="1">
                <a:solidFill>
                  <a:srgbClr val="008000"/>
                </a:solidFill>
              </a:rPr>
              <a:t>findmin</a:t>
            </a:r>
            <a:r>
              <a:rPr lang="en-US" dirty="0">
                <a:solidFill>
                  <a:srgbClr val="008000"/>
                </a:solidFill>
              </a:rPr>
              <a:t>();"&gt;Click me!&lt;/button&gt;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9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2: reverse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JavaScript function that reverse a number. </a:t>
            </a:r>
            <a:r>
              <a:rPr lang="en-US" dirty="0" err="1">
                <a:solidFill>
                  <a:srgbClr val="FF0000"/>
                </a:solidFill>
              </a:rPr>
              <a:t>E.g</a:t>
            </a:r>
            <a:r>
              <a:rPr lang="en-US" dirty="0">
                <a:solidFill>
                  <a:srgbClr val="FF0000"/>
                </a:solidFill>
              </a:rPr>
              <a:t>:  25368 -&gt; 86352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Step 1: Create a simple .html file. </a:t>
            </a:r>
          </a:p>
          <a:p>
            <a:r>
              <a:rPr lang="en-US" dirty="0"/>
              <a:t>Step 2: Write a function and save it as </a:t>
            </a:r>
            <a:r>
              <a:rPr lang="en-US" dirty="0" err="1"/>
              <a:t>ReverseString.js</a:t>
            </a:r>
            <a:endParaRPr lang="en-US" dirty="0"/>
          </a:p>
          <a:p>
            <a:r>
              <a:rPr lang="en-US" dirty="0"/>
              <a:t>Step 3: link the .</a:t>
            </a:r>
            <a:r>
              <a:rPr lang="en-US" dirty="0" err="1"/>
              <a:t>js</a:t>
            </a:r>
            <a:r>
              <a:rPr lang="en-US" dirty="0"/>
              <a:t> into the &lt;head&gt;&lt;/head&gt; in your .html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change the number to string. </a:t>
            </a:r>
          </a:p>
          <a:p>
            <a:r>
              <a:rPr lang="en-US" dirty="0"/>
              <a:t>Then </a:t>
            </a:r>
            <a:r>
              <a:rPr lang="en-US" dirty="0" err="1"/>
              <a:t>n.split</a:t>
            </a:r>
            <a:r>
              <a:rPr lang="en-US" dirty="0"/>
              <a:t>(“”).reverse().join(“”);</a:t>
            </a:r>
          </a:p>
          <a:p>
            <a:endParaRPr lang="en-US" dirty="0"/>
          </a:p>
          <a:p>
            <a:r>
              <a:rPr lang="en-US" dirty="0"/>
              <a:t>Again, you can create a button to trigger the function or use alter.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6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80" y="169885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entury Gothic"/>
                <a:cs typeface="Century Gothic"/>
              </a:rPr>
              <a:t>Exercise 2: reverse a number</a:t>
            </a:r>
            <a:br>
              <a:rPr lang="en-US" sz="24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2400" b="1" dirty="0">
                <a:solidFill>
                  <a:srgbClr val="008000"/>
                </a:solidFill>
                <a:latin typeface="Century Gothic"/>
                <a:cs typeface="Century Gothic"/>
              </a:rPr>
              <a:t>e.g. 123-&gt;321</a:t>
            </a:r>
            <a:br>
              <a:rPr lang="en-US" sz="24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2400" b="1" dirty="0">
                <a:solidFill>
                  <a:srgbClr val="008000"/>
                </a:solidFill>
                <a:latin typeface="Century Gothic"/>
                <a:cs typeface="Century Gothic"/>
              </a:rPr>
              <a:t>123.456&gt;654.321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615" y="2217962"/>
            <a:ext cx="392372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rev_num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let </a:t>
            </a:r>
            <a:r>
              <a:rPr lang="en-US" dirty="0" err="1"/>
              <a:t>num</a:t>
            </a:r>
            <a:r>
              <a:rPr lang="en-US" dirty="0"/>
              <a:t> = prompt("Enter the number to be </a:t>
            </a:r>
            <a:r>
              <a:rPr lang="en-US" dirty="0" err="1"/>
              <a:t>reveresed</a:t>
            </a:r>
            <a:r>
              <a:rPr lang="en-US" dirty="0"/>
              <a:t> :", " ");</a:t>
            </a:r>
          </a:p>
          <a:p>
            <a:r>
              <a:rPr lang="en-US" dirty="0"/>
              <a:t>let z = </a:t>
            </a:r>
            <a:r>
              <a:rPr lang="en-US" dirty="0" err="1"/>
              <a:t>num.split</a:t>
            </a:r>
            <a:r>
              <a:rPr lang="en-US" dirty="0"/>
              <a:t>("").reverse().join("");</a:t>
            </a:r>
          </a:p>
          <a:p>
            <a:r>
              <a:rPr lang="en-US" dirty="0"/>
              <a:t>let rev = Number(z);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document.write</a:t>
            </a:r>
            <a:r>
              <a:rPr lang="en-US" dirty="0"/>
              <a:t>("The given number is : " +</a:t>
            </a:r>
            <a:r>
              <a:rPr lang="en-US" dirty="0" err="1"/>
              <a:t>num</a:t>
            </a:r>
            <a:r>
              <a:rPr lang="en-US" dirty="0"/>
              <a:t>+ " &lt;</a:t>
            </a:r>
            <a:r>
              <a:rPr lang="en-US" dirty="0" err="1"/>
              <a:t>br</a:t>
            </a:r>
            <a:r>
              <a:rPr lang="en-US" dirty="0"/>
              <a:t>/&gt; The reversed number is : " +rev+ "\n");</a:t>
            </a:r>
          </a:p>
          <a:p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680" y="1801651"/>
            <a:ext cx="341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1 Negative numbers?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7767" y="2213424"/>
            <a:ext cx="45720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rev_num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  = prompt("Enter the number to be </a:t>
            </a:r>
            <a:r>
              <a:rPr lang="en-US" dirty="0" err="1"/>
              <a:t>reveresed</a:t>
            </a:r>
            <a:r>
              <a:rPr lang="en-US" dirty="0"/>
              <a:t> :", " ")</a:t>
            </a:r>
          </a:p>
          <a:p>
            <a:r>
              <a:rPr lang="en-US" dirty="0"/>
              <a:t>    n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for(let r = 0; n; n = </a:t>
            </a:r>
            <a:r>
              <a:rPr lang="en-US" dirty="0" err="1"/>
              <a:t>Math.floor</a:t>
            </a:r>
            <a:r>
              <a:rPr lang="en-US" dirty="0"/>
              <a:t>(n / 10)) {</a:t>
            </a:r>
          </a:p>
          <a:p>
            <a:r>
              <a:rPr lang="en-US" dirty="0"/>
              <a:t>        r *= 10;</a:t>
            </a:r>
          </a:p>
          <a:p>
            <a:r>
              <a:rPr lang="en-US" dirty="0"/>
              <a:t>        r += n % 10;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("The given number is : " +</a:t>
            </a:r>
            <a:r>
              <a:rPr lang="en-US" dirty="0" err="1"/>
              <a:t>num</a:t>
            </a:r>
            <a:r>
              <a:rPr lang="en-US" dirty="0"/>
              <a:t>+ " &lt;</a:t>
            </a:r>
            <a:r>
              <a:rPr lang="en-US" dirty="0" err="1"/>
              <a:t>br</a:t>
            </a:r>
            <a:r>
              <a:rPr lang="en-US" dirty="0"/>
              <a:t>/&gt; The reversed number is : " +r+ "\n");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50379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  (does it work with decimal numbers? handle negative numbers?)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081" y="6087376"/>
            <a:ext cx="729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other solutions, what is yours?</a:t>
            </a:r>
          </a:p>
        </p:txBody>
      </p:sp>
    </p:spTree>
    <p:extLst>
      <p:ext uri="{BB962C8B-B14F-4D97-AF65-F5344CB8AC3E}">
        <p14:creationId xmlns:p14="http://schemas.microsoft.com/office/powerpoint/2010/main" val="10019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30005</TotalTime>
  <Words>3721</Words>
  <Application>Microsoft Macintosh PowerPoint</Application>
  <PresentationFormat>On-screen Show (4:3)</PresentationFormat>
  <Paragraphs>671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Consolas</vt:lpstr>
      <vt:lpstr>Courier New</vt:lpstr>
      <vt:lpstr>Source Sans Pro</vt:lpstr>
      <vt:lpstr>Office Theme</vt:lpstr>
      <vt:lpstr>CSC435: Web Programming  Lecture 10: JavaScript: Objects</vt:lpstr>
      <vt:lpstr>Activity Outline</vt:lpstr>
      <vt:lpstr>Define Functions</vt:lpstr>
      <vt:lpstr>PowerPoint Presentation</vt:lpstr>
      <vt:lpstr>PowerPoint Presentation</vt:lpstr>
      <vt:lpstr>PowerPoint Presentation</vt:lpstr>
      <vt:lpstr>Exercise 1: smallest</vt:lpstr>
      <vt:lpstr>Exercise 2: reverse a number</vt:lpstr>
      <vt:lpstr>Exercise 2: reverse a number e.g. 123-&gt;321 123.456&gt;654.321 </vt:lpstr>
      <vt:lpstr>Exercise 3: guess a number</vt:lpstr>
      <vt:lpstr>Exercise 4: split string</vt:lpstr>
      <vt:lpstr>Exercise 5:  show today’s date</vt:lpstr>
      <vt:lpstr>Exercise 5 (take home): show dates until Christmas</vt:lpstr>
      <vt:lpstr>Form Element: &lt;input&gt;</vt:lpstr>
      <vt:lpstr>Text fields: &lt;input&gt; </vt:lpstr>
      <vt:lpstr>Form Elements: Text boxes: &lt;textarea&gt;</vt:lpstr>
      <vt:lpstr>Use InnerHTML to add text</vt:lpstr>
      <vt:lpstr>JavaScript Programming: Resources</vt:lpstr>
      <vt:lpstr>Document Object Model (DOM) </vt:lpstr>
      <vt:lpstr>Document Object Model (DOM) </vt:lpstr>
      <vt:lpstr>Document Object Model (DOM) </vt:lpstr>
      <vt:lpstr>Getting a DOM element in JavaScript</vt:lpstr>
      <vt:lpstr>What is inside a DOM object?</vt:lpstr>
      <vt:lpstr>Accessing Properties of a DOM object (Example)</vt:lpstr>
      <vt:lpstr>innerHTML property</vt:lpstr>
      <vt:lpstr>Modifying DOM Elements (Example</vt:lpstr>
      <vt:lpstr>PowerPoint Presentation</vt:lpstr>
      <vt:lpstr>Unobtrusive JavaScript</vt:lpstr>
      <vt:lpstr>Obtrusive Event Handler (bad)</vt:lpstr>
      <vt:lpstr>Solution: attach an event handler in JavaScript Code</vt:lpstr>
      <vt:lpstr>When does my code run?</vt:lpstr>
      <vt:lpstr>A failed attempt at being unobtrusive</vt:lpstr>
      <vt:lpstr>The window.onload Event</vt:lpstr>
      <vt:lpstr>Exercise 1: unobtrusive JS event </vt:lpstr>
      <vt:lpstr>Exercise 2: Modify the codes (movingimage.html) in the exercise folder in blackboard to make it unobtrusive</vt:lpstr>
      <vt:lpstr>Modifying DOM Elements (Example</vt:lpstr>
      <vt:lpstr>JavaScript objects</vt:lpstr>
      <vt:lpstr>Object: construction and retrieval</vt:lpstr>
      <vt:lpstr>Object: update</vt:lpstr>
      <vt:lpstr>Object: reference</vt:lpstr>
      <vt:lpstr>Object: function construct with “this”</vt:lpstr>
      <vt:lpstr>Object: adding method</vt:lpstr>
      <vt:lpstr>Object: quiz</vt:lpstr>
      <vt:lpstr>Object: quiz</vt:lpstr>
      <vt:lpstr>Using “reference”</vt:lpstr>
      <vt:lpstr>Demo: show info</vt:lpstr>
      <vt:lpstr>Enumeration of object</vt:lpstr>
      <vt:lpstr>Object: exercise 1</vt:lpstr>
      <vt:lpstr>Object: exercise 2</vt:lpstr>
      <vt:lpstr>Exercise: input number</vt:lpstr>
      <vt:lpstr>Exercise: input number</vt:lpstr>
      <vt:lpstr>Take-home reading and exercise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2487</cp:revision>
  <dcterms:created xsi:type="dcterms:W3CDTF">2014-01-16T21:31:48Z</dcterms:created>
  <dcterms:modified xsi:type="dcterms:W3CDTF">2019-02-19T22:33:31Z</dcterms:modified>
</cp:coreProperties>
</file>