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2"/>
  </p:notesMasterIdLst>
  <p:sldIdLst>
    <p:sldId id="256" r:id="rId2"/>
    <p:sldId id="513" r:id="rId3"/>
    <p:sldId id="370" r:id="rId4"/>
    <p:sldId id="363" r:id="rId5"/>
    <p:sldId id="518" r:id="rId6"/>
    <p:sldId id="517" r:id="rId7"/>
    <p:sldId id="515" r:id="rId8"/>
    <p:sldId id="534" r:id="rId9"/>
    <p:sldId id="536" r:id="rId10"/>
    <p:sldId id="535" r:id="rId11"/>
    <p:sldId id="537" r:id="rId12"/>
    <p:sldId id="538" r:id="rId13"/>
    <p:sldId id="512" r:id="rId14"/>
    <p:sldId id="505" r:id="rId15"/>
    <p:sldId id="510" r:id="rId16"/>
    <p:sldId id="507" r:id="rId17"/>
    <p:sldId id="511" r:id="rId18"/>
    <p:sldId id="532" r:id="rId19"/>
    <p:sldId id="533" r:id="rId20"/>
    <p:sldId id="516" r:id="rId21"/>
    <p:sldId id="519" r:id="rId22"/>
    <p:sldId id="520" r:id="rId23"/>
    <p:sldId id="521" r:id="rId24"/>
    <p:sldId id="522" r:id="rId25"/>
    <p:sldId id="524" r:id="rId26"/>
    <p:sldId id="525" r:id="rId27"/>
    <p:sldId id="526" r:id="rId28"/>
    <p:sldId id="527" r:id="rId29"/>
    <p:sldId id="528" r:id="rId30"/>
    <p:sldId id="529" r:id="rId31"/>
    <p:sldId id="502" r:id="rId32"/>
    <p:sldId id="514" r:id="rId33"/>
    <p:sldId id="531" r:id="rId34"/>
    <p:sldId id="523" r:id="rId35"/>
    <p:sldId id="530" r:id="rId36"/>
    <p:sldId id="467" r:id="rId37"/>
    <p:sldId id="474" r:id="rId38"/>
    <p:sldId id="476" r:id="rId39"/>
    <p:sldId id="482" r:id="rId40"/>
    <p:sldId id="475" r:id="rId41"/>
    <p:sldId id="480" r:id="rId42"/>
    <p:sldId id="481" r:id="rId43"/>
    <p:sldId id="483" r:id="rId44"/>
    <p:sldId id="487" r:id="rId45"/>
    <p:sldId id="484" r:id="rId46"/>
    <p:sldId id="488" r:id="rId47"/>
    <p:sldId id="486" r:id="rId48"/>
    <p:sldId id="479" r:id="rId49"/>
    <p:sldId id="471" r:id="rId50"/>
    <p:sldId id="472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9101" autoAdjust="0"/>
  </p:normalViewPr>
  <p:slideViewPr>
    <p:cSldViewPr snapToGrid="0" snapToObjects="1">
      <p:cViewPr varScale="1">
        <p:scale>
          <a:sx n="74" d="100"/>
          <a:sy n="74" d="100"/>
        </p:scale>
        <p:origin x="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blackboard </a:t>
            </a:r>
            <a:r>
              <a:rPr lang="en-US" dirty="0" err="1"/>
              <a:t>CreateObject.html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04_data.html" TargetMode="External"/><Relationship Id="rId2" Type="http://schemas.openxmlformats.org/officeDocument/2006/relationships/hyperlink" Target="http://eloquentjavascript.net/03_func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Document_Object_Model/Introduct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70" y="1329911"/>
            <a:ext cx="8188716" cy="17444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11: JavaScript: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Unobtrusive, Objects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Feb 26, Tuesday,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2D55F-9A6C-1B4F-A98D-8E1E989D1434}"/>
              </a:ext>
            </a:extLst>
          </p:cNvPr>
          <p:cNvSpPr txBox="1"/>
          <p:nvPr/>
        </p:nvSpPr>
        <p:spPr>
          <a:xfrm>
            <a:off x="1320800" y="1562100"/>
            <a:ext cx="6934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october</a:t>
            </a:r>
            <a:r>
              <a:rPr lang="en-US" dirty="0"/>
              <a:t>"&gt;&lt;/p&gt;</a:t>
            </a:r>
          </a:p>
          <a:p>
            <a:r>
              <a:rPr lang="en-US" i="1" dirty="0"/>
              <a:t>                                                                                                                       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9B67B-2CBC-F546-A685-7C31AEB712C8}"/>
              </a:ext>
            </a:extLst>
          </p:cNvPr>
          <p:cNvSpPr txBox="1"/>
          <p:nvPr/>
        </p:nvSpPr>
        <p:spPr>
          <a:xfrm>
            <a:off x="1320800" y="2603501"/>
            <a:ext cx="70612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pTag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october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i="1" dirty="0"/>
              <a:t>                                                                                                                           JS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66EA77-C692-A64E-A657-1271BF9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Getting a DOM elements in JS: </a:t>
            </a:r>
          </a:p>
        </p:txBody>
      </p:sp>
    </p:spTree>
    <p:extLst>
      <p:ext uri="{BB962C8B-B14F-4D97-AF65-F5344CB8AC3E}">
        <p14:creationId xmlns:p14="http://schemas.microsoft.com/office/powerpoint/2010/main" val="40701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2D55F-9A6C-1B4F-A98D-8E1E989D1434}"/>
              </a:ext>
            </a:extLst>
          </p:cNvPr>
          <p:cNvSpPr txBox="1"/>
          <p:nvPr/>
        </p:nvSpPr>
        <p:spPr>
          <a:xfrm>
            <a:off x="1320800" y="1562100"/>
            <a:ext cx="6934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october</a:t>
            </a:r>
            <a:r>
              <a:rPr lang="en-US" dirty="0"/>
              <a:t>"&gt;&lt;/p&gt;</a:t>
            </a:r>
          </a:p>
          <a:p>
            <a:r>
              <a:rPr lang="en-US" i="1" dirty="0"/>
              <a:t>                                                                                                                       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9B67B-2CBC-F546-A685-7C31AEB712C8}"/>
              </a:ext>
            </a:extLst>
          </p:cNvPr>
          <p:cNvSpPr txBox="1"/>
          <p:nvPr/>
        </p:nvSpPr>
        <p:spPr>
          <a:xfrm>
            <a:off x="1320800" y="2603501"/>
            <a:ext cx="70612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pTag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october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i="1" dirty="0"/>
              <a:t>                                                                                                                           JS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66EA77-C692-A64E-A657-1271BF9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What’s inside a DOM object?</a:t>
            </a:r>
          </a:p>
        </p:txBody>
      </p:sp>
    </p:spTree>
    <p:extLst>
      <p:ext uri="{BB962C8B-B14F-4D97-AF65-F5344CB8AC3E}">
        <p14:creationId xmlns:p14="http://schemas.microsoft.com/office/powerpoint/2010/main" val="175497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66EA77-C692-A64E-A657-1271BF9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What’s inside a DOM object?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C0F66-E9E9-F84B-A025-96D918668781}"/>
              </a:ext>
            </a:extLst>
          </p:cNvPr>
          <p:cNvSpPr/>
          <p:nvPr/>
        </p:nvSpPr>
        <p:spPr>
          <a:xfrm>
            <a:off x="762000" y="1771134"/>
            <a:ext cx="6040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For starters, the HTML attributes. This HTML: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</a:t>
            </a:r>
            <a:r>
              <a:rPr lang="en-US" dirty="0" err="1"/>
              <a:t>puppy.png</a:t>
            </a:r>
            <a:r>
              <a:rPr lang="en-US" dirty="0"/>
              <a:t>" alt="A fantastic puppy photo"/&gt;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AC9DD-5E5B-EC4C-8D77-50C7D6655220}"/>
              </a:ext>
            </a:extLst>
          </p:cNvPr>
          <p:cNvSpPr/>
          <p:nvPr/>
        </p:nvSpPr>
        <p:spPr>
          <a:xfrm>
            <a:off x="762000" y="3429000"/>
            <a:ext cx="73025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Source Sans Pro" panose="020B0503030403020204" pitchFamily="34" charset="0"/>
              </a:rPr>
              <a:t>Has a DOM object (let's call it </a:t>
            </a:r>
            <a:r>
              <a:rPr lang="en-US" sz="2000" dirty="0" err="1">
                <a:latin typeface="Source Sans Pro" panose="020B0503030403020204" pitchFamily="34" charset="0"/>
              </a:rPr>
              <a:t>puppyImg</a:t>
            </a:r>
            <a:r>
              <a:rPr lang="en-US" sz="2000" dirty="0">
                <a:latin typeface="Source Sans Pro" panose="020B0503030403020204" pitchFamily="34" charset="0"/>
              </a:rPr>
              <a:t>) with these two properties:</a:t>
            </a:r>
          </a:p>
          <a:p>
            <a:pPr fontAlgn="base"/>
            <a:endParaRPr lang="en-US" sz="2000" dirty="0">
              <a:latin typeface="Source Sans Pro" panose="020B0503030403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</a:rPr>
              <a:t>puppyImg.</a:t>
            </a:r>
            <a:r>
              <a:rPr lang="en-US" i="1" dirty="0" err="1">
                <a:latin typeface="inherit"/>
              </a:rPr>
              <a:t>src</a:t>
            </a:r>
            <a:r>
              <a:rPr lang="en-US" dirty="0">
                <a:latin typeface="Source Sans Pro" panose="020B0503030403020204" pitchFamily="34" charset="0"/>
              </a:rPr>
              <a:t> -- set by the browser to images/</a:t>
            </a:r>
            <a:r>
              <a:rPr lang="en-US" dirty="0" err="1">
                <a:latin typeface="Source Sans Pro" panose="020B0503030403020204" pitchFamily="34" charset="0"/>
              </a:rPr>
              <a:t>puppy.png</a:t>
            </a:r>
            <a:endParaRPr lang="en-US" dirty="0">
              <a:latin typeface="Source Sans Pro" panose="020B0503030403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</a:rPr>
              <a:t>puppyImg.</a:t>
            </a:r>
            <a:r>
              <a:rPr lang="en-US" i="1" dirty="0" err="1">
                <a:latin typeface="inherit"/>
              </a:rPr>
              <a:t>alt</a:t>
            </a:r>
            <a:r>
              <a:rPr lang="en-US" dirty="0">
                <a:latin typeface="Source Sans Pro" panose="020B0503030403020204" pitchFamily="34" charset="0"/>
              </a:rPr>
              <a:t> -- set by the browser to "A fantastic puppy photo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1797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unobtrusive JS event </a:t>
            </a:r>
            <a:endParaRPr lang="en-US" sz="3500" dirty="0"/>
          </a:p>
        </p:txBody>
      </p:sp>
      <p:sp>
        <p:nvSpPr>
          <p:cNvPr id="5" name="Rectangle 4"/>
          <p:cNvSpPr/>
          <p:nvPr/>
        </p:nvSpPr>
        <p:spPr>
          <a:xfrm>
            <a:off x="855578" y="1639098"/>
            <a:ext cx="75397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Write a HTML with a button “OK”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Write a unobtrusive JavaScript that when the user click the OK button, then the page pop out ”</a:t>
            </a:r>
            <a:r>
              <a:rPr lang="en-US" dirty="0" err="1"/>
              <a:t>Booyah</a:t>
            </a:r>
            <a:r>
              <a:rPr lang="en-US" dirty="0"/>
              <a:t>”.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Check with your neighbor to see if your code is truly Unobtrusive.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&lt;button id=“ok”&gt;OK &lt;/button&gt;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Hint:  wrote two functions 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pageLoad</a:t>
            </a:r>
            <a:r>
              <a:rPr lang="en-US" dirty="0"/>
              <a:t>(){}  // load the page and event handler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(){}   // alert</a:t>
            </a:r>
          </a:p>
        </p:txBody>
      </p:sp>
    </p:spTree>
    <p:extLst>
      <p:ext uri="{BB962C8B-B14F-4D97-AF65-F5344CB8AC3E}">
        <p14:creationId xmlns:p14="http://schemas.microsoft.com/office/powerpoint/2010/main" val="179287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Obtrusive Event Handler (bad)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8532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/>
              <a:t>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okayClick</a:t>
            </a:r>
            <a:r>
              <a:rPr lang="en-US" dirty="0"/>
              <a:t>();"&gt;OK&lt;/button&gt;                                                         HTML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67" y="2679617"/>
            <a:ext cx="8853233" cy="1477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// called when OK button is clicked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</a:t>
            </a:r>
          </a:p>
          <a:p>
            <a:r>
              <a:rPr lang="en-US" dirty="0"/>
              <a:t>    alert("</a:t>
            </a:r>
            <a:r>
              <a:rPr lang="en-US" dirty="0" err="1"/>
              <a:t>booyah</a:t>
            </a:r>
            <a:r>
              <a:rPr lang="en-US" dirty="0"/>
              <a:t>");</a:t>
            </a:r>
          </a:p>
          <a:p>
            <a:r>
              <a:rPr lang="en-US" dirty="0"/>
              <a:t>}                                                                                                                                               JavaScript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4692316"/>
            <a:ext cx="69248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285510"/>
            <a:ext cx="7831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bad style (HTML is cluttered with JS code)</a:t>
            </a:r>
          </a:p>
          <a:p>
            <a:endParaRPr lang="en-US" dirty="0"/>
          </a:p>
          <a:p>
            <a:r>
              <a:rPr lang="en-US" dirty="0"/>
              <a:t>Goal: remove all JavaScript code from HTML body</a:t>
            </a:r>
          </a:p>
        </p:txBody>
      </p:sp>
    </p:spTree>
    <p:extLst>
      <p:ext uri="{BB962C8B-B14F-4D97-AF65-F5344CB8AC3E}">
        <p14:creationId xmlns:p14="http://schemas.microsoft.com/office/powerpoint/2010/main" val="164223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Solution: attach an event handler in JavaScript Code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" y="1602304"/>
            <a:ext cx="8853233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let </a:t>
            </a:r>
            <a:r>
              <a:rPr lang="en-US" dirty="0" err="1">
                <a:latin typeface="Courier New"/>
                <a:cs typeface="Courier New"/>
              </a:rPr>
              <a:t>objectName.onevent</a:t>
            </a:r>
            <a:r>
              <a:rPr lang="en-US" dirty="0">
                <a:latin typeface="Courier New"/>
                <a:cs typeface="Courier New"/>
              </a:rPr>
              <a:t> = function()                      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767" y="3361406"/>
            <a:ext cx="885323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okButton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("ok");</a:t>
            </a:r>
          </a:p>
          <a:p>
            <a:r>
              <a:rPr lang="en-US" dirty="0" err="1"/>
              <a:t>okButton.onclick</a:t>
            </a:r>
            <a:r>
              <a:rPr lang="en-US" dirty="0"/>
              <a:t> = </a:t>
            </a:r>
            <a:r>
              <a:rPr lang="en-US" dirty="0" err="1"/>
              <a:t>okayClick</a:t>
            </a:r>
            <a:r>
              <a:rPr lang="en-US" dirty="0"/>
              <a:t>;                                                                                           JS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0" y="4609029"/>
            <a:ext cx="7831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legal to attach event handlers to elements’ DOM objects in your JavaScript code.</a:t>
            </a:r>
          </a:p>
          <a:p>
            <a:r>
              <a:rPr lang="en-US" dirty="0"/>
              <a:t>Notice that you do not put parentheses after the function’s name</a:t>
            </a:r>
          </a:p>
          <a:p>
            <a:endParaRPr lang="en-US" dirty="0"/>
          </a:p>
          <a:p>
            <a:r>
              <a:rPr lang="en-US" dirty="0"/>
              <a:t>This is better style than attaching them in the HTML.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0" y="2436123"/>
            <a:ext cx="88532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/>
              <a:t>button id=“ok”"&gt;OK&lt;/button&gt;                                                                                     HTML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646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When does my code run?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175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myfile.js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 ... &lt;/body&gt;</a:t>
            </a:r>
          </a:p>
          <a:p>
            <a:r>
              <a:rPr lang="en-US" dirty="0"/>
              <a:t>&lt;/html&gt;                                                                                        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789" y="3430418"/>
            <a:ext cx="729915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let x = 3;</a:t>
            </a:r>
          </a:p>
          <a:p>
            <a:r>
              <a:rPr lang="fr-FR" dirty="0" err="1"/>
              <a:t>function</a:t>
            </a:r>
            <a:r>
              <a:rPr lang="fr-FR" dirty="0"/>
              <a:t> f(n) { return n + 1; }</a:t>
            </a:r>
          </a:p>
          <a:p>
            <a:r>
              <a:rPr lang="fr-FR" dirty="0" err="1"/>
              <a:t>function</a:t>
            </a:r>
            <a:r>
              <a:rPr lang="fr-FR" dirty="0"/>
              <a:t> g(n) { return n - 1; }</a:t>
            </a:r>
          </a:p>
          <a:p>
            <a:r>
              <a:rPr lang="fr-FR" dirty="0"/>
              <a:t>x = f(x);                                                                           JavaScript/</a:t>
            </a:r>
            <a:r>
              <a:rPr lang="fr-FR" dirty="0" err="1"/>
              <a:t>myfile.js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157" y="4820782"/>
            <a:ext cx="75397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Your file's JS code </a:t>
            </a:r>
            <a:r>
              <a:rPr lang="en-US" b="1" dirty="0"/>
              <a:t>runs the moment </a:t>
            </a:r>
            <a:r>
              <a:rPr lang="en-US" dirty="0"/>
              <a:t>the browser loads the script tag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Any variables are declared immediately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Any functions are declared but not called, unless your global code explicitly calls them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this point in time, the browser has not yet read your page's body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None of the DOM objects for tags on the page have been created yet</a:t>
            </a:r>
          </a:p>
        </p:txBody>
      </p:sp>
    </p:spTree>
    <p:extLst>
      <p:ext uri="{BB962C8B-B14F-4D97-AF65-F5344CB8AC3E}">
        <p14:creationId xmlns:p14="http://schemas.microsoft.com/office/powerpoint/2010/main" val="117508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A failed attempt at being unobtrusive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myfile.js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&lt;div&gt;&lt;button &lt;</a:t>
            </a:r>
            <a:r>
              <a:rPr lang="en-US" dirty="0" err="1"/>
              <a:t>em</a:t>
            </a:r>
            <a:r>
              <a:rPr lang="en-US" dirty="0"/>
              <a:t>&gt;id="ok"&lt;/</a:t>
            </a:r>
            <a:r>
              <a:rPr lang="en-US" dirty="0" err="1"/>
              <a:t>em</a:t>
            </a:r>
            <a:r>
              <a:rPr lang="en-US" dirty="0"/>
              <a:t>&gt;&gt;OK&lt;/button&gt;&lt;/div&gt; </a:t>
            </a:r>
          </a:p>
          <a:p>
            <a:r>
              <a:rPr lang="en-US" dirty="0"/>
              <a:t>    (... more html ...)                                                                                         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788" y="3523994"/>
            <a:ext cx="813201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let </a:t>
            </a:r>
            <a:r>
              <a:rPr lang="fr-FR" dirty="0" err="1"/>
              <a:t>btn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("ok");</a:t>
            </a:r>
          </a:p>
          <a:p>
            <a:r>
              <a:rPr lang="fr-FR" dirty="0" err="1"/>
              <a:t>btn.onclick</a:t>
            </a:r>
            <a:r>
              <a:rPr lang="fr-FR" dirty="0"/>
              <a:t> = </a:t>
            </a:r>
            <a:r>
              <a:rPr lang="fr-FR" dirty="0" err="1"/>
              <a:t>okayClick</a:t>
            </a:r>
            <a:r>
              <a:rPr lang="fr-FR" dirty="0"/>
              <a:t>;             //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: </a:t>
            </a:r>
            <a:r>
              <a:rPr lang="fr-FR" dirty="0" err="1"/>
              <a:t>btn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point</a:t>
            </a:r>
          </a:p>
          <a:p>
            <a:r>
              <a:rPr lang="fr-FR" dirty="0"/>
              <a:t>                                                                                                               JavaScript/</a:t>
            </a:r>
            <a:r>
              <a:rPr lang="fr-FR" dirty="0" err="1"/>
              <a:t>myfile.js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157" y="4820782"/>
            <a:ext cx="7539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Problem: global JS code runs the moment the script is loaded.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Script in head is processed before page’s body has loaded.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elements are available yet or can be accessed yet via the DOM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need a way to attach the handler after the page is loaded. </a:t>
            </a:r>
          </a:p>
        </p:txBody>
      </p:sp>
    </p:spTree>
    <p:extLst>
      <p:ext uri="{BB962C8B-B14F-4D97-AF65-F5344CB8AC3E}">
        <p14:creationId xmlns:p14="http://schemas.microsoft.com/office/powerpoint/2010/main" val="234895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The </a:t>
            </a:r>
            <a:r>
              <a:rPr lang="en-US" sz="3500" b="1" dirty="0" err="1">
                <a:solidFill>
                  <a:srgbClr val="008000"/>
                </a:solidFill>
                <a:latin typeface="Century Gothic"/>
                <a:cs typeface="Century Gothic"/>
              </a:rPr>
              <a:t>window.onload</a:t>
            </a:r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 Event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681789" y="1371189"/>
            <a:ext cx="7419474" cy="17543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 {</a:t>
            </a:r>
          </a:p>
          <a:p>
            <a:r>
              <a:rPr lang="en-US" dirty="0"/>
              <a:t>  // put code to initialize the page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instruct window to run the function when the page has loaded:</a:t>
            </a:r>
          </a:p>
          <a:p>
            <a:r>
              <a:rPr lang="en-US" dirty="0"/>
              <a:t>  </a:t>
            </a:r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functionName</a:t>
            </a:r>
            <a:r>
              <a:rPr lang="en-US" dirty="0"/>
              <a:t>;  // notice no () after function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157" y="3697834"/>
            <a:ext cx="7539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highlight>
                  <a:srgbClr val="FFFF00"/>
                </a:highlight>
              </a:rPr>
              <a:t>There is a global event called </a:t>
            </a:r>
            <a:r>
              <a:rPr lang="en-US" dirty="0" err="1">
                <a:highlight>
                  <a:srgbClr val="FFFF00"/>
                </a:highlight>
              </a:rPr>
              <a:t>window.onload</a:t>
            </a:r>
            <a:r>
              <a:rPr lang="en-US" dirty="0">
                <a:highlight>
                  <a:srgbClr val="FFFF00"/>
                </a:highlight>
              </a:rPr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ighlight>
                  <a:srgbClr val="FFFF00"/>
                </a:highlight>
              </a:rPr>
              <a:t>An event that happens once everything in the page is loaded. </a:t>
            </a:r>
          </a:p>
          <a:p>
            <a:pPr marL="285750" indent="-285750">
              <a:buFont typeface="Arial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highlight>
                  <a:srgbClr val="FFFF00"/>
                </a:highlight>
              </a:rPr>
              <a:t>If you attach a function as a handler for </a:t>
            </a:r>
            <a:r>
              <a:rPr lang="en-US" dirty="0" err="1">
                <a:highlight>
                  <a:srgbClr val="FFFF00"/>
                </a:highlight>
              </a:rPr>
              <a:t>window.onload</a:t>
            </a:r>
            <a:r>
              <a:rPr lang="en-US" dirty="0">
                <a:highlight>
                  <a:srgbClr val="FFFF00"/>
                </a:highlight>
              </a:rPr>
              <a:t>, it will run at that moment. </a:t>
            </a:r>
          </a:p>
        </p:txBody>
      </p:sp>
    </p:spTree>
    <p:extLst>
      <p:ext uri="{BB962C8B-B14F-4D97-AF65-F5344CB8AC3E}">
        <p14:creationId xmlns:p14="http://schemas.microsoft.com/office/powerpoint/2010/main" val="23115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unobtrusive JS event </a:t>
            </a:r>
            <a:endParaRPr lang="en-US" sz="3500" dirty="0"/>
          </a:p>
        </p:txBody>
      </p:sp>
      <p:sp>
        <p:nvSpPr>
          <p:cNvPr id="5" name="Rectangle 4"/>
          <p:cNvSpPr/>
          <p:nvPr/>
        </p:nvSpPr>
        <p:spPr>
          <a:xfrm>
            <a:off x="855578" y="1639098"/>
            <a:ext cx="753979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Write a HTML with a button “OK”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Write a unobtrusive JavaScript that when the user click the OK button, then the page pop out ”</a:t>
            </a:r>
            <a:r>
              <a:rPr lang="en-US" dirty="0" err="1"/>
              <a:t>Booyah</a:t>
            </a:r>
            <a:r>
              <a:rPr lang="en-US" dirty="0"/>
              <a:t>”.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Check with your neighbor to see if your code is truly Unobtrusive.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&lt;button id=“ok”&gt;OK &lt;/button&gt;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Hint:  wrote two functions 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pageLoad</a:t>
            </a:r>
            <a:r>
              <a:rPr lang="en-US" dirty="0"/>
              <a:t>(){}  // load the page and event handler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(){}   // alert</a:t>
            </a:r>
          </a:p>
        </p:txBody>
      </p:sp>
    </p:spTree>
    <p:extLst>
      <p:ext uri="{BB962C8B-B14F-4D97-AF65-F5344CB8AC3E}">
        <p14:creationId xmlns:p14="http://schemas.microsoft.com/office/powerpoint/2010/main" val="31803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Future lecture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74934"/>
              </p:ext>
            </p:extLst>
          </p:nvPr>
        </p:nvGraphicFramePr>
        <p:xfrm>
          <a:off x="272534" y="1303338"/>
          <a:ext cx="8686800" cy="560298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21"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  <a:r>
                        <a:rPr lang="en-US" baseline="0" dirty="0"/>
                        <a:t> 23 (today)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Unobtrusive JS</a:t>
                      </a:r>
                    </a:p>
                    <a:p>
                      <a:r>
                        <a:rPr lang="en-US" baseline="0" dirty="0"/>
                        <a:t>OOP in JavaScript</a:t>
                      </a:r>
                    </a:p>
                    <a:p>
                      <a:r>
                        <a:rPr lang="en-US" baseline="0" dirty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Creative Project 2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Feb 26 (Tuesday)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OOP, Form</a:t>
                      </a:r>
                      <a:r>
                        <a:rPr lang="en-US" baseline="0" dirty="0"/>
                        <a:t> validation.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3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921">
                <a:tc>
                  <a:txBody>
                    <a:bodyPr/>
                    <a:lstStyle/>
                    <a:p>
                      <a:r>
                        <a:rPr lang="en-US" dirty="0"/>
                        <a:t>March 1 (Friday)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DOM, Events and Timers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Homework 4 (UI control is out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 5 ( Tuesday)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Animations</a:t>
                      </a:r>
                    </a:p>
                    <a:p>
                      <a:r>
                        <a:rPr lang="en-US" dirty="0"/>
                        <a:t>Mid-term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Creative Project 3 out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March 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Spring break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4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045">
                <a:tc>
                  <a:txBody>
                    <a:bodyPr/>
                    <a:lstStyle/>
                    <a:p>
                      <a:r>
                        <a:rPr lang="en-US" dirty="0"/>
                        <a:t>March 19 (Tuesday)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Mid-term exam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In-class exam (HTML, CSS,</a:t>
                      </a:r>
                      <a:r>
                        <a:rPr lang="en-US" baseline="0" dirty="0"/>
                        <a:t> JS)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22 (Friday)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Ajax, Fetch, 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 5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412">
                <a:tc>
                  <a:txBody>
                    <a:bodyPr/>
                    <a:lstStyle/>
                    <a:p>
                      <a:r>
                        <a:rPr lang="en-US" dirty="0"/>
                        <a:t>March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and Ajax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9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unobtrusive JS event </a:t>
            </a:r>
            <a:endParaRPr lang="en-US" sz="3500" dirty="0"/>
          </a:p>
        </p:txBody>
      </p:sp>
      <p:sp>
        <p:nvSpPr>
          <p:cNvPr id="3" name="Rectangle 2"/>
          <p:cNvSpPr/>
          <p:nvPr/>
        </p:nvSpPr>
        <p:spPr>
          <a:xfrm>
            <a:off x="1152601" y="1656497"/>
            <a:ext cx="73410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	&lt;button id="ok"&gt; Ok!&lt;/button&gt;    </a:t>
            </a:r>
          </a:p>
          <a:p>
            <a:r>
              <a:rPr lang="en-US" dirty="0"/>
              <a:t>&lt;/body&gt;                                                                                 (1)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2601" y="3051461"/>
            <a:ext cx="734106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function </a:t>
            </a:r>
            <a:r>
              <a:rPr lang="en-US" dirty="0" err="1">
                <a:highlight>
                  <a:srgbClr val="FFFF00"/>
                </a:highlight>
              </a:rPr>
              <a:t>pageLoad</a:t>
            </a:r>
            <a:r>
              <a:rPr lang="en-US" dirty="0">
                <a:highlight>
                  <a:srgbClr val="FFFF00"/>
                </a:highlight>
              </a:rPr>
              <a:t>() {</a:t>
            </a:r>
          </a:p>
          <a:p>
            <a:r>
              <a:rPr lang="en-US" dirty="0">
                <a:highlight>
                  <a:srgbClr val="FFFF00"/>
                </a:highlight>
              </a:rPr>
              <a:t>    let ok = </a:t>
            </a:r>
            <a:r>
              <a:rPr lang="en-US" dirty="0" err="1">
                <a:highlight>
                  <a:srgbClr val="FFFF00"/>
                </a:highlight>
              </a:rPr>
              <a:t>document.getElementById</a:t>
            </a:r>
            <a:r>
              <a:rPr lang="en-US" dirty="0">
                <a:highlight>
                  <a:srgbClr val="FFFF00"/>
                </a:highlight>
              </a:rPr>
              <a:t>("ok"); // (3)   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ok.onclick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okayClick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        </a:t>
            </a:r>
          </a:p>
          <a:p>
            <a:r>
              <a:rPr lang="en-US" dirty="0">
                <a:highlight>
                  <a:srgbClr val="00FF00"/>
                </a:highlight>
              </a:rPr>
              <a:t>function </a:t>
            </a:r>
            <a:r>
              <a:rPr lang="en-US" dirty="0" err="1">
                <a:highlight>
                  <a:srgbClr val="00FF00"/>
                </a:highlight>
              </a:rPr>
              <a:t>okayClick</a:t>
            </a:r>
            <a:r>
              <a:rPr lang="en-US" dirty="0">
                <a:highlight>
                  <a:srgbClr val="00FF00"/>
                </a:highlight>
              </a:rPr>
              <a:t>() {</a:t>
            </a:r>
          </a:p>
          <a:p>
            <a:r>
              <a:rPr lang="en-US" dirty="0">
                <a:highlight>
                  <a:srgbClr val="00FF00"/>
                </a:highlight>
              </a:rPr>
              <a:t>    </a:t>
            </a:r>
          </a:p>
          <a:p>
            <a:r>
              <a:rPr lang="en-US" dirty="0">
                <a:highlight>
                  <a:srgbClr val="00FF00"/>
                </a:highlight>
              </a:rPr>
              <a:t>    alert("</a:t>
            </a:r>
            <a:r>
              <a:rPr lang="en-US" dirty="0" err="1">
                <a:highlight>
                  <a:srgbClr val="00FF00"/>
                </a:highlight>
              </a:rPr>
              <a:t>booyah</a:t>
            </a:r>
            <a:r>
              <a:rPr lang="en-US" dirty="0">
                <a:highlight>
                  <a:srgbClr val="00FF00"/>
                </a:highlight>
              </a:rPr>
              <a:t>");                        // (4)</a:t>
            </a:r>
          </a:p>
          <a:p>
            <a:r>
              <a:rPr lang="en-US" dirty="0">
                <a:highlight>
                  <a:srgbClr val="00FF00"/>
                </a:highlight>
              </a:rPr>
              <a:t>}</a:t>
            </a:r>
          </a:p>
          <a:p>
            <a:r>
              <a:rPr lang="en-US" dirty="0"/>
              <a:t>        </a:t>
            </a:r>
          </a:p>
          <a:p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pageLoad</a:t>
            </a:r>
            <a:r>
              <a:rPr lang="en-US" dirty="0"/>
              <a:t>;                   // (2)</a:t>
            </a:r>
          </a:p>
        </p:txBody>
      </p:sp>
    </p:spTree>
    <p:extLst>
      <p:ext uri="{BB962C8B-B14F-4D97-AF65-F5344CB8AC3E}">
        <p14:creationId xmlns:p14="http://schemas.microsoft.com/office/powerpoint/2010/main" val="282101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Common Unobtrusive JS Errors</a:t>
            </a:r>
            <a:endParaRPr lang="en-US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05" y="1199225"/>
            <a:ext cx="8761524" cy="4672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Event names are all in lower cases, not capitalized like most variable. 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/>
              <a:t>You shouldn't write () when attaching the handler</a:t>
            </a:r>
          </a:p>
          <a:p>
            <a:pPr marL="0" indent="0">
              <a:buNone/>
            </a:pPr>
            <a:r>
              <a:rPr lang="en-US" sz="2400" i="1" dirty="0"/>
              <a:t>(if you do, it calls the function immediately, rather than setting it up to be called later)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Can’t</a:t>
            </a:r>
            <a:r>
              <a:rPr lang="en-US" sz="2400" i="1" dirty="0"/>
              <a:t> </a:t>
            </a:r>
            <a:r>
              <a:rPr lang="en-US" sz="2400" dirty="0"/>
              <a:t>directly call the function alert() must encloses in your own functions. 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93081"/>
            <a:ext cx="7341060" cy="646331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trike="sngStrike" dirty="0" err="1"/>
              <a:t>window.onLoad</a:t>
            </a:r>
            <a:r>
              <a:rPr lang="en-US" strike="sngStrike" dirty="0"/>
              <a:t> = </a:t>
            </a:r>
            <a:r>
              <a:rPr lang="en-US" dirty="0" err="1"/>
              <a:t>pageLoad</a:t>
            </a:r>
            <a:r>
              <a:rPr lang="en-US" strike="sngStrike" dirty="0"/>
              <a:t>;</a:t>
            </a:r>
          </a:p>
          <a:p>
            <a:r>
              <a:rPr lang="en-US" dirty="0" err="1"/>
              <a:t>window.</a:t>
            </a:r>
            <a:r>
              <a:rPr lang="en-US" i="1" dirty="0" err="1"/>
              <a:t>onload</a:t>
            </a:r>
            <a:r>
              <a:rPr lang="en-US" dirty="0"/>
              <a:t> = </a:t>
            </a:r>
            <a:r>
              <a:rPr lang="en-US" dirty="0" err="1"/>
              <a:t>pageLoad</a:t>
            </a:r>
            <a:r>
              <a:rPr lang="en-US" dirty="0"/>
              <a:t>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188776"/>
            <a:ext cx="7518000" cy="646331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err="1"/>
              <a:t>ok.onclick</a:t>
            </a:r>
            <a:r>
              <a:rPr lang="en-US" i="1" dirty="0"/>
              <a:t> </a:t>
            </a:r>
            <a:r>
              <a:rPr lang="en-US" i="1" strike="sngStrike" dirty="0"/>
              <a:t>= </a:t>
            </a:r>
            <a:r>
              <a:rPr lang="en-US" i="1" strike="sngStrike" dirty="0" err="1"/>
              <a:t>okayClick</a:t>
            </a:r>
            <a:r>
              <a:rPr lang="en-US" i="1" strike="sngStrike" dirty="0"/>
              <a:t>()</a:t>
            </a:r>
            <a:r>
              <a:rPr lang="en-US" i="1" dirty="0"/>
              <a:t>;</a:t>
            </a:r>
          </a:p>
          <a:p>
            <a:r>
              <a:rPr lang="en-US" i="1" dirty="0" err="1"/>
              <a:t>ok.onclick</a:t>
            </a:r>
            <a:r>
              <a:rPr lang="en-US" i="1" dirty="0"/>
              <a:t> = </a:t>
            </a:r>
            <a:r>
              <a:rPr lang="en-US" i="1" dirty="0" err="1"/>
              <a:t>okayClick</a:t>
            </a:r>
            <a:r>
              <a:rPr lang="en-US" i="1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8690" y="5462737"/>
            <a:ext cx="7518000" cy="1200329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ok.onclick</a:t>
            </a:r>
            <a:r>
              <a:rPr lang="en-US" dirty="0"/>
              <a:t> = </a:t>
            </a:r>
            <a:r>
              <a:rPr lang="en-US" strike="sngStrike" dirty="0"/>
              <a:t>alert("</a:t>
            </a:r>
            <a:r>
              <a:rPr lang="en-US" strike="sngStrike" dirty="0" err="1"/>
              <a:t>booyah</a:t>
            </a:r>
            <a:r>
              <a:rPr lang="en-US" strike="sngStrike" dirty="0"/>
              <a:t>");</a:t>
            </a:r>
            <a:endParaRPr lang="en-US" dirty="0"/>
          </a:p>
          <a:p>
            <a:r>
              <a:rPr lang="en-US" dirty="0" err="1"/>
              <a:t>ok.onclick</a:t>
            </a:r>
            <a:r>
              <a:rPr lang="en-US" dirty="0"/>
              <a:t> = </a:t>
            </a:r>
            <a:r>
              <a:rPr lang="en-US" dirty="0" err="1"/>
              <a:t>okayClick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 alert("</a:t>
            </a:r>
            <a:r>
              <a:rPr lang="en-US" dirty="0" err="1"/>
              <a:t>booyah</a:t>
            </a:r>
            <a:r>
              <a:rPr lang="en-US" dirty="0"/>
              <a:t>"); 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287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Anonymous Functions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57200" y="1542080"/>
            <a:ext cx="7341060" cy="92333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(&lt;</a:t>
            </a:r>
            <a:r>
              <a:rPr lang="en-US" dirty="0" err="1"/>
              <a:t>var</a:t>
            </a:r>
            <a:r>
              <a:rPr lang="en-US" dirty="0"/>
              <a:t>&gt; parameters &lt;</a:t>
            </a:r>
            <a:r>
              <a:rPr lang="en-US" dirty="0" err="1"/>
              <a:t>var</a:t>
            </a:r>
            <a:r>
              <a:rPr lang="en-US" dirty="0"/>
              <a:t>&gt;) {</a:t>
            </a:r>
          </a:p>
          <a:p>
            <a:r>
              <a:rPr lang="en-US" dirty="0"/>
              <a:t>				…..statements….;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889" y="2824928"/>
            <a:ext cx="7626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JavaScript allows you to declare anonymous functions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/>
              <a:t>Quickly creates a function without giving it a name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/>
              <a:t>Can be stored as a variable, attached as an event handler, etc.</a:t>
            </a:r>
          </a:p>
        </p:txBody>
      </p:sp>
    </p:spTree>
    <p:extLst>
      <p:ext uri="{BB962C8B-B14F-4D97-AF65-F5344CB8AC3E}">
        <p14:creationId xmlns:p14="http://schemas.microsoft.com/office/powerpoint/2010/main" val="390468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Anonymous Function Example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57200" y="1309945"/>
            <a:ext cx="7341060" cy="2308324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r>
              <a:rPr lang="en-US" dirty="0"/>
              <a:t>  let ok = </a:t>
            </a:r>
            <a:r>
              <a:rPr lang="en-US" dirty="0" err="1"/>
              <a:t>document.getElementById</a:t>
            </a:r>
            <a:r>
              <a:rPr lang="en-US" dirty="0"/>
              <a:t>("ok");</a:t>
            </a:r>
          </a:p>
          <a:p>
            <a:r>
              <a:rPr lang="en-US" dirty="0"/>
              <a:t>  </a:t>
            </a:r>
            <a:r>
              <a:rPr lang="en-US" dirty="0" err="1"/>
              <a:t>ok.onclick</a:t>
            </a:r>
            <a:r>
              <a:rPr lang="en-US" dirty="0"/>
              <a:t> = </a:t>
            </a:r>
            <a:r>
              <a:rPr lang="en-US" dirty="0" err="1"/>
              <a:t>okayClick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</a:t>
            </a:r>
          </a:p>
          <a:p>
            <a:r>
              <a:rPr lang="en-US" dirty="0"/>
              <a:t>  alert("</a:t>
            </a:r>
            <a:r>
              <a:rPr lang="en-US" dirty="0" err="1"/>
              <a:t>booyah</a:t>
            </a:r>
            <a:r>
              <a:rPr lang="en-US" dirty="0"/>
              <a:t>");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889" y="3652749"/>
            <a:ext cx="7626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Or, the more concise, but perhaps harder to read: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668412"/>
            <a:ext cx="7341060" cy="1477328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("ok").</a:t>
            </a:r>
            <a:r>
              <a:rPr lang="en-US" dirty="0" err="1"/>
              <a:t>onclick</a:t>
            </a:r>
            <a:r>
              <a:rPr lang="en-US" dirty="0"/>
              <a:t> = function() {</a:t>
            </a:r>
          </a:p>
          <a:p>
            <a:r>
              <a:rPr lang="nl-NL" dirty="0"/>
              <a:t>                alert("</a:t>
            </a:r>
            <a:r>
              <a:rPr lang="nl-NL" dirty="0" err="1"/>
              <a:t>booyah</a:t>
            </a:r>
            <a:r>
              <a:rPr lang="nl-NL" dirty="0"/>
              <a:t>");</a:t>
            </a:r>
          </a:p>
          <a:p>
            <a:r>
              <a:rPr lang="nl-NL" dirty="0"/>
              <a:t>            };</a:t>
            </a:r>
          </a:p>
          <a:p>
            <a:r>
              <a:rPr lang="nl-NL" dirty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4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Unobtrusive styling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57200" y="1309945"/>
            <a:ext cx="7341060" cy="1477328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okayClick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this.style.color</a:t>
            </a:r>
            <a:r>
              <a:rPr lang="en-US" dirty="0"/>
              <a:t> = "red";       // &lt;-- bad style</a:t>
            </a:r>
          </a:p>
          <a:p>
            <a:r>
              <a:rPr lang="en-US" dirty="0"/>
              <a:t>  </a:t>
            </a:r>
            <a:r>
              <a:rPr lang="en-US" dirty="0" err="1"/>
              <a:t>this.className</a:t>
            </a:r>
            <a:r>
              <a:rPr lang="en-US" dirty="0"/>
              <a:t> = "highlighted"; // &lt;-- better style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                                                                                                JS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39673"/>
            <a:ext cx="73410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.highlighted{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  <a:p>
            <a:r>
              <a:rPr lang="en-US" dirty="0"/>
              <a:t>                                                       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905589"/>
            <a:ext cx="734106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Well-written JavaScript code should contain as little CSS as possible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Use JS to set CSS classes/IDs on elements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Define the styles of those classes/IDs in your CSS file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We will discuss this in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86884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Global variables can be bad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29890" y="1309945"/>
            <a:ext cx="7341060" cy="341632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count = 0;</a:t>
            </a:r>
          </a:p>
          <a:p>
            <a:r>
              <a:rPr lang="en-US" dirty="0"/>
              <a:t>function </a:t>
            </a:r>
            <a:r>
              <a:rPr lang="en-US" dirty="0" err="1"/>
              <a:t>incr</a:t>
            </a:r>
            <a:r>
              <a:rPr lang="en-US" dirty="0"/>
              <a:t>(n) {</a:t>
            </a:r>
          </a:p>
          <a:p>
            <a:r>
              <a:rPr lang="en-US" dirty="0"/>
              <a:t>  count += 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reset() {</a:t>
            </a:r>
          </a:p>
          <a:p>
            <a:r>
              <a:rPr lang="en-US" dirty="0"/>
              <a:t>  count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(4);</a:t>
            </a:r>
          </a:p>
          <a:p>
            <a:r>
              <a:rPr lang="en-US" dirty="0" err="1"/>
              <a:t>incr</a:t>
            </a:r>
            <a:r>
              <a:rPr lang="en-US" dirty="0"/>
              <a:t>(2);</a:t>
            </a:r>
          </a:p>
          <a:p>
            <a:r>
              <a:rPr lang="en-US" dirty="0" err="1"/>
              <a:t>console.log</a:t>
            </a:r>
            <a:r>
              <a:rPr lang="en-US" dirty="0"/>
              <a:t>(count);</a:t>
            </a:r>
          </a:p>
          <a:p>
            <a:r>
              <a:rPr lang="en-US" dirty="0"/>
              <a:t>JS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753961"/>
            <a:ext cx="73410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/>
              <a:t>globals</a:t>
            </a:r>
            <a:r>
              <a:rPr lang="en-US" sz="2200" dirty="0"/>
              <a:t> can be bad; other code and other JS files can see and modify them. 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How many global symbols are introduced by the above code?  </a:t>
            </a:r>
          </a:p>
        </p:txBody>
      </p:sp>
    </p:spTree>
    <p:extLst>
      <p:ext uri="{BB962C8B-B14F-4D97-AF65-F5344CB8AC3E}">
        <p14:creationId xmlns:p14="http://schemas.microsoft.com/office/powerpoint/2010/main" val="52646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Enclosing code in a function 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29890" y="1118781"/>
            <a:ext cx="7341060" cy="4247317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everything() {</a:t>
            </a:r>
          </a:p>
          <a:p>
            <a:r>
              <a:rPr lang="en-US" dirty="0"/>
              <a:t>  let count = 0;</a:t>
            </a:r>
          </a:p>
          <a:p>
            <a:r>
              <a:rPr lang="en-US" dirty="0"/>
              <a:t>  function </a:t>
            </a:r>
            <a:r>
              <a:rPr lang="en-US" dirty="0" err="1"/>
              <a:t>incr</a:t>
            </a:r>
            <a:r>
              <a:rPr lang="en-US" dirty="0"/>
              <a:t>(n) {</a:t>
            </a:r>
          </a:p>
          <a:p>
            <a:r>
              <a:rPr lang="en-US" dirty="0"/>
              <a:t>    count += 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reset() {</a:t>
            </a:r>
          </a:p>
          <a:p>
            <a:r>
              <a:rPr lang="en-US" dirty="0"/>
              <a:t>    count =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</a:t>
            </a:r>
            <a:r>
              <a:rPr lang="en-US" dirty="0" err="1"/>
              <a:t>incr</a:t>
            </a:r>
            <a:r>
              <a:rPr lang="en-US" dirty="0"/>
              <a:t>(4);</a:t>
            </a:r>
          </a:p>
          <a:p>
            <a:r>
              <a:rPr lang="en-US" dirty="0"/>
              <a:t>  </a:t>
            </a:r>
            <a:r>
              <a:rPr lang="en-US" dirty="0" err="1"/>
              <a:t>incr</a:t>
            </a:r>
            <a:r>
              <a:rPr lang="en-US" dirty="0"/>
              <a:t>(2);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(count);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everything(); // call the function to run the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366098"/>
            <a:ext cx="73410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Solution: wrap everything in a function. Variables and functions declared in a function are local to it. 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How many global are there: 1 global (everything). 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Can we get it down to 0?  </a:t>
            </a:r>
          </a:p>
        </p:txBody>
      </p:sp>
    </p:spTree>
    <p:extLst>
      <p:ext uri="{BB962C8B-B14F-4D97-AF65-F5344CB8AC3E}">
        <p14:creationId xmlns:p14="http://schemas.microsoft.com/office/powerpoint/2010/main" val="200457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Module pattern example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29890" y="1173401"/>
            <a:ext cx="7341060" cy="3693319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(function() {</a:t>
            </a:r>
            <a:endParaRPr lang="en-US" dirty="0"/>
          </a:p>
          <a:p>
            <a:r>
              <a:rPr lang="en-US" dirty="0"/>
              <a:t>  let count = 0;</a:t>
            </a:r>
          </a:p>
          <a:p>
            <a:r>
              <a:rPr lang="en-US" dirty="0"/>
              <a:t>  function </a:t>
            </a:r>
            <a:r>
              <a:rPr lang="en-US" dirty="0" err="1"/>
              <a:t>incr</a:t>
            </a:r>
            <a:r>
              <a:rPr lang="en-US" dirty="0"/>
              <a:t>(n) {</a:t>
            </a:r>
          </a:p>
          <a:p>
            <a:r>
              <a:rPr lang="en-US" dirty="0"/>
              <a:t>      count += 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function reset() {</a:t>
            </a:r>
          </a:p>
          <a:p>
            <a:r>
              <a:rPr lang="en-US" dirty="0"/>
              <a:t>      count = 0;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incr</a:t>
            </a:r>
            <a:r>
              <a:rPr lang="en-US" dirty="0"/>
              <a:t>(4);</a:t>
            </a:r>
          </a:p>
          <a:p>
            <a:r>
              <a:rPr lang="en-US" dirty="0"/>
              <a:t>  </a:t>
            </a:r>
            <a:r>
              <a:rPr lang="en-US" dirty="0" err="1"/>
              <a:t>incr</a:t>
            </a:r>
            <a:r>
              <a:rPr lang="en-US" dirty="0"/>
              <a:t>(2);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(count);</a:t>
            </a:r>
          </a:p>
          <a:p>
            <a:r>
              <a:rPr lang="en-US" b="1" dirty="0"/>
              <a:t>})();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366098"/>
            <a:ext cx="73410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/>
              <a:t>How many global symbols so far?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 0 global symbols</a:t>
            </a:r>
          </a:p>
        </p:txBody>
      </p:sp>
    </p:spTree>
    <p:extLst>
      <p:ext uri="{BB962C8B-B14F-4D97-AF65-F5344CB8AC3E}">
        <p14:creationId xmlns:p14="http://schemas.microsoft.com/office/powerpoint/2010/main" val="248228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“ strict” mode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429890" y="1173401"/>
            <a:ext cx="7341060" cy="92333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dirty="0"/>
              <a:t>   ….. Your code 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890" y="2707876"/>
            <a:ext cx="8104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Writing "use strict"; at the very top of your JS file turns on strict syntax checking: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Shows an error if you try to assign to an undeclared variable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Stops you from overwriting key JS system libraries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Forbids some unsafe or error-prone language features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 </a:t>
            </a:r>
            <a:r>
              <a:rPr lang="en-US" i="1" dirty="0"/>
              <a:t>always</a:t>
            </a:r>
            <a:r>
              <a:rPr lang="en-US" dirty="0"/>
              <a:t> turn on strict mode for your code in this class!</a:t>
            </a:r>
          </a:p>
        </p:txBody>
      </p:sp>
    </p:spTree>
    <p:extLst>
      <p:ext uri="{BB962C8B-B14F-4D97-AF65-F5344CB8AC3E}">
        <p14:creationId xmlns:p14="http://schemas.microsoft.com/office/powerpoint/2010/main" val="405598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skeleton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3987" y="2676658"/>
            <a:ext cx="5825310" cy="3536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(function() {</a:t>
            </a:r>
          </a:p>
          <a:p>
            <a:endParaRPr lang="en-US" dirty="0"/>
          </a:p>
          <a:p>
            <a:r>
              <a:rPr lang="en-US" dirty="0"/>
              <a:t>  // set-up code that doesn't involve the DOM </a:t>
            </a:r>
          </a:p>
          <a:p>
            <a:r>
              <a:rPr lang="en-US" dirty="0"/>
              <a:t>  //   (e.g. setting up initial values, arrays, etc.)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r>
              <a:rPr lang="en-US" dirty="0"/>
              <a:t>    // phew! your code goes here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//function definitions go here</a:t>
            </a:r>
          </a:p>
          <a:p>
            <a:endParaRPr lang="en-US" dirty="0"/>
          </a:p>
          <a:p>
            <a:r>
              <a:rPr lang="en-US" dirty="0"/>
              <a:t>})();                                                                                 JS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987" y="1218127"/>
            <a:ext cx="6252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&lt;!-- in the &lt;head&gt; block --&gt; 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="path/to/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file.js</a:t>
            </a:r>
            <a:r>
              <a:rPr lang="en-US" dirty="0"/>
              <a:t>" type="text/</a:t>
            </a:r>
            <a:r>
              <a:rPr lang="en-US" dirty="0" err="1"/>
              <a:t>javascrpt</a:t>
            </a:r>
            <a:r>
              <a:rPr lang="en-US" dirty="0"/>
              <a:t>"&gt;&lt;/script&gt;                                             HTML</a:t>
            </a:r>
          </a:p>
        </p:txBody>
      </p:sp>
    </p:spTree>
    <p:extLst>
      <p:ext uri="{BB962C8B-B14F-4D97-AF65-F5344CB8AC3E}">
        <p14:creationId xmlns:p14="http://schemas.microsoft.com/office/powerpoint/2010/main" val="33577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JavaScript Functions Demo</a:t>
            </a:r>
          </a:p>
          <a:p>
            <a:r>
              <a:rPr lang="en-US" dirty="0">
                <a:latin typeface="Arial"/>
                <a:cs typeface="Arial"/>
              </a:rPr>
              <a:t>Unobtrusive JavaScript</a:t>
            </a:r>
          </a:p>
          <a:p>
            <a:r>
              <a:rPr lang="en-US" dirty="0">
                <a:latin typeface="Arial"/>
                <a:cs typeface="Arial"/>
              </a:rPr>
              <a:t>Function exercise</a:t>
            </a:r>
          </a:p>
          <a:p>
            <a:r>
              <a:rPr lang="en-US" dirty="0">
                <a:latin typeface="Arial"/>
                <a:cs typeface="Arial"/>
              </a:rPr>
              <a:t>JavaScript Objects</a:t>
            </a:r>
          </a:p>
          <a:p>
            <a:r>
              <a:rPr lang="en-US" dirty="0">
                <a:latin typeface="Arial"/>
                <a:cs typeface="Arial"/>
              </a:rPr>
              <a:t>OOP Exercises.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Next class: Quiz 2 (in-class requires turn in on blackboard).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2135" y="1246223"/>
            <a:ext cx="4572000" cy="5355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(function() {</a:t>
            </a:r>
          </a:p>
          <a:p>
            <a:r>
              <a:rPr lang="en-US" dirty="0"/>
              <a:t>    </a:t>
            </a:r>
            <a:r>
              <a:rPr lang="en-US" dirty="0" err="1"/>
              <a:t>window.onload</a:t>
            </a:r>
            <a:r>
              <a:rPr lang="en-US" dirty="0"/>
              <a:t> = function() {</a:t>
            </a:r>
          </a:p>
          <a:p>
            <a:r>
              <a:rPr lang="en-US" dirty="0"/>
              <a:t>        alert("This alert was fired from inside a </a:t>
            </a:r>
            <a:r>
              <a:rPr lang="en-US" dirty="0" err="1"/>
              <a:t>window.onload</a:t>
            </a:r>
            <a:r>
              <a:rPr lang="en-US" dirty="0"/>
              <a:t> handler. All of the </a:t>
            </a:r>
            <a:r>
              <a:rPr lang="en-US" dirty="0" err="1"/>
              <a:t>javascript</a:t>
            </a:r>
            <a:r>
              <a:rPr lang="en-US" dirty="0"/>
              <a:t> files have been run, so let's try to see what x is set to.");</a:t>
            </a:r>
          </a:p>
          <a:p>
            <a:endParaRPr lang="en-US" dirty="0"/>
          </a:p>
          <a:p>
            <a:r>
              <a:rPr lang="en-US" dirty="0"/>
              <a:t>        alert("This is inside the module, so let's check the value of x. x = " + x);</a:t>
            </a:r>
          </a:p>
          <a:p>
            <a:endParaRPr lang="en-US" dirty="0"/>
          </a:p>
          <a:p>
            <a:r>
              <a:rPr lang="en-US" dirty="0"/>
              <a:t>        alert("It should be undefined, because the module has given us a 'private' namespace, where we don't inherit the symbols from the global namespace.");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x = 5;</a:t>
            </a:r>
          </a:p>
          <a:p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6410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DOM Elements (Example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67" y="1417638"/>
            <a:ext cx="82783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&lt;a id=“</a:t>
            </a:r>
            <a:r>
              <a:rPr lang="en-US" dirty="0" err="1">
                <a:latin typeface="Courier New"/>
                <a:cs typeface="Courier New"/>
              </a:rPr>
              <a:t>fb</a:t>
            </a:r>
            <a:r>
              <a:rPr lang="en-US" dirty="0">
                <a:latin typeface="Courier New"/>
                <a:cs typeface="Courier New"/>
              </a:rPr>
              <a:t>-link”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  <a:hlinkClick r:id="rId2"/>
              </a:rPr>
              <a:t>http://www.facebook.com</a:t>
            </a:r>
            <a:r>
              <a:rPr lang="en-US" dirty="0">
                <a:latin typeface="Courier New"/>
                <a:cs typeface="Courier New"/>
              </a:rPr>
              <a:t>&gt; Facebook &lt;/a&gt;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                    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12283"/>
            <a:ext cx="787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the JavaScript runs, we’d see: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875002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00999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after we run this JavaScript: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199" y="4247330"/>
            <a:ext cx="852637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let link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fb</a:t>
            </a:r>
            <a:r>
              <a:rPr lang="en-US" dirty="0"/>
              <a:t>-link”);</a:t>
            </a:r>
          </a:p>
          <a:p>
            <a:r>
              <a:rPr lang="en-US" dirty="0" err="1"/>
              <a:t>link.innerHTML</a:t>
            </a:r>
            <a:r>
              <a:rPr lang="en-US" dirty="0"/>
              <a:t> = "MySpace is back in a really big way.";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116978"/>
            <a:ext cx="787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‘d see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763309"/>
            <a:ext cx="402122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My space is back in big way.</a:t>
            </a:r>
          </a:p>
        </p:txBody>
      </p:sp>
    </p:spTree>
    <p:extLst>
      <p:ext uri="{BB962C8B-B14F-4D97-AF65-F5344CB8AC3E}">
        <p14:creationId xmlns:p14="http://schemas.microsoft.com/office/powerpoint/2010/main" val="218762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dirty="0"/>
              <a:t>Display a random number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Create a .html with a button:</a:t>
            </a:r>
          </a:p>
          <a:p>
            <a:r>
              <a:rPr lang="en-US" dirty="0"/>
              <a:t>&lt;button id=“ok”&gt;Lucky Number &lt;/button&gt;</a:t>
            </a:r>
          </a:p>
          <a:p>
            <a:r>
              <a:rPr lang="en-US" dirty="0"/>
              <a:t>Write a .</a:t>
            </a:r>
            <a:r>
              <a:rPr lang="en-US" dirty="0" err="1"/>
              <a:t>js</a:t>
            </a:r>
            <a:r>
              <a:rPr lang="en-US" dirty="0"/>
              <a:t>  function that display a random number between 0 and 10 when the user click the button.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please write unobtrusive JS</a:t>
            </a:r>
          </a:p>
          <a:p>
            <a:r>
              <a:rPr lang="en-US" dirty="0">
                <a:latin typeface="Arial"/>
                <a:cs typeface="Arial"/>
              </a:rPr>
              <a:t>Use </a:t>
            </a:r>
            <a:r>
              <a:rPr lang="en-US" dirty="0" err="1">
                <a:highlight>
                  <a:srgbClr val="00FF00"/>
                </a:highlight>
                <a:latin typeface="Arial"/>
                <a:cs typeface="Arial"/>
              </a:rPr>
              <a:t>element.innerHTML</a:t>
            </a:r>
            <a:r>
              <a:rPr lang="en-US" dirty="0">
                <a:highlight>
                  <a:srgbClr val="00FF00"/>
                </a:highlight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write the number next to the button.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Screen Shot 2018-02-27 at 2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422650"/>
            <a:ext cx="4072013" cy="10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8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r>
              <a:rPr lang="en-US" dirty="0"/>
              <a:t>simple computations (download the starter html from blackboard)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Write a dropdown menu use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&lt;input class="</a:t>
            </a:r>
            <a:r>
              <a:rPr lang="en-US" dirty="0" err="1">
                <a:latin typeface="Arial"/>
                <a:cs typeface="Arial"/>
              </a:rPr>
              <a:t>numberInput</a:t>
            </a:r>
            <a:r>
              <a:rPr lang="en-US" dirty="0">
                <a:latin typeface="Arial"/>
                <a:cs typeface="Arial"/>
              </a:rPr>
              <a:t>" type="text"&gt;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&lt;select id = ‘input1t”&gt;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=“square”&gt;square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=“cube”&gt;cube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&lt;option value =“factorial”&gt;factorial</a:t>
            </a: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&lt;/select&gt;</a:t>
            </a:r>
          </a:p>
          <a:p>
            <a:pPr marL="400050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marL="400050" lvl="1" indent="0">
              <a:buNone/>
            </a:pPr>
            <a:r>
              <a:rPr lang="en-US" dirty="0">
                <a:latin typeface="Arial"/>
                <a:cs typeface="Arial"/>
              </a:rPr>
              <a:t>Use &lt;input id =“input1”&gt; to ask users to input a number. </a:t>
            </a:r>
          </a:p>
          <a:p>
            <a:pPr marL="400050" lvl="1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To allow users to compute various functions of the number entered in the  input area such as square, cube, or factorial.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Display the results in the browser when they select the method.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Hint: let input = </a:t>
            </a:r>
            <a:r>
              <a:rPr lang="en-US" dirty="0" err="1">
                <a:latin typeface="Arial"/>
                <a:cs typeface="Arial"/>
              </a:rPr>
              <a:t>document.querySelector</a:t>
            </a:r>
            <a:r>
              <a:rPr lang="en-US" dirty="0">
                <a:latin typeface="Arial"/>
                <a:cs typeface="Arial"/>
              </a:rPr>
              <a:t>(‘.</a:t>
            </a:r>
            <a:r>
              <a:rPr lang="en-US" dirty="0" err="1">
                <a:latin typeface="Arial"/>
                <a:cs typeface="Arial"/>
              </a:rPr>
              <a:t>numberInput</a:t>
            </a:r>
            <a:r>
              <a:rPr lang="en-US" dirty="0">
                <a:latin typeface="Arial"/>
                <a:cs typeface="Arial"/>
              </a:rPr>
              <a:t>’) </a:t>
            </a:r>
          </a:p>
          <a:p>
            <a:r>
              <a:rPr lang="en-US" dirty="0">
                <a:latin typeface="Arial"/>
                <a:cs typeface="Arial"/>
              </a:rPr>
              <a:t>         let output = </a:t>
            </a:r>
            <a:r>
              <a:rPr lang="en-US" dirty="0" err="1">
                <a:latin typeface="Arial"/>
                <a:cs typeface="Arial"/>
              </a:rPr>
              <a:t>document.getElementByID</a:t>
            </a:r>
            <a:r>
              <a:rPr lang="en-US" dirty="0">
                <a:latin typeface="Arial"/>
                <a:cs typeface="Arial"/>
              </a:rPr>
              <a:t>(‘output’)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8796" y="1925292"/>
            <a:ext cx="2234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input.onchange</a:t>
            </a:r>
            <a:r>
              <a:rPr lang="en-US" dirty="0"/>
              <a:t> = function()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input.value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8000"/>
                </a:solidFill>
                <a:latin typeface="Century Gothic"/>
                <a:cs typeface="Century Gothic"/>
              </a:rPr>
              <a:t>Exercise 2</a:t>
            </a:r>
            <a:endParaRPr lang="en-US" sz="3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8905" y="898765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How do we convert this code to unobtrusive?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257" y="2239354"/>
            <a:ext cx="7278330" cy="3785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&lt;html&gt;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&lt;body&gt;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&lt;h2 class="example"&gt;A heading with class="example"&lt;/h2&gt;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&lt;p class="example"&gt;A paragraph with class="example".&lt;/p&gt; 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&lt;p&gt;Click the button to add a background color to the first element in the document with class="example".&lt;/p&gt;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&lt;button </a:t>
            </a:r>
            <a:r>
              <a:rPr lang="en-US" sz="1200" b="1" dirty="0" err="1">
                <a:latin typeface="Courier New"/>
                <a:cs typeface="Courier New"/>
              </a:rPr>
              <a:t>onclick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myFunction</a:t>
            </a:r>
            <a:r>
              <a:rPr lang="en-US" sz="1200" b="1" dirty="0">
                <a:latin typeface="Courier New"/>
                <a:cs typeface="Courier New"/>
              </a:rPr>
              <a:t>()"&gt;Try it&lt;/button&gt;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&lt;script&gt;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function </a:t>
            </a:r>
            <a:r>
              <a:rPr lang="en-US" sz="1200" b="1" dirty="0" err="1">
                <a:latin typeface="Courier New"/>
                <a:cs typeface="Courier New"/>
              </a:rPr>
              <a:t>myFunction</a:t>
            </a:r>
            <a:r>
              <a:rPr lang="en-US" sz="12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>
                <a:latin typeface="Courier New"/>
                <a:cs typeface="Courier New"/>
              </a:rPr>
              <a:t>document.querySelector</a:t>
            </a:r>
            <a:r>
              <a:rPr lang="en-US" sz="1200" b="1" dirty="0">
                <a:latin typeface="Courier New"/>
                <a:cs typeface="Courier New"/>
              </a:rPr>
              <a:t>(".example").</a:t>
            </a:r>
            <a:r>
              <a:rPr lang="en-US" sz="1200" b="1" dirty="0" err="1">
                <a:latin typeface="Courier New"/>
                <a:cs typeface="Courier New"/>
              </a:rPr>
              <a:t>style.backgroundColor</a:t>
            </a:r>
            <a:r>
              <a:rPr lang="en-US" sz="1200" b="1" dirty="0">
                <a:latin typeface="Courier New"/>
                <a:cs typeface="Courier New"/>
              </a:rPr>
              <a:t> = "red";</a:t>
            </a:r>
          </a:p>
          <a:p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&lt;/script&gt;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&lt;/body&gt;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1105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Properties and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9708" y="2747932"/>
            <a:ext cx="1674933" cy="2862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array.length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myString.length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Math.max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62303" y="2774371"/>
            <a:ext cx="21535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array.push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string.toUpperCase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9708" y="2010082"/>
            <a:ext cx="19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Properties: 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7586" y="2039592"/>
            <a:ext cx="19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Methods: example</a:t>
            </a:r>
          </a:p>
        </p:txBody>
      </p:sp>
    </p:spTree>
    <p:extLst>
      <p:ext uri="{BB962C8B-B14F-4D97-AF65-F5344CB8AC3E}">
        <p14:creationId xmlns:p14="http://schemas.microsoft.com/office/powerpoint/2010/main" val="59926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JavaScript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Screen Shot 2016-02-22 at 12.1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933581" cy="335538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98136" y="5035969"/>
            <a:ext cx="8229600" cy="1565433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4592" y="5094537"/>
            <a:ext cx="3197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 car {</a:t>
            </a:r>
          </a:p>
          <a:p>
            <a:r>
              <a:rPr lang="en-US" dirty="0">
                <a:latin typeface="Courier New"/>
                <a:cs typeface="Courier New"/>
              </a:rPr>
              <a:t>name: “Fiat”,</a:t>
            </a:r>
          </a:p>
          <a:p>
            <a:r>
              <a:rPr lang="en-US" dirty="0">
                <a:latin typeface="Courier New"/>
                <a:cs typeface="Courier New"/>
              </a:rPr>
              <a:t>model: “500”,</a:t>
            </a:r>
          </a:p>
          <a:p>
            <a:r>
              <a:rPr lang="en-US" dirty="0">
                <a:latin typeface="Courier New"/>
                <a:cs typeface="Courier New"/>
              </a:rPr>
              <a:t>color: “white”,</a:t>
            </a:r>
          </a:p>
          <a:p>
            <a:r>
              <a:rPr lang="en-US" dirty="0">
                <a:latin typeface="Courier New"/>
                <a:cs typeface="Courier New"/>
              </a:rPr>
              <a:t>Weight: “850kg”}</a:t>
            </a:r>
            <a:r>
              <a:rPr lang="en-US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2294" y="5227955"/>
            <a:ext cx="3197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 retrieval </a:t>
            </a:r>
          </a:p>
          <a:p>
            <a:r>
              <a:rPr lang="en-US" dirty="0" err="1">
                <a:latin typeface="Courier New"/>
                <a:cs typeface="Courier New"/>
              </a:rPr>
              <a:t>car.name</a:t>
            </a:r>
            <a:r>
              <a:rPr lang="en-US" dirty="0">
                <a:latin typeface="Courier New"/>
                <a:cs typeface="Courier New"/>
              </a:rPr>
              <a:t>  //”Fiat”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car[name] // “Fiat”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2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construction and retrieval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3211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340750"/>
            <a:ext cx="803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An object is a container of properties, where a property has a name and a value</a:t>
            </a:r>
            <a:r>
              <a:rPr lang="en-US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4124" y="2099962"/>
            <a:ext cx="3972676" cy="5109091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flight.departure.IATAL</a:t>
            </a:r>
            <a:r>
              <a:rPr lang="en-US" sz="1600" b="1" dirty="0">
                <a:latin typeface="Courier New"/>
                <a:cs typeface="Courier New"/>
              </a:rPr>
              <a:t> // “SYD”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flight[airline] // “Oceanic”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// use || to fill in default value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status = </a:t>
            </a:r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|| ”unknown”;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flight.equipement</a:t>
            </a:r>
            <a:r>
              <a:rPr lang="en-US" sz="1600" b="1" dirty="0">
                <a:latin typeface="Courier New"/>
                <a:cs typeface="Courier New"/>
              </a:rPr>
              <a:t>  //undefined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flight.equipment.model</a:t>
            </a:r>
            <a:r>
              <a:rPr lang="en-US" sz="1600" b="1" dirty="0">
                <a:latin typeface="Courier New"/>
                <a:cs typeface="Courier New"/>
              </a:rPr>
              <a:t> //throw “</a:t>
            </a:r>
            <a:r>
              <a:rPr lang="en-US" sz="1600" b="1" dirty="0" err="1">
                <a:latin typeface="Courier New"/>
                <a:cs typeface="Courier New"/>
              </a:rPr>
              <a:t>TypeError</a:t>
            </a:r>
            <a:r>
              <a:rPr lang="en-US" sz="1600" b="1" dirty="0">
                <a:latin typeface="Courier New"/>
                <a:cs typeface="Courier New"/>
              </a:rPr>
              <a:t>”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45781" y="1661364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0294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75275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41352"/>
            <a:ext cx="3972676" cy="4616648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Var</a:t>
            </a:r>
            <a:r>
              <a:rPr lang="en-US" sz="1600" b="1" dirty="0">
                <a:latin typeface="Courier New"/>
                <a:cs typeface="Courier New"/>
              </a:rPr>
              <a:t> flight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airline: “Oceanic”,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Number: 815,</a:t>
            </a:r>
          </a:p>
          <a:p>
            <a:r>
              <a:rPr lang="en-US" sz="1600" b="1" dirty="0">
                <a:latin typeface="Courier New"/>
                <a:cs typeface="Courier New"/>
              </a:rPr>
              <a:t>Departure:{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“SYD”,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“2004-09-22 14:55”,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“Sidney”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Arrival: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IATA: “LAX”,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time: “2004-09-23 10:42”,</a:t>
            </a:r>
          </a:p>
          <a:p>
            <a:r>
              <a:rPr lang="en-US" sz="1600" b="1" dirty="0">
                <a:latin typeface="Courier New"/>
                <a:cs typeface="Courier New"/>
              </a:rPr>
              <a:t>	city: “Los Angeles”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/>
              <a:t>A value in an object can be updated by assignment. If the property name already exist in the object, the property value is replaced: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4124" y="2266540"/>
            <a:ext cx="3972676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flight[‘airline’] = ‘wow’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// if the object doesn’t have the property name, the object is augmented: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flight.equipment</a:t>
            </a:r>
            <a:r>
              <a:rPr lang="en-US" sz="1600" b="1" dirty="0">
                <a:latin typeface="Courier New"/>
                <a:cs typeface="Courier New"/>
              </a:rPr>
              <a:t> = {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model:’Boeing</a:t>
            </a:r>
            <a:r>
              <a:rPr lang="en-US" sz="1600" b="1" dirty="0">
                <a:latin typeface="Courier New"/>
                <a:cs typeface="Courier New"/>
              </a:rPr>
              <a:t> 777’</a:t>
            </a:r>
          </a:p>
          <a:p>
            <a:r>
              <a:rPr lang="en-US" sz="1600" b="1" dirty="0">
                <a:latin typeface="Courier New"/>
                <a:cs typeface="Courier New"/>
              </a:rPr>
              <a:t>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>
                <a:latin typeface="Courier New"/>
                <a:cs typeface="Courier New"/>
              </a:rPr>
              <a:t>flight.status</a:t>
            </a:r>
            <a:r>
              <a:rPr lang="en-US" sz="1600" b="1" dirty="0">
                <a:latin typeface="Courier New"/>
                <a:cs typeface="Courier New"/>
              </a:rPr>
              <a:t> = ‘overdue’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5781" y="1773020"/>
            <a:ext cx="138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Construction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4510" y="174481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94630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9182" y="1666375"/>
            <a:ext cx="7797618" cy="3785652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Stooge = {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first-name”:”Jeremy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”,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“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second-name”:”Howard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”</a:t>
            </a: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x = stooge;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x.nickname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= ‘Curly’;</a:t>
            </a:r>
          </a:p>
          <a:p>
            <a:pPr lvl="1">
              <a:buNone/>
            </a:pP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var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 nick = </a:t>
            </a:r>
            <a:r>
              <a:rPr lang="en-US" sz="2400" b="1" dirty="0" err="1">
                <a:solidFill>
                  <a:srgbClr val="0D0D0D"/>
                </a:solidFill>
                <a:latin typeface="Courier New"/>
                <a:cs typeface="Courier New"/>
              </a:rPr>
              <a:t>stooge.nickname</a:t>
            </a: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; </a:t>
            </a:r>
          </a:p>
          <a:p>
            <a:pPr lvl="1">
              <a:buNone/>
            </a:pPr>
            <a:endParaRPr lang="en-US" sz="2400" b="1" dirty="0">
              <a:solidFill>
                <a:srgbClr val="0D0D0D"/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0D0D0D"/>
                </a:solidFill>
                <a:latin typeface="Courier New"/>
                <a:cs typeface="Courier New"/>
              </a:rPr>
              <a:t>//nick is ‘Curly’ because x and stooge are references to the same object</a:t>
            </a:r>
          </a:p>
        </p:txBody>
      </p:sp>
    </p:spTree>
    <p:extLst>
      <p:ext uri="{BB962C8B-B14F-4D97-AF65-F5344CB8AC3E}">
        <p14:creationId xmlns:p14="http://schemas.microsoft.com/office/powerpoint/2010/main" val="12295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Take-home reading and exercise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 to JavaScript (must read):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functions: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http://eloquentjavascript.net/03_functions.html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and arrays: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http://eloquentjavascript.net/04_data.html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DOC model: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https://developer.mozilla.org/en-US/docs/Web/API/Document_Object_Model/Introduction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function construct with “this”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43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089470" cy="4257574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function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person(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firstname,lastname,age,eyecolor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firstname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lastname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this.age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this.eyecolor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eyecolor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sz="28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// new instance</a:t>
            </a:r>
          </a:p>
          <a:p>
            <a:pPr lvl="1">
              <a:buNone/>
            </a:pPr>
            <a:r>
              <a:rPr lang="en-US" sz="28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myFather</a:t>
            </a:r>
            <a:r>
              <a:rPr lang="en-US" sz="28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=new person("John","Doe",50,"blue");</a:t>
            </a: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352" y="5840070"/>
            <a:ext cx="6469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https://developer.mozilla.org/en-US/docs/Web/JavaScript/Reference/Operators/this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0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adding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5402"/>
            <a:ext cx="8089470" cy="2103139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myFather.name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= function () {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   return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this.firstName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 + " " + </a:t>
            </a:r>
            <a:r>
              <a:rPr lang="en-US" sz="2800" b="1" baseline="-25000" dirty="0" err="1">
                <a:solidFill>
                  <a:srgbClr val="0D0D0D"/>
                </a:solidFill>
                <a:latin typeface="Courier New"/>
                <a:cs typeface="Courier New"/>
              </a:rPr>
              <a:t>this.lastName</a:t>
            </a: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2800" b="1" baseline="-25000" dirty="0">
                <a:solidFill>
                  <a:srgbClr val="0D0D0D"/>
                </a:solidFill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58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>
                <a:latin typeface="Arial"/>
                <a:cs typeface="Arial"/>
              </a:rPr>
              <a:t>Which is the following is a valid way to create a direct instance of an object?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myObject.create</a:t>
            </a:r>
            <a:r>
              <a:rPr lang="en-US" sz="3600" dirty="0">
                <a:latin typeface="Arial"/>
                <a:cs typeface="Arial"/>
              </a:rPr>
              <a:t> ();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Object;</a:t>
            </a:r>
          </a:p>
          <a:p>
            <a:pPr marL="914400" indent="-914400">
              <a:buAutoNum type="alphaLcPeriod"/>
            </a:pPr>
            <a:r>
              <a:rPr lang="en-US" sz="3600" dirty="0" err="1">
                <a:latin typeface="Arial"/>
                <a:cs typeface="Arial"/>
              </a:rPr>
              <a:t>myObject</a:t>
            </a:r>
            <a:r>
              <a:rPr lang="en-US" sz="3600" dirty="0">
                <a:latin typeface="Arial"/>
                <a:cs typeface="Arial"/>
              </a:rPr>
              <a:t> = new Object();</a:t>
            </a:r>
          </a:p>
          <a:p>
            <a:pPr marL="914400" indent="-914400">
              <a:buAutoNum type="alphaLcPeriod"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64254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What is the the output of the following code after “alert”? 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function person (</a:t>
            </a:r>
            <a:r>
              <a:rPr lang="en-US" sz="3200" dirty="0" err="1">
                <a:latin typeface="Courier New"/>
                <a:cs typeface="Courier New"/>
              </a:rPr>
              <a:t>firstname,lastname,age,eyecolor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this.firstname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firstname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this.lastname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lastname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this.age</a:t>
            </a:r>
            <a:r>
              <a:rPr lang="en-US" sz="3200" dirty="0">
                <a:latin typeface="Courier New"/>
                <a:cs typeface="Courier New"/>
              </a:rPr>
              <a:t>=age;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this.eyecolor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dirty="0" err="1">
                <a:latin typeface="Courier New"/>
                <a:cs typeface="Courier New"/>
              </a:rPr>
              <a:t>eyecolor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lvl="1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 = new person("John","Doe",50,"blue");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x</a:t>
            </a:r>
            <a:r>
              <a:rPr lang="en-US" sz="3200" dirty="0">
                <a:latin typeface="Courier New"/>
                <a:cs typeface="Courier New"/>
              </a:rPr>
              <a:t> =</a:t>
            </a:r>
            <a:r>
              <a:rPr lang="en-US" sz="3200" dirty="0" err="1">
                <a:latin typeface="Courier New"/>
                <a:cs typeface="Courier New"/>
              </a:rPr>
              <a:t>myFather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x.job</a:t>
            </a:r>
            <a:r>
              <a:rPr lang="en-US" sz="3200" dirty="0">
                <a:latin typeface="Courier New"/>
                <a:cs typeface="Courier New"/>
              </a:rPr>
              <a:t> = “Teacher”;</a:t>
            </a:r>
          </a:p>
          <a:p>
            <a:pPr lvl="1">
              <a:buNone/>
            </a:pPr>
            <a:r>
              <a:rPr lang="en-US" sz="3200" dirty="0" err="1">
                <a:latin typeface="Courier New"/>
                <a:cs typeface="Courier New"/>
              </a:rPr>
              <a:t>var</a:t>
            </a:r>
            <a:r>
              <a:rPr lang="en-US" sz="3200" dirty="0">
                <a:latin typeface="Courier New"/>
                <a:cs typeface="Courier New"/>
              </a:rPr>
              <a:t> profession = </a:t>
            </a:r>
            <a:r>
              <a:rPr lang="en-US" sz="3200" dirty="0" err="1">
                <a:latin typeface="Courier New"/>
                <a:cs typeface="Courier New"/>
              </a:rPr>
              <a:t>myFather.job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lvl="1">
              <a:buNone/>
            </a:pP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alert(profession);</a:t>
            </a:r>
          </a:p>
          <a:p>
            <a:pPr lvl="1">
              <a:buNone/>
            </a:pP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document.writeln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("father's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is ",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myFather.firstname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,"&lt;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br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&gt;");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85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Using “reference”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0694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>
                <a:latin typeface="Arial"/>
                <a:cs typeface="Arial"/>
              </a:rPr>
              <a:t>Add code to the code in the last slide and print: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Courier New"/>
                <a:cs typeface="Courier New"/>
              </a:rPr>
              <a:t>my father 's nickname is </a:t>
            </a:r>
            <a:r>
              <a:rPr lang="en-US" dirty="0" err="1">
                <a:latin typeface="Courier New"/>
                <a:cs typeface="Courier New"/>
              </a:rPr>
              <a:t>Johny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 err="1">
                <a:latin typeface="Arial"/>
                <a:cs typeface="Arial"/>
              </a:rPr>
              <a:t>document.writeln</a:t>
            </a:r>
            <a:endParaRPr lang="en-US" dirty="0">
              <a:latin typeface="Arial"/>
              <a:cs typeface="Arial"/>
            </a:endParaRPr>
          </a:p>
          <a:p>
            <a:endParaRPr lang="en-US" sz="3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77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Demo: show 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In a JavaScript, create an object. </a:t>
            </a:r>
          </a:p>
          <a:p>
            <a:pPr>
              <a:buNone/>
            </a:pPr>
            <a:r>
              <a:rPr lang="en-US" sz="2800" dirty="0">
                <a:latin typeface="Arial"/>
                <a:cs typeface="Arial"/>
              </a:rPr>
              <a:t>Create a property called “info” and assign a string. </a:t>
            </a:r>
          </a:p>
          <a:p>
            <a:pPr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800" dirty="0"/>
              <a:t>Write a function (object method) </a:t>
            </a:r>
            <a:r>
              <a:rPr lang="en-US" sz="2800" dirty="0" err="1"/>
              <a:t>myFunct</a:t>
            </a:r>
            <a:r>
              <a:rPr lang="en-US" sz="2800" dirty="0"/>
              <a:t>() that alert the “info” value of the .info property to the browser.</a:t>
            </a:r>
          </a:p>
          <a:p>
            <a:pPr>
              <a:buNone/>
            </a:pPr>
            <a:r>
              <a:rPr lang="en-US" sz="2800" dirty="0"/>
              <a:t> you can say: “I am a new shinny object”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instance of the method of the object by  calling </a:t>
            </a:r>
            <a:r>
              <a:rPr lang="en-US" sz="2800" dirty="0" err="1"/>
              <a:t>myFunct</a:t>
            </a:r>
            <a:r>
              <a:rPr lang="en-US" sz="2800" dirty="0"/>
              <a:t>()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Create a button uses </a:t>
            </a:r>
            <a:r>
              <a:rPr lang="en-US" sz="2800" dirty="0" err="1"/>
              <a:t>onClick</a:t>
            </a:r>
            <a:r>
              <a:rPr lang="en-US" sz="2800" dirty="0"/>
              <a:t> to evoke the method. How do you display the “info” to the browser?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035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Enumeration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9633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object 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print(object[key]);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 = {first: “prop1”, second: “propr2”, 3: “proper3”}</a:t>
            </a:r>
          </a:p>
          <a:p>
            <a:pPr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(</a:t>
            </a:r>
            <a:r>
              <a:rPr lang="en-US" sz="2800" dirty="0" err="1">
                <a:latin typeface="Courier New"/>
                <a:cs typeface="Courier New"/>
              </a:rPr>
              <a:t>var</a:t>
            </a:r>
            <a:r>
              <a:rPr lang="en-US" sz="2800" dirty="0">
                <a:latin typeface="Courier New"/>
                <a:cs typeface="Courier New"/>
              </a:rPr>
              <a:t> key in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s += key + “:” + </a:t>
            </a:r>
            <a:r>
              <a:rPr lang="en-US" sz="2800" dirty="0" err="1">
                <a:latin typeface="Courier New"/>
                <a:cs typeface="Courier New"/>
              </a:rPr>
              <a:t>obj</a:t>
            </a:r>
            <a:r>
              <a:rPr lang="en-US" sz="2800" dirty="0">
                <a:latin typeface="Courier New"/>
                <a:cs typeface="Courier New"/>
              </a:rPr>
              <a:t>[key] + “ “;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document.write</a:t>
            </a:r>
            <a:r>
              <a:rPr lang="en-US" sz="2800" dirty="0">
                <a:latin typeface="Courier New"/>
                <a:cs typeface="Courier New"/>
              </a:rPr>
              <a:t>(s);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295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5822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list the property of the following sample object: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var</a:t>
            </a:r>
            <a:r>
              <a:rPr lang="en-US" sz="2400" dirty="0"/>
              <a:t> student = {</a:t>
            </a:r>
          </a:p>
          <a:p>
            <a:pPr lvl="1"/>
            <a:r>
              <a:rPr lang="en-US" sz="2400" dirty="0"/>
              <a:t>Name: “Jenny Klein”</a:t>
            </a:r>
          </a:p>
          <a:p>
            <a:pPr lvl="1"/>
            <a:r>
              <a:rPr lang="en-US" sz="2400" dirty="0"/>
              <a:t>Class: “ Senior”</a:t>
            </a:r>
          </a:p>
          <a:p>
            <a:pPr lvl="1"/>
            <a:r>
              <a:rPr lang="en-US" sz="2400" dirty="0"/>
              <a:t>AUID: “ 31635”</a:t>
            </a:r>
          </a:p>
          <a:p>
            <a:pPr lvl="1"/>
            <a:r>
              <a:rPr lang="en-US" sz="2400" dirty="0"/>
              <a:t>Hobby: “writing code”</a:t>
            </a:r>
          </a:p>
          <a:p>
            <a:pPr lvl="1"/>
            <a:r>
              <a:rPr lang="en-US" sz="2400" dirty="0"/>
              <a:t>};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Sample output: name, Class, AU ID,  Hobby</a:t>
            </a:r>
          </a:p>
          <a:p>
            <a:pPr lvl="1"/>
            <a:r>
              <a:rPr lang="en-US" sz="2400" dirty="0"/>
              <a:t>Hint: write a function to  output the list of property. E.G. you can use </a:t>
            </a:r>
            <a:r>
              <a:rPr lang="en-US" sz="2400" dirty="0" err="1"/>
              <a:t>string.push</a:t>
            </a:r>
            <a:r>
              <a:rPr lang="en-US" sz="2400" dirty="0"/>
              <a:t>() to  append to an empty array and then print out the array.</a:t>
            </a:r>
          </a:p>
        </p:txBody>
      </p:sp>
    </p:spTree>
    <p:extLst>
      <p:ext uri="{BB962C8B-B14F-4D97-AF65-F5344CB8AC3E}">
        <p14:creationId xmlns:p14="http://schemas.microsoft.com/office/powerpoint/2010/main" val="1610468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Object: exercise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0" y="3928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245165"/>
            <a:ext cx="8033393" cy="513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Write a JavaScript program to display the reading status (i.e. display book name, author name, and reading status) of the following books. 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library = [ 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'Bill Gates',  </a:t>
            </a:r>
          </a:p>
          <a:p>
            <a:r>
              <a:rPr lang="en-US" sz="1600" dirty="0"/>
              <a:t>        author: 'The Road Ahead',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'Steve Jobs',  </a:t>
            </a:r>
          </a:p>
          <a:p>
            <a:r>
              <a:rPr lang="en-US" sz="1600" dirty="0"/>
              <a:t>        author: 'Walter Isaacson',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true  </a:t>
            </a:r>
          </a:p>
          <a:p>
            <a:r>
              <a:rPr lang="en-US" sz="1600" dirty="0"/>
              <a:t>    },  </a:t>
            </a:r>
          </a:p>
          <a:p>
            <a:r>
              <a:rPr lang="en-US" sz="1600" dirty="0"/>
              <a:t>    {  </a:t>
            </a:r>
          </a:p>
          <a:p>
            <a:r>
              <a:rPr lang="en-US" sz="1600" dirty="0"/>
              <a:t>        title: '</a:t>
            </a:r>
            <a:r>
              <a:rPr lang="en-US" sz="1600" dirty="0" err="1"/>
              <a:t>Mockingjay</a:t>
            </a:r>
            <a:r>
              <a:rPr lang="en-US" sz="1600" dirty="0"/>
              <a:t>: The Final Book of The Hunger Games',  </a:t>
            </a:r>
          </a:p>
          <a:p>
            <a:r>
              <a:rPr lang="en-US" sz="1600" dirty="0"/>
              <a:t>        author: 'Suzanne Collins', 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readingStatus</a:t>
            </a:r>
            <a:r>
              <a:rPr lang="en-US" sz="1600" dirty="0"/>
              <a:t>: false  </a:t>
            </a:r>
          </a:p>
          <a:p>
            <a:r>
              <a:rPr lang="en-US" sz="1600" dirty="0"/>
              <a:t>    }]; </a:t>
            </a:r>
          </a:p>
        </p:txBody>
      </p:sp>
    </p:spTree>
    <p:extLst>
      <p:ext uri="{BB962C8B-B14F-4D97-AF65-F5344CB8AC3E}">
        <p14:creationId xmlns:p14="http://schemas.microsoft.com/office/powerpoint/2010/main" val="3675197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UI input field</a:t>
            </a:r>
          </a:p>
          <a:p>
            <a:r>
              <a:rPr lang="en-US" dirty="0"/>
              <a:t>Ask the user to input numbers between 1-10</a:t>
            </a:r>
          </a:p>
          <a:p>
            <a:r>
              <a:rPr lang="en-US" dirty="0"/>
              <a:t>If the input number is not within the range,</a:t>
            </a:r>
          </a:p>
          <a:p>
            <a:r>
              <a:rPr lang="en-US" dirty="0"/>
              <a:t>Tell them the input is not valid.</a:t>
            </a:r>
          </a:p>
          <a:p>
            <a:r>
              <a:rPr lang="en-US" dirty="0"/>
              <a:t>If the input number is within the range,</a:t>
            </a:r>
          </a:p>
          <a:p>
            <a:r>
              <a:rPr lang="en-US" dirty="0"/>
              <a:t>Tell them the input is valid. </a:t>
            </a:r>
          </a:p>
        </p:txBody>
      </p:sp>
    </p:spTree>
    <p:extLst>
      <p:ext uri="{BB962C8B-B14F-4D97-AF65-F5344CB8AC3E}">
        <p14:creationId xmlns:p14="http://schemas.microsoft.com/office/powerpoint/2010/main" val="317116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Is web </a:t>
            </a:r>
            <a:r>
              <a:rPr lang="en-US" b="1" dirty="0" err="1">
                <a:solidFill>
                  <a:srgbClr val="008000"/>
                </a:solidFill>
                <a:latin typeface="Century Gothic"/>
                <a:cs typeface="Century Gothic"/>
              </a:rPr>
              <a:t>dev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a basket of tricks?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305" y="15700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One can never know enough.</a:t>
            </a:r>
          </a:p>
          <a:p>
            <a:endParaRPr lang="en-US" sz="2700" b="1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Anyone can know just enough to do something (ugly).</a:t>
            </a:r>
          </a:p>
          <a:p>
            <a:endParaRPr lang="en-US" sz="2700" b="1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Frameworks comes and go all the times.</a:t>
            </a:r>
          </a:p>
          <a:p>
            <a:pPr marL="0" indent="0">
              <a:buNone/>
            </a:pPr>
            <a:endParaRPr lang="en-US" sz="2700" b="1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There 10 different ways to do the same thing. However, there is perhaps a best way. </a:t>
            </a:r>
          </a:p>
          <a:p>
            <a:endParaRPr lang="en-US" sz="2700" b="1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You can always perfect your web page. </a:t>
            </a:r>
          </a:p>
          <a:p>
            <a:endParaRPr lang="en-US" sz="2700" b="1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Vanilla JavaScript (not framework) is still absolutely worth to know. Reason? It is so much easier to learn the frameworks after mastering basic JS.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22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Exercise: input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707" cy="48211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Create HTML element with ID: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JavaScript, create a function to validate the number:</a:t>
            </a:r>
          </a:p>
          <a:p>
            <a:pPr marL="0" indent="0">
              <a:buNone/>
            </a:pPr>
            <a:r>
              <a:rPr lang="en-US" dirty="0"/>
              <a:t>   a ) Get the element of the input field by 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numb  = 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num</a:t>
            </a:r>
            <a:r>
              <a:rPr lang="en-US" dirty="0"/>
              <a:t>”).value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b) see if the number is a number </a:t>
            </a:r>
            <a:r>
              <a:rPr lang="en-US" dirty="0" err="1"/>
              <a:t>IsNan</a:t>
            </a:r>
            <a:r>
              <a:rPr lang="en-US" dirty="0"/>
              <a:t>() and whether it is between 1 and 10.</a:t>
            </a:r>
          </a:p>
          <a:p>
            <a:pPr marL="0" indent="0">
              <a:buNone/>
            </a:pPr>
            <a:r>
              <a:rPr lang="en-US" dirty="0"/>
              <a:t>  c) report the results to the browser using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062" y="1980775"/>
            <a:ext cx="7970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&lt;p&gt;Please input a number between 1 and 10:&lt;/p&gt;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&lt;input id="numb”&gt;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&lt;button type="button"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onclick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myFunction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("&gt;Submit&lt;/button&gt;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&lt;p id="demo"&gt;&lt;/p&gt;</a:t>
            </a: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88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Declarative versus Procedural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417638"/>
            <a:ext cx="8761524" cy="4672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1305" y="1570038"/>
            <a:ext cx="8761524" cy="4672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700" b="1" dirty="0">
                <a:latin typeface="Arial"/>
                <a:cs typeface="Arial"/>
              </a:rPr>
              <a:t>Declarative</a:t>
            </a:r>
            <a:r>
              <a:rPr lang="en-US" sz="2700" dirty="0">
                <a:latin typeface="Arial"/>
                <a:cs typeface="Arial"/>
              </a:rPr>
              <a:t>: a style of building the structure and elements of computer programs- that expresses the logic of a computation without describing its control flow. </a:t>
            </a:r>
          </a:p>
          <a:p>
            <a:pPr lvl="1"/>
            <a:r>
              <a:rPr lang="en-US" sz="2300" dirty="0"/>
              <a:t>Declarative programming requires a more descriptive style. The programmer must know </a:t>
            </a:r>
            <a:r>
              <a:rPr lang="en-US" sz="2300" i="1" dirty="0"/>
              <a:t>what</a:t>
            </a:r>
            <a:r>
              <a:rPr lang="en-US" sz="2300" dirty="0"/>
              <a:t> relationships hold between various entities.</a:t>
            </a:r>
            <a:endParaRPr lang="en-US" sz="2000" dirty="0">
              <a:latin typeface="Arial"/>
              <a:cs typeface="Arial"/>
            </a:endParaRPr>
          </a:p>
          <a:p>
            <a:pPr lvl="1"/>
            <a:r>
              <a:rPr lang="en-US" sz="2000" dirty="0">
                <a:latin typeface="Arial"/>
                <a:cs typeface="Arial"/>
              </a:rPr>
              <a:t>Examples: HTML, SQL, XML</a:t>
            </a:r>
          </a:p>
          <a:p>
            <a:pPr marL="457200" lvl="1" indent="0">
              <a:buNone/>
            </a:pPr>
            <a:endParaRPr lang="en-US" sz="20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Procedural: </a:t>
            </a:r>
            <a:r>
              <a:rPr lang="en-US" sz="2400" dirty="0"/>
              <a:t>A procedural language is a type of computer programming language that specifies a series of well-structured steps and procedures within its programming context to compose a program. It contains a systematic order of statements, functions and commands to complete a computational task or program.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 Examples: Python, C/C++, Java, JavaScript, PHP</a:t>
            </a:r>
          </a:p>
          <a:p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JavaScript function Example:</a:t>
            </a:r>
            <a:br>
              <a:rPr lang="en-US" sz="3500" dirty="0"/>
            </a:br>
            <a:r>
              <a:rPr lang="en-US" sz="3500" dirty="0"/>
              <a:t>display the smallest number from an array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2208" y="1884329"/>
            <a:ext cx="4951791" cy="5078314"/>
          </a:xfrm>
          <a:prstGeom prst="rect">
            <a:avLst/>
          </a:prstGeom>
          <a:solidFill>
            <a:srgbClr val="C6D9F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findsmallest</a:t>
            </a:r>
            <a:r>
              <a:rPr lang="en-US" dirty="0">
                <a:latin typeface="Courier New"/>
                <a:cs typeface="Courier New"/>
              </a:rPr>
              <a:t>(numbers){</a:t>
            </a:r>
          </a:p>
          <a:p>
            <a:r>
              <a:rPr lang="en-US" dirty="0">
                <a:latin typeface="Courier New"/>
                <a:cs typeface="Courier New"/>
              </a:rPr>
              <a:t>     </a:t>
            </a:r>
          </a:p>
          <a:p>
            <a:r>
              <a:rPr lang="en-US" dirty="0">
                <a:latin typeface="Courier New"/>
                <a:cs typeface="Courier New"/>
              </a:rPr>
              <a:t>     let </a:t>
            </a:r>
            <a:r>
              <a:rPr lang="en-US" dirty="0" err="1">
                <a:latin typeface="Courier New"/>
                <a:cs typeface="Courier New"/>
              </a:rPr>
              <a:t>numlen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numbers.length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   let smallest = numbers[0];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</a:p>
          <a:p>
            <a:r>
              <a:rPr lang="en-US" dirty="0">
                <a:latin typeface="Courier New"/>
                <a:cs typeface="Courier New"/>
              </a:rPr>
              <a:t>    for(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1;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 </a:t>
            </a:r>
            <a:r>
              <a:rPr lang="en-US" dirty="0" err="1">
                <a:latin typeface="Courier New"/>
                <a:cs typeface="Courier New"/>
              </a:rPr>
              <a:t>numlen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++){</a:t>
            </a:r>
          </a:p>
          <a:p>
            <a:r>
              <a:rPr lang="en-US" dirty="0">
                <a:latin typeface="Courier New"/>
                <a:cs typeface="Courier New"/>
              </a:rPr>
              <a:t>        if (smallest &gt; numbers[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]){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      smallest = numbers[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r>
              <a:rPr lang="en-US" dirty="0">
                <a:latin typeface="Courier New"/>
                <a:cs typeface="Courier New"/>
              </a:rPr>
              <a:t>    } </a:t>
            </a:r>
          </a:p>
          <a:p>
            <a:r>
              <a:rPr lang="en-US" dirty="0">
                <a:latin typeface="Courier New"/>
                <a:cs typeface="Courier New"/>
              </a:rPr>
              <a:t>    alert(smallest);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let numbers = [-2,100,4,-1,-10];</a:t>
            </a:r>
          </a:p>
          <a:p>
            <a:r>
              <a:rPr lang="en-US" dirty="0" err="1">
                <a:latin typeface="Courier New"/>
                <a:cs typeface="Courier New"/>
              </a:rPr>
              <a:t>findsmallest</a:t>
            </a:r>
            <a:r>
              <a:rPr lang="en-US" dirty="0">
                <a:latin typeface="Courier New"/>
                <a:cs typeface="Courier New"/>
              </a:rPr>
              <a:t>(numbers)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</a:t>
            </a:r>
            <a:r>
              <a:rPr lang="en-US" dirty="0" err="1">
                <a:latin typeface="Courier New"/>
                <a:cs typeface="Courier New"/>
              </a:rPr>
              <a:t>smallest.js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52602"/>
            <a:ext cx="3530178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smallest.js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    &lt;body&gt;        </a:t>
            </a:r>
          </a:p>
          <a:p>
            <a:r>
              <a:rPr lang="en-US" dirty="0"/>
              <a:t>    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                                              HTML</a:t>
            </a:r>
          </a:p>
        </p:txBody>
      </p:sp>
    </p:spTree>
    <p:extLst>
      <p:ext uri="{BB962C8B-B14F-4D97-AF65-F5344CB8AC3E}">
        <p14:creationId xmlns:p14="http://schemas.microsoft.com/office/powerpoint/2010/main" val="145749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Document Object Model (DOM)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C06B8-9C54-B748-9DF9-4E828B785745}"/>
              </a:ext>
            </a:extLst>
          </p:cNvPr>
          <p:cNvSpPr/>
          <p:nvPr/>
        </p:nvSpPr>
        <p:spPr>
          <a:xfrm>
            <a:off x="1054100" y="1905506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A set of JavaScript objects that represent each element on the page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Each tag in a page corresponds to a JavaScript DOM object</a:t>
            </a:r>
          </a:p>
          <a:p>
            <a:pPr fontAlgn="base"/>
            <a:r>
              <a:rPr lang="en-US" dirty="0"/>
              <a:t>JS code can talk to these objects to examine elements' state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e.g. see whether a box is checked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We can change state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 e.g. insert some new text into a div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r>
              <a:rPr lang="en-US" dirty="0"/>
              <a:t>We can change styles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 e.g. make a paragraph red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96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4F3077-1EEE-0D4B-B0A7-309DC308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How to get DOM elements in JS: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E720B-6C9A-804A-AD4B-7FF157D64CDD}"/>
              </a:ext>
            </a:extLst>
          </p:cNvPr>
          <p:cNvSpPr/>
          <p:nvPr/>
        </p:nvSpPr>
        <p:spPr>
          <a:xfrm>
            <a:off x="2286000" y="2413339"/>
            <a:ext cx="5600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200" dirty="0"/>
              <a:t>  Ask for them by id: </a:t>
            </a:r>
            <a:r>
              <a:rPr lang="en-US" sz="2200" dirty="0" err="1"/>
              <a:t>document.getElementyById</a:t>
            </a:r>
            <a:r>
              <a:rPr lang="en-US" sz="2200" dirty="0"/>
              <a:t>(...)</a:t>
            </a:r>
          </a:p>
          <a:p>
            <a:pPr fontAlgn="base"/>
            <a:endParaRPr lang="en-US" sz="2200" dirty="0"/>
          </a:p>
          <a:p>
            <a:pPr fontAlgn="base">
              <a:buFont typeface="+mj-lt"/>
              <a:buAutoNum type="arabicPeriod"/>
            </a:pPr>
            <a:r>
              <a:rPr lang="en-US" sz="2200" dirty="0"/>
              <a:t>Query for them with CSS style selectors: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200" dirty="0" err="1"/>
              <a:t>document.querySelector</a:t>
            </a:r>
            <a:r>
              <a:rPr lang="en-US" sz="2200" dirty="0"/>
              <a:t>(...)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200" dirty="0" err="1"/>
              <a:t>document.querySelectorAll</a:t>
            </a:r>
            <a:r>
              <a:rPr lang="en-US" sz="2200" dirty="0"/>
              <a:t>(...)</a:t>
            </a:r>
          </a:p>
          <a:p>
            <a:pPr lvl="1" fontAlgn="base"/>
            <a:endParaRPr lang="en-US" sz="2200" dirty="0"/>
          </a:p>
          <a:p>
            <a:pPr fontAlgn="base">
              <a:buFont typeface="+mj-lt"/>
              <a:buAutoNum type="arabicPeriod"/>
            </a:pPr>
            <a:r>
              <a:rPr lang="en-US" sz="2200" dirty="0"/>
              <a:t>Make new ones! </a:t>
            </a:r>
            <a:r>
              <a:rPr lang="en-US" sz="2200" dirty="0" err="1"/>
              <a:t>document.createElement</a:t>
            </a:r>
            <a:r>
              <a:rPr lang="en-US" sz="2200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8086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31693</TotalTime>
  <Words>3493</Words>
  <Application>Microsoft Macintosh PowerPoint</Application>
  <PresentationFormat>On-screen Show (4:3)</PresentationFormat>
  <Paragraphs>780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inherit</vt:lpstr>
      <vt:lpstr>Arial</vt:lpstr>
      <vt:lpstr>Calibri</vt:lpstr>
      <vt:lpstr>Century Gothic</vt:lpstr>
      <vt:lpstr>Courier New</vt:lpstr>
      <vt:lpstr>Source Sans Pro</vt:lpstr>
      <vt:lpstr>Office Theme</vt:lpstr>
      <vt:lpstr>CSC435: Web Programming  Lecture 11: JavaScript: Unobtrusive, Objects</vt:lpstr>
      <vt:lpstr>Future lecture plan</vt:lpstr>
      <vt:lpstr>Activity Outline</vt:lpstr>
      <vt:lpstr>Take-home reading and exercise</vt:lpstr>
      <vt:lpstr>Is web dev a basket of tricks?</vt:lpstr>
      <vt:lpstr>Declarative versus Procedural</vt:lpstr>
      <vt:lpstr>JavaScript function Example: display the smallest number from an array</vt:lpstr>
      <vt:lpstr>Document Object Model (DOM)</vt:lpstr>
      <vt:lpstr>How to get DOM elements in JS: </vt:lpstr>
      <vt:lpstr>Getting a DOM elements in JS: </vt:lpstr>
      <vt:lpstr>What’s inside a DOM object?</vt:lpstr>
      <vt:lpstr>What’s inside a DOM object?</vt:lpstr>
      <vt:lpstr>Exercise 1: unobtrusive JS event </vt:lpstr>
      <vt:lpstr>Obtrusive Event Handler (bad)</vt:lpstr>
      <vt:lpstr>Solution: attach an event handler in JavaScript Code</vt:lpstr>
      <vt:lpstr>When does my code run?</vt:lpstr>
      <vt:lpstr>A failed attempt at being unobtrusive</vt:lpstr>
      <vt:lpstr>The window.onload Event</vt:lpstr>
      <vt:lpstr>Exercise 1: unobtrusive JS event </vt:lpstr>
      <vt:lpstr>Exercise 1: unobtrusive JS event </vt:lpstr>
      <vt:lpstr>Common Unobtrusive JS Errors</vt:lpstr>
      <vt:lpstr>Anonymous Functions</vt:lpstr>
      <vt:lpstr>Anonymous Function Example</vt:lpstr>
      <vt:lpstr>Unobtrusive styling</vt:lpstr>
      <vt:lpstr>Global variables can be bad</vt:lpstr>
      <vt:lpstr>Enclosing code in a function </vt:lpstr>
      <vt:lpstr>Module pattern example</vt:lpstr>
      <vt:lpstr>JavaScript “ strict” mode</vt:lpstr>
      <vt:lpstr>JS skeleton</vt:lpstr>
      <vt:lpstr>JS example</vt:lpstr>
      <vt:lpstr>Modifying DOM Elements (Example</vt:lpstr>
      <vt:lpstr>Exercise 1: Display a random number</vt:lpstr>
      <vt:lpstr>Exercise 2: simple computations (download the starter html from blackboard)</vt:lpstr>
      <vt:lpstr>Exercise 2</vt:lpstr>
      <vt:lpstr>JavaScript Properties and methods</vt:lpstr>
      <vt:lpstr>JavaScript objects</vt:lpstr>
      <vt:lpstr>Object: construction and retrieval</vt:lpstr>
      <vt:lpstr>Object: update</vt:lpstr>
      <vt:lpstr>Object: reference</vt:lpstr>
      <vt:lpstr>Object: function construct with “this”</vt:lpstr>
      <vt:lpstr>Object: adding method</vt:lpstr>
      <vt:lpstr>Object: quiz</vt:lpstr>
      <vt:lpstr>Object: quiz</vt:lpstr>
      <vt:lpstr>Using “reference”</vt:lpstr>
      <vt:lpstr>Demo: show info</vt:lpstr>
      <vt:lpstr>Enumeration of object</vt:lpstr>
      <vt:lpstr>Object: exercise 1</vt:lpstr>
      <vt:lpstr>Object: exercise 2</vt:lpstr>
      <vt:lpstr>Exercise: input number</vt:lpstr>
      <vt:lpstr>Exercise: input number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2734</cp:revision>
  <cp:lastPrinted>2019-02-22T20:46:33Z</cp:lastPrinted>
  <dcterms:created xsi:type="dcterms:W3CDTF">2014-01-16T21:31:48Z</dcterms:created>
  <dcterms:modified xsi:type="dcterms:W3CDTF">2019-02-22T22:12:59Z</dcterms:modified>
</cp:coreProperties>
</file>