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42"/>
  </p:notesMasterIdLst>
  <p:sldIdLst>
    <p:sldId id="256" r:id="rId2"/>
    <p:sldId id="513" r:id="rId3"/>
    <p:sldId id="370" r:id="rId4"/>
    <p:sldId id="363" r:id="rId5"/>
    <p:sldId id="528" r:id="rId6"/>
    <p:sldId id="546" r:id="rId7"/>
    <p:sldId id="547" r:id="rId8"/>
    <p:sldId id="548" r:id="rId9"/>
    <p:sldId id="549" r:id="rId10"/>
    <p:sldId id="502" r:id="rId11"/>
    <p:sldId id="532" r:id="rId12"/>
    <p:sldId id="533" r:id="rId13"/>
    <p:sldId id="534" r:id="rId14"/>
    <p:sldId id="538" r:id="rId15"/>
    <p:sldId id="537" r:id="rId16"/>
    <p:sldId id="539" r:id="rId17"/>
    <p:sldId id="540" r:id="rId18"/>
    <p:sldId id="535" r:id="rId19"/>
    <p:sldId id="542" r:id="rId20"/>
    <p:sldId id="543" r:id="rId21"/>
    <p:sldId id="544" r:id="rId22"/>
    <p:sldId id="545" r:id="rId23"/>
    <p:sldId id="536" r:id="rId24"/>
    <p:sldId id="531" r:id="rId25"/>
    <p:sldId id="530" r:id="rId26"/>
    <p:sldId id="467" r:id="rId27"/>
    <p:sldId id="474" r:id="rId28"/>
    <p:sldId id="476" r:id="rId29"/>
    <p:sldId id="482" r:id="rId30"/>
    <p:sldId id="475" r:id="rId31"/>
    <p:sldId id="480" r:id="rId32"/>
    <p:sldId id="481" r:id="rId33"/>
    <p:sldId id="483" r:id="rId34"/>
    <p:sldId id="487" r:id="rId35"/>
    <p:sldId id="484" r:id="rId36"/>
    <p:sldId id="488" r:id="rId37"/>
    <p:sldId id="486" r:id="rId38"/>
    <p:sldId id="479" r:id="rId39"/>
    <p:sldId id="471" r:id="rId40"/>
    <p:sldId id="47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7C2"/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/>
    <p:restoredTop sz="87879" autoAdjust="0"/>
  </p:normalViewPr>
  <p:slideViewPr>
    <p:cSldViewPr snapToGrid="0" snapToObjects="1">
      <p:cViewPr varScale="1">
        <p:scale>
          <a:sx n="73" d="100"/>
          <a:sy n="73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2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querySelectorA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querySelector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NodeLis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querySelector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NodeLis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querySelec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di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d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thi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hyperlink" Target="http://eloquentjavascript.net/14_do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oquentjavascript.net/04_data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70" y="1329911"/>
            <a:ext cx="8188716" cy="17444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CSC435: Web Programming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Lecture 12: JavaScript: 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Objects</a:t>
            </a:r>
            <a:endParaRPr lang="en-US" sz="44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03" y="400709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 Xiao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University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March 2, Friday,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DOM Elements (Example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767" y="1417638"/>
            <a:ext cx="827839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&lt;a id=“</a:t>
            </a:r>
            <a:r>
              <a:rPr lang="en-US" dirty="0" err="1">
                <a:latin typeface="Courier New"/>
                <a:cs typeface="Courier New"/>
              </a:rPr>
              <a:t>fb</a:t>
            </a:r>
            <a:r>
              <a:rPr lang="en-US" dirty="0">
                <a:latin typeface="Courier New"/>
                <a:cs typeface="Courier New"/>
              </a:rPr>
              <a:t>-link”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  <a:hlinkClick r:id="rId2"/>
              </a:rPr>
              <a:t>http://www.facebook.com</a:t>
            </a:r>
            <a:r>
              <a:rPr lang="en-US" dirty="0">
                <a:latin typeface="Courier New"/>
                <a:cs typeface="Courier New"/>
              </a:rPr>
              <a:t>&gt; Facebook &lt;/a&gt;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                    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312283"/>
            <a:ext cx="787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the JavaScript runs, we’d see: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875002"/>
            <a:ext cx="40212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00999"/>
            <a:ext cx="787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after we run this JavaScript: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199" y="4247330"/>
            <a:ext cx="852637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let link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fb</a:t>
            </a:r>
            <a:r>
              <a:rPr lang="en-US" dirty="0"/>
              <a:t>-link”);</a:t>
            </a:r>
          </a:p>
          <a:p>
            <a:r>
              <a:rPr lang="en-US" dirty="0" err="1"/>
              <a:t>link.innerHTML</a:t>
            </a:r>
            <a:r>
              <a:rPr lang="en-US" dirty="0"/>
              <a:t> = "MySpace is back in a really big way.";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116978"/>
            <a:ext cx="787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‘d see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763309"/>
            <a:ext cx="40212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My space is back in big way.</a:t>
            </a:r>
          </a:p>
        </p:txBody>
      </p:sp>
    </p:spTree>
    <p:extLst>
      <p:ext uri="{BB962C8B-B14F-4D97-AF65-F5344CB8AC3E}">
        <p14:creationId xmlns:p14="http://schemas.microsoft.com/office/powerpoint/2010/main" val="21876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“ strict” mode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429890" y="1173401"/>
            <a:ext cx="7341060" cy="92333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“use strict”;</a:t>
            </a:r>
          </a:p>
          <a:p>
            <a:endParaRPr lang="en-US" dirty="0"/>
          </a:p>
          <a:p>
            <a:r>
              <a:rPr lang="en-US" dirty="0"/>
              <a:t>   ….. Your code ……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890" y="2707876"/>
            <a:ext cx="8104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Writing "use strict"; at the very top of your JS file turns on strict syntax checking: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Shows an error if you try to assign to an undeclared variable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Stops you from overwriting key JS system libraries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Forbids some unsafe or error-prone language features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 </a:t>
            </a:r>
            <a:r>
              <a:rPr lang="en-US" i="1" dirty="0"/>
              <a:t>always</a:t>
            </a:r>
            <a:r>
              <a:rPr lang="en-US" dirty="0"/>
              <a:t> turn on strict mode for your code in this class!</a:t>
            </a:r>
          </a:p>
        </p:txBody>
      </p:sp>
    </p:spTree>
    <p:extLst>
      <p:ext uri="{BB962C8B-B14F-4D97-AF65-F5344CB8AC3E}">
        <p14:creationId xmlns:p14="http://schemas.microsoft.com/office/powerpoint/2010/main" val="41539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Checkboxes:&lt;input&gt;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523" y="1765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6213" y="1575493"/>
            <a:ext cx="10058400" cy="38063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i="1" dirty="0"/>
              <a:t>yes/no choices that can be checked and unchecked (inline)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4064" y="2160172"/>
            <a:ext cx="8500533" cy="1477328"/>
          </a:xfrm>
          <a:prstGeom prst="rect">
            <a:avLst/>
          </a:prstGeom>
          <a:solidFill>
            <a:srgbClr val="EBF8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type="checkbox"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name="lettuce" /&gt; Lettuce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type="checkbox" name="tomato" checked="checked"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/&gt; Tomato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type="checkbox"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name="pickles" checked="checked" /&gt; Pickles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199" y="3763595"/>
            <a:ext cx="8500533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output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3" y="4179094"/>
            <a:ext cx="4877051" cy="3175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4064" y="4594592"/>
            <a:ext cx="85036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none, 1, or many checkboxes can be checked at same time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when sent to server, any checked boxes will be sent with value on: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http://webster.cs.washington.edu/params.php?tomato=on&amp;pickles=on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 checked="checked" attribute in HTML to initially check the box</a:t>
            </a:r>
          </a:p>
        </p:txBody>
      </p:sp>
    </p:spTree>
    <p:extLst>
      <p:ext uri="{BB962C8B-B14F-4D97-AF65-F5344CB8AC3E}">
        <p14:creationId xmlns:p14="http://schemas.microsoft.com/office/powerpoint/2010/main" val="106651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  <a:hlinkClick r:id="rId3"/>
              </a:rPr>
              <a:t>document.querySelectorAl</a:t>
            </a:r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</a:rPr>
              <a:t>l</a:t>
            </a:r>
            <a:endParaRPr lang="en-US" sz="32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523" y="1765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9523" y="2055435"/>
            <a:ext cx="7130744" cy="1754327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inputs = </a:t>
            </a:r>
            <a:r>
              <a:rPr lang="en-US" b="1" dirty="0" err="1">
                <a:latin typeface="Courier New"/>
                <a:cs typeface="Courier New"/>
              </a:rPr>
              <a:t>document.querySelectorAll</a:t>
            </a:r>
            <a:r>
              <a:rPr lang="en-US" dirty="0">
                <a:latin typeface="Courier New"/>
                <a:cs typeface="Courier New"/>
              </a:rPr>
              <a:t>("input[type='checkbox']");</a:t>
            </a:r>
          </a:p>
          <a:p>
            <a:r>
              <a:rPr lang="en-US" dirty="0">
                <a:latin typeface="Courier New"/>
                <a:cs typeface="Courier New"/>
              </a:rPr>
              <a:t>for(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</a:t>
            </a:r>
            <a:r>
              <a:rPr lang="en-US" dirty="0" err="1">
                <a:latin typeface="Courier New"/>
                <a:cs typeface="Courier New"/>
              </a:rPr>
              <a:t>inputs.length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 {</a:t>
            </a:r>
          </a:p>
          <a:p>
            <a:r>
              <a:rPr lang="en-US" dirty="0">
                <a:latin typeface="Courier New"/>
                <a:cs typeface="Courier New"/>
              </a:rPr>
              <a:t>    inputs[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].checked = true;   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85380" y="4173997"/>
            <a:ext cx="7367811" cy="1938992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var</a:t>
            </a:r>
            <a:r>
              <a:rPr lang="en-US" sz="2000" dirty="0">
                <a:latin typeface="Courier New"/>
                <a:cs typeface="Courier New"/>
              </a:rPr>
              <a:t> checked = </a:t>
            </a:r>
            <a:r>
              <a:rPr lang="en-US" sz="2000" dirty="0" err="1">
                <a:latin typeface="Courier New"/>
                <a:cs typeface="Courier New"/>
              </a:rPr>
              <a:t>document.querySelectorAll</a:t>
            </a:r>
            <a:r>
              <a:rPr lang="en-US" sz="2000" dirty="0">
                <a:latin typeface="Courier New"/>
                <a:cs typeface="Courier New"/>
              </a:rPr>
              <a:t>("#checks</a:t>
            </a:r>
          </a:p>
          <a:p>
            <a:r>
              <a:rPr lang="en-US" sz="2000" dirty="0">
                <a:latin typeface="Courier New"/>
                <a:cs typeface="Courier New"/>
              </a:rPr>
              <a:t>input[type='checkbox']:checked");</a:t>
            </a:r>
          </a:p>
          <a:p>
            <a:r>
              <a:rPr lang="en-US" sz="2000" dirty="0">
                <a:latin typeface="Courier New"/>
                <a:cs typeface="Courier New"/>
              </a:rPr>
              <a:t>for (</a:t>
            </a:r>
            <a:r>
              <a:rPr lang="en-US" sz="2000" dirty="0" err="1">
                <a:latin typeface="Courier New"/>
                <a:cs typeface="Courier New"/>
              </a:rPr>
              <a:t>var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= 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</a:t>
            </a:r>
            <a:r>
              <a:rPr lang="en-US" sz="2000" dirty="0" err="1">
                <a:latin typeface="Courier New"/>
                <a:cs typeface="Courier New"/>
              </a:rPr>
              <a:t>checked.length</a:t>
            </a:r>
            <a:r>
              <a:rPr lang="en-US" sz="2000" dirty="0">
                <a:latin typeface="Courier New"/>
                <a:cs typeface="Courier New"/>
              </a:rPr>
              <a:t>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++) {</a:t>
            </a:r>
          </a:p>
          <a:p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str</a:t>
            </a:r>
            <a:r>
              <a:rPr lang="en-US" sz="2000" dirty="0">
                <a:latin typeface="Courier New"/>
                <a:cs typeface="Courier New"/>
              </a:rPr>
              <a:t>+=checked[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].value + " ";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57357" y="60924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  <a:hlinkClick r:id="rId3"/>
              </a:rPr>
              <a:t>document.querySelectorAll</a:t>
            </a:r>
            <a:endParaRPr lang="en-US" sz="32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523" y="1765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57357" y="60924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8557" y="5353764"/>
            <a:ext cx="82130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Return value:  a list of the elements within the document (using depth-first pre-order traversal of the document's nodes) that match the specified group of selectors. The object returned is a </a:t>
            </a:r>
            <a:r>
              <a:rPr lang="en-US" sz="2200" dirty="0">
                <a:hlinkClick r:id="rId4"/>
              </a:rPr>
              <a:t>NodeList</a:t>
            </a:r>
            <a:r>
              <a:rPr lang="en-US" sz="2200" dirty="0"/>
              <a:t>.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806627" y="2055436"/>
            <a:ext cx="8069386" cy="375076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elementList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document.querySelectorAll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seletors</a:t>
            </a:r>
            <a:r>
              <a:rPr lang="en-US" b="1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1218" y="2652741"/>
            <a:ext cx="80647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&lt;p  class=“example”&gt;A paragraph with class="example”&lt;/p&gt;                                               HTML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012" y="3664856"/>
            <a:ext cx="8084001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// Get all &lt;p&gt; elements in the document</a:t>
            </a:r>
          </a:p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 x = </a:t>
            </a:r>
            <a:r>
              <a:rPr lang="en-US" dirty="0" err="1">
                <a:latin typeface="Courier New"/>
                <a:cs typeface="Courier New"/>
              </a:rPr>
              <a:t>document.querySelectorAll</a:t>
            </a:r>
            <a:r>
              <a:rPr lang="en-US" dirty="0">
                <a:latin typeface="Courier New"/>
                <a:cs typeface="Courier New"/>
              </a:rPr>
              <a:t>("p"); </a:t>
            </a:r>
          </a:p>
          <a:p>
            <a:r>
              <a:rPr lang="en-US" dirty="0">
                <a:latin typeface="Courier New"/>
                <a:cs typeface="Courier New"/>
              </a:rPr>
              <a:t>// Set the background color of the first &lt;p&gt; element</a:t>
            </a:r>
          </a:p>
          <a:p>
            <a:r>
              <a:rPr lang="en-US" dirty="0">
                <a:latin typeface="Courier New"/>
                <a:cs typeface="Courier New"/>
              </a:rPr>
              <a:t>x[0].</a:t>
            </a:r>
            <a:r>
              <a:rPr lang="en-US" dirty="0" err="1">
                <a:latin typeface="Courier New"/>
                <a:cs typeface="Courier New"/>
              </a:rPr>
              <a:t>style.backgroundColor</a:t>
            </a:r>
            <a:r>
              <a:rPr lang="en-US" dirty="0">
                <a:latin typeface="Courier New"/>
                <a:cs typeface="Courier New"/>
              </a:rPr>
              <a:t> = "red";                                                                            </a:t>
            </a:r>
            <a:r>
              <a:rPr lang="en-US" dirty="0"/>
              <a:t>JS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3972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  <a:hlinkClick r:id="rId3"/>
              </a:rPr>
              <a:t>document.querySelectorAl</a:t>
            </a:r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</a:rPr>
              <a:t>l</a:t>
            </a:r>
            <a:endParaRPr lang="en-US" sz="32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523" y="1765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57357" y="60924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9523" y="5142472"/>
            <a:ext cx="7928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Return value: a list of the elements within the document (using depth-first pre-order traversal of the document's nodes) that match the specified group of selectors. The object returned is a </a:t>
            </a:r>
            <a:r>
              <a:rPr lang="en-US" sz="2200" dirty="0">
                <a:hlinkClick r:id="rId4"/>
              </a:rPr>
              <a:t>NodeList</a:t>
            </a:r>
            <a:r>
              <a:rPr lang="en-US" sz="2200" dirty="0"/>
              <a:t>.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929523" y="2055436"/>
            <a:ext cx="7618760" cy="375076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elementList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document.querySelectorAll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seletors</a:t>
            </a:r>
            <a:r>
              <a:rPr lang="en-US" b="1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4114" y="2652741"/>
            <a:ext cx="775268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&lt;h2 class="example"&gt;A heading with class="example"&lt;/h2&gt;</a:t>
            </a:r>
          </a:p>
          <a:p>
            <a:r>
              <a:rPr lang="en-US" dirty="0"/>
              <a:t>&lt;p class="example"&gt;A paragraph with class="example".&lt;/p&gt; </a:t>
            </a:r>
          </a:p>
          <a:p>
            <a:r>
              <a:rPr lang="en-US" dirty="0"/>
              <a:t>&lt;p class="example"&gt;Another paragraph with class="example".&lt;/p&gt;         HTML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4114" y="3952919"/>
            <a:ext cx="775268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document.querySelectorAll</a:t>
            </a:r>
            <a:r>
              <a:rPr lang="en-US" dirty="0"/>
              <a:t>("</a:t>
            </a:r>
            <a:r>
              <a:rPr lang="en-US" dirty="0" err="1"/>
              <a:t>p.example</a:t>
            </a:r>
            <a:r>
              <a:rPr lang="en-US" dirty="0"/>
              <a:t>");</a:t>
            </a:r>
          </a:p>
          <a:p>
            <a:r>
              <a:rPr lang="en-US" dirty="0"/>
              <a:t>x[0].</a:t>
            </a:r>
            <a:r>
              <a:rPr lang="en-US" dirty="0" err="1"/>
              <a:t>style.backgroundColor</a:t>
            </a:r>
            <a:r>
              <a:rPr lang="en-US" dirty="0"/>
              <a:t> = "red";                                                                   JS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2704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  <a:hlinkClick r:id="rId3"/>
              </a:rPr>
              <a:t>docucment.querySelector</a:t>
            </a:r>
            <a:endParaRPr lang="en-US" sz="32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523" y="1765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57357" y="60924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9523" y="2055436"/>
            <a:ext cx="7618760" cy="375076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elementList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document.querySelector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seletors</a:t>
            </a:r>
            <a:r>
              <a:rPr lang="en-US" b="1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4114" y="2652741"/>
            <a:ext cx="775268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&lt;h2 class="example"&gt;A heading with class="example"&lt;/h2&gt;</a:t>
            </a:r>
          </a:p>
          <a:p>
            <a:r>
              <a:rPr lang="en-US" dirty="0"/>
              <a:t>&lt;p class="example"&gt;A paragraph with class="example".&lt;/p&gt; </a:t>
            </a:r>
          </a:p>
          <a:p>
            <a:r>
              <a:rPr lang="en-US" dirty="0"/>
              <a:t>&lt;p class="example"&gt;Another paragraph with class="example".&lt;/p&gt;         HTML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4114" y="3830169"/>
            <a:ext cx="775268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el = </a:t>
            </a:r>
            <a:r>
              <a:rPr lang="en-US" dirty="0" err="1"/>
              <a:t>document.querySelector</a:t>
            </a:r>
            <a:r>
              <a:rPr lang="en-US" dirty="0"/>
              <a:t>(”.example");                         el. .</a:t>
            </a:r>
            <a:r>
              <a:rPr lang="en-US" dirty="0" err="1"/>
              <a:t>style.backgroundColor</a:t>
            </a:r>
            <a:r>
              <a:rPr lang="en-US" dirty="0"/>
              <a:t> = "red";      </a:t>
            </a:r>
          </a:p>
          <a:p>
            <a:r>
              <a:rPr lang="en-US" dirty="0"/>
              <a:t>//In this example, the first element in the document with the class ”example" is returned: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929523" y="5198750"/>
            <a:ext cx="749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value: A Element object representing the first element in the document that matches the specified set of CSS selectors.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3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Unobtrusive styling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457200" y="1309945"/>
            <a:ext cx="7341060" cy="1477328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okayClick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this.style.color</a:t>
            </a:r>
            <a:r>
              <a:rPr lang="en-US" dirty="0"/>
              <a:t> = "red";       // &lt;-- bad style</a:t>
            </a:r>
          </a:p>
          <a:p>
            <a:r>
              <a:rPr lang="en-US" dirty="0"/>
              <a:t>  </a:t>
            </a:r>
            <a:r>
              <a:rPr lang="en-US" dirty="0" err="1"/>
              <a:t>this.className</a:t>
            </a:r>
            <a:r>
              <a:rPr lang="en-US" dirty="0"/>
              <a:t> = "highlighted"; // &lt;-- better style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                                                                                                JS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939673"/>
            <a:ext cx="734106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.highlighted{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  <a:p>
            <a:r>
              <a:rPr lang="en-US" dirty="0"/>
              <a:t>                                                                                                   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905589"/>
            <a:ext cx="734106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Well-written JavaScript code should contain as little CSS as possible</a:t>
            </a:r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Use JS to set CSS classes/IDs on elements</a:t>
            </a:r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Define the styles of those classes/IDs in your CSS file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We will discuss this in another class</a:t>
            </a:r>
          </a:p>
        </p:txBody>
      </p:sp>
    </p:spTree>
    <p:extLst>
      <p:ext uri="{BB962C8B-B14F-4D97-AF65-F5344CB8AC3E}">
        <p14:creationId xmlns:p14="http://schemas.microsoft.com/office/powerpoint/2010/main" val="80434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  <a:hlinkClick r:id="rId3"/>
              </a:rPr>
              <a:t>Radio buttons: &lt;input&gt;</a:t>
            </a:r>
            <a:endParaRPr lang="en-US" sz="32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523" y="1765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734632"/>
            <a:ext cx="10058400" cy="40050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i="1" dirty="0"/>
              <a:t>sets of mutually exclusive choices (inline)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502" y="2433525"/>
            <a:ext cx="8960988" cy="1477328"/>
          </a:xfrm>
          <a:prstGeom prst="rect">
            <a:avLst/>
          </a:prstGeom>
          <a:solidFill>
            <a:srgbClr val="EBF8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type="radio"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name="cc" value="visa" checked="checked" /&gt; Visa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type="radio"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name="cc" value="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/&gt; MasterCard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type="radio"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name="cc" value="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/&gt; American Express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502" y="4156453"/>
            <a:ext cx="8922092" cy="7386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output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2" y="4231702"/>
            <a:ext cx="6236020" cy="31116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40502" y="4970366"/>
            <a:ext cx="88204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grouped by name attribute (only one can be checked at a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must specify a value for each one or else it will be sent as value 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35AB4-38F8-264A-9930-DEB200922943}"/>
              </a:ext>
            </a:extLst>
          </p:cNvPr>
          <p:cNvSpPr/>
          <p:nvPr/>
        </p:nvSpPr>
        <p:spPr>
          <a:xfrm>
            <a:off x="457200" y="5657671"/>
            <a:ext cx="741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3336"/>
                </a:solidFill>
                <a:latin typeface="inherit"/>
              </a:rPr>
              <a:t>Set the “Visa” to be checked</a:t>
            </a:r>
          </a:p>
          <a:p>
            <a:r>
              <a:rPr lang="en-US" dirty="0" err="1">
                <a:solidFill>
                  <a:srgbClr val="303336"/>
                </a:solidFill>
                <a:latin typeface="inherit"/>
              </a:rPr>
              <a:t>document.getElementById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”visa"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).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checked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= 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true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;</a:t>
            </a:r>
          </a:p>
          <a:p>
            <a:r>
              <a:rPr lang="en-US" dirty="0" err="1"/>
              <a:t>document.querySelector</a:t>
            </a:r>
            <a:r>
              <a:rPr lang="en-US" dirty="0"/>
              <a:t>("input[</a:t>
            </a:r>
            <a:r>
              <a:rPr lang="en-US" dirty="0" err="1"/>
              <a:t>namecc</a:t>
            </a:r>
            <a:r>
              <a:rPr lang="en-US" dirty="0"/>
              <a:t>]:checked").value</a:t>
            </a:r>
          </a:p>
        </p:txBody>
      </p:sp>
    </p:spTree>
    <p:extLst>
      <p:ext uri="{BB962C8B-B14F-4D97-AF65-F5344CB8AC3E}">
        <p14:creationId xmlns:p14="http://schemas.microsoft.com/office/powerpoint/2010/main" val="259585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  <a:hlinkClick r:id="rId3"/>
              </a:rPr>
              <a:t>Text Labels: &lt;label&gt;</a:t>
            </a:r>
            <a:endParaRPr lang="en-US" sz="32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523" y="1765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3012" y="1417638"/>
            <a:ext cx="8960988" cy="2585323"/>
          </a:xfrm>
          <a:prstGeom prst="rect">
            <a:avLst/>
          </a:prstGeom>
          <a:solidFill>
            <a:srgbClr val="EBF8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&lt;label&gt;</a:t>
            </a:r>
          </a:p>
          <a:p>
            <a:r>
              <a:rPr lang="en-US" dirty="0"/>
              <a:t>  &lt;input type="radio" name="cc" value="visa" checked="checked"&gt; Visa</a:t>
            </a:r>
          </a:p>
          <a:p>
            <a:r>
              <a:rPr lang="en-US" dirty="0"/>
              <a:t>&lt;/label&gt;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  &lt;input type="radio" name="cc" value="</a:t>
            </a:r>
            <a:r>
              <a:rPr lang="en-US" dirty="0" err="1"/>
              <a:t>mastercard</a:t>
            </a:r>
            <a:r>
              <a:rPr lang="en-US" dirty="0"/>
              <a:t>"&gt; MasterCard</a:t>
            </a:r>
          </a:p>
          <a:p>
            <a:r>
              <a:rPr lang="en-US" dirty="0"/>
              <a:t>&lt;/label&gt;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  &lt;input type="radio" name="cc" value="</a:t>
            </a:r>
            <a:r>
              <a:rPr lang="en-US" dirty="0" err="1"/>
              <a:t>amex</a:t>
            </a:r>
            <a:r>
              <a:rPr lang="en-US" dirty="0"/>
              <a:t>"&gt; American Express</a:t>
            </a:r>
          </a:p>
          <a:p>
            <a:r>
              <a:rPr lang="en-US" dirty="0"/>
              <a:t>&lt;/label&gt;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502" y="4156453"/>
            <a:ext cx="8922092" cy="7386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output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0502" y="5094789"/>
            <a:ext cx="89220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Associates nearby text with control, so you can click text to activate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e used with check boxes or radio buttons.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 element can be targeted by CSS rule.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2" y="4231702"/>
            <a:ext cx="6236020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2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Future lecture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855206"/>
              </p:ext>
            </p:extLst>
          </p:nvPr>
        </p:nvGraphicFramePr>
        <p:xfrm>
          <a:off x="457200" y="1417638"/>
          <a:ext cx="8521359" cy="523520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4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706"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  <a:r>
                        <a:rPr lang="en-US" baseline="0" dirty="0"/>
                        <a:t> 26 (today)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Unobtrusive JS</a:t>
                      </a:r>
                    </a:p>
                    <a:p>
                      <a:r>
                        <a:rPr lang="en-US" baseline="0" dirty="0"/>
                        <a:t>OOP in JavaScript</a:t>
                      </a:r>
                    </a:p>
                    <a:p>
                      <a:r>
                        <a:rPr lang="en-US" baseline="0" dirty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 3 Due Thursday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March 1 (Friday)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OOP, Form</a:t>
                      </a:r>
                      <a:r>
                        <a:rPr lang="en-US" baseline="0" dirty="0"/>
                        <a:t> validation.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March 5  (Tuesday)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DOM, Events and Timers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 8 ( Friday)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More JS, Mid-term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March 12-17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Spring break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 4 (UI control is out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March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Mid-term exam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In-class exam (HTML, CSS,</a:t>
                      </a:r>
                      <a:r>
                        <a:rPr lang="en-US" baseline="0" dirty="0"/>
                        <a:t> JS)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Ajax, Fetch, </a:t>
                      </a:r>
                      <a:r>
                        <a:rPr lang="en-US" dirty="0" err="1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 4 is due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March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jQuery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89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Grouping input: &lt;</a:t>
            </a:r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</a:rPr>
              <a:t>fieldset</a:t>
            </a:r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&gt;</a:t>
            </a:r>
            <a:b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&lt;legend&gt;</a:t>
            </a:r>
            <a:b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2200" b="1" i="1" dirty="0">
                <a:solidFill>
                  <a:srgbClr val="008000"/>
                </a:solidFill>
                <a:latin typeface="Century Gothic"/>
                <a:cs typeface="Century Gothic"/>
              </a:rPr>
              <a:t>group of input fields with optional caption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523" y="1765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3012" y="1417638"/>
            <a:ext cx="8960988" cy="2862323"/>
          </a:xfrm>
          <a:prstGeom prst="rect">
            <a:avLst/>
          </a:prstGeom>
          <a:solidFill>
            <a:srgbClr val="EBF8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fieldlset</a:t>
            </a:r>
            <a:r>
              <a:rPr lang="en-US" dirty="0"/>
              <a:t>&gt;</a:t>
            </a:r>
          </a:p>
          <a:p>
            <a:r>
              <a:rPr lang="en-US" dirty="0"/>
              <a:t>&lt;legend&gt; Credit </a:t>
            </a:r>
            <a:r>
              <a:rPr lang="en-US" dirty="0" err="1"/>
              <a:t>Careds</a:t>
            </a:r>
            <a:r>
              <a:rPr lang="en-US" dirty="0"/>
              <a:t>: &lt;/legends&gt;</a:t>
            </a:r>
          </a:p>
          <a:p>
            <a:r>
              <a:rPr lang="en-US" dirty="0"/>
              <a:t>  &lt;input type="radio" name="cc" value="visa" checked="checked"&gt; Visa</a:t>
            </a:r>
          </a:p>
          <a:p>
            <a:r>
              <a:rPr lang="en-US" dirty="0"/>
              <a:t>&lt;/label&gt;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  &lt;input type="radio" name="cc" value="</a:t>
            </a:r>
            <a:r>
              <a:rPr lang="en-US" dirty="0" err="1"/>
              <a:t>mastercard</a:t>
            </a:r>
            <a:r>
              <a:rPr lang="en-US" dirty="0"/>
              <a:t>"&gt; MasterCard</a:t>
            </a:r>
          </a:p>
          <a:p>
            <a:r>
              <a:rPr lang="en-US" dirty="0"/>
              <a:t>&lt;/label&gt;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  &lt;input type="radio" name="cc" value="</a:t>
            </a:r>
            <a:r>
              <a:rPr lang="en-US" dirty="0" err="1"/>
              <a:t>amex</a:t>
            </a:r>
            <a:r>
              <a:rPr lang="en-US" dirty="0"/>
              <a:t>"&gt; American Express</a:t>
            </a:r>
          </a:p>
          <a:p>
            <a:r>
              <a:rPr lang="en-US" dirty="0"/>
              <a:t>&lt;/</a:t>
            </a:r>
            <a:r>
              <a:rPr lang="en-US" dirty="0" err="1"/>
              <a:t>fieldset</a:t>
            </a:r>
            <a:r>
              <a:rPr lang="en-US" dirty="0"/>
              <a:t>&gt;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0502" y="5231339"/>
            <a:ext cx="8922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Fieldset</a:t>
            </a:r>
            <a:r>
              <a:rPr lang="en-US" sz="2400" dirty="0"/>
              <a:t> group related input fields, adds a border; legend supplies a caption. </a:t>
            </a:r>
          </a:p>
        </p:txBody>
      </p:sp>
      <p:pic>
        <p:nvPicPr>
          <p:cNvPr id="7" name="Picture 6" descr="Screen Shot 2018-03-02 at 2.5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9" y="4370889"/>
            <a:ext cx="5918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3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Style Form Elements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728" y="1558963"/>
            <a:ext cx="821500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input {</a:t>
            </a:r>
          </a:p>
          <a:p>
            <a:r>
              <a:rPr lang="fr-FR" dirty="0"/>
              <a:t>  border: 2px </a:t>
            </a:r>
            <a:r>
              <a:rPr lang="fr-FR" dirty="0" err="1"/>
              <a:t>solid</a:t>
            </a:r>
            <a:r>
              <a:rPr lang="fr-FR" dirty="0"/>
              <a:t> #999;</a:t>
            </a:r>
            <a:endParaRPr lang="en-US" dirty="0"/>
          </a:p>
          <a:p>
            <a:r>
              <a:rPr lang="tr-TR" dirty="0"/>
              <a:t>}</a:t>
            </a:r>
            <a:endParaRPr lang="en-US" dirty="0"/>
          </a:p>
          <a:p>
            <a:r>
              <a:rPr lang="en-US" dirty="0"/>
              <a:t>Input: checked{</a:t>
            </a:r>
          </a:p>
          <a:p>
            <a:r>
              <a:rPr lang="en-US" dirty="0"/>
              <a:t>     border: 6px solid: black;}                                                                          CSS</a:t>
            </a:r>
          </a:p>
        </p:txBody>
      </p:sp>
      <p:pic>
        <p:nvPicPr>
          <p:cNvPr id="12" name="Picture 11" descr="Screen Shot 2018-03-02 at 3.28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8" y="3651081"/>
            <a:ext cx="6931400" cy="24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2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Drop-down list: &lt;select&gt;,&lt;option&gt;</a:t>
            </a:r>
            <a:b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2600" b="1" i="1" dirty="0">
                <a:solidFill>
                  <a:srgbClr val="008000"/>
                </a:solidFill>
                <a:latin typeface="Century Gothic"/>
                <a:cs typeface="Century Gothic"/>
              </a:rPr>
              <a:t>menus of choices that collapse and expand (inline) </a:t>
            </a:r>
          </a:p>
        </p:txBody>
      </p:sp>
      <p:sp>
        <p:nvSpPr>
          <p:cNvPr id="2" name="Rectangle 1"/>
          <p:cNvSpPr/>
          <p:nvPr/>
        </p:nvSpPr>
        <p:spPr>
          <a:xfrm>
            <a:off x="920458" y="1417638"/>
            <a:ext cx="7081609" cy="2091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>
                <a:latin typeface="Courier New"/>
                <a:cs typeface="Courier New"/>
              </a:rPr>
              <a:t>&lt;select name="favorite-character"&gt;</a:t>
            </a:r>
          </a:p>
          <a:p>
            <a:r>
              <a:rPr lang="en-US" sz="2100" dirty="0">
                <a:latin typeface="Courier New"/>
                <a:cs typeface="Courier New"/>
              </a:rPr>
              <a:t>  &lt;option&gt;Rob&lt;/option&gt;</a:t>
            </a:r>
          </a:p>
          <a:p>
            <a:r>
              <a:rPr lang="en-US" sz="2100" dirty="0">
                <a:latin typeface="Courier New"/>
                <a:cs typeface="Courier New"/>
              </a:rPr>
              <a:t>  &lt;option&gt;John&lt;/option&gt;</a:t>
            </a:r>
          </a:p>
          <a:p>
            <a:r>
              <a:rPr lang="en-US" sz="2100" dirty="0">
                <a:latin typeface="Courier New"/>
                <a:cs typeface="Courier New"/>
              </a:rPr>
              <a:t>  &lt;option selected="selected"&gt;</a:t>
            </a:r>
            <a:r>
              <a:rPr lang="en-US" sz="2100" dirty="0" err="1">
                <a:latin typeface="Courier New"/>
                <a:cs typeface="Courier New"/>
              </a:rPr>
              <a:t>Ayra</a:t>
            </a:r>
            <a:r>
              <a:rPr lang="en-US" sz="2100" dirty="0">
                <a:latin typeface="Courier New"/>
                <a:cs typeface="Courier New"/>
              </a:rPr>
              <a:t>&lt;/option&gt;</a:t>
            </a:r>
          </a:p>
          <a:p>
            <a:r>
              <a:rPr lang="en-US" sz="2100" dirty="0">
                <a:latin typeface="Courier New"/>
                <a:cs typeface="Courier New"/>
              </a:rPr>
              <a:t>  &lt;option&gt;</a:t>
            </a:r>
            <a:r>
              <a:rPr lang="en-US" sz="2100" dirty="0" err="1">
                <a:latin typeface="Courier New"/>
                <a:cs typeface="Courier New"/>
              </a:rPr>
              <a:t>Sansa</a:t>
            </a:r>
            <a:r>
              <a:rPr lang="en-US" sz="2100" dirty="0">
                <a:latin typeface="Courier New"/>
                <a:cs typeface="Courier New"/>
              </a:rPr>
              <a:t>&lt;/option&gt;</a:t>
            </a:r>
          </a:p>
          <a:p>
            <a:r>
              <a:rPr lang="en-US" sz="2100" dirty="0">
                <a:latin typeface="Courier New"/>
                <a:cs typeface="Courier New"/>
              </a:rPr>
              <a:t>&lt;/select&gt;</a:t>
            </a:r>
          </a:p>
        </p:txBody>
      </p:sp>
      <p:pic>
        <p:nvPicPr>
          <p:cNvPr id="3" name="Picture 2" descr="Screen Shot 2018-03-02 at 3.3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58" y="3797299"/>
            <a:ext cx="1947178" cy="747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0458" y="4709082"/>
            <a:ext cx="7766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Option element represents each choice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Select optional attributes: disabled, multiple, size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Optional selected attribute sets which one is initially chosen</a:t>
            </a:r>
          </a:p>
        </p:txBody>
      </p:sp>
    </p:spTree>
    <p:extLst>
      <p:ext uri="{BB962C8B-B14F-4D97-AF65-F5344CB8AC3E}">
        <p14:creationId xmlns:p14="http://schemas.microsoft.com/office/powerpoint/2010/main" val="296290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The </a:t>
            </a:r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</a:rPr>
              <a:t>innerHTML</a:t>
            </a:r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 property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523" y="1765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96392"/>
            <a:ext cx="8417504" cy="698683"/>
          </a:xfr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me!&lt;/button&gt;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&lt;span id="output"&gt;Hello &lt;/span&gt;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2486323"/>
            <a:ext cx="8417504" cy="163121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var span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("output");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span.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" bro";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208354"/>
            <a:ext cx="8417504" cy="92333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output</a:t>
            </a:r>
            <a:endParaRPr lang="en-US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45181" y="5284247"/>
            <a:ext cx="8441620" cy="1474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can change the text inside most elements by setting the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6" y="4346604"/>
            <a:ext cx="1784442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2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724" y="-150729"/>
            <a:ext cx="8968154" cy="80889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900" dirty="0"/>
              <a:t>simple computations Lecture 11 Exercise folder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74724" y="1776597"/>
            <a:ext cx="8761524" cy="46725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Write a dropdown menu use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&lt;input class="</a:t>
            </a:r>
            <a:r>
              <a:rPr lang="en-US" dirty="0" err="1">
                <a:latin typeface="Arial"/>
                <a:cs typeface="Arial"/>
              </a:rPr>
              <a:t>numberInput</a:t>
            </a:r>
            <a:r>
              <a:rPr lang="en-US" dirty="0">
                <a:latin typeface="Arial"/>
                <a:cs typeface="Arial"/>
              </a:rPr>
              <a:t>" type="text"&gt;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&lt;select id = ‘input1t”&gt;</a:t>
            </a: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&lt;option value =“square”&gt;square</a:t>
            </a: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&lt;option value =“cube”&gt;cube</a:t>
            </a: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&lt;option value =“factorial”&gt;factorial</a:t>
            </a: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&lt;/select&gt;</a:t>
            </a:r>
          </a:p>
          <a:p>
            <a:pPr marL="400050" lvl="1" indent="0">
              <a:buNone/>
            </a:pPr>
            <a:endParaRPr lang="en-US" dirty="0">
              <a:latin typeface="Arial"/>
              <a:cs typeface="Arial"/>
            </a:endParaRP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Use &lt;input id =“input1”&gt; to ask users to input a number. </a:t>
            </a:r>
          </a:p>
          <a:p>
            <a:pPr marL="400050" lvl="1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To allow users to compute various functions of the number entered in the  input area such as square, cube, or factorial. 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Display the results in the browser when they select the method.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Hint: let input = </a:t>
            </a:r>
            <a:r>
              <a:rPr lang="en-US" dirty="0" err="1">
                <a:latin typeface="Arial"/>
                <a:cs typeface="Arial"/>
              </a:rPr>
              <a:t>document.querySelector</a:t>
            </a:r>
            <a:r>
              <a:rPr lang="en-US" dirty="0">
                <a:latin typeface="Arial"/>
                <a:cs typeface="Arial"/>
              </a:rPr>
              <a:t>(‘.</a:t>
            </a:r>
            <a:r>
              <a:rPr lang="en-US" dirty="0" err="1">
                <a:latin typeface="Arial"/>
                <a:cs typeface="Arial"/>
              </a:rPr>
              <a:t>numberInput</a:t>
            </a:r>
            <a:r>
              <a:rPr lang="en-US" dirty="0">
                <a:latin typeface="Arial"/>
                <a:cs typeface="Arial"/>
              </a:rPr>
              <a:t>’) </a:t>
            </a:r>
          </a:p>
          <a:p>
            <a:r>
              <a:rPr lang="en-US" dirty="0">
                <a:latin typeface="Arial"/>
                <a:cs typeface="Arial"/>
              </a:rPr>
              <a:t>         let output = </a:t>
            </a:r>
            <a:r>
              <a:rPr lang="en-US" dirty="0" err="1">
                <a:latin typeface="Arial"/>
                <a:cs typeface="Arial"/>
              </a:rPr>
              <a:t>document.getElementByID</a:t>
            </a:r>
            <a:r>
              <a:rPr lang="en-US" dirty="0">
                <a:latin typeface="Arial"/>
                <a:cs typeface="Arial"/>
              </a:rPr>
              <a:t>(‘output’)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1936455"/>
            <a:ext cx="4198178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pageLoad</a:t>
            </a:r>
            <a:r>
              <a:rPr lang="en-US" dirty="0"/>
              <a:t>() {</a:t>
            </a:r>
          </a:p>
          <a:p>
            <a:r>
              <a:rPr lang="en-US" dirty="0"/>
              <a:t>    let input = </a:t>
            </a:r>
            <a:r>
              <a:rPr lang="en-US" dirty="0" err="1"/>
              <a:t>document.querySelector</a:t>
            </a:r>
            <a:r>
              <a:rPr lang="en-US" dirty="0"/>
              <a:t>('.</a:t>
            </a:r>
            <a:r>
              <a:rPr lang="en-US" dirty="0" err="1"/>
              <a:t>numberInput</a:t>
            </a:r>
            <a:r>
              <a:rPr lang="en-US" dirty="0"/>
              <a:t>');</a:t>
            </a:r>
          </a:p>
          <a:p>
            <a:r>
              <a:rPr lang="en-US" dirty="0"/>
              <a:t>    let para = </a:t>
            </a:r>
            <a:r>
              <a:rPr lang="en-US" dirty="0" err="1"/>
              <a:t>document.querySelector</a:t>
            </a:r>
            <a:r>
              <a:rPr lang="en-US" dirty="0"/>
              <a:t>('p’);</a:t>
            </a:r>
          </a:p>
          <a:p>
            <a:r>
              <a:rPr lang="en-US" dirty="0"/>
              <a:t>    </a:t>
            </a:r>
            <a:r>
              <a:rPr lang="en-US" dirty="0" err="1"/>
              <a:t>input.onchange</a:t>
            </a:r>
            <a:r>
              <a:rPr lang="en-US" dirty="0"/>
              <a:t> = </a:t>
            </a:r>
            <a:r>
              <a:rPr lang="en-US" dirty="0" err="1"/>
              <a:t>outputNumber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function </a:t>
            </a:r>
            <a:r>
              <a:rPr lang="en-US" dirty="0" err="1"/>
              <a:t>outputNumber</a:t>
            </a:r>
            <a:r>
              <a:rPr lang="en-US" dirty="0"/>
              <a:t>(){</a:t>
            </a:r>
          </a:p>
          <a:p>
            <a:r>
              <a:rPr lang="en-US" dirty="0"/>
              <a:t>     //Your code goes here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846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Properties and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9708" y="2747932"/>
            <a:ext cx="1674933" cy="2862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array.length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myString.length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Math.max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62303" y="2774371"/>
            <a:ext cx="21535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array.push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string.toUpperCase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9708" y="2010082"/>
            <a:ext cx="192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Properties: 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7586" y="2039592"/>
            <a:ext cx="19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Methods: example</a:t>
            </a:r>
          </a:p>
        </p:txBody>
      </p:sp>
    </p:spTree>
    <p:extLst>
      <p:ext uri="{BB962C8B-B14F-4D97-AF65-F5344CB8AC3E}">
        <p14:creationId xmlns:p14="http://schemas.microsoft.com/office/powerpoint/2010/main" val="59926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6-02-22 at 12.1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933581" cy="335538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98136" y="5035969"/>
            <a:ext cx="8229600" cy="1565433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4592" y="5094537"/>
            <a:ext cx="3197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 car {</a:t>
            </a:r>
          </a:p>
          <a:p>
            <a:r>
              <a:rPr lang="en-US" dirty="0">
                <a:latin typeface="Courier New"/>
                <a:cs typeface="Courier New"/>
              </a:rPr>
              <a:t>name: “Fiat”,</a:t>
            </a:r>
          </a:p>
          <a:p>
            <a:r>
              <a:rPr lang="en-US" dirty="0">
                <a:latin typeface="Courier New"/>
                <a:cs typeface="Courier New"/>
              </a:rPr>
              <a:t>model: “500”,</a:t>
            </a:r>
          </a:p>
          <a:p>
            <a:r>
              <a:rPr lang="en-US" dirty="0">
                <a:latin typeface="Courier New"/>
                <a:cs typeface="Courier New"/>
              </a:rPr>
              <a:t>color: “white”,</a:t>
            </a:r>
          </a:p>
          <a:p>
            <a:r>
              <a:rPr lang="en-US" dirty="0">
                <a:latin typeface="Courier New"/>
                <a:cs typeface="Courier New"/>
              </a:rPr>
              <a:t>Weight: “850kg”}</a:t>
            </a:r>
            <a:r>
              <a:rPr lang="en-US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2294" y="5227955"/>
            <a:ext cx="3197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// retrieval </a:t>
            </a:r>
          </a:p>
          <a:p>
            <a:r>
              <a:rPr lang="en-US" dirty="0" err="1">
                <a:latin typeface="Courier New"/>
                <a:cs typeface="Courier New"/>
              </a:rPr>
              <a:t>car.name</a:t>
            </a:r>
            <a:r>
              <a:rPr lang="en-US" dirty="0">
                <a:latin typeface="Courier New"/>
                <a:cs typeface="Courier New"/>
              </a:rPr>
              <a:t>  //”Fiat”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car[name] // “Fiat”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2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construction and retrieval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132112"/>
            <a:ext cx="3972676" cy="4616648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flight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airline: “Oceanic”,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Number: 815,</a:t>
            </a:r>
          </a:p>
          <a:p>
            <a:r>
              <a:rPr lang="en-US" sz="1600" b="1" dirty="0">
                <a:latin typeface="Courier New"/>
                <a:cs typeface="Courier New"/>
              </a:rPr>
              <a:t>Departure:{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“SYD”,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“2004-09-22 14:55”,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“Sidney”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r>
              <a:rPr lang="en-US" sz="1600" b="1" dirty="0">
                <a:latin typeface="Courier New"/>
                <a:cs typeface="Courier New"/>
              </a:rPr>
              <a:t>Arrival: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“LAX”,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“2004-09-23 10:42”,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“Los Angeles”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340750"/>
            <a:ext cx="80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An object is a container of properties, where a property has a name and a value</a:t>
            </a:r>
            <a:r>
              <a:rPr lang="en-US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4124" y="2099962"/>
            <a:ext cx="3972676" cy="5109091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flight.departure.IATAL</a:t>
            </a:r>
            <a:r>
              <a:rPr lang="en-US" sz="1600" b="1" dirty="0">
                <a:latin typeface="Courier New"/>
                <a:cs typeface="Courier New"/>
              </a:rPr>
              <a:t> // “SYD”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flight[airline] // “Oceanic”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// use || to fill in default value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status = </a:t>
            </a:r>
            <a:r>
              <a:rPr lang="en-US" sz="1600" b="1" dirty="0" err="1">
                <a:latin typeface="Courier New"/>
                <a:cs typeface="Courier New"/>
              </a:rPr>
              <a:t>flight.status</a:t>
            </a:r>
            <a:r>
              <a:rPr lang="en-US" sz="1600" b="1" dirty="0">
                <a:latin typeface="Courier New"/>
                <a:cs typeface="Courier New"/>
              </a:rPr>
              <a:t> || ”unknown”;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flight.equipement</a:t>
            </a:r>
            <a:r>
              <a:rPr lang="en-US" sz="1600" b="1" dirty="0">
                <a:latin typeface="Courier New"/>
                <a:cs typeface="Courier New"/>
              </a:rPr>
              <a:t>  //undefined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flight.equipment.model</a:t>
            </a:r>
            <a:r>
              <a:rPr lang="en-US" sz="1600" b="1" dirty="0">
                <a:latin typeface="Courier New"/>
                <a:cs typeface="Courier New"/>
              </a:rPr>
              <a:t> //throw “</a:t>
            </a:r>
            <a:r>
              <a:rPr lang="en-US" sz="1600" b="1" dirty="0" err="1">
                <a:latin typeface="Courier New"/>
                <a:cs typeface="Courier New"/>
              </a:rPr>
              <a:t>TypeError</a:t>
            </a:r>
            <a:r>
              <a:rPr lang="en-US" sz="1600" b="1" dirty="0">
                <a:latin typeface="Courier New"/>
                <a:cs typeface="Courier New"/>
              </a:rPr>
              <a:t>”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45781" y="1661364"/>
            <a:ext cx="138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Construction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4510" y="1702940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752759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update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41352"/>
            <a:ext cx="3972676" cy="4616648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flight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airline: “Oceanic”,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Number: 815,</a:t>
            </a:r>
          </a:p>
          <a:p>
            <a:r>
              <a:rPr lang="en-US" sz="1600" b="1" dirty="0">
                <a:latin typeface="Courier New"/>
                <a:cs typeface="Courier New"/>
              </a:rPr>
              <a:t>Departure:{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“SYD”,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“2004-09-22 14:55”,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“Sidney”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r>
              <a:rPr lang="en-US" sz="1600" b="1" dirty="0">
                <a:latin typeface="Courier New"/>
                <a:cs typeface="Courier New"/>
              </a:rPr>
              <a:t>Arrival: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“LAX”,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“2004-09-23 10:42”,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“Los Angeles”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03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A value in an object can be updated by assignment. If the property name already exist in the object, the property value is replaced: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4124" y="2266540"/>
            <a:ext cx="3972676" cy="378565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flight[‘airline’] = ‘wow’</a:t>
            </a:r>
          </a:p>
          <a:p>
            <a:r>
              <a:rPr lang="en-US" sz="1600" b="1" dirty="0">
                <a:latin typeface="Courier New"/>
                <a:cs typeface="Courier New"/>
              </a:rPr>
              <a:t>// if the object doesn’t have the property name, the object is augmented: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flight.equipment</a:t>
            </a:r>
            <a:r>
              <a:rPr lang="en-US" sz="1600" b="1" dirty="0">
                <a:latin typeface="Courier New"/>
                <a:cs typeface="Courier New"/>
              </a:rPr>
              <a:t> =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model:’Boeing</a:t>
            </a:r>
            <a:r>
              <a:rPr lang="en-US" sz="1600" b="1" dirty="0">
                <a:latin typeface="Courier New"/>
                <a:cs typeface="Courier New"/>
              </a:rPr>
              <a:t> 777’</a:t>
            </a: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flight.status</a:t>
            </a:r>
            <a:r>
              <a:rPr lang="en-US" sz="1600" b="1" dirty="0">
                <a:latin typeface="Courier New"/>
                <a:cs typeface="Courier New"/>
              </a:rPr>
              <a:t> = ‘overdue’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5781" y="1773020"/>
            <a:ext cx="138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Construction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4510" y="174481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9463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9182" y="1666375"/>
            <a:ext cx="7797618" cy="378565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Stooge = {</a:t>
            </a: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“</a:t>
            </a: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first-name”:”Jeremy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”,</a:t>
            </a: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“</a:t>
            </a: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second-name”:”Howard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”</a:t>
            </a: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x = Stooge;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x.nickname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= ‘Curly’;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nick = </a:t>
            </a:r>
            <a:r>
              <a:rPr lang="en-US" sz="2400" b="1">
                <a:solidFill>
                  <a:srgbClr val="0D0D0D"/>
                </a:solidFill>
                <a:latin typeface="Courier New"/>
                <a:cs typeface="Courier New"/>
              </a:rPr>
              <a:t>Stooge.nickname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; </a:t>
            </a:r>
          </a:p>
          <a:p>
            <a:pPr lvl="1">
              <a:buNone/>
            </a:pPr>
            <a:endParaRPr lang="en-US" sz="2400" b="1" dirty="0">
              <a:solidFill>
                <a:srgbClr val="0D0D0D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//nick is ‘Curly’ because x and stooge are references to the same object</a:t>
            </a:r>
          </a:p>
        </p:txBody>
      </p:sp>
    </p:spTree>
    <p:extLst>
      <p:ext uri="{BB962C8B-B14F-4D97-AF65-F5344CB8AC3E}">
        <p14:creationId xmlns:p14="http://schemas.microsoft.com/office/powerpoint/2010/main" val="12295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Activity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JavaScript Forms and events. </a:t>
            </a:r>
          </a:p>
          <a:p>
            <a:r>
              <a:rPr lang="en-US" dirty="0">
                <a:latin typeface="Arial"/>
                <a:cs typeface="Arial"/>
              </a:rPr>
              <a:t>JavaScript Objects</a:t>
            </a:r>
          </a:p>
          <a:p>
            <a:r>
              <a:rPr lang="en-US" dirty="0">
                <a:latin typeface="Arial"/>
                <a:cs typeface="Arial"/>
              </a:rPr>
              <a:t>OOP Exercises. 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Friday: Quiz 2 (in-class requires turn in on blackboard). 15 </a:t>
            </a:r>
            <a:r>
              <a:rPr lang="en-US" dirty="0" err="1">
                <a:latin typeface="Arial"/>
                <a:cs typeface="Arial"/>
              </a:rPr>
              <a:t>mins</a:t>
            </a:r>
            <a:r>
              <a:rPr lang="en-US" dirty="0">
                <a:latin typeface="Arial"/>
                <a:cs typeface="Arial"/>
              </a:rPr>
              <a:t>. 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0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function construct with “this”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43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089470" cy="4257574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function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person(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firstname,lastname,age,eyecolor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{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this.firstname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firstname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this.lastname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lastname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this.age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=age;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this.eyecolor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eyecolor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// new instance</a:t>
            </a:r>
          </a:p>
          <a:p>
            <a:pPr lvl="1">
              <a:buNone/>
            </a:pP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myFather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=new person("John","Doe",50,"blue");</a:t>
            </a:r>
          </a:p>
          <a:p>
            <a:pPr lvl="1"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352" y="5840070"/>
            <a:ext cx="6469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https://developer.mozilla.org/en-US/docs/Web/JavaScript/Reference/Operators/this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90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adding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85402"/>
            <a:ext cx="8089470" cy="2103139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baseline="-25000" dirty="0" err="1">
                <a:solidFill>
                  <a:srgbClr val="0D0D0D"/>
                </a:solidFill>
                <a:latin typeface="Courier New"/>
                <a:cs typeface="Courier New"/>
              </a:rPr>
              <a:t>myFather.name</a:t>
            </a: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 = function () {</a:t>
            </a:r>
          </a:p>
          <a:p>
            <a:pPr>
              <a:buNone/>
            </a:pP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    return </a:t>
            </a:r>
            <a:r>
              <a:rPr lang="en-US" sz="2800" b="1" baseline="-25000" dirty="0" err="1">
                <a:solidFill>
                  <a:srgbClr val="0D0D0D"/>
                </a:solidFill>
                <a:latin typeface="Courier New"/>
                <a:cs typeface="Courier New"/>
              </a:rPr>
              <a:t>this.firstName</a:t>
            </a: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 + " " + </a:t>
            </a:r>
            <a:r>
              <a:rPr lang="en-US" sz="2800" b="1" baseline="-25000" dirty="0" err="1">
                <a:solidFill>
                  <a:srgbClr val="0D0D0D"/>
                </a:solidFill>
                <a:latin typeface="Courier New"/>
                <a:cs typeface="Courier New"/>
              </a:rPr>
              <a:t>this.lastName</a:t>
            </a: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58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latin typeface="Arial"/>
                <a:cs typeface="Arial"/>
              </a:rPr>
              <a:t>Which is the following is a valid way to create a direct instance of an object?</a:t>
            </a:r>
          </a:p>
          <a:p>
            <a:pPr marL="914400" indent="-914400">
              <a:buAutoNum type="alphaLcPeriod"/>
            </a:pPr>
            <a:r>
              <a:rPr lang="en-US" sz="3600" dirty="0" err="1">
                <a:latin typeface="Arial"/>
                <a:cs typeface="Arial"/>
              </a:rPr>
              <a:t>myObject.create</a:t>
            </a:r>
            <a:r>
              <a:rPr lang="en-US" sz="3600" dirty="0">
                <a:latin typeface="Arial"/>
                <a:cs typeface="Arial"/>
              </a:rPr>
              <a:t> ();</a:t>
            </a:r>
          </a:p>
          <a:p>
            <a:pPr marL="914400" indent="-914400">
              <a:buAutoNum type="alphaLcPeriod"/>
            </a:pPr>
            <a:r>
              <a:rPr lang="en-US" sz="3600" dirty="0" err="1">
                <a:latin typeface="Arial"/>
                <a:cs typeface="Arial"/>
              </a:rPr>
              <a:t>myObject</a:t>
            </a:r>
            <a:r>
              <a:rPr lang="en-US" sz="3600" dirty="0">
                <a:latin typeface="Arial"/>
                <a:cs typeface="Arial"/>
              </a:rPr>
              <a:t> = new Object;</a:t>
            </a:r>
          </a:p>
          <a:p>
            <a:pPr marL="914400" indent="-914400">
              <a:buAutoNum type="alphaLcPeriod"/>
            </a:pPr>
            <a:r>
              <a:rPr lang="en-US" sz="3600" dirty="0" err="1">
                <a:latin typeface="Arial"/>
                <a:cs typeface="Arial"/>
              </a:rPr>
              <a:t>myObject</a:t>
            </a:r>
            <a:r>
              <a:rPr lang="en-US" sz="3600" dirty="0">
                <a:latin typeface="Arial"/>
                <a:cs typeface="Arial"/>
              </a:rPr>
              <a:t> = new Object();</a:t>
            </a:r>
          </a:p>
          <a:p>
            <a:pPr marL="914400" indent="-914400">
              <a:buAutoNum type="alphaLcPeriod"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64254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0694"/>
            <a:ext cx="8686800" cy="563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>
                <a:latin typeface="Arial"/>
                <a:cs typeface="Arial"/>
              </a:rPr>
              <a:t>What is the the output of the following code after “alert”? </a:t>
            </a:r>
          </a:p>
          <a:p>
            <a:pPr lvl="1">
              <a:buNone/>
            </a:pPr>
            <a:r>
              <a:rPr lang="en-US" sz="3200" dirty="0">
                <a:latin typeface="Courier New"/>
                <a:cs typeface="Courier New"/>
              </a:rPr>
              <a:t>function person (</a:t>
            </a:r>
            <a:r>
              <a:rPr lang="en-US" sz="3200" dirty="0" err="1">
                <a:latin typeface="Courier New"/>
                <a:cs typeface="Courier New"/>
              </a:rPr>
              <a:t>firstname,lastname,age,eyecolor</a:t>
            </a:r>
            <a:r>
              <a:rPr lang="en-US" sz="3200" dirty="0"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3200" dirty="0">
                <a:latin typeface="Courier New"/>
                <a:cs typeface="Courier New"/>
              </a:rPr>
              <a:t>{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this.firstname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err="1">
                <a:latin typeface="Courier New"/>
                <a:cs typeface="Courier New"/>
              </a:rPr>
              <a:t>firstname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this.lastname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err="1">
                <a:latin typeface="Courier New"/>
                <a:cs typeface="Courier New"/>
              </a:rPr>
              <a:t>lastname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this.age</a:t>
            </a:r>
            <a:r>
              <a:rPr lang="en-US" sz="3200" dirty="0">
                <a:latin typeface="Courier New"/>
                <a:cs typeface="Courier New"/>
              </a:rPr>
              <a:t>=age;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this.eyecolor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err="1">
                <a:latin typeface="Courier New"/>
                <a:cs typeface="Courier New"/>
              </a:rPr>
              <a:t>eyecolor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myFather</a:t>
            </a:r>
            <a:r>
              <a:rPr lang="en-US" sz="3200" dirty="0">
                <a:latin typeface="Courier New"/>
                <a:cs typeface="Courier New"/>
              </a:rPr>
              <a:t> = new person("John","Doe",50,"blue");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var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x</a:t>
            </a:r>
            <a:r>
              <a:rPr lang="en-US" sz="3200" dirty="0">
                <a:latin typeface="Courier New"/>
                <a:cs typeface="Courier New"/>
              </a:rPr>
              <a:t> =</a:t>
            </a:r>
            <a:r>
              <a:rPr lang="en-US" sz="3200" dirty="0" err="1">
                <a:latin typeface="Courier New"/>
                <a:cs typeface="Courier New"/>
              </a:rPr>
              <a:t>myFather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x.job</a:t>
            </a:r>
            <a:r>
              <a:rPr lang="en-US" sz="3200" dirty="0">
                <a:latin typeface="Courier New"/>
                <a:cs typeface="Courier New"/>
              </a:rPr>
              <a:t> = “Teacher”;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var</a:t>
            </a:r>
            <a:r>
              <a:rPr lang="en-US" sz="3200" dirty="0">
                <a:latin typeface="Courier New"/>
                <a:cs typeface="Courier New"/>
              </a:rPr>
              <a:t> profession = </a:t>
            </a:r>
            <a:r>
              <a:rPr lang="en-US" sz="3200" dirty="0" err="1">
                <a:latin typeface="Courier New"/>
                <a:cs typeface="Courier New"/>
              </a:rPr>
              <a:t>myFather.job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alert(profession);</a:t>
            </a:r>
          </a:p>
          <a:p>
            <a:pPr lvl="1">
              <a:buNone/>
            </a:pP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document.writeln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("father's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firstname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is ",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myFather.firstname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,"&lt;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br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&gt;");</a:t>
            </a: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8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Using “reference”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0694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>
                <a:latin typeface="Arial"/>
                <a:cs typeface="Arial"/>
              </a:rPr>
              <a:t>Add code to the code in the last slide and print: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Courier New"/>
                <a:cs typeface="Courier New"/>
              </a:rPr>
              <a:t>my father 's nickname is </a:t>
            </a:r>
            <a:r>
              <a:rPr lang="en-US" dirty="0" err="1">
                <a:latin typeface="Courier New"/>
                <a:cs typeface="Courier New"/>
              </a:rPr>
              <a:t>Johny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 err="1">
                <a:latin typeface="Arial"/>
                <a:cs typeface="Arial"/>
              </a:rPr>
              <a:t>document.writeln</a:t>
            </a:r>
            <a:endParaRPr lang="en-US" dirty="0">
              <a:latin typeface="Arial"/>
              <a:cs typeface="Arial"/>
            </a:endParaRPr>
          </a:p>
          <a:p>
            <a:endParaRPr lang="en-US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77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Demo: show info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9633"/>
            <a:ext cx="86868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In a JavaScript, create an object. </a:t>
            </a:r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Create a property called “info” and assign a string. </a:t>
            </a:r>
          </a:p>
          <a:p>
            <a:pPr>
              <a:buNone/>
            </a:pPr>
            <a:endParaRPr lang="en-US" sz="28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800" dirty="0"/>
              <a:t>Write a function (object method) </a:t>
            </a:r>
            <a:r>
              <a:rPr lang="en-US" sz="2800" dirty="0" err="1"/>
              <a:t>myFunct</a:t>
            </a:r>
            <a:r>
              <a:rPr lang="en-US" sz="2800" dirty="0"/>
              <a:t>() that alert the “info” value of the .info property to the browser.</a:t>
            </a:r>
          </a:p>
          <a:p>
            <a:pPr>
              <a:buNone/>
            </a:pPr>
            <a:r>
              <a:rPr lang="en-US" sz="2800" dirty="0"/>
              <a:t> you can say: “I am a new shinny object”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Create a instance of the method of the object by  calling </a:t>
            </a:r>
            <a:r>
              <a:rPr lang="en-US" sz="2800" dirty="0" err="1"/>
              <a:t>myFunct</a:t>
            </a:r>
            <a:r>
              <a:rPr lang="en-US" sz="2800" dirty="0"/>
              <a:t>()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Create a button uses </a:t>
            </a:r>
            <a:r>
              <a:rPr lang="en-US" sz="2800" dirty="0" err="1"/>
              <a:t>onClick</a:t>
            </a:r>
            <a:r>
              <a:rPr lang="en-US" sz="2800" dirty="0"/>
              <a:t> to evoke the method. How do you display the “info” to the browser?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035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Enumeration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9633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for (</a:t>
            </a:r>
            <a:r>
              <a:rPr lang="en-US" sz="2800" dirty="0" err="1">
                <a:latin typeface="Courier New"/>
                <a:cs typeface="Courier New"/>
              </a:rPr>
              <a:t>var</a:t>
            </a:r>
            <a:r>
              <a:rPr lang="en-US" sz="2800" dirty="0">
                <a:latin typeface="Courier New"/>
                <a:cs typeface="Courier New"/>
              </a:rPr>
              <a:t> key in object ) {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print(object[key]);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latin typeface="Courier New"/>
                <a:cs typeface="Courier New"/>
              </a:rPr>
              <a:t>var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obj</a:t>
            </a:r>
            <a:r>
              <a:rPr lang="en-US" sz="2800" dirty="0">
                <a:latin typeface="Courier New"/>
                <a:cs typeface="Courier New"/>
              </a:rPr>
              <a:t> = {first: “prop1”, second: “propr2”, 3: “proper3”}</a:t>
            </a:r>
          </a:p>
          <a:p>
            <a:pPr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for (</a:t>
            </a:r>
            <a:r>
              <a:rPr lang="en-US" sz="2800" dirty="0" err="1">
                <a:latin typeface="Courier New"/>
                <a:cs typeface="Courier New"/>
              </a:rPr>
              <a:t>var</a:t>
            </a:r>
            <a:r>
              <a:rPr lang="en-US" sz="2800" dirty="0">
                <a:latin typeface="Courier New"/>
                <a:cs typeface="Courier New"/>
              </a:rPr>
              <a:t> key in </a:t>
            </a:r>
            <a:r>
              <a:rPr lang="en-US" sz="2800" dirty="0" err="1">
                <a:latin typeface="Courier New"/>
                <a:cs typeface="Courier New"/>
              </a:rPr>
              <a:t>obj</a:t>
            </a:r>
            <a:r>
              <a:rPr lang="en-US" sz="2800" dirty="0">
                <a:latin typeface="Courier New"/>
                <a:cs typeface="Courier New"/>
              </a:rPr>
              <a:t>) {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s += key + “:” + </a:t>
            </a:r>
            <a:r>
              <a:rPr lang="en-US" sz="2800" dirty="0" err="1">
                <a:latin typeface="Courier New"/>
                <a:cs typeface="Courier New"/>
              </a:rPr>
              <a:t>obj</a:t>
            </a:r>
            <a:r>
              <a:rPr lang="en-US" sz="2800" dirty="0">
                <a:latin typeface="Courier New"/>
                <a:cs typeface="Courier New"/>
              </a:rPr>
              <a:t>[key] + “ “;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2800" dirty="0" err="1">
                <a:latin typeface="Courier New"/>
                <a:cs typeface="Courier New"/>
              </a:rPr>
              <a:t>document.write</a:t>
            </a:r>
            <a:r>
              <a:rPr lang="en-US" sz="2800" dirty="0">
                <a:latin typeface="Courier New"/>
                <a:cs typeface="Courier New"/>
              </a:rPr>
              <a:t>(s);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295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exercise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5822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Write a JavaScript program to list the property of the following sample object: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var</a:t>
            </a:r>
            <a:r>
              <a:rPr lang="en-US" sz="2400" dirty="0"/>
              <a:t> student = {</a:t>
            </a:r>
          </a:p>
          <a:p>
            <a:pPr lvl="1"/>
            <a:r>
              <a:rPr lang="en-US" sz="2400" dirty="0"/>
              <a:t>Name: “Jenny Klein”</a:t>
            </a:r>
          </a:p>
          <a:p>
            <a:pPr lvl="1"/>
            <a:r>
              <a:rPr lang="en-US" sz="2400" dirty="0"/>
              <a:t>Class: “ Senior”</a:t>
            </a:r>
          </a:p>
          <a:p>
            <a:pPr lvl="1"/>
            <a:r>
              <a:rPr lang="en-US" sz="2400" dirty="0"/>
              <a:t>AUID: “ 31635”</a:t>
            </a:r>
          </a:p>
          <a:p>
            <a:pPr lvl="1"/>
            <a:r>
              <a:rPr lang="en-US" sz="2400" dirty="0"/>
              <a:t>Hobby: “writing code”</a:t>
            </a:r>
          </a:p>
          <a:p>
            <a:pPr lvl="1"/>
            <a:r>
              <a:rPr lang="en-US" sz="2400" dirty="0"/>
              <a:t>};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Sample output: name, Class, AU ID,  Hobby</a:t>
            </a:r>
          </a:p>
          <a:p>
            <a:pPr lvl="1"/>
            <a:r>
              <a:rPr lang="en-US" sz="2400" dirty="0"/>
              <a:t>Hint: write a function to  output the list of property. E.G. you can use </a:t>
            </a:r>
            <a:r>
              <a:rPr lang="en-US" sz="2400" dirty="0" err="1"/>
              <a:t>string.push</a:t>
            </a:r>
            <a:r>
              <a:rPr lang="en-US" sz="2400" dirty="0"/>
              <a:t>() to  append to an empty array and then print out the array.</a:t>
            </a:r>
          </a:p>
        </p:txBody>
      </p:sp>
    </p:spTree>
    <p:extLst>
      <p:ext uri="{BB962C8B-B14F-4D97-AF65-F5344CB8AC3E}">
        <p14:creationId xmlns:p14="http://schemas.microsoft.com/office/powerpoint/2010/main" val="1610468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exercise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033393" cy="513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Write a JavaScript program to display the reading status (i.e. display book name, author name, and reading status) of the following books. 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library = [   </a:t>
            </a:r>
          </a:p>
          <a:p>
            <a:r>
              <a:rPr lang="en-US" sz="1600" dirty="0"/>
              <a:t>    {  </a:t>
            </a:r>
          </a:p>
          <a:p>
            <a:r>
              <a:rPr lang="en-US" sz="1600" dirty="0"/>
              <a:t>        title: 'Bill Gates',  </a:t>
            </a:r>
          </a:p>
          <a:p>
            <a:r>
              <a:rPr lang="en-US" sz="1600" dirty="0"/>
              <a:t>        author: 'The Road Ahead',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readingStatus</a:t>
            </a:r>
            <a:r>
              <a:rPr lang="en-US" sz="1600" dirty="0"/>
              <a:t>: true  </a:t>
            </a:r>
          </a:p>
          <a:p>
            <a:r>
              <a:rPr lang="en-US" sz="1600" dirty="0"/>
              <a:t>    },  </a:t>
            </a:r>
          </a:p>
          <a:p>
            <a:r>
              <a:rPr lang="en-US" sz="1600" dirty="0"/>
              <a:t>    {  </a:t>
            </a:r>
          </a:p>
          <a:p>
            <a:r>
              <a:rPr lang="en-US" sz="1600" dirty="0"/>
              <a:t>        title: 'Steve Jobs',  </a:t>
            </a:r>
          </a:p>
          <a:p>
            <a:r>
              <a:rPr lang="en-US" sz="1600" dirty="0"/>
              <a:t>        author: 'Walter Isaacson',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readingStatus</a:t>
            </a:r>
            <a:r>
              <a:rPr lang="en-US" sz="1600" dirty="0"/>
              <a:t>: true  </a:t>
            </a:r>
          </a:p>
          <a:p>
            <a:r>
              <a:rPr lang="en-US" sz="1600" dirty="0"/>
              <a:t>    },  </a:t>
            </a:r>
          </a:p>
          <a:p>
            <a:r>
              <a:rPr lang="en-US" sz="1600" dirty="0"/>
              <a:t>    {  </a:t>
            </a:r>
          </a:p>
          <a:p>
            <a:r>
              <a:rPr lang="en-US" sz="1600" dirty="0"/>
              <a:t>        title: '</a:t>
            </a:r>
            <a:r>
              <a:rPr lang="en-US" sz="1600" dirty="0" err="1"/>
              <a:t>Mockingjay</a:t>
            </a:r>
            <a:r>
              <a:rPr lang="en-US" sz="1600" dirty="0"/>
              <a:t>: The Final Book of The Hunger Games',  </a:t>
            </a:r>
          </a:p>
          <a:p>
            <a:r>
              <a:rPr lang="en-US" sz="1600" dirty="0"/>
              <a:t>        author: 'Suzanne Collins',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readingStatus</a:t>
            </a:r>
            <a:r>
              <a:rPr lang="en-US" sz="1600" dirty="0"/>
              <a:t>: false  </a:t>
            </a:r>
          </a:p>
          <a:p>
            <a:r>
              <a:rPr lang="en-US" sz="1600" dirty="0"/>
              <a:t>    }]; </a:t>
            </a:r>
          </a:p>
        </p:txBody>
      </p:sp>
    </p:spTree>
    <p:extLst>
      <p:ext uri="{BB962C8B-B14F-4D97-AF65-F5344CB8AC3E}">
        <p14:creationId xmlns:p14="http://schemas.microsoft.com/office/powerpoint/2010/main" val="3675197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Exercise: input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UI input field</a:t>
            </a:r>
          </a:p>
          <a:p>
            <a:r>
              <a:rPr lang="en-US" dirty="0"/>
              <a:t>Ask the user to input numbers between 1-10</a:t>
            </a:r>
          </a:p>
          <a:p>
            <a:r>
              <a:rPr lang="en-US" dirty="0"/>
              <a:t>If the input number is not within the range,</a:t>
            </a:r>
          </a:p>
          <a:p>
            <a:r>
              <a:rPr lang="en-US" dirty="0"/>
              <a:t>Tell them the input is not valid.</a:t>
            </a:r>
          </a:p>
          <a:p>
            <a:r>
              <a:rPr lang="en-US" dirty="0"/>
              <a:t>If the input number is within the range,</a:t>
            </a:r>
          </a:p>
          <a:p>
            <a:r>
              <a:rPr lang="en-US" dirty="0"/>
              <a:t>Tell them the input is valid. </a:t>
            </a:r>
          </a:p>
        </p:txBody>
      </p:sp>
    </p:spTree>
    <p:extLst>
      <p:ext uri="{BB962C8B-B14F-4D97-AF65-F5344CB8AC3E}">
        <p14:creationId xmlns:p14="http://schemas.microsoft.com/office/powerpoint/2010/main" val="31711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Take-home reading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 to JavaScript (must read). Many readings are required!!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and Browser,  DOM: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http://eloquentjavascript.net/13_browser.html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http://eloquentjavascript.net/14_dom.html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DOC model: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https://developer.mozilla.org/en-US/docs/Web/API/Document_Object_Model/Introduction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and arrays: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http://eloquentjavascript.net/04_data.html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Exercise: input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6707" cy="482118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Create HTML element with ID: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JavaScript, create a function to validate the number:</a:t>
            </a:r>
          </a:p>
          <a:p>
            <a:pPr marL="0" indent="0">
              <a:buNone/>
            </a:pPr>
            <a:r>
              <a:rPr lang="en-US" dirty="0"/>
              <a:t>   a ) Get the element of the input field by 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numb  =  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num</a:t>
            </a:r>
            <a:r>
              <a:rPr lang="en-US" dirty="0"/>
              <a:t>”).value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b) see if the number is a number </a:t>
            </a:r>
            <a:r>
              <a:rPr lang="en-US" dirty="0" err="1"/>
              <a:t>IsNan</a:t>
            </a:r>
            <a:r>
              <a:rPr lang="en-US" dirty="0"/>
              <a:t>() and whether it is between 1 and 10.</a:t>
            </a:r>
          </a:p>
          <a:p>
            <a:pPr marL="0" indent="0">
              <a:buNone/>
            </a:pPr>
            <a:r>
              <a:rPr lang="en-US" dirty="0"/>
              <a:t>  c) report the results to the browser using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062" y="1980775"/>
            <a:ext cx="79707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&lt;p&gt;Please input a number between 1 and 10:&lt;/p&gt;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&lt;input id="numb”&gt;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&lt;button type="button"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onclick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myFunction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("&gt;Submit&lt;/button&gt;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&lt;p id="demo"&gt;&lt;/p&gt;</a:t>
            </a:r>
          </a:p>
          <a:p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883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skeleton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3987" y="2676658"/>
            <a:ext cx="5825310" cy="3536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(function() {</a:t>
            </a:r>
          </a:p>
          <a:p>
            <a:endParaRPr lang="en-US" dirty="0"/>
          </a:p>
          <a:p>
            <a:r>
              <a:rPr lang="en-US" dirty="0"/>
              <a:t>  // set-up code that doesn't involve the DOM </a:t>
            </a:r>
          </a:p>
          <a:p>
            <a:r>
              <a:rPr lang="en-US" dirty="0"/>
              <a:t>  //   (e.g. setting up initial values, arrays, etc.)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window.onload</a:t>
            </a:r>
            <a:r>
              <a:rPr lang="en-US" dirty="0"/>
              <a:t> = function() {</a:t>
            </a:r>
          </a:p>
          <a:p>
            <a:r>
              <a:rPr lang="en-US" dirty="0"/>
              <a:t>    // phew! your code goes here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/>
              <a:t>  //function definitions go here</a:t>
            </a:r>
          </a:p>
          <a:p>
            <a:endParaRPr lang="en-US" dirty="0"/>
          </a:p>
          <a:p>
            <a:r>
              <a:rPr lang="en-US" dirty="0"/>
              <a:t>})();                                                                                 JS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3987" y="1417638"/>
            <a:ext cx="582531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&lt;!-- in the &lt;head&gt; block --&gt; 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="path/to/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file.js</a:t>
            </a:r>
            <a:r>
              <a:rPr lang="en-US" dirty="0"/>
              <a:t>" type="text/</a:t>
            </a:r>
            <a:r>
              <a:rPr lang="en-US" dirty="0" err="1"/>
              <a:t>javascrpt</a:t>
            </a:r>
            <a:r>
              <a:rPr lang="en-US" dirty="0"/>
              <a:t>"&gt;&lt;/script&gt;                                             HTML</a:t>
            </a:r>
          </a:p>
        </p:txBody>
      </p:sp>
    </p:spTree>
    <p:extLst>
      <p:ext uri="{BB962C8B-B14F-4D97-AF65-F5344CB8AC3E}">
        <p14:creationId xmlns:p14="http://schemas.microsoft.com/office/powerpoint/2010/main" val="335779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3: Grading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6DE9B-C26C-8242-81CB-FCFC6F11A1A0}"/>
              </a:ext>
            </a:extLst>
          </p:cNvPr>
          <p:cNvSpPr/>
          <p:nvPr/>
        </p:nvSpPr>
        <p:spPr>
          <a:xfrm>
            <a:off x="1403350" y="1417638"/>
            <a:ext cx="633730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&lt;body&gt;</a:t>
            </a:r>
          </a:p>
          <a:p>
            <a:r>
              <a:rPr lang="en-US" sz="1200" dirty="0"/>
              <a:t>		&lt;h1&gt;Grade Calculator&lt;/h1&gt;</a:t>
            </a:r>
          </a:p>
          <a:p>
            <a:endParaRPr lang="en-US" sz="1200" dirty="0"/>
          </a:p>
          <a:p>
            <a:r>
              <a:rPr lang="en-US" sz="1200" dirty="0"/>
              <a:t>		&lt;div id="assignments"&gt;</a:t>
            </a:r>
          </a:p>
          <a:p>
            <a:r>
              <a:rPr lang="en-US" sz="1200" dirty="0"/>
              <a:t>			&lt;div class="</a:t>
            </a:r>
            <a:r>
              <a:rPr lang="en-US" sz="1200" dirty="0" err="1"/>
              <a:t>hw</a:t>
            </a:r>
            <a:r>
              <a:rPr lang="en-US" sz="1200" dirty="0"/>
              <a:t>"&gt;</a:t>
            </a:r>
          </a:p>
          <a:p>
            <a:r>
              <a:rPr lang="en-US" sz="1200" dirty="0"/>
              <a:t>				HW &lt;input class="earned" type="text" size="2" /&gt;</a:t>
            </a:r>
          </a:p>
          <a:p>
            <a:r>
              <a:rPr lang="en-US" sz="1200" dirty="0"/>
              <a:t>				 / &lt;input class="max" type="text" size="2" /&gt;</a:t>
            </a:r>
          </a:p>
          <a:p>
            <a:r>
              <a:rPr lang="en-US" sz="1200" dirty="0"/>
              <a:t>			&lt;/div&gt;</a:t>
            </a:r>
          </a:p>
          <a:p>
            <a:endParaRPr lang="en-US" sz="1200" dirty="0"/>
          </a:p>
          <a:p>
            <a:r>
              <a:rPr lang="en-US" sz="1200" dirty="0"/>
              <a:t>			&lt;div class="</a:t>
            </a:r>
            <a:r>
              <a:rPr lang="en-US" sz="1200" dirty="0" err="1"/>
              <a:t>hw</a:t>
            </a:r>
            <a:r>
              <a:rPr lang="en-US" sz="1200" dirty="0"/>
              <a:t>"&gt;</a:t>
            </a:r>
          </a:p>
          <a:p>
            <a:r>
              <a:rPr lang="en-US" sz="1200" dirty="0"/>
              <a:t>				HW &lt;input class="earned" type="text" size="2" /&gt;</a:t>
            </a:r>
          </a:p>
          <a:p>
            <a:r>
              <a:rPr lang="en-US" sz="1200" dirty="0"/>
              <a:t>				 / &lt;input class="max" type="text" size="2" /&gt;</a:t>
            </a:r>
          </a:p>
          <a:p>
            <a:r>
              <a:rPr lang="en-US" sz="1200" dirty="0"/>
              <a:t>			&lt;/div&gt;</a:t>
            </a:r>
          </a:p>
          <a:p>
            <a:endParaRPr lang="en-US" sz="1200" dirty="0"/>
          </a:p>
          <a:p>
            <a:r>
              <a:rPr lang="en-US" sz="1200" dirty="0"/>
              <a:t>			&lt;div class="</a:t>
            </a:r>
            <a:r>
              <a:rPr lang="en-US" sz="1200" dirty="0" err="1"/>
              <a:t>hw</a:t>
            </a:r>
            <a:r>
              <a:rPr lang="en-US" sz="1200" dirty="0"/>
              <a:t>"&gt;</a:t>
            </a:r>
          </a:p>
          <a:p>
            <a:r>
              <a:rPr lang="en-US" sz="1200" dirty="0"/>
              <a:t>				HW &lt;input class="earned" type="text" size="2" /&gt;</a:t>
            </a:r>
          </a:p>
          <a:p>
            <a:r>
              <a:rPr lang="en-US" sz="1200" dirty="0"/>
              <a:t>				 / &lt;input class="max" type="text" size="2" /&gt;</a:t>
            </a:r>
          </a:p>
          <a:p>
            <a:r>
              <a:rPr lang="en-US" sz="1200" dirty="0"/>
              <a:t>			&lt;/div&gt;</a:t>
            </a:r>
          </a:p>
          <a:p>
            <a:r>
              <a:rPr lang="en-US" sz="1200" dirty="0"/>
              <a:t>		&lt;/div&gt;</a:t>
            </a:r>
          </a:p>
          <a:p>
            <a:endParaRPr lang="en-US" sz="1200" dirty="0"/>
          </a:p>
          <a:p>
            <a:r>
              <a:rPr lang="en-US" sz="1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6020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3: 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6DE9B-C26C-8242-81CB-FCFC6F11A1A0}"/>
              </a:ext>
            </a:extLst>
          </p:cNvPr>
          <p:cNvSpPr/>
          <p:nvPr/>
        </p:nvSpPr>
        <p:spPr>
          <a:xfrm>
            <a:off x="1403350" y="1417638"/>
            <a:ext cx="7283450" cy="4031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window.onload</a:t>
            </a:r>
            <a:r>
              <a:rPr lang="en-US" sz="1600" dirty="0"/>
              <a:t> = function() {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document.getElementById</a:t>
            </a:r>
            <a:r>
              <a:rPr lang="en-US" sz="1600" dirty="0"/>
              <a:t>("compute").onclick = </a:t>
            </a:r>
            <a:r>
              <a:rPr lang="en-US" sz="1600" dirty="0" err="1"/>
              <a:t>computeGrade</a:t>
            </a:r>
            <a:r>
              <a:rPr lang="en-US" sz="1600" dirty="0"/>
              <a:t>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document.getElementById</a:t>
            </a:r>
            <a:r>
              <a:rPr lang="en-US" sz="1600" dirty="0"/>
              <a:t>("clear").onclick = </a:t>
            </a:r>
            <a:r>
              <a:rPr lang="en-US" sz="1600" dirty="0" err="1"/>
              <a:t>clearClick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computeGrade</a:t>
            </a:r>
            <a:r>
              <a:rPr lang="en-US" sz="1600" dirty="0"/>
              <a:t>() {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 earned = 0;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earnedInputs</a:t>
            </a:r>
            <a:r>
              <a:rPr lang="en-US" sz="1600" dirty="0"/>
              <a:t> = </a:t>
            </a:r>
            <a:r>
              <a:rPr lang="en-US" sz="1600" dirty="0" err="1"/>
              <a:t>document.querySelectorAll</a:t>
            </a:r>
            <a:r>
              <a:rPr lang="en-US" sz="1600" dirty="0"/>
              <a:t>(".earned");</a:t>
            </a:r>
          </a:p>
          <a:p>
            <a:r>
              <a:rPr lang="en-US" sz="1600" dirty="0"/>
              <a:t> alert(</a:t>
            </a:r>
            <a:r>
              <a:rPr lang="en-US" sz="1600" dirty="0" err="1"/>
              <a:t>earnedInputs</a:t>
            </a:r>
            <a:r>
              <a:rPr lang="en-US" sz="1600" dirty="0"/>
              <a:t>[0].value);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249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3: Grading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6DE9B-C26C-8242-81CB-FCFC6F11A1A0}"/>
              </a:ext>
            </a:extLst>
          </p:cNvPr>
          <p:cNvSpPr/>
          <p:nvPr/>
        </p:nvSpPr>
        <p:spPr>
          <a:xfrm>
            <a:off x="1403350" y="1417638"/>
            <a:ext cx="633730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&lt;body&gt;</a:t>
            </a:r>
          </a:p>
          <a:p>
            <a:r>
              <a:rPr lang="en-US" sz="1200" dirty="0"/>
              <a:t>		&lt;h1&gt;Grade Calculator&lt;/h1&gt;</a:t>
            </a:r>
          </a:p>
          <a:p>
            <a:endParaRPr lang="en-US" sz="1200" dirty="0"/>
          </a:p>
          <a:p>
            <a:r>
              <a:rPr lang="en-US" sz="1200" dirty="0"/>
              <a:t>		&lt;div id="assignments"&gt;</a:t>
            </a:r>
          </a:p>
          <a:p>
            <a:r>
              <a:rPr lang="en-US" sz="1200" dirty="0"/>
              <a:t>			&lt;div class="</a:t>
            </a:r>
            <a:r>
              <a:rPr lang="en-US" sz="1200" dirty="0" err="1"/>
              <a:t>hw</a:t>
            </a:r>
            <a:r>
              <a:rPr lang="en-US" sz="1200" dirty="0"/>
              <a:t>"&gt;</a:t>
            </a:r>
          </a:p>
          <a:p>
            <a:r>
              <a:rPr lang="en-US" sz="1200" dirty="0"/>
              <a:t>				HW &lt;input class="earned" type="text" size="2" /&gt;</a:t>
            </a:r>
          </a:p>
          <a:p>
            <a:r>
              <a:rPr lang="en-US" sz="1200" dirty="0"/>
              <a:t>				 / &lt;input class="max" type="text" size="2" /&gt;</a:t>
            </a:r>
          </a:p>
          <a:p>
            <a:r>
              <a:rPr lang="en-US" sz="1200" dirty="0"/>
              <a:t>			&lt;/div&gt;</a:t>
            </a:r>
          </a:p>
          <a:p>
            <a:endParaRPr lang="en-US" sz="1200" dirty="0"/>
          </a:p>
          <a:p>
            <a:r>
              <a:rPr lang="en-US" sz="1200" dirty="0"/>
              <a:t>			&lt;div class="</a:t>
            </a:r>
            <a:r>
              <a:rPr lang="en-US" sz="1200" dirty="0" err="1"/>
              <a:t>hw</a:t>
            </a:r>
            <a:r>
              <a:rPr lang="en-US" sz="1200" dirty="0"/>
              <a:t>"&gt;</a:t>
            </a:r>
          </a:p>
          <a:p>
            <a:r>
              <a:rPr lang="en-US" sz="1200" dirty="0"/>
              <a:t>				HW &lt;input class="earned" type="text" size="2" /&gt;</a:t>
            </a:r>
          </a:p>
          <a:p>
            <a:r>
              <a:rPr lang="en-US" sz="1200" dirty="0"/>
              <a:t>				 / &lt;input class="max" type="text" size="2" /&gt;</a:t>
            </a:r>
          </a:p>
          <a:p>
            <a:r>
              <a:rPr lang="en-US" sz="1200" dirty="0"/>
              <a:t>			&lt;/div&gt;</a:t>
            </a:r>
          </a:p>
          <a:p>
            <a:endParaRPr lang="en-US" sz="1200" dirty="0"/>
          </a:p>
          <a:p>
            <a:r>
              <a:rPr lang="en-US" sz="1200" dirty="0"/>
              <a:t>			&lt;div class="</a:t>
            </a:r>
            <a:r>
              <a:rPr lang="en-US" sz="1200" dirty="0" err="1"/>
              <a:t>hw</a:t>
            </a:r>
            <a:r>
              <a:rPr lang="en-US" sz="1200" dirty="0"/>
              <a:t>"&gt;</a:t>
            </a:r>
          </a:p>
          <a:p>
            <a:r>
              <a:rPr lang="en-US" sz="1200" dirty="0"/>
              <a:t>				HW &lt;input class="earned" type="text" size="2" /&gt;</a:t>
            </a:r>
          </a:p>
          <a:p>
            <a:r>
              <a:rPr lang="en-US" sz="1200" dirty="0"/>
              <a:t>				 / &lt;input class="max" type="text" size="2" /&gt;</a:t>
            </a:r>
          </a:p>
          <a:p>
            <a:r>
              <a:rPr lang="en-US" sz="1200" dirty="0"/>
              <a:t>			&lt;/div&gt;</a:t>
            </a:r>
          </a:p>
          <a:p>
            <a:r>
              <a:rPr lang="en-US" sz="1200" dirty="0"/>
              <a:t>		&lt;/div&gt;</a:t>
            </a:r>
          </a:p>
          <a:p>
            <a:endParaRPr lang="en-US" sz="1200" dirty="0"/>
          </a:p>
          <a:p>
            <a:r>
              <a:rPr lang="en-US" sz="1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539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3: </a:t>
            </a:r>
            <a:r>
              <a:rPr lang="en-US" dirty="0" err="1"/>
              <a:t>getDocumentByID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6B2AF-B82C-6B4B-A856-E7C24D84225C}"/>
              </a:ext>
            </a:extLst>
          </p:cNvPr>
          <p:cNvSpPr/>
          <p:nvPr/>
        </p:nvSpPr>
        <p:spPr>
          <a:xfrm>
            <a:off x="457200" y="1257300"/>
            <a:ext cx="65278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Name: &lt;input type="text" id="</a:t>
            </a:r>
            <a:r>
              <a:rPr lang="en-US" dirty="0" err="1"/>
              <a:t>myText</a:t>
            </a:r>
            <a:r>
              <a:rPr lang="en-US" dirty="0"/>
              <a:t>" value="Mickey"&gt;</a:t>
            </a:r>
          </a:p>
          <a:p>
            <a:endParaRPr lang="en-US" dirty="0"/>
          </a:p>
          <a:p>
            <a:r>
              <a:rPr lang="en-US" dirty="0"/>
              <a:t>&lt;p&gt;Click the button to change the value of the text field.&lt;/p&gt;</a:t>
            </a:r>
          </a:p>
          <a:p>
            <a:endParaRPr lang="en-US" dirty="0"/>
          </a:p>
          <a:p>
            <a:r>
              <a:rPr lang="en-US" dirty="0"/>
              <a:t>&lt;button onclick="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6FFEB-6E06-264F-932D-3798FDB8C324}"/>
              </a:ext>
            </a:extLst>
          </p:cNvPr>
          <p:cNvSpPr/>
          <p:nvPr/>
        </p:nvSpPr>
        <p:spPr>
          <a:xfrm>
            <a:off x="457200" y="4829036"/>
            <a:ext cx="66294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myText</a:t>
            </a:r>
            <a:r>
              <a:rPr lang="en-US" dirty="0"/>
              <a:t>").value = "Johnny Bravo";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61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31908</TotalTime>
  <Words>2890</Words>
  <Application>Microsoft Macintosh PowerPoint</Application>
  <PresentationFormat>On-screen Show (4:3)</PresentationFormat>
  <Paragraphs>615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inherit</vt:lpstr>
      <vt:lpstr>Arial</vt:lpstr>
      <vt:lpstr>Calibri</vt:lpstr>
      <vt:lpstr>Century Gothic</vt:lpstr>
      <vt:lpstr>Consolas</vt:lpstr>
      <vt:lpstr>Courier New</vt:lpstr>
      <vt:lpstr>Office Theme</vt:lpstr>
      <vt:lpstr>CSC435: Web Programming  Lecture 12: JavaScript: Objects</vt:lpstr>
      <vt:lpstr>Future lecture plan</vt:lpstr>
      <vt:lpstr>Activity Outline</vt:lpstr>
      <vt:lpstr>Take-home reading</vt:lpstr>
      <vt:lpstr>JS skeleton</vt:lpstr>
      <vt:lpstr>Homework 3: Grading</vt:lpstr>
      <vt:lpstr>Homework 3: JS</vt:lpstr>
      <vt:lpstr>Homework 3: Grading</vt:lpstr>
      <vt:lpstr>Homework 3: getDocumentByID?</vt:lpstr>
      <vt:lpstr>Modifying DOM Elements (Example</vt:lpstr>
      <vt:lpstr>JavaScript “ strict” mode</vt:lpstr>
      <vt:lpstr>Checkboxes:&lt;input&gt;</vt:lpstr>
      <vt:lpstr>document.querySelectorAll</vt:lpstr>
      <vt:lpstr>document.querySelectorAll</vt:lpstr>
      <vt:lpstr>document.querySelectorAll</vt:lpstr>
      <vt:lpstr>docucment.querySelector</vt:lpstr>
      <vt:lpstr>Unobtrusive styling</vt:lpstr>
      <vt:lpstr>Radio buttons: &lt;input&gt;</vt:lpstr>
      <vt:lpstr>Text Labels: &lt;label&gt;</vt:lpstr>
      <vt:lpstr>Grouping input: &lt;fieldset&gt; &lt;legend&gt; group of input fields with optional caption</vt:lpstr>
      <vt:lpstr>Style Form Elements</vt:lpstr>
      <vt:lpstr>Drop-down list: &lt;select&gt;,&lt;option&gt; menus of choices that collapse and expand (inline) </vt:lpstr>
      <vt:lpstr>The innerHTML property</vt:lpstr>
      <vt:lpstr> simple computations Lecture 11 Exercise folder </vt:lpstr>
      <vt:lpstr>JavaScript Properties and methods</vt:lpstr>
      <vt:lpstr>JavaScript objects</vt:lpstr>
      <vt:lpstr>Object: construction and retrieval</vt:lpstr>
      <vt:lpstr>Object: update</vt:lpstr>
      <vt:lpstr>Object: reference</vt:lpstr>
      <vt:lpstr>Object: function construct with “this”</vt:lpstr>
      <vt:lpstr>Object: adding method</vt:lpstr>
      <vt:lpstr>Object: quiz</vt:lpstr>
      <vt:lpstr>Object: quiz</vt:lpstr>
      <vt:lpstr>Using “reference”</vt:lpstr>
      <vt:lpstr>Demo: show info</vt:lpstr>
      <vt:lpstr>Enumeration of object</vt:lpstr>
      <vt:lpstr>Object: exercise 1</vt:lpstr>
      <vt:lpstr>Object: exercise 2</vt:lpstr>
      <vt:lpstr>Exercise: input number</vt:lpstr>
      <vt:lpstr>Exercise: input number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2820</cp:revision>
  <dcterms:created xsi:type="dcterms:W3CDTF">2014-01-16T21:31:48Z</dcterms:created>
  <dcterms:modified xsi:type="dcterms:W3CDTF">2019-02-26T22:51:03Z</dcterms:modified>
</cp:coreProperties>
</file>