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1" r:id="rId1"/>
  </p:sldMasterIdLst>
  <p:notesMasterIdLst>
    <p:notesMasterId r:id="rId60"/>
  </p:notesMasterIdLst>
  <p:sldIdLst>
    <p:sldId id="256" r:id="rId2"/>
    <p:sldId id="329" r:id="rId3"/>
    <p:sldId id="427" r:id="rId4"/>
    <p:sldId id="406" r:id="rId5"/>
    <p:sldId id="413" r:id="rId6"/>
    <p:sldId id="404" r:id="rId7"/>
    <p:sldId id="416" r:id="rId8"/>
    <p:sldId id="417" r:id="rId9"/>
    <p:sldId id="331" r:id="rId10"/>
    <p:sldId id="332" r:id="rId11"/>
    <p:sldId id="351" r:id="rId12"/>
    <p:sldId id="374" r:id="rId13"/>
    <p:sldId id="375" r:id="rId14"/>
    <p:sldId id="376" r:id="rId15"/>
    <p:sldId id="388" r:id="rId16"/>
    <p:sldId id="369" r:id="rId17"/>
    <p:sldId id="370" r:id="rId18"/>
    <p:sldId id="371" r:id="rId19"/>
    <p:sldId id="372" r:id="rId20"/>
    <p:sldId id="373" r:id="rId21"/>
    <p:sldId id="333" r:id="rId22"/>
    <p:sldId id="334" r:id="rId23"/>
    <p:sldId id="418" r:id="rId24"/>
    <p:sldId id="377" r:id="rId25"/>
    <p:sldId id="405" r:id="rId26"/>
    <p:sldId id="389" r:id="rId27"/>
    <p:sldId id="391" r:id="rId28"/>
    <p:sldId id="392" r:id="rId29"/>
    <p:sldId id="393" r:id="rId30"/>
    <p:sldId id="394" r:id="rId31"/>
    <p:sldId id="395" r:id="rId32"/>
    <p:sldId id="396" r:id="rId33"/>
    <p:sldId id="336" r:id="rId34"/>
    <p:sldId id="397" r:id="rId35"/>
    <p:sldId id="398" r:id="rId36"/>
    <p:sldId id="399" r:id="rId37"/>
    <p:sldId id="400" r:id="rId38"/>
    <p:sldId id="401" r:id="rId39"/>
    <p:sldId id="402" r:id="rId40"/>
    <p:sldId id="403" r:id="rId41"/>
    <p:sldId id="407" r:id="rId42"/>
    <p:sldId id="408" r:id="rId43"/>
    <p:sldId id="409" r:id="rId44"/>
    <p:sldId id="410" r:id="rId45"/>
    <p:sldId id="411" r:id="rId46"/>
    <p:sldId id="412" r:id="rId47"/>
    <p:sldId id="335" r:id="rId48"/>
    <p:sldId id="345" r:id="rId49"/>
    <p:sldId id="421" r:id="rId50"/>
    <p:sldId id="420" r:id="rId51"/>
    <p:sldId id="422" r:id="rId52"/>
    <p:sldId id="423" r:id="rId53"/>
    <p:sldId id="424" r:id="rId54"/>
    <p:sldId id="419" r:id="rId55"/>
    <p:sldId id="414" r:id="rId56"/>
    <p:sldId id="415" r:id="rId57"/>
    <p:sldId id="425" r:id="rId58"/>
    <p:sldId id="426"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1"/>
    <p:restoredTop sz="90323" autoAdjust="0"/>
  </p:normalViewPr>
  <p:slideViewPr>
    <p:cSldViewPr snapToGrid="0" snapToObjects="1">
      <p:cViewPr varScale="1">
        <p:scale>
          <a:sx n="102" d="100"/>
          <a:sy n="102" d="100"/>
        </p:scale>
        <p:origin x="70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24"/>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1/18/19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https://www.w3schools.com/tags/</a:t>
            </a:r>
            <a:r>
              <a:rPr lang="en-US" dirty="0" err="1"/>
              <a:t>tag_header.asp</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2821521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39</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40</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41</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42</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43</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44</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45</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46</a:t>
            </a:fld>
            <a:endParaRPr lang="en-US"/>
          </a:p>
        </p:txBody>
      </p:sp>
    </p:spTree>
    <p:extLst>
      <p:ext uri="{BB962C8B-B14F-4D97-AF65-F5344CB8AC3E}">
        <p14:creationId xmlns:p14="http://schemas.microsoft.com/office/powerpoint/2010/main" val="1177501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href</a:t>
            </a:r>
            <a:r>
              <a:rPr lang="en-US" dirty="0"/>
              <a:t> tells the link where to direct to</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47</a:t>
            </a:fld>
            <a:endParaRPr lang="en-US"/>
          </a:p>
        </p:txBody>
      </p:sp>
    </p:spTree>
    <p:extLst>
      <p:ext uri="{BB962C8B-B14F-4D97-AF65-F5344CB8AC3E}">
        <p14:creationId xmlns:p14="http://schemas.microsoft.com/office/powerpoint/2010/main" val="417418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9B0546-CAFA-8346-8926-B2CE704633F2}" type="slidenum">
              <a:rPr lang="en-US" smtClean="0"/>
              <a:pPr/>
              <a:t>11</a:t>
            </a:fld>
            <a:endParaRPr lang="en-US"/>
          </a:p>
        </p:txBody>
      </p:sp>
    </p:spTree>
    <p:extLst>
      <p:ext uri="{BB962C8B-B14F-4D97-AF65-F5344CB8AC3E}">
        <p14:creationId xmlns:p14="http://schemas.microsoft.com/office/powerpoint/2010/main" val="239836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&lt;body&gt;</a:t>
            </a:r>
            <a:r>
              <a:rPr lang="en-US" baseline="0" dirty="0"/>
              <a:t> defines the visible content of the web page</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233857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https://www.w3schools.com/tags/</a:t>
            </a:r>
            <a:r>
              <a:rPr lang="en-US" dirty="0" err="1"/>
              <a:t>tag_header.asp</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282152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https://www.w3schools.com/tags/</a:t>
            </a:r>
            <a:r>
              <a:rPr lang="en-US" dirty="0" err="1"/>
              <a:t>tag_header.asp</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30</a:t>
            </a:fld>
            <a:endParaRPr lang="en-US"/>
          </a:p>
        </p:txBody>
      </p:sp>
    </p:spTree>
    <p:extLst>
      <p:ext uri="{BB962C8B-B14F-4D97-AF65-F5344CB8AC3E}">
        <p14:creationId xmlns:p14="http://schemas.microsoft.com/office/powerpoint/2010/main" val="282152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https://www.w3schools.com/tags/</a:t>
            </a:r>
            <a:r>
              <a:rPr lang="en-US" dirty="0" err="1"/>
              <a:t>tag_header.asp</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31</a:t>
            </a:fld>
            <a:endParaRPr lang="en-US"/>
          </a:p>
        </p:txBody>
      </p:sp>
    </p:spTree>
    <p:extLst>
      <p:ext uri="{BB962C8B-B14F-4D97-AF65-F5344CB8AC3E}">
        <p14:creationId xmlns:p14="http://schemas.microsoft.com/office/powerpoint/2010/main" val="282152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extLst>
      <p:ext uri="{BB962C8B-B14F-4D97-AF65-F5344CB8AC3E}">
        <p14:creationId xmlns:p14="http://schemas.microsoft.com/office/powerpoint/2010/main" val="158114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59882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04841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6012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69241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62307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1/18/19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34994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1/18/19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21702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1/18/19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13161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89837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7694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1/18/19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336830226"/>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Guide/HTML/Introdu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rackets.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schools.com/tags/tag_hr.asp" TargetMode="External"/><Relationship Id="rId3" Type="http://schemas.openxmlformats.org/officeDocument/2006/relationships/hyperlink" Target="https://www.w3schools.com/tags/tag_meta.asp" TargetMode="External"/><Relationship Id="rId7" Type="http://schemas.openxmlformats.org/officeDocument/2006/relationships/hyperlink" Target="https://www.w3schools.com/tags/tag_section.asp" TargetMode="External"/><Relationship Id="rId2" Type="http://schemas.openxmlformats.org/officeDocument/2006/relationships/hyperlink" Target="https://www.w3schools.com/tags/tag_title.asp" TargetMode="External"/><Relationship Id="rId1" Type="http://schemas.openxmlformats.org/officeDocument/2006/relationships/slideLayout" Target="../slideLayouts/slideLayout2.xml"/><Relationship Id="rId6" Type="http://schemas.openxmlformats.org/officeDocument/2006/relationships/hyperlink" Target="https://www.w3schools.com/tags/tag_header.asp" TargetMode="External"/><Relationship Id="rId5" Type="http://schemas.openxmlformats.org/officeDocument/2006/relationships/hyperlink" Target="https://www.w3schools.com/tags/tag_hn.asp" TargetMode="External"/><Relationship Id="rId10" Type="http://schemas.openxmlformats.org/officeDocument/2006/relationships/hyperlink" Target="https://www.w3schools.com/tags/tag_a.asp" TargetMode="External"/><Relationship Id="rId4" Type="http://schemas.openxmlformats.org/officeDocument/2006/relationships/hyperlink" Target="https://www.w3schools.com/tags/tag_p.asp" TargetMode="External"/><Relationship Id="rId9" Type="http://schemas.openxmlformats.org/officeDocument/2006/relationships/hyperlink" Target="https://www.w3schools.com/tags/tag_br.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Learn/HTML/Introduction_to_HTML/The_head_metadata_in_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tags/tryit.asp?filename=tryhtml_paragraphs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tags/tryit.asp?filename=tryhtml_head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tags/tag_header.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fruittree/CSC435WebProgramm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org/TR/html51/syntax.html%23writing-html-documents-ele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merican.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sfu.ca/CourseCentral/165/sbrown1/wdgxhtml10/inline.html" TargetMode="External"/><Relationship Id="rId2" Type="http://schemas.openxmlformats.org/officeDocument/2006/relationships/hyperlink" Target="http://htmlhelp.com/reference/html40/block.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TAGs/att_img_alt.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Scalable_Vector_Graphic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en.wikipedia.org/wiki/List_of_XML_markup_languages" TargetMode="External"/><Relationship Id="rId5" Type="http://schemas.openxmlformats.org/officeDocument/2006/relationships/hyperlink" Target="http://en.wikipedia.org/wiki/MusicXML" TargetMode="External"/><Relationship Id="rId4" Type="http://schemas.openxmlformats.org/officeDocument/2006/relationships/hyperlink" Target="http://en.wikipedia.org/wiki/Math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merican.edu"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nytimes.com"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nfo.cern.c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acm.org/media-center/2017/april/turing-award-201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hyperlink" Target="https://developer.mozilla.org/en-US/docs/Tool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hyperlink" Target="http://brackets.i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0090"/>
                </a:solidFill>
              </a:rPr>
              <a:t>CSC435: Web Programming</a:t>
            </a:r>
            <a:br>
              <a:rPr lang="en-US" dirty="0">
                <a:solidFill>
                  <a:srgbClr val="000090"/>
                </a:solidFill>
              </a:rPr>
            </a:br>
            <a:r>
              <a:rPr lang="en-US" dirty="0">
                <a:solidFill>
                  <a:srgbClr val="000090"/>
                </a:solidFill>
              </a:rPr>
              <a:t>Lecture 2: HTML basics</a:t>
            </a:r>
          </a:p>
        </p:txBody>
      </p:sp>
      <p:sp>
        <p:nvSpPr>
          <p:cNvPr id="3" name="Subtitle 2"/>
          <p:cNvSpPr>
            <a:spLocks noGrp="1"/>
          </p:cNvSpPr>
          <p:nvPr>
            <p:ph type="subTitle" idx="1"/>
          </p:nvPr>
        </p:nvSpPr>
        <p:spPr>
          <a:xfrm>
            <a:off x="593478" y="3886200"/>
            <a:ext cx="7750812" cy="1752600"/>
          </a:xfrm>
        </p:spPr>
        <p:txBody>
          <a:bodyPr>
            <a:normAutofit fontScale="70000" lnSpcReduction="20000"/>
          </a:bodyPr>
          <a:lstStyle/>
          <a:p>
            <a:r>
              <a:rPr lang="en-US" dirty="0"/>
              <a:t>Bei Xiao</a:t>
            </a:r>
          </a:p>
          <a:p>
            <a:r>
              <a:rPr lang="en-US" dirty="0"/>
              <a:t>American University</a:t>
            </a:r>
          </a:p>
          <a:p>
            <a:r>
              <a:rPr lang="en-US" dirty="0"/>
              <a:t>Jan 18, 2019</a:t>
            </a:r>
          </a:p>
          <a:p>
            <a:r>
              <a:rPr lang="en-US" dirty="0"/>
              <a:t>Slide Content Borrowed from: Web programming courses from </a:t>
            </a:r>
          </a:p>
          <a:p>
            <a:r>
              <a:rPr lang="en-US" dirty="0"/>
              <a:t>University of Washington, Stanford University, MIT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HTML Syntax</a:t>
            </a:r>
          </a:p>
        </p:txBody>
      </p:sp>
      <p:sp>
        <p:nvSpPr>
          <p:cNvPr id="4" name="Content Placeholder 3"/>
          <p:cNvSpPr>
            <a:spLocks noGrp="1"/>
          </p:cNvSpPr>
          <p:nvPr>
            <p:ph idx="1"/>
          </p:nvPr>
        </p:nvSpPr>
        <p:spPr/>
        <p:txBody>
          <a:bodyPr>
            <a:noAutofit/>
          </a:bodyPr>
          <a:lstStyle/>
          <a:p>
            <a:pPr>
              <a:buSzPct val="50000"/>
              <a:buFont typeface="Wingdings" charset="2"/>
              <a:buChar char="Ø"/>
            </a:pPr>
            <a:r>
              <a:rPr lang="en-US" sz="2400" dirty="0">
                <a:latin typeface="Garamond"/>
                <a:cs typeface="Garamond"/>
              </a:rPr>
              <a:t>HTML revolves around tag</a:t>
            </a:r>
          </a:p>
          <a:p>
            <a:pPr>
              <a:buSzPct val="50000"/>
              <a:buFont typeface="Wingdings" charset="2"/>
              <a:buChar char="Ø"/>
            </a:pPr>
            <a:r>
              <a:rPr lang="en-US" sz="2400" dirty="0">
                <a:latin typeface="Garamond"/>
                <a:cs typeface="Garamond"/>
              </a:rPr>
              <a:t>Opening and closing tags</a:t>
            </a:r>
          </a:p>
          <a:p>
            <a:pPr marL="0" indent="0">
              <a:buSzPct val="50000"/>
              <a:buNone/>
            </a:pPr>
            <a:endParaRPr lang="en-US" sz="2400" dirty="0">
              <a:latin typeface="Garamond"/>
              <a:cs typeface="Garamond"/>
            </a:endParaRPr>
          </a:p>
          <a:p>
            <a:pPr marL="400050" lvl="1" indent="0">
              <a:buSzPct val="50000"/>
              <a:buNone/>
            </a:pPr>
            <a:r>
              <a:rPr lang="en-US" sz="2400" dirty="0">
                <a:solidFill>
                  <a:srgbClr val="FF0000"/>
                </a:solidFill>
                <a:latin typeface="Garamond"/>
                <a:cs typeface="Garamond"/>
              </a:rPr>
              <a:t>&lt;tag&gt; content &lt;tag&gt;</a:t>
            </a:r>
          </a:p>
          <a:p>
            <a:pPr marL="400050" lvl="1" indent="0">
              <a:buSzPct val="50000"/>
              <a:buNone/>
            </a:pPr>
            <a:endParaRPr lang="en-US" sz="2400" dirty="0">
              <a:latin typeface="Garamond"/>
              <a:cs typeface="Garamond"/>
            </a:endParaRPr>
          </a:p>
          <a:p>
            <a:pPr marL="400050" lvl="1" indent="0">
              <a:buSzPct val="50000"/>
              <a:buNone/>
            </a:pPr>
            <a:r>
              <a:rPr lang="en-US" sz="2400" dirty="0">
                <a:latin typeface="Garamond"/>
                <a:cs typeface="Garamond"/>
              </a:rPr>
              <a:t>Example:</a:t>
            </a:r>
          </a:p>
          <a:p>
            <a:pPr marL="400050" lvl="1" indent="0">
              <a:buSzPct val="50000"/>
              <a:buNone/>
            </a:pPr>
            <a:r>
              <a:rPr lang="en-US" sz="2400" b="1" dirty="0">
                <a:latin typeface="Garamond"/>
                <a:cs typeface="Garamond"/>
              </a:rPr>
              <a:t>bold</a:t>
            </a:r>
            <a:r>
              <a:rPr lang="en-US" sz="2400" dirty="0">
                <a:latin typeface="Garamond"/>
                <a:cs typeface="Garamond"/>
              </a:rPr>
              <a:t> a word</a:t>
            </a:r>
          </a:p>
          <a:p>
            <a:pPr marL="400050" lvl="1" indent="0">
              <a:buSzPct val="50000"/>
              <a:buNone/>
            </a:pPr>
            <a:r>
              <a:rPr lang="en-US" sz="2400" dirty="0">
                <a:latin typeface="Garamond"/>
                <a:cs typeface="Garamond"/>
              </a:rPr>
              <a:t>&lt;b&gt;content&lt;/b&gt;, will bold the word   “content”</a:t>
            </a:r>
          </a:p>
          <a:p>
            <a:pPr marL="400050" lvl="1" indent="0">
              <a:buSzPct val="50000"/>
              <a:buNone/>
            </a:pPr>
            <a:r>
              <a:rPr lang="en-US" sz="2400" dirty="0">
                <a:latin typeface="Garamond"/>
                <a:cs typeface="Garamond"/>
              </a:rPr>
              <a:t>&lt;u&gt;text &lt;/u&gt; underline the </a:t>
            </a:r>
            <a:r>
              <a:rPr lang="en-US" sz="2400" u="sng" dirty="0">
                <a:latin typeface="Garamond"/>
                <a:cs typeface="Garamond"/>
              </a:rPr>
              <a:t>text</a:t>
            </a:r>
          </a:p>
          <a:p>
            <a:pPr marL="400050" lvl="1" indent="0">
              <a:buSzPct val="50000"/>
              <a:buNone/>
            </a:pPr>
            <a:endParaRPr lang="en-US" sz="2400" u="sng" dirty="0"/>
          </a:p>
          <a:p>
            <a:pPr marL="457200" lvl="1" indent="0">
              <a:buNone/>
            </a:pPr>
            <a:endParaRPr lang="en-US" sz="2400" dirty="0"/>
          </a:p>
        </p:txBody>
      </p:sp>
    </p:spTree>
    <p:extLst>
      <p:ext uri="{BB962C8B-B14F-4D97-AF65-F5344CB8AC3E}">
        <p14:creationId xmlns:p14="http://schemas.microsoft.com/office/powerpoint/2010/main" val="265955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Structure of an HTML page</a:t>
            </a:r>
          </a:p>
        </p:txBody>
      </p:sp>
      <p:sp>
        <p:nvSpPr>
          <p:cNvPr id="13" name="Rectangle 1"/>
          <p:cNvSpPr>
            <a:spLocks noGrp="1" noChangeArrowheads="1"/>
          </p:cNvSpPr>
          <p:nvPr>
            <p:ph idx="1"/>
          </p:nvPr>
        </p:nvSpPr>
        <p:spPr bwMode="auto">
          <a:xfrm>
            <a:off x="649045" y="1872256"/>
            <a:ext cx="783099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&lt;!DOCTYPE html&gt;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information about the page</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page contents</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p:txBody>
      </p:sp>
      <p:sp>
        <p:nvSpPr>
          <p:cNvPr id="14" name="Rectangle 13"/>
          <p:cNvSpPr/>
          <p:nvPr/>
        </p:nvSpPr>
        <p:spPr>
          <a:xfrm>
            <a:off x="457200" y="1872256"/>
            <a:ext cx="3612750" cy="529765"/>
          </a:xfrm>
          <a:prstGeom prst="rect">
            <a:avLst/>
          </a:prstGeom>
          <a:solidFill>
            <a:srgbClr val="EBF1DE">
              <a:alpha val="3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952431" y="6143062"/>
            <a:ext cx="6856828" cy="646331"/>
          </a:xfrm>
          <a:prstGeom prst="rect">
            <a:avLst/>
          </a:prstGeom>
        </p:spPr>
        <p:txBody>
          <a:bodyPr wrap="none">
            <a:spAutoFit/>
          </a:bodyPr>
          <a:lstStyle/>
          <a:p>
            <a:r>
              <a:rPr lang="en-US" dirty="0"/>
              <a:t>The DOCTYPE tag tells the browser to interpret our page as HTML5, </a:t>
            </a:r>
          </a:p>
          <a:p>
            <a:r>
              <a:rPr lang="en-US" dirty="0"/>
              <a:t>the latest/greatest version of the linguae  </a:t>
            </a:r>
          </a:p>
        </p:txBody>
      </p:sp>
    </p:spTree>
    <p:extLst>
      <p:ext uri="{BB962C8B-B14F-4D97-AF65-F5344CB8AC3E}">
        <p14:creationId xmlns:p14="http://schemas.microsoft.com/office/powerpoint/2010/main" val="428365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Structure of an HTML page</a:t>
            </a:r>
          </a:p>
        </p:txBody>
      </p:sp>
      <p:sp>
        <p:nvSpPr>
          <p:cNvPr id="13" name="Rectangle 1"/>
          <p:cNvSpPr>
            <a:spLocks noGrp="1" noChangeArrowheads="1"/>
          </p:cNvSpPr>
          <p:nvPr>
            <p:ph idx="1"/>
          </p:nvPr>
        </p:nvSpPr>
        <p:spPr bwMode="auto">
          <a:xfrm>
            <a:off x="649045" y="1872256"/>
            <a:ext cx="783099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&lt;!DOCTYPE html&gt;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information about the page</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page contents</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p:txBody>
      </p:sp>
      <p:sp>
        <p:nvSpPr>
          <p:cNvPr id="5" name="Rectangle 4"/>
          <p:cNvSpPr/>
          <p:nvPr/>
        </p:nvSpPr>
        <p:spPr>
          <a:xfrm>
            <a:off x="457200" y="2402021"/>
            <a:ext cx="7682700" cy="3824875"/>
          </a:xfrm>
          <a:prstGeom prst="rect">
            <a:avLst/>
          </a:prstGeom>
          <a:solidFill>
            <a:srgbClr val="EBF1DE">
              <a:alpha val="3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06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Structure of an HTML page</a:t>
            </a:r>
          </a:p>
        </p:txBody>
      </p:sp>
      <p:sp>
        <p:nvSpPr>
          <p:cNvPr id="13" name="Rectangle 1"/>
          <p:cNvSpPr>
            <a:spLocks noGrp="1" noChangeArrowheads="1"/>
          </p:cNvSpPr>
          <p:nvPr>
            <p:ph idx="1"/>
          </p:nvPr>
        </p:nvSpPr>
        <p:spPr bwMode="auto">
          <a:xfrm>
            <a:off x="649045" y="1872256"/>
            <a:ext cx="783099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&lt;!DOCTYPE html&gt;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information about the page</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page contents</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p:txBody>
      </p:sp>
      <p:sp>
        <p:nvSpPr>
          <p:cNvPr id="5" name="Rectangle 4"/>
          <p:cNvSpPr/>
          <p:nvPr/>
        </p:nvSpPr>
        <p:spPr>
          <a:xfrm>
            <a:off x="1390535" y="2830408"/>
            <a:ext cx="6932972" cy="1269858"/>
          </a:xfrm>
          <a:prstGeom prst="rect">
            <a:avLst/>
          </a:prstGeom>
          <a:solidFill>
            <a:srgbClr val="EBF1DE">
              <a:alpha val="3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98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Structure of an HTML page</a:t>
            </a:r>
          </a:p>
        </p:txBody>
      </p:sp>
      <p:sp>
        <p:nvSpPr>
          <p:cNvPr id="13" name="Rectangle 1"/>
          <p:cNvSpPr>
            <a:spLocks noGrp="1" noChangeArrowheads="1"/>
          </p:cNvSpPr>
          <p:nvPr>
            <p:ph idx="1"/>
          </p:nvPr>
        </p:nvSpPr>
        <p:spPr bwMode="auto">
          <a:xfrm>
            <a:off x="649045" y="1872256"/>
            <a:ext cx="783099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&lt;!DOCTYPE html&gt;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information about the page</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800" dirty="0">
              <a:solidFill>
                <a:schemeClr val="tx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page contents</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&lt;/html&gt; </a:t>
            </a:r>
          </a:p>
        </p:txBody>
      </p:sp>
      <p:sp>
        <p:nvSpPr>
          <p:cNvPr id="5" name="Rectangle 4"/>
          <p:cNvSpPr/>
          <p:nvPr/>
        </p:nvSpPr>
        <p:spPr>
          <a:xfrm>
            <a:off x="1390535" y="4100266"/>
            <a:ext cx="6932972" cy="1269858"/>
          </a:xfrm>
          <a:prstGeom prst="rect">
            <a:avLst/>
          </a:prstGeom>
          <a:solidFill>
            <a:srgbClr val="EBF1DE">
              <a:alpha val="3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13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Structure of an HTML page</a:t>
            </a:r>
          </a:p>
        </p:txBody>
      </p:sp>
      <p:sp>
        <p:nvSpPr>
          <p:cNvPr id="3" name="Content Placeholder 2"/>
          <p:cNvSpPr>
            <a:spLocks noGrp="1"/>
          </p:cNvSpPr>
          <p:nvPr>
            <p:ph idx="1"/>
          </p:nvPr>
        </p:nvSpPr>
        <p:spPr/>
        <p:txBody>
          <a:bodyPr>
            <a:normAutofit lnSpcReduction="10000"/>
          </a:bodyPr>
          <a:lstStyle/>
          <a:p>
            <a:r>
              <a:rPr lang="en-US" dirty="0">
                <a:latin typeface="Garamond"/>
                <a:cs typeface="Garamond"/>
              </a:rPr>
              <a:t>The &lt;head&gt; tag describes the page and the &lt;body&gt; tag contains the page’s content. </a:t>
            </a:r>
          </a:p>
          <a:p>
            <a:endParaRPr lang="en-US" dirty="0">
              <a:latin typeface="Garamond"/>
              <a:cs typeface="Garamond"/>
            </a:endParaRPr>
          </a:p>
          <a:p>
            <a:r>
              <a:rPr lang="en-US" dirty="0">
                <a:latin typeface="Garamond"/>
                <a:cs typeface="Garamond"/>
              </a:rPr>
              <a:t>An HTML page is saved into a file ending with .html.</a:t>
            </a:r>
          </a:p>
          <a:p>
            <a:endParaRPr lang="en-US" dirty="0">
              <a:latin typeface="Garamond"/>
              <a:cs typeface="Garamond"/>
            </a:endParaRPr>
          </a:p>
          <a:p>
            <a:r>
              <a:rPr lang="en-US" dirty="0">
                <a:latin typeface="Garamond"/>
                <a:cs typeface="Garamond"/>
              </a:rPr>
              <a:t>The DOCTYPE tag tells the browser to interpret our page’s code as HTML5, the latest/greatest version of the language. </a:t>
            </a:r>
          </a:p>
        </p:txBody>
      </p:sp>
    </p:spTree>
    <p:extLst>
      <p:ext uri="{BB962C8B-B14F-4D97-AF65-F5344CB8AC3E}">
        <p14:creationId xmlns:p14="http://schemas.microsoft.com/office/powerpoint/2010/main" val="395004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13 at 9.1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4846643"/>
          </a:xfrm>
          <a:prstGeom prst="rect">
            <a:avLst/>
          </a:prstGeom>
        </p:spPr>
      </p:pic>
      <p:sp>
        <p:nvSpPr>
          <p:cNvPr id="6" name="Rectangle 5"/>
          <p:cNvSpPr/>
          <p:nvPr/>
        </p:nvSpPr>
        <p:spPr>
          <a:xfrm>
            <a:off x="179294" y="298823"/>
            <a:ext cx="8845177" cy="6394823"/>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1"/>
            <a:ext cx="9176871" cy="6846046"/>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707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13 at 9.1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4846643"/>
          </a:xfrm>
          <a:prstGeom prst="rect">
            <a:avLst/>
          </a:prstGeom>
        </p:spPr>
      </p:pic>
      <p:sp>
        <p:nvSpPr>
          <p:cNvPr id="6" name="Rectangle 5"/>
          <p:cNvSpPr/>
          <p:nvPr/>
        </p:nvSpPr>
        <p:spPr>
          <a:xfrm>
            <a:off x="179294" y="298823"/>
            <a:ext cx="8845177" cy="6394823"/>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821764" y="1479176"/>
            <a:ext cx="7156823" cy="53788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79294" y="150405"/>
            <a:ext cx="8997577" cy="6695642"/>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151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13 at 9.1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4846643"/>
          </a:xfrm>
          <a:prstGeom prst="rect">
            <a:avLst/>
          </a:prstGeom>
        </p:spPr>
      </p:pic>
      <p:sp>
        <p:nvSpPr>
          <p:cNvPr id="6" name="Rectangle 5"/>
          <p:cNvSpPr/>
          <p:nvPr/>
        </p:nvSpPr>
        <p:spPr>
          <a:xfrm>
            <a:off x="179294" y="298823"/>
            <a:ext cx="8845177" cy="6394823"/>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821764" y="1479176"/>
            <a:ext cx="7156823" cy="53788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flipV="1">
            <a:off x="821764" y="2079809"/>
            <a:ext cx="7156823" cy="295835"/>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150405"/>
            <a:ext cx="9176871" cy="6695642"/>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87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13 at 9.1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4846643"/>
          </a:xfrm>
          <a:prstGeom prst="rect">
            <a:avLst/>
          </a:prstGeom>
        </p:spPr>
      </p:pic>
      <p:sp>
        <p:nvSpPr>
          <p:cNvPr id="6" name="Rectangle 5"/>
          <p:cNvSpPr/>
          <p:nvPr/>
        </p:nvSpPr>
        <p:spPr>
          <a:xfrm>
            <a:off x="179294" y="298823"/>
            <a:ext cx="8845177" cy="6394823"/>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97648" y="1479176"/>
            <a:ext cx="8083176" cy="53788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flipV="1">
            <a:off x="597648" y="2079807"/>
            <a:ext cx="8083176" cy="328701"/>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927412" y="2796989"/>
            <a:ext cx="3451412"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V="1">
            <a:off x="597647" y="2408510"/>
            <a:ext cx="8083177" cy="295835"/>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79294" y="2796989"/>
            <a:ext cx="1628588"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588001" y="2796989"/>
            <a:ext cx="3287058"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0" y="150405"/>
            <a:ext cx="9176871" cy="6695642"/>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55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Take-home reading &amp; Tutorial</a:t>
            </a:r>
            <a:br>
              <a:rPr lang="en-US" dirty="0">
                <a:solidFill>
                  <a:srgbClr val="000090"/>
                </a:solidFill>
              </a:rPr>
            </a:br>
            <a:r>
              <a:rPr lang="en-US" dirty="0">
                <a:solidFill>
                  <a:srgbClr val="000090"/>
                </a:solidFill>
              </a:rPr>
              <a:t>(Please do, Quiz next class)</a:t>
            </a:r>
          </a:p>
        </p:txBody>
      </p:sp>
      <p:sp>
        <p:nvSpPr>
          <p:cNvPr id="4" name="Content Placeholder 3"/>
          <p:cNvSpPr>
            <a:spLocks noGrp="1"/>
          </p:cNvSpPr>
          <p:nvPr>
            <p:ph idx="1"/>
          </p:nvPr>
        </p:nvSpPr>
        <p:spPr>
          <a:xfrm>
            <a:off x="914400" y="1883802"/>
            <a:ext cx="8229600" cy="4525963"/>
          </a:xfrm>
        </p:spPr>
        <p:txBody>
          <a:bodyPr>
            <a:normAutofit/>
          </a:bodyPr>
          <a:lstStyle/>
          <a:p>
            <a:pPr marL="0" indent="0">
              <a:buSzPct val="50000"/>
              <a:buNone/>
            </a:pPr>
            <a:endParaRPr lang="en-US" dirty="0">
              <a:latin typeface="Garamond"/>
              <a:cs typeface="Garamond"/>
            </a:endParaRPr>
          </a:p>
          <a:p>
            <a:pPr marL="0" indent="0">
              <a:buSzPct val="50000"/>
              <a:buNone/>
            </a:pPr>
            <a:r>
              <a:rPr lang="en-US" dirty="0">
                <a:latin typeface="Garamond"/>
                <a:cs typeface="Garamond"/>
              </a:rPr>
              <a:t>HTML Tutorial:</a:t>
            </a:r>
          </a:p>
          <a:p>
            <a:pPr marL="0" indent="0">
              <a:buSzPct val="50000"/>
              <a:buNone/>
            </a:pPr>
            <a:endParaRPr lang="en-US" dirty="0">
              <a:latin typeface="Garamond"/>
              <a:cs typeface="Garamond"/>
            </a:endParaRPr>
          </a:p>
          <a:p>
            <a:pPr marL="0" indent="0">
              <a:buSzPct val="50000"/>
              <a:buNone/>
            </a:pPr>
            <a:r>
              <a:rPr lang="en-US" dirty="0">
                <a:hlinkClick r:id="rId3"/>
              </a:rPr>
              <a:t>https://developer.mozilla.org/en-US/docs/Web/Guide/HTML/Introduction</a:t>
            </a:r>
            <a:endParaRPr lang="en-US" dirty="0"/>
          </a:p>
          <a:p>
            <a:pPr marL="0" indent="0">
              <a:buSzPct val="50000"/>
              <a:buNone/>
            </a:pPr>
            <a:endParaRPr lang="en-US" dirty="0"/>
          </a:p>
          <a:p>
            <a:pPr marL="0" indent="0">
              <a:buSzPct val="50000"/>
              <a:buNone/>
            </a:pPr>
            <a:endParaRPr lang="en-US" dirty="0"/>
          </a:p>
          <a:p>
            <a:pPr marL="0" indent="0">
              <a:buSzPct val="50000"/>
              <a:buNone/>
            </a:pPr>
            <a:endParaRPr lang="en-US" dirty="0">
              <a:latin typeface="Garamond"/>
              <a:cs typeface="Garamond"/>
            </a:endParaRPr>
          </a:p>
          <a:p>
            <a:pPr marL="0" indent="0">
              <a:buSzPct val="50000"/>
              <a:buNone/>
            </a:pPr>
            <a:endParaRPr lang="en-US" dirty="0">
              <a:latin typeface="Garamond"/>
              <a:cs typeface="Garamond"/>
            </a:endParaRPr>
          </a:p>
          <a:p>
            <a:pPr marL="0" indent="0">
              <a:buSzPct val="500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13 at 9.1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4846643"/>
          </a:xfrm>
          <a:prstGeom prst="rect">
            <a:avLst/>
          </a:prstGeom>
        </p:spPr>
      </p:pic>
      <p:sp>
        <p:nvSpPr>
          <p:cNvPr id="6" name="Rectangle 5"/>
          <p:cNvSpPr/>
          <p:nvPr/>
        </p:nvSpPr>
        <p:spPr>
          <a:xfrm>
            <a:off x="179294" y="298823"/>
            <a:ext cx="8845177" cy="6394823"/>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97648" y="1479176"/>
            <a:ext cx="8083176" cy="53788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flipV="1">
            <a:off x="597648" y="2079807"/>
            <a:ext cx="8083176" cy="328701"/>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927412" y="2796989"/>
            <a:ext cx="3451412"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V="1">
            <a:off x="597647" y="2408510"/>
            <a:ext cx="8083177" cy="295835"/>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79294" y="2796989"/>
            <a:ext cx="1628588"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588001" y="2796989"/>
            <a:ext cx="3287058" cy="3052954"/>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13764" y="3741272"/>
            <a:ext cx="1494117" cy="132378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116981"/>
            <a:ext cx="9176871" cy="6729065"/>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28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solidFill>
                  <a:srgbClr val="000090"/>
                </a:solidFill>
              </a:rPr>
              <a:t>Basic web page</a:t>
            </a:r>
          </a:p>
        </p:txBody>
      </p:sp>
      <p:sp>
        <p:nvSpPr>
          <p:cNvPr id="4" name="Content Placeholder 3"/>
          <p:cNvSpPr>
            <a:spLocks noGrp="1"/>
          </p:cNvSpPr>
          <p:nvPr>
            <p:ph idx="1"/>
          </p:nvPr>
        </p:nvSpPr>
        <p:spPr/>
        <p:txBody>
          <a:bodyPr>
            <a:normAutofit fontScale="55000" lnSpcReduction="20000"/>
          </a:bodyPr>
          <a:lstStyle/>
          <a:p>
            <a:pPr>
              <a:buSzPct val="50000"/>
              <a:buFont typeface="Wingdings" charset="2"/>
              <a:buChar char="Ø"/>
            </a:pPr>
            <a:r>
              <a:rPr lang="en-US" dirty="0">
                <a:latin typeface="Garamond"/>
                <a:cs typeface="Garamond"/>
              </a:rPr>
              <a:t> Open </a:t>
            </a:r>
            <a:r>
              <a:rPr lang="en-US" b="1" dirty="0">
                <a:latin typeface="Garamond"/>
                <a:cs typeface="Garamond"/>
              </a:rPr>
              <a:t>your  favorite text editor (I use </a:t>
            </a:r>
            <a:r>
              <a:rPr lang="en-US" b="1" dirty="0">
                <a:latin typeface="Garamond"/>
                <a:cs typeface="Garamond"/>
                <a:hlinkClick r:id="rId3"/>
              </a:rPr>
              <a:t>Brackets</a:t>
            </a:r>
            <a:r>
              <a:rPr lang="en-US" b="1" dirty="0">
                <a:latin typeface="Garamond"/>
                <a:cs typeface="Garamond"/>
              </a:rPr>
              <a:t>)  </a:t>
            </a:r>
            <a:r>
              <a:rPr lang="en-US" dirty="0">
                <a:latin typeface="Garamond"/>
                <a:cs typeface="Garamond"/>
              </a:rPr>
              <a:t>and choose Syntax as html, type the following:</a:t>
            </a:r>
          </a:p>
          <a:p>
            <a:pPr>
              <a:buSzPct val="50000"/>
              <a:buFont typeface="Wingdings" charset="2"/>
              <a:buChar char="Ø"/>
            </a:pPr>
            <a:endParaRPr lang="en-US" dirty="0">
              <a:latin typeface="Garamond"/>
              <a:cs typeface="Garamond"/>
            </a:endParaRPr>
          </a:p>
          <a:p>
            <a:pPr marL="400050" lvl="1" indent="0">
              <a:buSzPct val="50000"/>
              <a:buNone/>
            </a:pPr>
            <a:r>
              <a:rPr lang="en-US" dirty="0">
                <a:solidFill>
                  <a:srgbClr val="3366FF"/>
                </a:solidFill>
                <a:latin typeface="Courier New"/>
                <a:cs typeface="Courier New"/>
              </a:rPr>
              <a:t>&lt;!DOCTYPE html&gt;</a:t>
            </a:r>
          </a:p>
          <a:p>
            <a:pPr marL="400050" lvl="1" indent="0">
              <a:buSzPct val="50000"/>
              <a:buNone/>
            </a:pPr>
            <a:r>
              <a:rPr lang="en-US" dirty="0">
                <a:solidFill>
                  <a:srgbClr val="3366FF"/>
                </a:solidFill>
                <a:latin typeface="Courier New"/>
                <a:cs typeface="Courier New"/>
              </a:rPr>
              <a:t>&lt;html&gt;</a:t>
            </a:r>
          </a:p>
          <a:p>
            <a:pPr marL="400050" lvl="1" indent="0">
              <a:buSzPct val="50000"/>
              <a:buNone/>
            </a:pPr>
            <a:r>
              <a:rPr lang="en-US" dirty="0">
                <a:solidFill>
                  <a:srgbClr val="3366FF"/>
                </a:solidFill>
                <a:latin typeface="Courier New"/>
                <a:cs typeface="Courier New"/>
              </a:rPr>
              <a:t>   &lt;head&gt; My page &lt;/head&gt;</a:t>
            </a:r>
          </a:p>
          <a:p>
            <a:pPr marL="400050" lvl="1" indent="0">
              <a:buSzPct val="50000"/>
              <a:buNone/>
            </a:pPr>
            <a:r>
              <a:rPr lang="en-US" dirty="0">
                <a:solidFill>
                  <a:srgbClr val="3366FF"/>
                </a:solidFill>
                <a:latin typeface="Courier New"/>
                <a:cs typeface="Courier New"/>
              </a:rPr>
              <a:t>    &lt;body&gt;</a:t>
            </a:r>
          </a:p>
          <a:p>
            <a:pPr marL="400050" lvl="1" indent="0">
              <a:buSzPct val="50000"/>
              <a:buNone/>
            </a:pPr>
            <a:r>
              <a:rPr lang="en-US" dirty="0">
                <a:solidFill>
                  <a:srgbClr val="3366FF"/>
                </a:solidFill>
                <a:latin typeface="Courier New"/>
                <a:cs typeface="Courier New"/>
              </a:rPr>
              <a:t>        &lt;h1&gt; Bio&lt;/h1&gt;</a:t>
            </a:r>
          </a:p>
          <a:p>
            <a:pPr marL="400050" lvl="1" indent="0">
              <a:buSzPct val="50000"/>
              <a:buNone/>
            </a:pPr>
            <a:r>
              <a:rPr lang="en-US" dirty="0">
                <a:solidFill>
                  <a:srgbClr val="3366FF"/>
                </a:solidFill>
                <a:latin typeface="Courier New"/>
                <a:cs typeface="Courier New"/>
              </a:rPr>
              <a:t>                  &lt;p&gt; Write something  here. &lt;/p&gt;</a:t>
            </a:r>
          </a:p>
          <a:p>
            <a:pPr marL="400050" lvl="1" indent="0">
              <a:buSzPct val="50000"/>
              <a:buNone/>
            </a:pPr>
            <a:r>
              <a:rPr lang="en-US" dirty="0">
                <a:solidFill>
                  <a:srgbClr val="3366FF"/>
                </a:solidFill>
                <a:latin typeface="Courier New"/>
                <a:cs typeface="Courier New"/>
              </a:rPr>
              <a:t>    &lt;/body&gt;</a:t>
            </a:r>
          </a:p>
          <a:p>
            <a:pPr marL="400050" lvl="1" indent="0">
              <a:buSzPct val="50000"/>
              <a:buNone/>
            </a:pPr>
            <a:r>
              <a:rPr lang="en-US" dirty="0">
                <a:solidFill>
                  <a:srgbClr val="3366FF"/>
                </a:solidFill>
                <a:latin typeface="Courier New"/>
                <a:cs typeface="Courier New"/>
              </a:rPr>
              <a:t>&lt;/html&gt;</a:t>
            </a:r>
          </a:p>
          <a:p>
            <a:pPr>
              <a:buSzPct val="50000"/>
              <a:buFont typeface="Wingdings" charset="2"/>
              <a:buChar char="Ø"/>
            </a:pPr>
            <a:endParaRPr lang="en-US" dirty="0">
              <a:latin typeface="Garamond"/>
              <a:cs typeface="Garamond"/>
            </a:endParaRPr>
          </a:p>
          <a:p>
            <a:pPr>
              <a:buSzPct val="50000"/>
              <a:buFont typeface="Wingdings" charset="2"/>
              <a:buChar char="Ø"/>
            </a:pPr>
            <a:r>
              <a:rPr lang="en-US" dirty="0">
                <a:latin typeface="Garamond"/>
                <a:cs typeface="Garamond"/>
              </a:rPr>
              <a:t>Save the file as a </a:t>
            </a:r>
            <a:r>
              <a:rPr lang="en-US" dirty="0" err="1">
                <a:latin typeface="Courier New"/>
                <a:cs typeface="Courier New"/>
              </a:rPr>
              <a:t>myfirst.html</a:t>
            </a:r>
            <a:endParaRPr lang="en-US" dirty="0">
              <a:latin typeface="Courier New"/>
              <a:cs typeface="Courier New"/>
            </a:endParaRPr>
          </a:p>
          <a:p>
            <a:pPr marL="0" indent="0">
              <a:buSzPct val="50000"/>
              <a:buNone/>
            </a:pPr>
            <a:endParaRPr lang="en-US" dirty="0">
              <a:latin typeface="Garamond"/>
              <a:cs typeface="Garamond"/>
            </a:endParaRPr>
          </a:p>
          <a:p>
            <a:pPr>
              <a:buSzPct val="50000"/>
              <a:buFont typeface="Wingdings" charset="2"/>
              <a:buChar char="Ø"/>
            </a:pPr>
            <a:r>
              <a:rPr lang="en-US" dirty="0">
                <a:latin typeface="Garamond"/>
                <a:cs typeface="Garamond"/>
              </a:rPr>
              <a:t>Open </a:t>
            </a:r>
            <a:r>
              <a:rPr lang="en-US" dirty="0" err="1">
                <a:latin typeface="Courier New"/>
                <a:cs typeface="Courier New"/>
              </a:rPr>
              <a:t>myfirst.html</a:t>
            </a:r>
            <a:r>
              <a:rPr lang="en-US" dirty="0">
                <a:latin typeface="Courier New"/>
                <a:cs typeface="Courier New"/>
              </a:rPr>
              <a:t> </a:t>
            </a:r>
            <a:r>
              <a:rPr lang="en-US" dirty="0">
                <a:latin typeface="Garamond"/>
                <a:cs typeface="Garamond"/>
              </a:rPr>
              <a:t>file using Chrome browser or any other default browser</a:t>
            </a:r>
          </a:p>
          <a:p>
            <a:pPr marL="0" indent="0">
              <a:buSzPct val="50000"/>
              <a:buNone/>
            </a:pPr>
            <a:endParaRPr lang="en-US" dirty="0">
              <a:latin typeface="Garamond"/>
              <a:cs typeface="Garamond"/>
            </a:endParaRPr>
          </a:p>
          <a:p>
            <a:pPr>
              <a:buSzPct val="50000"/>
              <a:buFont typeface="Wingdings" charset="2"/>
              <a:buChar char="Ø"/>
            </a:pPr>
            <a:r>
              <a:rPr lang="en-US" dirty="0">
                <a:latin typeface="Garamond"/>
                <a:cs typeface="Garamond"/>
              </a:rPr>
              <a:t>Just click the file</a:t>
            </a:r>
          </a:p>
          <a:p>
            <a:pPr marL="0" indent="0">
              <a:buSzPct val="50000"/>
              <a:buNone/>
            </a:pPr>
            <a:endParaRPr lang="en-US" dirty="0"/>
          </a:p>
          <a:p>
            <a:pPr marL="457200" lvl="1" indent="0">
              <a:buNone/>
            </a:pPr>
            <a:endParaRPr lang="en-US" dirty="0"/>
          </a:p>
        </p:txBody>
      </p:sp>
    </p:spTree>
    <p:extLst>
      <p:ext uri="{BB962C8B-B14F-4D97-AF65-F5344CB8AC3E}">
        <p14:creationId xmlns:p14="http://schemas.microsoft.com/office/powerpoint/2010/main" val="185173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HTML Elements</a:t>
            </a:r>
          </a:p>
        </p:txBody>
      </p:sp>
      <p:sp>
        <p:nvSpPr>
          <p:cNvPr id="3" name="Content Placeholder 2"/>
          <p:cNvSpPr>
            <a:spLocks noGrp="1"/>
          </p:cNvSpPr>
          <p:nvPr>
            <p:ph idx="1"/>
          </p:nvPr>
        </p:nvSpPr>
        <p:spPr>
          <a:ln>
            <a:solidFill>
              <a:schemeClr val="bg1">
                <a:lumMod val="75000"/>
              </a:schemeClr>
            </a:solidFill>
          </a:ln>
        </p:spPr>
        <p:txBody>
          <a:bodyPr>
            <a:normAutofit/>
          </a:bodyPr>
          <a:lstStyle/>
          <a:p>
            <a:pPr>
              <a:buSzPct val="50000"/>
              <a:buFont typeface="Wingdings" charset="2"/>
              <a:buChar char="Ø"/>
            </a:pPr>
            <a:r>
              <a:rPr lang="en-US" sz="2800" dirty="0">
                <a:latin typeface="Garamond"/>
                <a:cs typeface="Garamond"/>
              </a:rPr>
              <a:t>Element is a pair of tags and the content between them. </a:t>
            </a:r>
          </a:p>
          <a:p>
            <a:pPr marL="0" indent="0">
              <a:buSzPct val="50000"/>
              <a:buNone/>
            </a:pPr>
            <a:r>
              <a:rPr lang="en-US" sz="2800" dirty="0">
                <a:solidFill>
                  <a:srgbClr val="FF0000"/>
                </a:solidFill>
                <a:latin typeface="Garamond"/>
                <a:cs typeface="Garamond"/>
              </a:rPr>
              <a:t>     &lt;p&gt;content &lt;/p&gt;</a:t>
            </a:r>
            <a:r>
              <a:rPr lang="en-US" sz="2800" dirty="0">
                <a:latin typeface="Garamond"/>
                <a:cs typeface="Garamond"/>
              </a:rPr>
              <a:t> is a paragraph element.</a:t>
            </a:r>
          </a:p>
          <a:p>
            <a:pPr>
              <a:buSzPct val="50000"/>
              <a:buFont typeface="Wingdings" charset="2"/>
              <a:buChar char="Ø"/>
            </a:pPr>
            <a:r>
              <a:rPr lang="en-US" sz="2800" dirty="0">
                <a:latin typeface="Garamond"/>
                <a:cs typeface="Garamond"/>
              </a:rPr>
              <a:t>Elements can have empty content and be closed in start tag.</a:t>
            </a:r>
          </a:p>
          <a:p>
            <a:pPr>
              <a:buSzPct val="50000"/>
              <a:buFont typeface="Wingdings" charset="2"/>
              <a:buChar char="Ø"/>
            </a:pPr>
            <a:endParaRPr lang="en-US" sz="2800" dirty="0">
              <a:latin typeface="Garamond"/>
              <a:cs typeface="Garamond"/>
            </a:endParaRPr>
          </a:p>
          <a:p>
            <a:pPr marL="0" indent="0">
              <a:buSzPct val="50000"/>
              <a:buNone/>
            </a:pPr>
            <a:r>
              <a:rPr lang="en-US" sz="2800" dirty="0">
                <a:latin typeface="Garamond"/>
                <a:cs typeface="Garamond"/>
              </a:rPr>
              <a:t>    </a:t>
            </a:r>
            <a:r>
              <a:rPr lang="en-US" sz="2800" dirty="0">
                <a:solidFill>
                  <a:srgbClr val="FF0000"/>
                </a:solidFill>
                <a:latin typeface="Garamond"/>
                <a:cs typeface="Garamond"/>
              </a:rPr>
              <a:t> &lt;</a:t>
            </a:r>
            <a:r>
              <a:rPr lang="en-US" sz="2800" dirty="0" err="1">
                <a:solidFill>
                  <a:srgbClr val="FF0000"/>
                </a:solidFill>
                <a:latin typeface="Garamond"/>
                <a:cs typeface="Garamond"/>
              </a:rPr>
              <a:t>br</a:t>
            </a:r>
            <a:r>
              <a:rPr lang="en-US" sz="2800" dirty="0">
                <a:solidFill>
                  <a:srgbClr val="FF0000"/>
                </a:solidFill>
                <a:latin typeface="Garamond"/>
                <a:cs typeface="Garamond"/>
              </a:rPr>
              <a:t>&gt; </a:t>
            </a:r>
            <a:r>
              <a:rPr lang="en-US" sz="2800" dirty="0">
                <a:latin typeface="Garamond"/>
                <a:cs typeface="Garamond"/>
              </a:rPr>
              <a:t>defines a new line.</a:t>
            </a:r>
          </a:p>
        </p:txBody>
      </p:sp>
    </p:spTree>
    <p:extLst>
      <p:ext uri="{BB962C8B-B14F-4D97-AF65-F5344CB8AC3E}">
        <p14:creationId xmlns:p14="http://schemas.microsoft.com/office/powerpoint/2010/main" val="3476283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9975-E4FC-054E-8F73-ED4E9ECC9ED1}"/>
              </a:ext>
            </a:extLst>
          </p:cNvPr>
          <p:cNvSpPr>
            <a:spLocks noGrp="1"/>
          </p:cNvSpPr>
          <p:nvPr>
            <p:ph type="title"/>
          </p:nvPr>
        </p:nvSpPr>
        <p:spPr/>
        <p:txBody>
          <a:bodyPr>
            <a:normAutofit/>
          </a:bodyPr>
          <a:lstStyle/>
          <a:p>
            <a:r>
              <a:rPr lang="en-US" sz="3600" dirty="0">
                <a:solidFill>
                  <a:srgbClr val="000090"/>
                </a:solidFill>
              </a:rPr>
              <a:t>HTML Tags-Table of Common Tags (1/2) </a:t>
            </a:r>
            <a:endParaRPr lang="en-US" sz="3600" dirty="0"/>
          </a:p>
        </p:txBody>
      </p:sp>
      <p:graphicFrame>
        <p:nvGraphicFramePr>
          <p:cNvPr id="4" name="Content Placeholder 3">
            <a:extLst>
              <a:ext uri="{FF2B5EF4-FFF2-40B4-BE49-F238E27FC236}">
                <a16:creationId xmlns:a16="http://schemas.microsoft.com/office/drawing/2014/main" id="{5E7D9329-F0C0-8A46-8D36-14D1EFCDE130}"/>
              </a:ext>
            </a:extLst>
          </p:cNvPr>
          <p:cNvGraphicFramePr>
            <a:graphicFrameLocks noGrp="1"/>
          </p:cNvGraphicFramePr>
          <p:nvPr>
            <p:ph idx="1"/>
            <p:extLst>
              <p:ext uri="{D42A27DB-BD31-4B8C-83A1-F6EECF244321}">
                <p14:modId xmlns:p14="http://schemas.microsoft.com/office/powerpoint/2010/main" val="740718722"/>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48195627"/>
                    </a:ext>
                  </a:extLst>
                </a:gridCol>
                <a:gridCol w="4114800">
                  <a:extLst>
                    <a:ext uri="{9D8B030D-6E8A-4147-A177-3AD203B41FA5}">
                      <a16:colId xmlns:a16="http://schemas.microsoft.com/office/drawing/2014/main" val="4024837853"/>
                    </a:ext>
                  </a:extLst>
                </a:gridCol>
              </a:tblGrid>
              <a:tr h="370840">
                <a:tc>
                  <a:txBody>
                    <a:bodyPr/>
                    <a:lstStyle/>
                    <a:p>
                      <a:r>
                        <a:rPr lang="en-US" dirty="0"/>
                        <a:t>Tag</a:t>
                      </a:r>
                    </a:p>
                  </a:txBody>
                  <a:tcPr/>
                </a:tc>
                <a:tc>
                  <a:txBody>
                    <a:bodyPr/>
                    <a:lstStyle/>
                    <a:p>
                      <a:r>
                        <a:rPr lang="en-US" dirty="0"/>
                        <a:t>Description </a:t>
                      </a:r>
                    </a:p>
                  </a:txBody>
                  <a:tcPr/>
                </a:tc>
                <a:extLst>
                  <a:ext uri="{0D108BD9-81ED-4DB2-BD59-A6C34878D82A}">
                    <a16:rowId xmlns:a16="http://schemas.microsoft.com/office/drawing/2014/main" val="3488716442"/>
                  </a:ext>
                </a:extLst>
              </a:tr>
              <a:tr h="370840">
                <a:tc>
                  <a:txBody>
                    <a:bodyPr/>
                    <a:lstStyle/>
                    <a:p>
                      <a:r>
                        <a:rPr lang="en-US" dirty="0">
                          <a:hlinkClick r:id="rId2"/>
                        </a:rPr>
                        <a:t>&lt;title&gt;</a:t>
                      </a:r>
                      <a:endParaRPr lang="en-US" dirty="0"/>
                    </a:p>
                  </a:txBody>
                  <a:tcPr/>
                </a:tc>
                <a:tc>
                  <a:txBody>
                    <a:bodyPr/>
                    <a:lstStyle/>
                    <a:p>
                      <a:r>
                        <a:rPr lang="en-US" dirty="0"/>
                        <a:t>Page title  in &lt;head&gt;</a:t>
                      </a:r>
                    </a:p>
                  </a:txBody>
                  <a:tcPr/>
                </a:tc>
                <a:extLst>
                  <a:ext uri="{0D108BD9-81ED-4DB2-BD59-A6C34878D82A}">
                    <a16:rowId xmlns:a16="http://schemas.microsoft.com/office/drawing/2014/main" val="3197457595"/>
                  </a:ext>
                </a:extLst>
              </a:tr>
              <a:tr h="370840">
                <a:tc>
                  <a:txBody>
                    <a:bodyPr/>
                    <a:lstStyle/>
                    <a:p>
                      <a:r>
                        <a:rPr lang="en-US" dirty="0">
                          <a:hlinkClick r:id="rId3"/>
                        </a:rPr>
                        <a:t>&lt;meta&gt;</a:t>
                      </a:r>
                      <a:endParaRPr lang="en-US" dirty="0"/>
                    </a:p>
                  </a:txBody>
                  <a:tcPr/>
                </a:tc>
                <a:tc>
                  <a:txBody>
                    <a:bodyPr/>
                    <a:lstStyle/>
                    <a:p>
                      <a:r>
                        <a:rPr lang="en-US" dirty="0"/>
                        <a:t>Meta information in &lt;head&gt;</a:t>
                      </a:r>
                    </a:p>
                  </a:txBody>
                  <a:tcPr/>
                </a:tc>
                <a:extLst>
                  <a:ext uri="{0D108BD9-81ED-4DB2-BD59-A6C34878D82A}">
                    <a16:rowId xmlns:a16="http://schemas.microsoft.com/office/drawing/2014/main" val="1866869948"/>
                  </a:ext>
                </a:extLst>
              </a:tr>
              <a:tr h="370840">
                <a:tc>
                  <a:txBody>
                    <a:bodyPr/>
                    <a:lstStyle/>
                    <a:p>
                      <a:r>
                        <a:rPr lang="en-US" dirty="0">
                          <a:hlinkClick r:id="rId4"/>
                        </a:rPr>
                        <a:t>&lt;p&gt;</a:t>
                      </a:r>
                      <a:endParaRPr lang="en-US" dirty="0"/>
                    </a:p>
                  </a:txBody>
                  <a:tcPr/>
                </a:tc>
                <a:tc>
                  <a:txBody>
                    <a:bodyPr/>
                    <a:lstStyle/>
                    <a:p>
                      <a:r>
                        <a:rPr lang="en-US" dirty="0"/>
                        <a:t>Paragraph tag</a:t>
                      </a:r>
                    </a:p>
                  </a:txBody>
                  <a:tcPr/>
                </a:tc>
                <a:extLst>
                  <a:ext uri="{0D108BD9-81ED-4DB2-BD59-A6C34878D82A}">
                    <a16:rowId xmlns:a16="http://schemas.microsoft.com/office/drawing/2014/main" val="2872990788"/>
                  </a:ext>
                </a:extLst>
              </a:tr>
              <a:tr h="370840">
                <a:tc>
                  <a:txBody>
                    <a:bodyPr/>
                    <a:lstStyle/>
                    <a:p>
                      <a:r>
                        <a:rPr lang="en-US" dirty="0">
                          <a:hlinkClick r:id="rId5"/>
                        </a:rPr>
                        <a:t>&lt;h1&gt;…&lt;h6&gt;</a:t>
                      </a:r>
                      <a:endParaRPr lang="en-US" dirty="0"/>
                    </a:p>
                  </a:txBody>
                  <a:tcPr/>
                </a:tc>
                <a:tc>
                  <a:txBody>
                    <a:bodyPr/>
                    <a:lstStyle/>
                    <a:p>
                      <a:r>
                        <a:rPr lang="en-US" dirty="0"/>
                        <a:t>Heading tags</a:t>
                      </a:r>
                    </a:p>
                  </a:txBody>
                  <a:tcPr/>
                </a:tc>
                <a:extLst>
                  <a:ext uri="{0D108BD9-81ED-4DB2-BD59-A6C34878D82A}">
                    <a16:rowId xmlns:a16="http://schemas.microsoft.com/office/drawing/2014/main" val="3148615859"/>
                  </a:ext>
                </a:extLst>
              </a:tr>
              <a:tr h="370840">
                <a:tc>
                  <a:txBody>
                    <a:bodyPr/>
                    <a:lstStyle/>
                    <a:p>
                      <a:r>
                        <a:rPr lang="en-US" dirty="0">
                          <a:hlinkClick r:id="rId6"/>
                        </a:rPr>
                        <a:t>&lt;header&gt;,&lt;footer&gt;</a:t>
                      </a:r>
                      <a:endParaRPr lang="en-US" dirty="0"/>
                    </a:p>
                  </a:txBody>
                  <a:tcPr/>
                </a:tc>
                <a:tc>
                  <a:txBody>
                    <a:bodyPr/>
                    <a:lstStyle/>
                    <a:p>
                      <a:r>
                        <a:rPr lang="en-US" dirty="0"/>
                        <a:t>Header/Footer tag</a:t>
                      </a:r>
                    </a:p>
                  </a:txBody>
                  <a:tcPr/>
                </a:tc>
                <a:extLst>
                  <a:ext uri="{0D108BD9-81ED-4DB2-BD59-A6C34878D82A}">
                    <a16:rowId xmlns:a16="http://schemas.microsoft.com/office/drawing/2014/main" val="2687296434"/>
                  </a:ext>
                </a:extLst>
              </a:tr>
              <a:tr h="370840">
                <a:tc>
                  <a:txBody>
                    <a:bodyPr/>
                    <a:lstStyle/>
                    <a:p>
                      <a:r>
                        <a:rPr lang="en-US" dirty="0">
                          <a:hlinkClick r:id="rId7"/>
                        </a:rPr>
                        <a:t>&lt;article&gt;,&lt;section&gt;</a:t>
                      </a:r>
                      <a:endParaRPr lang="en-US" dirty="0"/>
                    </a:p>
                  </a:txBody>
                  <a:tcPr/>
                </a:tc>
                <a:tc>
                  <a:txBody>
                    <a:bodyPr/>
                    <a:lstStyle/>
                    <a:p>
                      <a:r>
                        <a:rPr lang="en-US" dirty="0"/>
                        <a:t>Articles and section tag</a:t>
                      </a:r>
                    </a:p>
                  </a:txBody>
                  <a:tcPr/>
                </a:tc>
                <a:extLst>
                  <a:ext uri="{0D108BD9-81ED-4DB2-BD59-A6C34878D82A}">
                    <a16:rowId xmlns:a16="http://schemas.microsoft.com/office/drawing/2014/main" val="3115413483"/>
                  </a:ext>
                </a:extLst>
              </a:tr>
              <a:tr h="370840">
                <a:tc>
                  <a:txBody>
                    <a:bodyPr/>
                    <a:lstStyle/>
                    <a:p>
                      <a:r>
                        <a:rPr lang="en-US" dirty="0">
                          <a:hlinkClick r:id="rId8"/>
                        </a:rPr>
                        <a:t>&lt;</a:t>
                      </a:r>
                      <a:r>
                        <a:rPr lang="en-US" dirty="0" err="1">
                          <a:hlinkClick r:id="rId8"/>
                        </a:rPr>
                        <a:t>hr</a:t>
                      </a:r>
                      <a:r>
                        <a:rPr lang="en-US" dirty="0">
                          <a:hlinkClick r:id="rId8"/>
                        </a:rPr>
                        <a:t>/&gt;</a:t>
                      </a:r>
                      <a:endParaRPr lang="en-US" dirty="0"/>
                    </a:p>
                  </a:txBody>
                  <a:tcPr/>
                </a:tc>
                <a:tc>
                  <a:txBody>
                    <a:bodyPr/>
                    <a:lstStyle/>
                    <a:p>
                      <a:r>
                        <a:rPr lang="en-US" dirty="0"/>
                        <a:t>Horizontal rule tag</a:t>
                      </a:r>
                    </a:p>
                  </a:txBody>
                  <a:tcPr/>
                </a:tc>
                <a:extLst>
                  <a:ext uri="{0D108BD9-81ED-4DB2-BD59-A6C34878D82A}">
                    <a16:rowId xmlns:a16="http://schemas.microsoft.com/office/drawing/2014/main" val="76592515"/>
                  </a:ext>
                </a:extLst>
              </a:tr>
              <a:tr h="370840">
                <a:tc>
                  <a:txBody>
                    <a:bodyPr/>
                    <a:lstStyle/>
                    <a:p>
                      <a:r>
                        <a:rPr lang="en-US" dirty="0">
                          <a:hlinkClick r:id="rId9"/>
                        </a:rPr>
                        <a:t>&lt;</a:t>
                      </a:r>
                      <a:r>
                        <a:rPr lang="en-US" dirty="0" err="1">
                          <a:hlinkClick r:id="rId9"/>
                        </a:rPr>
                        <a:t>br</a:t>
                      </a:r>
                      <a:r>
                        <a:rPr lang="en-US" dirty="0">
                          <a:hlinkClick r:id="rId9"/>
                        </a:rPr>
                        <a:t>/&gt;</a:t>
                      </a:r>
                      <a:endParaRPr lang="en-US" dirty="0"/>
                    </a:p>
                  </a:txBody>
                  <a:tcPr/>
                </a:tc>
                <a:tc>
                  <a:txBody>
                    <a:bodyPr/>
                    <a:lstStyle/>
                    <a:p>
                      <a:r>
                        <a:rPr lang="en-US" dirty="0"/>
                        <a:t>Line break tag</a:t>
                      </a:r>
                    </a:p>
                  </a:txBody>
                  <a:tcPr/>
                </a:tc>
                <a:extLst>
                  <a:ext uri="{0D108BD9-81ED-4DB2-BD59-A6C34878D82A}">
                    <a16:rowId xmlns:a16="http://schemas.microsoft.com/office/drawing/2014/main" val="3397153157"/>
                  </a:ext>
                </a:extLst>
              </a:tr>
              <a:tr h="370840">
                <a:tc>
                  <a:txBody>
                    <a:bodyPr/>
                    <a:lstStyle/>
                    <a:p>
                      <a:r>
                        <a:rPr lang="en-US" dirty="0">
                          <a:hlinkClick r:id="rId10"/>
                        </a:rPr>
                        <a:t>&lt;a&gt;</a:t>
                      </a:r>
                      <a:endParaRPr lang="en-US" dirty="0"/>
                    </a:p>
                  </a:txBody>
                  <a:tcPr/>
                </a:tc>
                <a:tc>
                  <a:txBody>
                    <a:bodyPr/>
                    <a:lstStyle/>
                    <a:p>
                      <a:r>
                        <a:rPr lang="en-US" dirty="0"/>
                        <a:t>Anchor tag (page links).</a:t>
                      </a:r>
                    </a:p>
                  </a:txBody>
                  <a:tcPr/>
                </a:tc>
                <a:extLst>
                  <a:ext uri="{0D108BD9-81ED-4DB2-BD59-A6C34878D82A}">
                    <a16:rowId xmlns:a16="http://schemas.microsoft.com/office/drawing/2014/main" val="3609805374"/>
                  </a:ext>
                </a:extLst>
              </a:tr>
            </a:tbl>
          </a:graphicData>
        </a:graphic>
      </p:graphicFrame>
    </p:spTree>
    <p:extLst>
      <p:ext uri="{BB962C8B-B14F-4D97-AF65-F5344CB8AC3E}">
        <p14:creationId xmlns:p14="http://schemas.microsoft.com/office/powerpoint/2010/main" val="54169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HTML Elements</a:t>
            </a:r>
          </a:p>
        </p:txBody>
      </p:sp>
      <p:sp>
        <p:nvSpPr>
          <p:cNvPr id="3" name="Content Placeholder 2"/>
          <p:cNvSpPr>
            <a:spLocks noGrp="1"/>
          </p:cNvSpPr>
          <p:nvPr>
            <p:ph idx="1"/>
          </p:nvPr>
        </p:nvSpPr>
        <p:spPr>
          <a:ln>
            <a:solidFill>
              <a:schemeClr val="bg1">
                <a:lumMod val="75000"/>
              </a:schemeClr>
            </a:solidFill>
          </a:ln>
        </p:spPr>
        <p:txBody>
          <a:bodyPr>
            <a:normAutofit fontScale="92500" lnSpcReduction="20000"/>
          </a:bodyPr>
          <a:lstStyle/>
          <a:p>
            <a:pPr>
              <a:buSzPct val="50000"/>
              <a:buFont typeface="Wingdings" charset="2"/>
              <a:buChar char="Ø"/>
            </a:pPr>
            <a:r>
              <a:rPr lang="en-US" sz="2800" dirty="0">
                <a:latin typeface="Garamond"/>
                <a:cs typeface="Garamond"/>
              </a:rPr>
              <a:t>&lt;html&gt;                            Root of HTML Document</a:t>
            </a:r>
          </a:p>
          <a:p>
            <a:pPr>
              <a:buSzPct val="50000"/>
              <a:buFont typeface="Wingdings" charset="2"/>
              <a:buChar char="Ø"/>
            </a:pPr>
            <a:r>
              <a:rPr lang="en-US" sz="2800" dirty="0">
                <a:latin typeface="Garamond"/>
                <a:cs typeface="Garamond"/>
              </a:rPr>
              <a:t>&lt;body&gt;                            Document Body</a:t>
            </a:r>
          </a:p>
          <a:p>
            <a:pPr>
              <a:buSzPct val="50000"/>
              <a:buFont typeface="Wingdings" charset="2"/>
              <a:buChar char="Ø"/>
            </a:pPr>
            <a:r>
              <a:rPr lang="en-US" sz="2800" dirty="0">
                <a:latin typeface="Garamond"/>
                <a:cs typeface="Garamond"/>
              </a:rPr>
              <a:t>&lt;head&gt;                            Information about the doc</a:t>
            </a:r>
          </a:p>
          <a:p>
            <a:pPr>
              <a:buSzPct val="50000"/>
              <a:buFont typeface="Wingdings" charset="2"/>
              <a:buChar char="Ø"/>
            </a:pPr>
            <a:r>
              <a:rPr lang="en-US" sz="2800" dirty="0">
                <a:latin typeface="Garamond"/>
                <a:cs typeface="Garamond"/>
              </a:rPr>
              <a:t>&lt;h1&gt;, &lt;h2&gt;, &lt;h3&gt;…     Header Tags</a:t>
            </a:r>
          </a:p>
          <a:p>
            <a:pPr>
              <a:buSzPct val="50000"/>
              <a:buFont typeface="Wingdings" charset="2"/>
              <a:buChar char="Ø"/>
            </a:pPr>
            <a:r>
              <a:rPr lang="en-US" sz="2800" dirty="0">
                <a:latin typeface="Garamond"/>
                <a:cs typeface="Garamond"/>
              </a:rPr>
              <a:t>&lt;p&gt;                                   Paragraph Tag</a:t>
            </a:r>
          </a:p>
          <a:p>
            <a:pPr>
              <a:buSzPct val="50000"/>
              <a:buFont typeface="Wingdings" charset="2"/>
              <a:buChar char="Ø"/>
            </a:pPr>
            <a:r>
              <a:rPr lang="en-US" sz="2800" dirty="0">
                <a:latin typeface="Garamond"/>
                <a:cs typeface="Garamond"/>
              </a:rPr>
              <a:t>&lt;</a:t>
            </a:r>
            <a:r>
              <a:rPr lang="en-US" sz="2800" dirty="0" err="1">
                <a:latin typeface="Garamond"/>
                <a:cs typeface="Garamond"/>
              </a:rPr>
              <a:t>img</a:t>
            </a:r>
            <a:r>
              <a:rPr lang="en-US" sz="2800" dirty="0">
                <a:latin typeface="Garamond"/>
                <a:cs typeface="Garamond"/>
              </a:rPr>
              <a:t>&gt;                              Image</a:t>
            </a:r>
          </a:p>
          <a:p>
            <a:pPr>
              <a:buSzPct val="50000"/>
              <a:buFont typeface="Wingdings" charset="2"/>
              <a:buChar char="Ø"/>
            </a:pPr>
            <a:r>
              <a:rPr lang="en-US" sz="2800" dirty="0">
                <a:latin typeface="Garamond"/>
                <a:cs typeface="Garamond"/>
              </a:rPr>
              <a:t>&lt;a&gt;                                   Hyperlink</a:t>
            </a:r>
          </a:p>
          <a:p>
            <a:pPr>
              <a:buSzPct val="50000"/>
              <a:buFont typeface="Wingdings" charset="2"/>
              <a:buChar char="Ø"/>
            </a:pPr>
            <a:r>
              <a:rPr lang="en-US" sz="2800" dirty="0">
                <a:latin typeface="Garamond"/>
                <a:cs typeface="Garamond"/>
              </a:rPr>
              <a:t> &lt;div&gt;                              Section in a Document</a:t>
            </a:r>
          </a:p>
          <a:p>
            <a:pPr>
              <a:buSzPct val="50000"/>
              <a:buFont typeface="Wingdings" charset="2"/>
              <a:buChar char="Ø"/>
            </a:pPr>
            <a:r>
              <a:rPr lang="en-US" sz="2800" dirty="0">
                <a:latin typeface="Garamond"/>
                <a:cs typeface="Garamond"/>
              </a:rPr>
              <a:t>&lt;span&gt;                            Section in a Document (text)</a:t>
            </a:r>
          </a:p>
          <a:p>
            <a:pPr>
              <a:buSzPct val="50000"/>
              <a:buFont typeface="Wingdings" charset="2"/>
              <a:buChar char="Ø"/>
            </a:pPr>
            <a:r>
              <a:rPr lang="en-US" sz="2800" dirty="0">
                <a:latin typeface="Garamond"/>
                <a:cs typeface="Garamond"/>
              </a:rPr>
              <a:t>&lt;</a:t>
            </a:r>
            <a:r>
              <a:rPr lang="en-US" sz="2800" dirty="0" err="1">
                <a:latin typeface="Garamond"/>
                <a:cs typeface="Garamond"/>
              </a:rPr>
              <a:t>ul</a:t>
            </a:r>
            <a:r>
              <a:rPr lang="en-US" sz="2800" dirty="0">
                <a:latin typeface="Garamond"/>
                <a:cs typeface="Garamond"/>
              </a:rPr>
              <a:t>&gt;                                 unordered list</a:t>
            </a:r>
          </a:p>
          <a:p>
            <a:pPr marL="0" indent="0">
              <a:buSzPct val="50000"/>
              <a:buNone/>
            </a:pPr>
            <a:r>
              <a:rPr lang="en-US" sz="2800" dirty="0">
                <a:latin typeface="Garamond"/>
                <a:cs typeface="Garamond"/>
              </a:rPr>
              <a:t>          &lt;li&gt;                                   list items</a:t>
            </a:r>
          </a:p>
        </p:txBody>
      </p:sp>
    </p:spTree>
    <p:extLst>
      <p:ext uri="{BB962C8B-B14F-4D97-AF65-F5344CB8AC3E}">
        <p14:creationId xmlns:p14="http://schemas.microsoft.com/office/powerpoint/2010/main" val="3122382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Web Page Meta data</a:t>
            </a:r>
          </a:p>
        </p:txBody>
      </p:sp>
      <p:sp>
        <p:nvSpPr>
          <p:cNvPr id="4" name="Content Placeholder 3"/>
          <p:cNvSpPr>
            <a:spLocks noGrp="1"/>
          </p:cNvSpPr>
          <p:nvPr>
            <p:ph idx="1"/>
          </p:nvPr>
        </p:nvSpPr>
        <p:spPr>
          <a:xfrm>
            <a:off x="457200" y="3596453"/>
            <a:ext cx="8229600" cy="1722133"/>
          </a:xfrm>
        </p:spPr>
        <p:txBody>
          <a:bodyPr>
            <a:normAutofit/>
          </a:bodyPr>
          <a:lstStyle/>
          <a:p>
            <a:pPr marL="0" indent="0">
              <a:buNone/>
            </a:pPr>
            <a:r>
              <a:rPr lang="en-US" sz="2600" dirty="0">
                <a:latin typeface="Garamond"/>
                <a:cs typeface="Garamond"/>
              </a:rPr>
              <a:t>Here the &lt;meta&gt; element specifies the document character encoding.</a:t>
            </a:r>
          </a:p>
          <a:p>
            <a:pPr marL="0" indent="0">
              <a:buNone/>
            </a:pPr>
            <a:r>
              <a:rPr lang="en-US" sz="2600" dirty="0">
                <a:latin typeface="Garamond"/>
                <a:cs typeface="Garamond"/>
              </a:rPr>
              <a:t>Many &lt;meta&gt; elements include name and content attributes. </a:t>
            </a:r>
          </a:p>
        </p:txBody>
      </p:sp>
      <p:sp>
        <p:nvSpPr>
          <p:cNvPr id="5" name="Content Placeholder 2"/>
          <p:cNvSpPr txBox="1">
            <a:spLocks/>
          </p:cNvSpPr>
          <p:nvPr/>
        </p:nvSpPr>
        <p:spPr>
          <a:xfrm>
            <a:off x="457199" y="1600202"/>
            <a:ext cx="7535819" cy="1588924"/>
          </a:xfrm>
          <a:prstGeom prst="rect">
            <a:avLst/>
          </a:prstGeom>
          <a:solidFill>
            <a:srgbClr val="EBF1DE"/>
          </a:solidFill>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a:cs typeface="Courier New"/>
              </a:rPr>
              <a:t>&lt;head&gt;</a:t>
            </a:r>
          </a:p>
          <a:p>
            <a:pPr marL="0" indent="0">
              <a:buFont typeface="Arial"/>
              <a:buNone/>
            </a:pPr>
            <a:r>
              <a:rPr lang="en-US" dirty="0">
                <a:latin typeface="Courier New"/>
                <a:cs typeface="Courier New"/>
              </a:rPr>
              <a:t>	&lt;meta charset= “utf-8&gt;</a:t>
            </a:r>
          </a:p>
          <a:p>
            <a:pPr marL="0" indent="0">
              <a:buFont typeface="Arial"/>
              <a:buNone/>
            </a:pPr>
            <a:r>
              <a:rPr lang="en-US" dirty="0">
                <a:latin typeface="Courier New"/>
                <a:cs typeface="Courier New"/>
              </a:rPr>
              <a:t>	&lt;title&gt; My webpage &lt;/title&gt;</a:t>
            </a:r>
          </a:p>
          <a:p>
            <a:pPr marL="0" indent="0">
              <a:buFont typeface="Arial"/>
              <a:buNone/>
            </a:pPr>
            <a:r>
              <a:rPr lang="en-US" dirty="0">
                <a:latin typeface="Courier New"/>
                <a:cs typeface="Courier New"/>
              </a:rPr>
              <a:t>&lt;/head&gt;</a:t>
            </a:r>
          </a:p>
        </p:txBody>
      </p:sp>
      <p:sp>
        <p:nvSpPr>
          <p:cNvPr id="6" name="TextBox 5"/>
          <p:cNvSpPr txBox="1"/>
          <p:nvPr/>
        </p:nvSpPr>
        <p:spPr>
          <a:xfrm>
            <a:off x="457199" y="3158092"/>
            <a:ext cx="7535819" cy="369332"/>
          </a:xfrm>
          <a:prstGeom prst="rect">
            <a:avLst/>
          </a:prstGeom>
          <a:solidFill>
            <a:schemeClr val="bg1">
              <a:lumMod val="85000"/>
            </a:schemeClr>
          </a:solidFill>
          <a:ln>
            <a:solidFill>
              <a:srgbClr val="BFBFBF"/>
            </a:solidFill>
          </a:ln>
        </p:spPr>
        <p:txBody>
          <a:bodyPr wrap="square" rtlCol="0">
            <a:spAutoFit/>
          </a:bodyPr>
          <a:lstStyle/>
          <a:p>
            <a:pPr algn="r"/>
            <a:r>
              <a:rPr lang="en-US" dirty="0"/>
              <a:t>HTML</a:t>
            </a:r>
          </a:p>
        </p:txBody>
      </p:sp>
      <p:sp>
        <p:nvSpPr>
          <p:cNvPr id="7" name="Content Placeholder 2"/>
          <p:cNvSpPr txBox="1">
            <a:spLocks/>
          </p:cNvSpPr>
          <p:nvPr/>
        </p:nvSpPr>
        <p:spPr>
          <a:xfrm>
            <a:off x="457200" y="4983145"/>
            <a:ext cx="7535819" cy="649596"/>
          </a:xfrm>
          <a:prstGeom prst="rect">
            <a:avLst/>
          </a:prstGeom>
          <a:solidFill>
            <a:srgbClr val="EBF1DE"/>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a:cs typeface="Courier New"/>
              </a:rPr>
              <a:t>	</a:t>
            </a:r>
            <a:r>
              <a:rPr lang="en-US" sz="2000" dirty="0">
                <a:latin typeface="Courier New"/>
                <a:cs typeface="Courier New"/>
              </a:rPr>
              <a:t>&lt;meta name=“author” content=“Java, textbook”&gt;</a:t>
            </a:r>
          </a:p>
        </p:txBody>
      </p:sp>
      <p:sp>
        <p:nvSpPr>
          <p:cNvPr id="8" name="TextBox 7"/>
          <p:cNvSpPr txBox="1"/>
          <p:nvPr/>
        </p:nvSpPr>
        <p:spPr>
          <a:xfrm>
            <a:off x="457200" y="5625896"/>
            <a:ext cx="7535819" cy="369332"/>
          </a:xfrm>
          <a:prstGeom prst="rect">
            <a:avLst/>
          </a:prstGeom>
          <a:solidFill>
            <a:schemeClr val="bg1">
              <a:lumMod val="85000"/>
            </a:schemeClr>
          </a:solidFill>
          <a:ln>
            <a:solidFill>
              <a:srgbClr val="BFBFBF"/>
            </a:solidFill>
          </a:ln>
        </p:spPr>
        <p:txBody>
          <a:bodyPr wrap="square" rtlCol="0">
            <a:spAutoFit/>
          </a:bodyPr>
          <a:lstStyle/>
          <a:p>
            <a:pPr algn="r"/>
            <a:r>
              <a:rPr lang="en-US" dirty="0"/>
              <a:t>HTML</a:t>
            </a:r>
          </a:p>
        </p:txBody>
      </p:sp>
      <p:sp>
        <p:nvSpPr>
          <p:cNvPr id="9" name="TextBox 8"/>
          <p:cNvSpPr txBox="1"/>
          <p:nvPr/>
        </p:nvSpPr>
        <p:spPr>
          <a:xfrm>
            <a:off x="457200" y="5995228"/>
            <a:ext cx="6096366" cy="646331"/>
          </a:xfrm>
          <a:prstGeom prst="rect">
            <a:avLst/>
          </a:prstGeom>
          <a:noFill/>
        </p:spPr>
        <p:txBody>
          <a:bodyPr wrap="none" rtlCol="0">
            <a:spAutoFit/>
          </a:bodyPr>
          <a:lstStyle/>
          <a:p>
            <a:r>
              <a:rPr lang="en-US" dirty="0"/>
              <a:t>Specify author is useful for automatically extract author info</a:t>
            </a:r>
          </a:p>
          <a:p>
            <a:r>
              <a:rPr lang="en-US" dirty="0"/>
              <a:t>More on </a:t>
            </a:r>
            <a:r>
              <a:rPr lang="en-US" dirty="0">
                <a:hlinkClick r:id="rId2"/>
              </a:rPr>
              <a:t>meta data</a:t>
            </a:r>
            <a:endParaRPr lang="en-US" dirty="0"/>
          </a:p>
        </p:txBody>
      </p:sp>
    </p:spTree>
    <p:extLst>
      <p:ext uri="{BB962C8B-B14F-4D97-AF65-F5344CB8AC3E}">
        <p14:creationId xmlns:p14="http://schemas.microsoft.com/office/powerpoint/2010/main" val="345530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Title: </a:t>
            </a:r>
            <a:r>
              <a:rPr lang="en-US" dirty="0">
                <a:solidFill>
                  <a:srgbClr val="4BACC6"/>
                </a:solidFill>
              </a:rPr>
              <a:t>&lt;title&gt;</a:t>
            </a:r>
          </a:p>
        </p:txBody>
      </p:sp>
      <p:sp>
        <p:nvSpPr>
          <p:cNvPr id="3" name="Content Placeholder 2"/>
          <p:cNvSpPr>
            <a:spLocks noGrp="1"/>
          </p:cNvSpPr>
          <p:nvPr>
            <p:ph idx="1"/>
          </p:nvPr>
        </p:nvSpPr>
        <p:spPr>
          <a:xfrm>
            <a:off x="457200" y="1600201"/>
            <a:ext cx="7762282" cy="2627877"/>
          </a:xfrm>
          <a:solidFill>
            <a:srgbClr val="EBF1DE"/>
          </a:solidFill>
        </p:spPr>
        <p:txBody>
          <a:bodyPr>
            <a:normAutofit fontScale="85000" lnSpcReduction="20000"/>
          </a:bodyPr>
          <a:lstStyle/>
          <a:p>
            <a:pPr marL="0" indent="0">
              <a:buNone/>
            </a:pPr>
            <a:r>
              <a:rPr lang="en-US" dirty="0">
                <a:latin typeface="Courier New"/>
                <a:cs typeface="Courier New"/>
              </a:rPr>
              <a:t>	&lt;head&gt;</a:t>
            </a:r>
          </a:p>
          <a:p>
            <a:pPr marL="0" indent="0">
              <a:buNone/>
            </a:pPr>
            <a:r>
              <a:rPr lang="en-US" dirty="0">
                <a:latin typeface="Courier New"/>
                <a:cs typeface="Courier New"/>
              </a:rPr>
              <a:t>	&lt;title&gt; </a:t>
            </a:r>
          </a:p>
          <a:p>
            <a:pPr marL="0" indent="0">
              <a:buNone/>
            </a:pPr>
            <a:r>
              <a:rPr lang="en-US" dirty="0">
                <a:latin typeface="Courier New"/>
                <a:cs typeface="Courier New"/>
              </a:rPr>
              <a:t>		The New York Times –Breaking news, World News &amp; Multimedia </a:t>
            </a:r>
          </a:p>
          <a:p>
            <a:pPr marL="0" indent="0">
              <a:buNone/>
            </a:pPr>
            <a:r>
              <a:rPr lang="en-US" dirty="0">
                <a:latin typeface="Courier New"/>
                <a:cs typeface="Courier New"/>
              </a:rPr>
              <a:t>    &lt;/title&gt;</a:t>
            </a:r>
          </a:p>
          <a:p>
            <a:pPr marL="0" indent="0">
              <a:buNone/>
            </a:pPr>
            <a:r>
              <a:rPr lang="en-US" dirty="0">
                <a:latin typeface="Courier New"/>
                <a:cs typeface="Courier New"/>
              </a:rPr>
              <a:t>&lt;/head&gt;</a:t>
            </a:r>
          </a:p>
        </p:txBody>
      </p:sp>
      <p:sp>
        <p:nvSpPr>
          <p:cNvPr id="4" name="Rectangle 3"/>
          <p:cNvSpPr/>
          <p:nvPr/>
        </p:nvSpPr>
        <p:spPr>
          <a:xfrm>
            <a:off x="457199" y="4753501"/>
            <a:ext cx="7762283" cy="1938992"/>
          </a:xfrm>
          <a:prstGeom prst="rect">
            <a:avLst/>
          </a:prstGeom>
        </p:spPr>
        <p:txBody>
          <a:bodyPr wrap="square">
            <a:spAutoFit/>
          </a:bodyPr>
          <a:lstStyle/>
          <a:p>
            <a:pPr marL="800100" lvl="1" indent="-342900">
              <a:buFont typeface="Arial"/>
              <a:buChar char="•"/>
            </a:pPr>
            <a:r>
              <a:rPr lang="en-US" sz="2400" dirty="0">
                <a:latin typeface="Garamond"/>
                <a:cs typeface="Garamond"/>
              </a:rPr>
              <a:t>Placed within the &lt;head&gt; of the page.  </a:t>
            </a:r>
          </a:p>
          <a:p>
            <a:pPr marL="800100" lvl="1" indent="-342900">
              <a:buFont typeface="Arial"/>
              <a:buChar char="•"/>
            </a:pPr>
            <a:endParaRPr lang="en-US" sz="2400" dirty="0">
              <a:latin typeface="Garamond"/>
              <a:cs typeface="Garamond"/>
            </a:endParaRPr>
          </a:p>
          <a:p>
            <a:pPr marL="800100" lvl="1" indent="-342900">
              <a:buFont typeface="Arial"/>
              <a:buChar char="•"/>
            </a:pPr>
            <a:r>
              <a:rPr lang="en-US" sz="2400" dirty="0">
                <a:latin typeface="Garamond"/>
                <a:cs typeface="Garamond"/>
              </a:rPr>
              <a:t>Displayed in the web browser’s title bar and when bookmarking the page, otherwise not visible to the user as page content. </a:t>
            </a:r>
          </a:p>
        </p:txBody>
      </p:sp>
      <p:sp>
        <p:nvSpPr>
          <p:cNvPr id="6" name="TextBox 5"/>
          <p:cNvSpPr txBox="1"/>
          <p:nvPr/>
        </p:nvSpPr>
        <p:spPr>
          <a:xfrm>
            <a:off x="457199" y="4228078"/>
            <a:ext cx="7762283" cy="369332"/>
          </a:xfrm>
          <a:prstGeom prst="rect">
            <a:avLst/>
          </a:prstGeom>
          <a:solidFill>
            <a:schemeClr val="bg1">
              <a:lumMod val="85000"/>
            </a:schemeClr>
          </a:solidFill>
          <a:ln>
            <a:solidFill>
              <a:srgbClr val="BFBFBF"/>
            </a:solidFill>
          </a:ln>
        </p:spPr>
        <p:txBody>
          <a:bodyPr wrap="square" rtlCol="0">
            <a:spAutoFit/>
          </a:bodyPr>
          <a:lstStyle/>
          <a:p>
            <a:pPr algn="r"/>
            <a:r>
              <a:rPr lang="en-US" dirty="0"/>
              <a:t>HTML</a:t>
            </a:r>
          </a:p>
        </p:txBody>
      </p:sp>
    </p:spTree>
    <p:extLst>
      <p:ext uri="{BB962C8B-B14F-4D97-AF65-F5344CB8AC3E}">
        <p14:creationId xmlns:p14="http://schemas.microsoft.com/office/powerpoint/2010/main" val="223516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a:t>
            </a:r>
            <a:r>
              <a:rPr lang="en-US" dirty="0">
                <a:solidFill>
                  <a:srgbClr val="4BACC6"/>
                </a:solidFill>
              </a:rPr>
              <a:t>&lt;p&gt;</a:t>
            </a:r>
          </a:p>
        </p:txBody>
      </p:sp>
      <p:sp>
        <p:nvSpPr>
          <p:cNvPr id="3" name="Content Placeholder 2"/>
          <p:cNvSpPr>
            <a:spLocks noGrp="1"/>
          </p:cNvSpPr>
          <p:nvPr>
            <p:ph idx="1"/>
          </p:nvPr>
        </p:nvSpPr>
        <p:spPr>
          <a:xfrm>
            <a:off x="457199" y="1589836"/>
            <a:ext cx="8328373" cy="1673307"/>
          </a:xfrm>
          <a:solidFill>
            <a:schemeClr val="accent3">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r>
              <a:rPr lang="en-US" dirty="0">
                <a:latin typeface="Garamond"/>
                <a:cs typeface="Garamond"/>
              </a:rPr>
              <a:t>	</a:t>
            </a:r>
            <a:r>
              <a:rPr lang="en-US" sz="2800" dirty="0">
                <a:latin typeface="Courier New"/>
                <a:cs typeface="Courier New"/>
              </a:rPr>
              <a:t> &lt;p&gt; You 're  not your job &lt;/p&gt;</a:t>
            </a:r>
          </a:p>
          <a:p>
            <a:pPr marL="0" indent="0">
              <a:buNone/>
            </a:pPr>
            <a:r>
              <a:rPr lang="en-US" sz="2800" dirty="0">
                <a:latin typeface="Courier New"/>
                <a:cs typeface="Courier New"/>
              </a:rPr>
              <a:t>   &lt;p&gt; You 're not how much money you make in the bank&lt;/p&gt;</a:t>
            </a:r>
          </a:p>
          <a:p>
            <a:pPr marL="0" indent="0">
              <a:buNone/>
            </a:pPr>
            <a:r>
              <a:rPr lang="en-US" sz="2800" dirty="0">
                <a:latin typeface="Courier New"/>
                <a:cs typeface="Courier New"/>
              </a:rPr>
              <a:t>   &lt;p&gt; you are not the car you drive&lt;/p&gt;</a:t>
            </a:r>
          </a:p>
        </p:txBody>
      </p:sp>
      <p:sp>
        <p:nvSpPr>
          <p:cNvPr id="4" name="Content Placeholder 2"/>
          <p:cNvSpPr txBox="1">
            <a:spLocks/>
          </p:cNvSpPr>
          <p:nvPr/>
        </p:nvSpPr>
        <p:spPr>
          <a:xfrm>
            <a:off x="457200" y="3686885"/>
            <a:ext cx="8328372" cy="1681187"/>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dirty="0">
                <a:latin typeface="Courier New"/>
                <a:cs typeface="Courier New"/>
              </a:rPr>
              <a:t>You 're not your job</a:t>
            </a:r>
          </a:p>
          <a:p>
            <a:pPr marL="0" indent="0">
              <a:buNone/>
            </a:pPr>
            <a:endParaRPr lang="en-US" dirty="0">
              <a:latin typeface="Courier New"/>
              <a:cs typeface="Courier New"/>
            </a:endParaRPr>
          </a:p>
          <a:p>
            <a:pPr marL="0" indent="0">
              <a:buNone/>
            </a:pPr>
            <a:r>
              <a:rPr lang="en-US" dirty="0">
                <a:latin typeface="Courier New"/>
                <a:cs typeface="Courier New"/>
              </a:rPr>
              <a:t>You 're not how much money you make in the bank</a:t>
            </a:r>
          </a:p>
          <a:p>
            <a:pPr marL="0" indent="0">
              <a:buNone/>
            </a:pPr>
            <a:endParaRPr lang="en-US" dirty="0">
              <a:latin typeface="Courier New"/>
              <a:cs typeface="Courier New"/>
            </a:endParaRPr>
          </a:p>
          <a:p>
            <a:pPr marL="0" indent="0">
              <a:buNone/>
            </a:pPr>
            <a:r>
              <a:rPr lang="en-US" dirty="0">
                <a:latin typeface="Courier New"/>
                <a:cs typeface="Courier New"/>
              </a:rPr>
              <a:t>you are not the car you drive</a:t>
            </a:r>
          </a:p>
        </p:txBody>
      </p:sp>
      <p:sp>
        <p:nvSpPr>
          <p:cNvPr id="5" name="Rectangle 4"/>
          <p:cNvSpPr/>
          <p:nvPr/>
        </p:nvSpPr>
        <p:spPr>
          <a:xfrm>
            <a:off x="457199" y="5709365"/>
            <a:ext cx="7762283" cy="1200328"/>
          </a:xfrm>
          <a:prstGeom prst="rect">
            <a:avLst/>
          </a:prstGeom>
        </p:spPr>
        <p:txBody>
          <a:bodyPr wrap="square">
            <a:spAutoFit/>
          </a:bodyPr>
          <a:lstStyle/>
          <a:p>
            <a:pPr marL="800100" lvl="1" indent="-342900">
              <a:buFont typeface="Arial"/>
              <a:buChar char="•"/>
            </a:pPr>
            <a:r>
              <a:rPr lang="en-US" sz="2400" dirty="0">
                <a:latin typeface="Garamond"/>
                <a:cs typeface="Garamond"/>
              </a:rPr>
              <a:t>Placed within the &lt;body&gt; of the page.  </a:t>
            </a:r>
          </a:p>
          <a:p>
            <a:pPr marL="800100" lvl="1" indent="-342900">
              <a:buFont typeface="Arial"/>
              <a:buChar char="•"/>
            </a:pPr>
            <a:r>
              <a:rPr lang="en-US" sz="2400" dirty="0">
                <a:latin typeface="Garamond"/>
                <a:cs typeface="Garamond"/>
                <a:hlinkClick r:id="rId2"/>
              </a:rPr>
              <a:t>More paragraph examples</a:t>
            </a:r>
            <a:endParaRPr lang="en-US" sz="2400" dirty="0">
              <a:latin typeface="Garamond"/>
              <a:cs typeface="Garamond"/>
            </a:endParaRPr>
          </a:p>
          <a:p>
            <a:pPr marL="800100" lvl="1" indent="-342900">
              <a:buFont typeface="Arial"/>
              <a:buChar char="•"/>
            </a:pPr>
            <a:endParaRPr lang="en-US" sz="2400" dirty="0">
              <a:latin typeface="Garamond"/>
              <a:cs typeface="Garamond"/>
            </a:endParaRPr>
          </a:p>
        </p:txBody>
      </p:sp>
      <p:sp>
        <p:nvSpPr>
          <p:cNvPr id="6" name="TextBox 5"/>
          <p:cNvSpPr txBox="1"/>
          <p:nvPr/>
        </p:nvSpPr>
        <p:spPr>
          <a:xfrm>
            <a:off x="457200" y="3263143"/>
            <a:ext cx="8328372" cy="369332"/>
          </a:xfrm>
          <a:prstGeom prst="rect">
            <a:avLst/>
          </a:prstGeom>
          <a:solidFill>
            <a:schemeClr val="bg1">
              <a:lumMod val="85000"/>
            </a:schemeClr>
          </a:solidFill>
          <a:ln>
            <a:solidFill>
              <a:srgbClr val="BFBFBF"/>
            </a:solidFill>
          </a:ln>
        </p:spPr>
        <p:txBody>
          <a:bodyPr wrap="square" rtlCol="0">
            <a:spAutoFit/>
          </a:bodyPr>
          <a:lstStyle/>
          <a:p>
            <a:pPr algn="r"/>
            <a:r>
              <a:rPr lang="en-US" dirty="0"/>
              <a:t>HTML</a:t>
            </a:r>
          </a:p>
        </p:txBody>
      </p:sp>
    </p:spTree>
    <p:extLst>
      <p:ext uri="{BB962C8B-B14F-4D97-AF65-F5344CB8AC3E}">
        <p14:creationId xmlns:p14="http://schemas.microsoft.com/office/powerpoint/2010/main" val="2301658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Headings: </a:t>
            </a:r>
            <a:r>
              <a:rPr lang="en-US" dirty="0">
                <a:solidFill>
                  <a:srgbClr val="4BACC6"/>
                </a:solidFill>
              </a:rPr>
              <a:t>&lt;h1&gt;,&lt;h2&gt;,…,&lt;h6&gt;</a:t>
            </a:r>
            <a:br>
              <a:rPr lang="en-US" dirty="0">
                <a:solidFill>
                  <a:srgbClr val="4BACC6"/>
                </a:solidFill>
              </a:rPr>
            </a:br>
            <a:r>
              <a:rPr lang="en-US" sz="2800" i="1" dirty="0"/>
              <a:t>headings separate major areas of the page (block)</a:t>
            </a:r>
          </a:p>
        </p:txBody>
      </p:sp>
      <p:sp>
        <p:nvSpPr>
          <p:cNvPr id="3" name="Content Placeholder 2"/>
          <p:cNvSpPr>
            <a:spLocks noGrp="1"/>
          </p:cNvSpPr>
          <p:nvPr>
            <p:ph idx="1"/>
          </p:nvPr>
        </p:nvSpPr>
        <p:spPr>
          <a:xfrm>
            <a:off x="457199" y="1589836"/>
            <a:ext cx="8328373" cy="1673307"/>
          </a:xfrm>
          <a:solidFill>
            <a:schemeClr val="accent3">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buNone/>
            </a:pPr>
            <a:r>
              <a:rPr lang="en-US" dirty="0">
                <a:latin typeface="Garamond"/>
                <a:cs typeface="Garamond"/>
              </a:rPr>
              <a:t>	 &lt;h1&gt;University of </a:t>
            </a:r>
            <a:r>
              <a:rPr lang="en-US" dirty="0" err="1">
                <a:latin typeface="Garamond"/>
                <a:cs typeface="Garamond"/>
              </a:rPr>
              <a:t>Neverland</a:t>
            </a:r>
            <a:r>
              <a:rPr lang="en-US" dirty="0">
                <a:latin typeface="Garamond"/>
                <a:cs typeface="Garamond"/>
              </a:rPr>
              <a:t>&lt;/h1&gt;</a:t>
            </a:r>
          </a:p>
          <a:p>
            <a:pPr marL="0" indent="0">
              <a:buNone/>
            </a:pPr>
            <a:r>
              <a:rPr lang="en-US" dirty="0">
                <a:latin typeface="Garamond"/>
                <a:cs typeface="Garamond"/>
              </a:rPr>
              <a:t>       &lt;h2&gt;Department of Computer Science&lt;/h2&gt;</a:t>
            </a:r>
          </a:p>
          <a:p>
            <a:pPr marL="0" indent="0">
              <a:buNone/>
            </a:pPr>
            <a:r>
              <a:rPr lang="en-US" dirty="0">
                <a:latin typeface="Garamond"/>
                <a:cs typeface="Garamond"/>
              </a:rPr>
              <a:t>       &lt;h3&gt;Sponsored by </a:t>
            </a:r>
            <a:r>
              <a:rPr lang="en-US" dirty="0" err="1">
                <a:latin typeface="Garamond"/>
                <a:cs typeface="Garamond"/>
              </a:rPr>
              <a:t>Micro$oft</a:t>
            </a:r>
            <a:r>
              <a:rPr lang="en-US" dirty="0">
                <a:latin typeface="Garamond"/>
                <a:cs typeface="Garamond"/>
              </a:rPr>
              <a:t>&lt;/h3&gt;</a:t>
            </a:r>
            <a:endParaRPr lang="en-US" sz="2800" dirty="0">
              <a:latin typeface="Courier New"/>
              <a:cs typeface="Courier New"/>
            </a:endParaRPr>
          </a:p>
        </p:txBody>
      </p:sp>
      <p:sp>
        <p:nvSpPr>
          <p:cNvPr id="4" name="Content Placeholder 2"/>
          <p:cNvSpPr txBox="1">
            <a:spLocks/>
          </p:cNvSpPr>
          <p:nvPr/>
        </p:nvSpPr>
        <p:spPr>
          <a:xfrm>
            <a:off x="457200" y="3828485"/>
            <a:ext cx="8328372" cy="191690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dirty="0">
                <a:latin typeface="Courier New"/>
                <a:cs typeface="Courier New"/>
              </a:rPr>
              <a:t>University of </a:t>
            </a:r>
            <a:r>
              <a:rPr lang="en-US" dirty="0" err="1">
                <a:latin typeface="Courier New"/>
                <a:cs typeface="Courier New"/>
              </a:rPr>
              <a:t>Neverland</a:t>
            </a:r>
            <a:endParaRPr lang="en-US" dirty="0">
              <a:latin typeface="Courier New"/>
              <a:cs typeface="Courier New"/>
            </a:endParaRPr>
          </a:p>
          <a:p>
            <a:pPr marL="0" indent="0">
              <a:buNone/>
            </a:pPr>
            <a:r>
              <a:rPr lang="en-US" dirty="0">
                <a:latin typeface="Courier New"/>
                <a:cs typeface="Courier New"/>
              </a:rPr>
              <a:t>Department of Computer Science</a:t>
            </a:r>
          </a:p>
          <a:p>
            <a:pPr marL="0" indent="0">
              <a:buNone/>
            </a:pPr>
            <a:r>
              <a:rPr lang="en-US" dirty="0">
                <a:latin typeface="Courier New"/>
                <a:cs typeface="Courier New"/>
              </a:rPr>
              <a:t>Sponsored by </a:t>
            </a:r>
            <a:r>
              <a:rPr lang="en-US" dirty="0" err="1">
                <a:latin typeface="Courier New"/>
                <a:cs typeface="Courier New"/>
              </a:rPr>
              <a:t>Micro$oft</a:t>
            </a:r>
            <a:endParaRPr lang="en-US" dirty="0">
              <a:latin typeface="Courier New"/>
              <a:cs typeface="Courier New"/>
            </a:endParaRPr>
          </a:p>
        </p:txBody>
      </p:sp>
      <p:sp>
        <p:nvSpPr>
          <p:cNvPr id="5" name="Rectangle 4"/>
          <p:cNvSpPr/>
          <p:nvPr/>
        </p:nvSpPr>
        <p:spPr>
          <a:xfrm>
            <a:off x="457199" y="6124863"/>
            <a:ext cx="7762283" cy="830997"/>
          </a:xfrm>
          <a:prstGeom prst="rect">
            <a:avLst/>
          </a:prstGeom>
        </p:spPr>
        <p:txBody>
          <a:bodyPr wrap="square">
            <a:spAutoFit/>
          </a:bodyPr>
          <a:lstStyle/>
          <a:p>
            <a:pPr marL="800100" lvl="1" indent="-342900">
              <a:buFont typeface="Arial"/>
              <a:buChar char="•"/>
            </a:pPr>
            <a:r>
              <a:rPr lang="en-US" sz="2400" dirty="0">
                <a:latin typeface="Garamond"/>
                <a:cs typeface="Garamond"/>
                <a:hlinkClick r:id="rId2"/>
              </a:rPr>
              <a:t>More heading examples.  </a:t>
            </a:r>
            <a:endParaRPr lang="en-US" sz="2400" dirty="0">
              <a:latin typeface="Garamond"/>
              <a:cs typeface="Garamond"/>
            </a:endParaRPr>
          </a:p>
          <a:p>
            <a:pPr marL="800100" lvl="1" indent="-342900">
              <a:buFont typeface="Arial"/>
              <a:buChar char="•"/>
            </a:pPr>
            <a:endParaRPr lang="en-US" sz="2400" dirty="0">
              <a:latin typeface="Garamond"/>
              <a:cs typeface="Garamond"/>
            </a:endParaRPr>
          </a:p>
        </p:txBody>
      </p:sp>
      <p:sp>
        <p:nvSpPr>
          <p:cNvPr id="6" name="TextBox 5"/>
          <p:cNvSpPr txBox="1"/>
          <p:nvPr/>
        </p:nvSpPr>
        <p:spPr>
          <a:xfrm>
            <a:off x="457199" y="3263143"/>
            <a:ext cx="8328373"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7" name="TextBox 6"/>
          <p:cNvSpPr txBox="1"/>
          <p:nvPr/>
        </p:nvSpPr>
        <p:spPr>
          <a:xfrm>
            <a:off x="457200" y="5745386"/>
            <a:ext cx="8328373"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Tree>
    <p:extLst>
      <p:ext uri="{BB962C8B-B14F-4D97-AF65-F5344CB8AC3E}">
        <p14:creationId xmlns:p14="http://schemas.microsoft.com/office/powerpoint/2010/main" val="377939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BACC6"/>
                </a:solidFill>
              </a:rPr>
              <a:t>&lt;header&gt; </a:t>
            </a:r>
            <a:r>
              <a:rPr lang="en-US" dirty="0">
                <a:solidFill>
                  <a:schemeClr val="tx1">
                    <a:lumMod val="95000"/>
                    <a:lumOff val="5000"/>
                  </a:schemeClr>
                </a:solidFill>
              </a:rPr>
              <a:t>and</a:t>
            </a:r>
            <a:r>
              <a:rPr lang="en-US" dirty="0">
                <a:solidFill>
                  <a:srgbClr val="4BACC6"/>
                </a:solidFill>
              </a:rPr>
              <a:t> &lt;footer&gt;</a:t>
            </a:r>
            <a:br>
              <a:rPr lang="en-US" dirty="0">
                <a:solidFill>
                  <a:srgbClr val="4BACC6"/>
                </a:solidFill>
              </a:rPr>
            </a:br>
            <a:endParaRPr lang="en-US" sz="2800" i="1" dirty="0"/>
          </a:p>
        </p:txBody>
      </p:sp>
      <p:sp>
        <p:nvSpPr>
          <p:cNvPr id="6" name="Content Placeholder 5"/>
          <p:cNvSpPr>
            <a:spLocks noGrp="1"/>
          </p:cNvSpPr>
          <p:nvPr>
            <p:ph idx="1"/>
          </p:nvPr>
        </p:nvSpPr>
        <p:spPr>
          <a:xfrm>
            <a:off x="457200" y="1600200"/>
            <a:ext cx="8686800" cy="2382563"/>
          </a:xfrm>
        </p:spPr>
        <p:txBody>
          <a:bodyPr/>
          <a:lstStyle/>
          <a:p>
            <a:pPr marL="0" indent="0">
              <a:buNone/>
            </a:pPr>
            <a:r>
              <a:rPr lang="en-US" dirty="0">
                <a:latin typeface="Garamond"/>
                <a:cs typeface="Garamond"/>
              </a:rPr>
              <a:t>&lt;header&gt; tags usually contain one or more &lt;h1-6&gt; elements, maybe a logo, and authorship information. </a:t>
            </a:r>
          </a:p>
          <a:p>
            <a:pPr marL="0" indent="0">
              <a:buNone/>
            </a:pPr>
            <a:r>
              <a:rPr lang="en-US" dirty="0">
                <a:latin typeface="Garamond"/>
                <a:cs typeface="Garamond"/>
              </a:rPr>
              <a:t>&lt;footer&gt; tags might contain site map links, authorship information, copy right information, etc.</a:t>
            </a:r>
          </a:p>
        </p:txBody>
      </p:sp>
      <p:sp>
        <p:nvSpPr>
          <p:cNvPr id="7" name="TextBox 6"/>
          <p:cNvSpPr txBox="1"/>
          <p:nvPr/>
        </p:nvSpPr>
        <p:spPr>
          <a:xfrm>
            <a:off x="457200" y="3982763"/>
            <a:ext cx="8071668" cy="923330"/>
          </a:xfrm>
          <a:prstGeom prst="rect">
            <a:avLst/>
          </a:prstGeom>
          <a:solidFill>
            <a:srgbClr val="EBF1DE"/>
          </a:solidFill>
        </p:spPr>
        <p:txBody>
          <a:bodyPr wrap="square" rtlCol="0">
            <a:spAutoFit/>
          </a:bodyPr>
          <a:lstStyle/>
          <a:p>
            <a:r>
              <a:rPr lang="en-US" dirty="0"/>
              <a:t> &lt;header&gt; more html elements &lt;/header&gt;</a:t>
            </a:r>
          </a:p>
          <a:p>
            <a:r>
              <a:rPr lang="en-US" dirty="0"/>
              <a:t>            ...maybe some other stuff... </a:t>
            </a:r>
          </a:p>
          <a:p>
            <a:r>
              <a:rPr lang="en-US" dirty="0"/>
              <a:t>   &lt;footer&gt; more html elements, copyright @ &lt;/footer&gt;</a:t>
            </a:r>
          </a:p>
        </p:txBody>
      </p:sp>
      <p:sp>
        <p:nvSpPr>
          <p:cNvPr id="8" name="TextBox 7"/>
          <p:cNvSpPr txBox="1"/>
          <p:nvPr/>
        </p:nvSpPr>
        <p:spPr>
          <a:xfrm>
            <a:off x="457199" y="4923447"/>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9" name="TextBox 8"/>
          <p:cNvSpPr txBox="1"/>
          <p:nvPr/>
        </p:nvSpPr>
        <p:spPr>
          <a:xfrm>
            <a:off x="457199" y="5292779"/>
            <a:ext cx="8686801" cy="1477328"/>
          </a:xfrm>
          <a:prstGeom prst="rect">
            <a:avLst/>
          </a:prstGeom>
          <a:noFill/>
        </p:spPr>
        <p:txBody>
          <a:bodyPr wrap="square" rtlCol="0">
            <a:spAutoFit/>
          </a:bodyPr>
          <a:lstStyle/>
          <a:p>
            <a:r>
              <a:rPr lang="en-US" dirty="0">
                <a:latin typeface="Garamond"/>
                <a:cs typeface="Garamond"/>
              </a:rPr>
              <a:t>These tags are both block element</a:t>
            </a:r>
          </a:p>
          <a:p>
            <a:endParaRPr lang="en-US" dirty="0">
              <a:latin typeface="Garamond"/>
              <a:cs typeface="Garamond"/>
            </a:endParaRPr>
          </a:p>
          <a:p>
            <a:r>
              <a:rPr lang="en-US" i="1" dirty="0">
                <a:latin typeface="Calibri"/>
                <a:cs typeface="Calibri"/>
              </a:rPr>
              <a:t>Note: not to be confused with the &lt;head&gt; tag, &lt;header&gt; is designed to contain headings for a document.  </a:t>
            </a:r>
          </a:p>
          <a:p>
            <a:r>
              <a:rPr lang="en-US" dirty="0">
                <a:latin typeface="Garamond"/>
                <a:cs typeface="Garamond"/>
                <a:hlinkClick r:id="rId3"/>
              </a:rPr>
              <a:t>Usage of &lt;header</a:t>
            </a:r>
            <a:r>
              <a:rPr lang="en-US" i="1" dirty="0">
                <a:latin typeface="Garamond"/>
                <a:cs typeface="Garamond"/>
                <a:hlinkClick r:id="rId3"/>
              </a:rPr>
              <a:t>&gt;</a:t>
            </a:r>
            <a:endParaRPr lang="en-US" i="1" dirty="0">
              <a:latin typeface="Garamond"/>
              <a:cs typeface="Garamond"/>
            </a:endParaRPr>
          </a:p>
        </p:txBody>
      </p:sp>
    </p:spTree>
    <p:extLst>
      <p:ext uri="{BB962C8B-B14F-4D97-AF65-F5344CB8AC3E}">
        <p14:creationId xmlns:p14="http://schemas.microsoft.com/office/powerpoint/2010/main" val="281070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8937-4292-BB49-9C16-B10361B13A9F}"/>
              </a:ext>
            </a:extLst>
          </p:cNvPr>
          <p:cNvSpPr>
            <a:spLocks noGrp="1"/>
          </p:cNvSpPr>
          <p:nvPr>
            <p:ph type="title"/>
          </p:nvPr>
        </p:nvSpPr>
        <p:spPr/>
        <p:txBody>
          <a:bodyPr/>
          <a:lstStyle/>
          <a:p>
            <a:r>
              <a:rPr lang="en-US" dirty="0">
                <a:solidFill>
                  <a:srgbClr val="000090"/>
                </a:solidFill>
              </a:rPr>
              <a:t>GITHUB Page</a:t>
            </a:r>
            <a:endParaRPr lang="en-US" dirty="0"/>
          </a:p>
        </p:txBody>
      </p:sp>
      <p:sp>
        <p:nvSpPr>
          <p:cNvPr id="3" name="Content Placeholder 2">
            <a:extLst>
              <a:ext uri="{FF2B5EF4-FFF2-40B4-BE49-F238E27FC236}">
                <a16:creationId xmlns:a16="http://schemas.microsoft.com/office/drawing/2014/main" id="{673CF01C-CC62-5C4D-A1AE-63B234588D39}"/>
              </a:ext>
            </a:extLst>
          </p:cNvPr>
          <p:cNvSpPr>
            <a:spLocks noGrp="1"/>
          </p:cNvSpPr>
          <p:nvPr>
            <p:ph idx="1"/>
          </p:nvPr>
        </p:nvSpPr>
        <p:spPr/>
        <p:txBody>
          <a:bodyPr/>
          <a:lstStyle/>
          <a:p>
            <a:r>
              <a:rPr lang="en-US" dirty="0">
                <a:hlinkClick r:id="rId2"/>
              </a:rPr>
              <a:t>https://github.com/fruittree/CSC435WebProgramming</a:t>
            </a:r>
            <a:endParaRPr lang="en-US" dirty="0"/>
          </a:p>
          <a:p>
            <a:pPr marL="0" indent="0">
              <a:buNone/>
            </a:pPr>
            <a:endParaRPr lang="en-US" dirty="0"/>
          </a:p>
          <a:p>
            <a:r>
              <a:rPr lang="en-US" dirty="0"/>
              <a:t>Slides will be updated frequently </a:t>
            </a:r>
          </a:p>
          <a:p>
            <a:endParaRPr lang="en-US" dirty="0"/>
          </a:p>
          <a:p>
            <a:r>
              <a:rPr lang="en-US" dirty="0"/>
              <a:t>Check out the repo</a:t>
            </a:r>
          </a:p>
        </p:txBody>
      </p:sp>
    </p:spTree>
    <p:extLst>
      <p:ext uri="{BB962C8B-B14F-4D97-AF65-F5344CB8AC3E}">
        <p14:creationId xmlns:p14="http://schemas.microsoft.com/office/powerpoint/2010/main" val="2688993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BACC6"/>
                </a:solidFill>
              </a:rPr>
              <a:t>&lt;article&gt; </a:t>
            </a:r>
            <a:r>
              <a:rPr lang="en-US" dirty="0">
                <a:solidFill>
                  <a:schemeClr val="tx1">
                    <a:lumMod val="95000"/>
                    <a:lumOff val="5000"/>
                  </a:schemeClr>
                </a:solidFill>
              </a:rPr>
              <a:t>and</a:t>
            </a:r>
            <a:r>
              <a:rPr lang="en-US" dirty="0">
                <a:solidFill>
                  <a:srgbClr val="4BACC6"/>
                </a:solidFill>
              </a:rPr>
              <a:t> &lt;section&gt;</a:t>
            </a:r>
            <a:br>
              <a:rPr lang="en-US" dirty="0">
                <a:solidFill>
                  <a:srgbClr val="4BACC6"/>
                </a:solidFill>
              </a:rPr>
            </a:br>
            <a:endParaRPr lang="en-US" sz="2800" i="1" dirty="0"/>
          </a:p>
        </p:txBody>
      </p:sp>
      <p:sp>
        <p:nvSpPr>
          <p:cNvPr id="6" name="Content Placeholder 5"/>
          <p:cNvSpPr>
            <a:spLocks noGrp="1"/>
          </p:cNvSpPr>
          <p:nvPr>
            <p:ph idx="1"/>
          </p:nvPr>
        </p:nvSpPr>
        <p:spPr>
          <a:xfrm>
            <a:off x="331919" y="1095139"/>
            <a:ext cx="8812081" cy="1256999"/>
          </a:xfrm>
        </p:spPr>
        <p:txBody>
          <a:bodyPr>
            <a:normAutofit fontScale="92500" lnSpcReduction="10000"/>
          </a:bodyPr>
          <a:lstStyle/>
          <a:p>
            <a:pPr marL="0" indent="0">
              <a:buNone/>
            </a:pPr>
            <a:r>
              <a:rPr lang="en-US" sz="2200" dirty="0">
                <a:latin typeface="Garamond"/>
                <a:cs typeface="Garamond"/>
              </a:rPr>
              <a:t>The &lt;article&gt; tag is a standalone piece of content (e.g. entire blog post, news story, </a:t>
            </a:r>
            <a:r>
              <a:rPr lang="en-US" sz="2200" dirty="0" err="1">
                <a:latin typeface="Garamond"/>
                <a:cs typeface="Garamond"/>
              </a:rPr>
              <a:t>etc</a:t>
            </a:r>
            <a:r>
              <a:rPr lang="en-US" sz="2200" dirty="0">
                <a:latin typeface="Garamond"/>
                <a:cs typeface="Garamond"/>
              </a:rPr>
              <a:t>) (block)</a:t>
            </a:r>
          </a:p>
          <a:p>
            <a:pPr marL="0" indent="0">
              <a:buNone/>
            </a:pPr>
            <a:r>
              <a:rPr lang="en-US" sz="2200" dirty="0">
                <a:latin typeface="Garamond"/>
                <a:cs typeface="Garamond"/>
              </a:rPr>
              <a:t>The &lt;section&gt; tag is a piece of content that doesn’t make sense on its own( a chapter, paragraph, </a:t>
            </a:r>
            <a:r>
              <a:rPr lang="en-US" sz="2200" dirty="0" err="1">
                <a:latin typeface="Garamond"/>
                <a:cs typeface="Garamond"/>
              </a:rPr>
              <a:t>etc</a:t>
            </a:r>
            <a:r>
              <a:rPr lang="en-US" sz="2200" dirty="0">
                <a:latin typeface="Garamond"/>
                <a:cs typeface="Garamond"/>
              </a:rPr>
              <a:t>)(block).</a:t>
            </a:r>
          </a:p>
        </p:txBody>
      </p:sp>
      <p:sp>
        <p:nvSpPr>
          <p:cNvPr id="7" name="TextBox 6"/>
          <p:cNvSpPr txBox="1"/>
          <p:nvPr/>
        </p:nvSpPr>
        <p:spPr>
          <a:xfrm>
            <a:off x="457199" y="2515317"/>
            <a:ext cx="8071668" cy="3693319"/>
          </a:xfrm>
          <a:prstGeom prst="rect">
            <a:avLst/>
          </a:prstGeom>
          <a:solidFill>
            <a:srgbClr val="EBF1DE"/>
          </a:solidFill>
        </p:spPr>
        <p:txBody>
          <a:bodyPr wrap="square" rtlCol="0">
            <a:spAutoFit/>
          </a:bodyPr>
          <a:lstStyle/>
          <a:p>
            <a:r>
              <a:rPr lang="en-US" dirty="0"/>
              <a:t>  &lt;article&gt;</a:t>
            </a:r>
          </a:p>
          <a:p>
            <a:r>
              <a:rPr lang="en-US" dirty="0"/>
              <a:t>            &lt;h2&gt;George's Resume</a:t>
            </a:r>
          </a:p>
          <a:p>
            <a:r>
              <a:rPr lang="en-US" dirty="0"/>
              <a:t>            &lt;/h2&gt;</a:t>
            </a:r>
          </a:p>
          <a:p>
            <a:r>
              <a:rPr lang="en-US" dirty="0"/>
              <a:t>            &lt;section&gt;</a:t>
            </a:r>
          </a:p>
          <a:p>
            <a:r>
              <a:rPr lang="en-US" dirty="0"/>
              <a:t>                &lt;h3&gt;Objective:&lt;/h3&gt;</a:t>
            </a:r>
          </a:p>
          <a:p>
            <a:r>
              <a:rPr lang="en-US" dirty="0"/>
              <a:t>            &lt;/section&gt;</a:t>
            </a:r>
          </a:p>
          <a:p>
            <a:r>
              <a:rPr lang="en-US" dirty="0"/>
              <a:t>            &lt;section&gt;</a:t>
            </a:r>
          </a:p>
          <a:p>
            <a:r>
              <a:rPr lang="en-US" dirty="0"/>
              <a:t>                &lt;h3&gt;Work Experience:&lt;/h3&gt;</a:t>
            </a:r>
          </a:p>
          <a:p>
            <a:r>
              <a:rPr lang="en-US" dirty="0"/>
              <a:t>            &lt;/section&gt;</a:t>
            </a:r>
          </a:p>
          <a:p>
            <a:r>
              <a:rPr lang="en-US" dirty="0"/>
              <a:t>            &lt;section&gt;</a:t>
            </a:r>
          </a:p>
          <a:p>
            <a:r>
              <a:rPr lang="en-US" dirty="0"/>
              <a:t>                &lt;h3&gt;Education:&lt;/h3&gt;</a:t>
            </a:r>
          </a:p>
          <a:p>
            <a:r>
              <a:rPr lang="en-US" dirty="0"/>
              <a:t>            &lt;/section&gt;</a:t>
            </a:r>
          </a:p>
          <a:p>
            <a:r>
              <a:rPr lang="en-US" dirty="0"/>
              <a:t>      &lt;/article&gt;</a:t>
            </a:r>
          </a:p>
        </p:txBody>
      </p:sp>
      <p:sp>
        <p:nvSpPr>
          <p:cNvPr id="8" name="TextBox 7"/>
          <p:cNvSpPr txBox="1"/>
          <p:nvPr/>
        </p:nvSpPr>
        <p:spPr>
          <a:xfrm>
            <a:off x="457198" y="6196920"/>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dirty="0"/>
              <a:t>HTML</a:t>
            </a:r>
          </a:p>
        </p:txBody>
      </p:sp>
    </p:spTree>
    <p:extLst>
      <p:ext uri="{BB962C8B-B14F-4D97-AF65-F5344CB8AC3E}">
        <p14:creationId xmlns:p14="http://schemas.microsoft.com/office/powerpoint/2010/main" val="2869703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D0D0D"/>
                </a:solidFill>
              </a:rPr>
              <a:t>Horizontal rule: </a:t>
            </a:r>
            <a:r>
              <a:rPr lang="en-US" dirty="0">
                <a:solidFill>
                  <a:schemeClr val="accent5"/>
                </a:solidFill>
              </a:rPr>
              <a:t>&lt;</a:t>
            </a:r>
            <a:r>
              <a:rPr lang="en-US" dirty="0" err="1">
                <a:solidFill>
                  <a:schemeClr val="accent5"/>
                </a:solidFill>
              </a:rPr>
              <a:t>hr</a:t>
            </a:r>
            <a:r>
              <a:rPr lang="en-US" dirty="0">
                <a:solidFill>
                  <a:schemeClr val="accent5"/>
                </a:solidFill>
              </a:rPr>
              <a:t>&gt;</a:t>
            </a:r>
            <a:br>
              <a:rPr lang="en-US" dirty="0">
                <a:solidFill>
                  <a:schemeClr val="accent5"/>
                </a:solidFill>
              </a:rPr>
            </a:br>
            <a:r>
              <a:rPr lang="en-US" sz="2700" i="1" dirty="0"/>
              <a:t>a horizontal line to visually separate sections of a page (block)</a:t>
            </a:r>
          </a:p>
        </p:txBody>
      </p:sp>
      <p:sp>
        <p:nvSpPr>
          <p:cNvPr id="7" name="TextBox 6"/>
          <p:cNvSpPr txBox="1"/>
          <p:nvPr/>
        </p:nvSpPr>
        <p:spPr>
          <a:xfrm>
            <a:off x="457200" y="1933661"/>
            <a:ext cx="8071668" cy="1477328"/>
          </a:xfrm>
          <a:prstGeom prst="rect">
            <a:avLst/>
          </a:prstGeom>
          <a:solidFill>
            <a:srgbClr val="EBF1DE"/>
          </a:solidFill>
        </p:spPr>
        <p:txBody>
          <a:bodyPr wrap="square" rtlCol="0">
            <a:spAutoFit/>
          </a:bodyPr>
          <a:lstStyle/>
          <a:p>
            <a:r>
              <a:rPr lang="en-US" dirty="0"/>
              <a:t> &lt;p&gt;First paragraph&lt;/p&gt;</a:t>
            </a:r>
          </a:p>
          <a:p>
            <a:r>
              <a:rPr lang="en-US" dirty="0"/>
              <a:t>        &lt;</a:t>
            </a:r>
            <a:r>
              <a:rPr lang="en-US" dirty="0" err="1"/>
              <a:t>hr</a:t>
            </a:r>
            <a:r>
              <a:rPr lang="en-US" dirty="0"/>
              <a:t>&gt;</a:t>
            </a:r>
          </a:p>
          <a:p>
            <a:r>
              <a:rPr lang="en-US" dirty="0"/>
              <a:t>        &lt;p&gt;Second paragraph&lt;/p&gt;</a:t>
            </a:r>
          </a:p>
          <a:p>
            <a:r>
              <a:rPr lang="en-US" dirty="0"/>
              <a:t>        &lt;</a:t>
            </a:r>
            <a:r>
              <a:rPr lang="en-US" dirty="0" err="1"/>
              <a:t>hr</a:t>
            </a:r>
            <a:r>
              <a:rPr lang="en-US" dirty="0"/>
              <a:t>&gt;</a:t>
            </a:r>
          </a:p>
          <a:p>
            <a:r>
              <a:rPr lang="en-US" dirty="0"/>
              <a:t>        &lt;p&gt;Third paragraph&lt;/p&gt;</a:t>
            </a:r>
          </a:p>
        </p:txBody>
      </p:sp>
      <p:sp>
        <p:nvSpPr>
          <p:cNvPr id="8" name="TextBox 7"/>
          <p:cNvSpPr txBox="1"/>
          <p:nvPr/>
        </p:nvSpPr>
        <p:spPr>
          <a:xfrm>
            <a:off x="457200" y="3410989"/>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9" name="TextBox 8"/>
          <p:cNvSpPr txBox="1"/>
          <p:nvPr/>
        </p:nvSpPr>
        <p:spPr>
          <a:xfrm>
            <a:off x="457199" y="6043154"/>
            <a:ext cx="8686801" cy="369332"/>
          </a:xfrm>
          <a:prstGeom prst="rect">
            <a:avLst/>
          </a:prstGeom>
          <a:noFill/>
        </p:spPr>
        <p:txBody>
          <a:bodyPr wrap="square" rtlCol="0">
            <a:spAutoFit/>
          </a:bodyPr>
          <a:lstStyle/>
          <a:p>
            <a:r>
              <a:rPr lang="en-US" dirty="0">
                <a:latin typeface="Garamond"/>
                <a:cs typeface="Garamond"/>
              </a:rPr>
              <a:t>This is the first example we</a:t>
            </a:r>
            <a:r>
              <a:rPr lang="fr-FR" dirty="0">
                <a:latin typeface="Garamond"/>
                <a:cs typeface="Garamond"/>
              </a:rPr>
              <a:t>’</a:t>
            </a:r>
            <a:r>
              <a:rPr lang="en-US" dirty="0" err="1">
                <a:latin typeface="Garamond"/>
                <a:cs typeface="Garamond"/>
              </a:rPr>
              <a:t>ve</a:t>
            </a:r>
            <a:r>
              <a:rPr lang="en-US" dirty="0">
                <a:latin typeface="Garamond"/>
                <a:cs typeface="Garamond"/>
              </a:rPr>
              <a:t> seen of a void (self-closing) tag:  </a:t>
            </a:r>
            <a:r>
              <a:rPr lang="en-US" dirty="0">
                <a:latin typeface="Garamond"/>
                <a:cs typeface="Garamond"/>
                <a:hlinkClick r:id="rId3"/>
              </a:rPr>
              <a:t>more on HTML tag types.  </a:t>
            </a:r>
            <a:endParaRPr lang="en-US" dirty="0">
              <a:latin typeface="Garamond"/>
              <a:cs typeface="Garamond"/>
            </a:endParaRPr>
          </a:p>
        </p:txBody>
      </p:sp>
      <p:sp>
        <p:nvSpPr>
          <p:cNvPr id="4" name="TextBox 3"/>
          <p:cNvSpPr txBox="1"/>
          <p:nvPr/>
        </p:nvSpPr>
        <p:spPr>
          <a:xfrm>
            <a:off x="457200" y="3982763"/>
            <a:ext cx="8071668" cy="369332"/>
          </a:xfrm>
          <a:prstGeom prst="rect">
            <a:avLst/>
          </a:prstGeom>
          <a:noFill/>
        </p:spPr>
        <p:txBody>
          <a:bodyPr wrap="square" rtlCol="0">
            <a:spAutoFit/>
          </a:bodyPr>
          <a:lstStyle/>
          <a:p>
            <a:endParaRPr lang="en-US" dirty="0"/>
          </a:p>
        </p:txBody>
      </p:sp>
      <p:pic>
        <p:nvPicPr>
          <p:cNvPr id="12" name="Picture 11" descr="Screen Shot 2018-01-19 at 3.10.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844" y="3988221"/>
            <a:ext cx="3479800" cy="1854200"/>
          </a:xfrm>
          <a:prstGeom prst="rect">
            <a:avLst/>
          </a:prstGeom>
        </p:spPr>
      </p:pic>
    </p:spTree>
    <p:extLst>
      <p:ext uri="{BB962C8B-B14F-4D97-AF65-F5344CB8AC3E}">
        <p14:creationId xmlns:p14="http://schemas.microsoft.com/office/powerpoint/2010/main" val="345465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D0D0D"/>
                </a:solidFill>
              </a:rPr>
              <a:t>Links: </a:t>
            </a:r>
            <a:r>
              <a:rPr lang="en-US" dirty="0">
                <a:solidFill>
                  <a:schemeClr val="accent5"/>
                </a:solidFill>
              </a:rPr>
              <a:t>&lt;a&gt;</a:t>
            </a:r>
            <a:br>
              <a:rPr lang="en-US" dirty="0">
                <a:solidFill>
                  <a:schemeClr val="accent5"/>
                </a:solidFill>
              </a:rPr>
            </a:br>
            <a:r>
              <a:rPr lang="en-US" sz="2700" i="1" dirty="0">
                <a:solidFill>
                  <a:srgbClr val="000000"/>
                </a:solidFill>
              </a:rPr>
              <a:t>links, or “anchors”, to other pages(inline)</a:t>
            </a:r>
          </a:p>
        </p:txBody>
      </p:sp>
      <p:sp>
        <p:nvSpPr>
          <p:cNvPr id="7" name="TextBox 6"/>
          <p:cNvSpPr txBox="1"/>
          <p:nvPr/>
        </p:nvSpPr>
        <p:spPr>
          <a:xfrm>
            <a:off x="457200" y="1933661"/>
            <a:ext cx="8071668" cy="923330"/>
          </a:xfrm>
          <a:prstGeom prst="rect">
            <a:avLst/>
          </a:prstGeom>
          <a:solidFill>
            <a:srgbClr val="EBF1DE"/>
          </a:solidFill>
        </p:spPr>
        <p:txBody>
          <a:bodyPr wrap="square" rtlCol="0">
            <a:spAutoFit/>
          </a:bodyPr>
          <a:lstStyle/>
          <a:p>
            <a:r>
              <a:rPr lang="en-US" dirty="0"/>
              <a:t> &lt;P&gt;</a:t>
            </a:r>
          </a:p>
          <a:p>
            <a:r>
              <a:rPr lang="en-US" dirty="0"/>
              <a:t>            Search for it on &lt;a </a:t>
            </a:r>
            <a:r>
              <a:rPr lang="en-US" dirty="0" err="1"/>
              <a:t>href</a:t>
            </a:r>
            <a:r>
              <a:rPr lang="en-US" dirty="0"/>
              <a:t>="http://</a:t>
            </a:r>
            <a:r>
              <a:rPr lang="en-US" dirty="0" err="1"/>
              <a:t>www.google.com</a:t>
            </a:r>
            <a:r>
              <a:rPr lang="en-US" dirty="0"/>
              <a:t>/"&gt;Google&lt;/a&gt;</a:t>
            </a:r>
          </a:p>
          <a:p>
            <a:r>
              <a:rPr lang="en-US" dirty="0"/>
              <a:t>   &lt;/P&gt;</a:t>
            </a:r>
          </a:p>
        </p:txBody>
      </p:sp>
      <p:sp>
        <p:nvSpPr>
          <p:cNvPr id="8" name="TextBox 7"/>
          <p:cNvSpPr txBox="1"/>
          <p:nvPr/>
        </p:nvSpPr>
        <p:spPr>
          <a:xfrm>
            <a:off x="457199" y="2873932"/>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4" name="TextBox 3"/>
          <p:cNvSpPr txBox="1"/>
          <p:nvPr/>
        </p:nvSpPr>
        <p:spPr>
          <a:xfrm>
            <a:off x="457199" y="3726846"/>
            <a:ext cx="8071669" cy="625249"/>
          </a:xfrm>
          <a:prstGeom prst="rect">
            <a:avLst/>
          </a:prstGeom>
          <a:noFill/>
          <a:ln>
            <a:solidFill>
              <a:srgbClr val="9BBB59"/>
            </a:solidFill>
          </a:ln>
        </p:spPr>
        <p:txBody>
          <a:bodyPr wrap="square" rtlCol="0">
            <a:spAutoFit/>
          </a:bodyPr>
          <a:lstStyle/>
          <a:p>
            <a:endParaRPr lang="en-US" dirty="0"/>
          </a:p>
        </p:txBody>
      </p:sp>
      <p:pic>
        <p:nvPicPr>
          <p:cNvPr id="6" name="Picture 5" descr="Screen Shot 2018-01-19 at 3.19.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76" y="3726846"/>
            <a:ext cx="2942348" cy="625249"/>
          </a:xfrm>
          <a:prstGeom prst="rect">
            <a:avLst/>
          </a:prstGeom>
        </p:spPr>
      </p:pic>
      <p:sp>
        <p:nvSpPr>
          <p:cNvPr id="11" name="TextBox 10"/>
          <p:cNvSpPr txBox="1"/>
          <p:nvPr/>
        </p:nvSpPr>
        <p:spPr>
          <a:xfrm>
            <a:off x="457199" y="4352095"/>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
        <p:nvSpPr>
          <p:cNvPr id="13" name="TextBox 12"/>
          <p:cNvSpPr txBox="1"/>
          <p:nvPr/>
        </p:nvSpPr>
        <p:spPr>
          <a:xfrm>
            <a:off x="457199" y="4952359"/>
            <a:ext cx="8686801" cy="1631216"/>
          </a:xfrm>
          <a:prstGeom prst="rect">
            <a:avLst/>
          </a:prstGeom>
          <a:noFill/>
        </p:spPr>
        <p:txBody>
          <a:bodyPr wrap="square" rtlCol="0">
            <a:spAutoFit/>
          </a:bodyPr>
          <a:lstStyle/>
          <a:p>
            <a:r>
              <a:rPr lang="en-US" sz="2000" dirty="0">
                <a:latin typeface="Garamond"/>
                <a:cs typeface="Garamond"/>
              </a:rPr>
              <a:t>Use the </a:t>
            </a:r>
            <a:r>
              <a:rPr lang="en-US" sz="2000" dirty="0" err="1">
                <a:latin typeface="Garamond"/>
                <a:cs typeface="Garamond"/>
              </a:rPr>
              <a:t>href</a:t>
            </a:r>
            <a:r>
              <a:rPr lang="en-US" sz="2000" dirty="0">
                <a:latin typeface="Garamond"/>
                <a:cs typeface="Garamond"/>
              </a:rPr>
              <a:t> attribute to specify the destination URL</a:t>
            </a:r>
          </a:p>
          <a:p>
            <a:pPr marL="742950" lvl="1" indent="-285750">
              <a:buFont typeface="Arial"/>
              <a:buChar char="•"/>
            </a:pPr>
            <a:r>
              <a:rPr lang="en-US" sz="2000" dirty="0">
                <a:latin typeface="Garamond"/>
                <a:cs typeface="Garamond"/>
              </a:rPr>
              <a:t>Can be absolute (to another website) or  relative (to another page on this site).</a:t>
            </a:r>
          </a:p>
          <a:p>
            <a:endParaRPr lang="en-US" sz="2000" dirty="0">
              <a:latin typeface="Garamond"/>
              <a:cs typeface="Garamond"/>
            </a:endParaRPr>
          </a:p>
          <a:p>
            <a:r>
              <a:rPr lang="en-US" sz="2000" dirty="0">
                <a:latin typeface="Garamond"/>
                <a:cs typeface="Garamond"/>
              </a:rPr>
              <a:t>Anchors are inline elements; must be placed be placed in block element such as &lt;p&gt; or &lt;h1&gt; </a:t>
            </a:r>
          </a:p>
        </p:txBody>
      </p:sp>
    </p:spTree>
    <p:extLst>
      <p:ext uri="{BB962C8B-B14F-4D97-AF65-F5344CB8AC3E}">
        <p14:creationId xmlns:p14="http://schemas.microsoft.com/office/powerpoint/2010/main" val="80984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More about HTML attributes</a:t>
            </a:r>
          </a:p>
        </p:txBody>
      </p:sp>
      <p:sp>
        <p:nvSpPr>
          <p:cNvPr id="3" name="Content Placeholder 2"/>
          <p:cNvSpPr>
            <a:spLocks noGrp="1"/>
          </p:cNvSpPr>
          <p:nvPr>
            <p:ph idx="1"/>
          </p:nvPr>
        </p:nvSpPr>
        <p:spPr/>
        <p:txBody>
          <a:bodyPr>
            <a:normAutofit fontScale="77500" lnSpcReduction="20000"/>
          </a:bodyPr>
          <a:lstStyle/>
          <a:p>
            <a:pPr>
              <a:buSzPct val="50000"/>
              <a:buFont typeface="Wingdings" charset="2"/>
              <a:buChar char="Ø"/>
            </a:pPr>
            <a:r>
              <a:rPr lang="en-US" sz="2800" b="1" dirty="0">
                <a:latin typeface="Garamond"/>
                <a:cs typeface="Garamond"/>
              </a:rPr>
              <a:t>Some tags can contain additional information called attributes</a:t>
            </a:r>
          </a:p>
          <a:p>
            <a:pPr lvl="1">
              <a:buSzPct val="50000"/>
              <a:buFont typeface="Wingdings" charset="2"/>
              <a:buChar char="Ø"/>
            </a:pPr>
            <a:r>
              <a:rPr lang="en-US" sz="2400" dirty="0">
                <a:latin typeface="Garamond"/>
                <a:cs typeface="Garamond"/>
              </a:rPr>
              <a:t>Syntax:</a:t>
            </a:r>
          </a:p>
          <a:p>
            <a:pPr lvl="1">
              <a:buSzPct val="50000"/>
              <a:buFont typeface="Wingdings" charset="2"/>
              <a:buChar char="Ø"/>
            </a:pPr>
            <a:r>
              <a:rPr lang="en-US" sz="2400" dirty="0">
                <a:latin typeface="Garamond"/>
                <a:cs typeface="Garamond"/>
              </a:rPr>
              <a:t>&lt;element attribute=‘value’ attribute=‘value’&gt; content&lt;/element&gt;</a:t>
            </a:r>
          </a:p>
          <a:p>
            <a:pPr lvl="1">
              <a:buSzPct val="50000"/>
              <a:buFont typeface="Wingdings" charset="2"/>
              <a:buChar char="Ø"/>
            </a:pPr>
            <a:r>
              <a:rPr lang="en-US" sz="2400" dirty="0">
                <a:latin typeface="Garamond"/>
                <a:cs typeface="Garamond"/>
              </a:rPr>
              <a:t>Example: </a:t>
            </a:r>
          </a:p>
          <a:p>
            <a:pPr marL="1085850" lvl="2"/>
            <a:r>
              <a:rPr lang="en-US" sz="1400" dirty="0">
                <a:latin typeface="Garamond"/>
                <a:cs typeface="Garamond"/>
              </a:rPr>
              <a:t>I am from &lt;a </a:t>
            </a:r>
            <a:r>
              <a:rPr lang="en-US" sz="1400" dirty="0" err="1">
                <a:latin typeface="Garamond"/>
                <a:cs typeface="Garamond"/>
              </a:rPr>
              <a:t>href</a:t>
            </a:r>
            <a:r>
              <a:rPr lang="en-US" sz="1400" dirty="0">
                <a:latin typeface="Garamond"/>
                <a:cs typeface="Garamond"/>
              </a:rPr>
              <a:t>=</a:t>
            </a:r>
            <a:r>
              <a:rPr lang="en-US" sz="1400" dirty="0">
                <a:latin typeface="Garamond"/>
                <a:cs typeface="Garamond"/>
                <a:hlinkClick r:id="rId2"/>
              </a:rPr>
              <a:t>“http://www.american.edu</a:t>
            </a:r>
            <a:r>
              <a:rPr lang="en-US" sz="1400" dirty="0">
                <a:latin typeface="Garamond"/>
                <a:cs typeface="Garamond"/>
              </a:rPr>
              <a:t>”&gt; American   University &lt;/a&gt; in Washington, DC.</a:t>
            </a:r>
            <a:endParaRPr lang="en-US" sz="2800" b="1" dirty="0"/>
          </a:p>
          <a:p>
            <a:pPr>
              <a:buSzPct val="50000"/>
              <a:buFont typeface="Wingdings" charset="2"/>
              <a:buChar char="Ø"/>
            </a:pPr>
            <a:r>
              <a:rPr lang="en-US" sz="2800" b="1" dirty="0">
                <a:latin typeface="Garamond"/>
                <a:cs typeface="Garamond"/>
              </a:rPr>
              <a:t>Some tags don</a:t>
            </a:r>
            <a:r>
              <a:rPr lang="fr-FR" sz="2800" b="1" dirty="0">
                <a:latin typeface="Garamond"/>
                <a:cs typeface="Garamond"/>
              </a:rPr>
              <a:t>’</a:t>
            </a:r>
            <a:r>
              <a:rPr lang="en-US" sz="2800" b="1" dirty="0">
                <a:latin typeface="Garamond"/>
                <a:cs typeface="Garamond"/>
              </a:rPr>
              <a:t>t’ contain content and can be opened and closed in one tag</a:t>
            </a:r>
          </a:p>
          <a:p>
            <a:pPr lvl="1">
              <a:buSzPct val="50000"/>
              <a:buFont typeface="Wingdings" charset="2"/>
              <a:buChar char="Ø"/>
            </a:pPr>
            <a:r>
              <a:rPr lang="en-US" sz="2400" dirty="0">
                <a:latin typeface="Garamond"/>
                <a:cs typeface="Garamond"/>
              </a:rPr>
              <a:t>Syntax: </a:t>
            </a:r>
          </a:p>
          <a:p>
            <a:pPr lvl="1">
              <a:buSzPct val="50000"/>
              <a:buFont typeface="Wingdings" charset="2"/>
              <a:buChar char="Ø"/>
            </a:pPr>
            <a:r>
              <a:rPr lang="en-US" sz="2400" dirty="0">
                <a:latin typeface="Garamond"/>
                <a:cs typeface="Garamond"/>
              </a:rPr>
              <a:t>&lt;element attribute=‘value’ attribute=‘value’&gt;</a:t>
            </a:r>
          </a:p>
          <a:p>
            <a:pPr lvl="1">
              <a:buSzPct val="50000"/>
              <a:buFont typeface="Wingdings" charset="2"/>
              <a:buChar char="Ø"/>
            </a:pPr>
            <a:r>
              <a:rPr lang="en-US" sz="2400" dirty="0">
                <a:latin typeface="Garamond"/>
                <a:cs typeface="Garamond"/>
              </a:rPr>
              <a:t>Example:</a:t>
            </a:r>
          </a:p>
          <a:p>
            <a:pPr lvl="1">
              <a:buSzPct val="50000"/>
              <a:buFont typeface="Wingdings" charset="2"/>
              <a:buChar char="Ø"/>
            </a:pPr>
            <a:r>
              <a:rPr lang="en-US" sz="2400" dirty="0">
                <a:latin typeface="Garamond"/>
                <a:cs typeface="Garamond"/>
              </a:rPr>
              <a:t>&lt;</a:t>
            </a:r>
            <a:r>
              <a:rPr lang="en-US" sz="2400" dirty="0" err="1">
                <a:latin typeface="Garamond"/>
                <a:cs typeface="Garamond"/>
              </a:rPr>
              <a:t>br</a:t>
            </a:r>
            <a:r>
              <a:rPr lang="en-US" sz="2400" dirty="0">
                <a:latin typeface="Garamond"/>
                <a:cs typeface="Garamond"/>
              </a:rPr>
              <a:t> /&gt;, &lt;</a:t>
            </a:r>
            <a:r>
              <a:rPr lang="en-US" sz="2400" dirty="0" err="1">
                <a:latin typeface="Garamond"/>
                <a:cs typeface="Garamond"/>
              </a:rPr>
              <a:t>hr</a:t>
            </a:r>
            <a:r>
              <a:rPr lang="en-US" sz="2400" dirty="0">
                <a:latin typeface="Garamond"/>
                <a:cs typeface="Garamond"/>
              </a:rPr>
              <a:t> /&gt;, &lt;</a:t>
            </a:r>
            <a:r>
              <a:rPr lang="en-US" sz="2400" dirty="0" err="1">
                <a:latin typeface="Garamond"/>
                <a:cs typeface="Garamond"/>
              </a:rPr>
              <a:t>br</a:t>
            </a:r>
            <a:r>
              <a:rPr lang="en-US" sz="2400" dirty="0">
                <a:latin typeface="Garamond"/>
                <a:cs typeface="Garamond"/>
              </a:rPr>
              <a:t>&gt;, &lt;</a:t>
            </a:r>
            <a:r>
              <a:rPr lang="en-US" sz="2400" dirty="0" err="1">
                <a:latin typeface="Garamond"/>
                <a:cs typeface="Garamond"/>
              </a:rPr>
              <a:t>hr</a:t>
            </a:r>
            <a:r>
              <a:rPr lang="en-US" sz="2400" dirty="0">
                <a:latin typeface="Garamond"/>
                <a:cs typeface="Garamond"/>
              </a:rPr>
              <a:t>&gt;</a:t>
            </a:r>
          </a:p>
          <a:p>
            <a:pPr lvl="1">
              <a:buSzPct val="50000"/>
              <a:buFont typeface="Wingdings" charset="2"/>
              <a:buChar char="Ø"/>
            </a:pPr>
            <a:r>
              <a:rPr lang="en-US" sz="2400" dirty="0">
                <a:latin typeface="Garamond"/>
                <a:cs typeface="Garamond"/>
              </a:rPr>
              <a:t>Example:</a:t>
            </a:r>
          </a:p>
          <a:p>
            <a:pPr lvl="1">
              <a:buSzPct val="50000"/>
              <a:buFont typeface="Wingdings" charset="2"/>
              <a:buChar char="Ø"/>
            </a:pPr>
            <a:r>
              <a:rPr lang="en-US" sz="2400" dirty="0">
                <a:latin typeface="Garamond"/>
                <a:cs typeface="Garamond"/>
              </a:rPr>
              <a:t>  &lt;</a:t>
            </a:r>
            <a:r>
              <a:rPr lang="en-US" sz="2400" dirty="0" err="1">
                <a:latin typeface="Garamond"/>
                <a:cs typeface="Garamond"/>
              </a:rPr>
              <a:t>img</a:t>
            </a:r>
            <a:r>
              <a:rPr lang="en-US" sz="2400" dirty="0">
                <a:latin typeface="Garamond"/>
                <a:cs typeface="Garamond"/>
              </a:rPr>
              <a:t> </a:t>
            </a:r>
            <a:r>
              <a:rPr lang="en-US" sz="2400" dirty="0" err="1">
                <a:latin typeface="Garamond"/>
                <a:cs typeface="Garamond"/>
              </a:rPr>
              <a:t>src</a:t>
            </a:r>
            <a:r>
              <a:rPr lang="en-US" sz="2400" dirty="0">
                <a:latin typeface="Garamond"/>
                <a:cs typeface="Garamond"/>
              </a:rPr>
              <a:t>=‘</a:t>
            </a:r>
            <a:r>
              <a:rPr lang="en-US" sz="2400" dirty="0" err="1">
                <a:latin typeface="Garamond"/>
                <a:cs typeface="Garamond"/>
              </a:rPr>
              <a:t>bunny.jpg</a:t>
            </a:r>
            <a:r>
              <a:rPr lang="en-US" sz="2400" dirty="0">
                <a:latin typeface="Garamond"/>
                <a:cs typeface="Garamond"/>
              </a:rPr>
              <a:t>’, alt=“pic from Easter”&gt;</a:t>
            </a:r>
          </a:p>
          <a:p>
            <a:pPr lvl="1">
              <a:buSzPct val="50000"/>
              <a:buFont typeface="Wingdings" charset="2"/>
              <a:buChar char="Ø"/>
            </a:pPr>
            <a:r>
              <a:rPr lang="en-US" sz="2400" dirty="0">
                <a:latin typeface="Garamond"/>
                <a:cs typeface="Garamond"/>
              </a:rPr>
              <a:t>Note: whether you use the ‘/’ in a self-closing tag is up to you, as long as you are consistent. </a:t>
            </a:r>
          </a:p>
          <a:p>
            <a:pPr>
              <a:buSzPct val="50000"/>
              <a:buFont typeface="Wingdings" charset="2"/>
              <a:buChar char="Ø"/>
            </a:pPr>
            <a:endParaRPr lang="en-US" sz="2800" dirty="0">
              <a:latin typeface="Garamond"/>
              <a:cs typeface="Garamond"/>
            </a:endParaRPr>
          </a:p>
        </p:txBody>
      </p:sp>
    </p:spTree>
    <p:extLst>
      <p:ext uri="{BB962C8B-B14F-4D97-AF65-F5344CB8AC3E}">
        <p14:creationId xmlns:p14="http://schemas.microsoft.com/office/powerpoint/2010/main" val="159262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Block and Inline </a:t>
            </a:r>
          </a:p>
        </p:txBody>
      </p:sp>
      <p:sp>
        <p:nvSpPr>
          <p:cNvPr id="4" name="Content Placeholder 3"/>
          <p:cNvSpPr>
            <a:spLocks noGrp="1"/>
          </p:cNvSpPr>
          <p:nvPr>
            <p:ph idx="1"/>
          </p:nvPr>
        </p:nvSpPr>
        <p:spPr>
          <a:xfrm>
            <a:off x="457200" y="3077408"/>
            <a:ext cx="8229600" cy="3505236"/>
          </a:xfrm>
        </p:spPr>
        <p:txBody>
          <a:bodyPr>
            <a:normAutofit lnSpcReduction="10000"/>
          </a:bodyPr>
          <a:lstStyle/>
          <a:p>
            <a:r>
              <a:rPr lang="en-US" sz="2200" dirty="0">
                <a:latin typeface="Garamond"/>
                <a:cs typeface="Garamond"/>
                <a:hlinkClick r:id="rId2"/>
              </a:rPr>
              <a:t>Block</a:t>
            </a:r>
            <a:r>
              <a:rPr lang="en-US" sz="2200" dirty="0">
                <a:latin typeface="Garamond"/>
                <a:cs typeface="Garamond"/>
              </a:rPr>
              <a:t> elements contain an entire large region of content. </a:t>
            </a:r>
          </a:p>
          <a:p>
            <a:pPr lvl="1"/>
            <a:r>
              <a:rPr lang="en-US" sz="2200" dirty="0">
                <a:latin typeface="Garamond"/>
                <a:cs typeface="Garamond"/>
              </a:rPr>
              <a:t>Examples: paragraphs, lists, table cells.</a:t>
            </a:r>
          </a:p>
          <a:p>
            <a:pPr lvl="1"/>
            <a:r>
              <a:rPr lang="en-US" sz="2200" dirty="0">
                <a:latin typeface="Garamond"/>
                <a:cs typeface="Garamond"/>
              </a:rPr>
              <a:t>The browser places a margin of white space between block elements for separation. </a:t>
            </a:r>
          </a:p>
          <a:p>
            <a:r>
              <a:rPr lang="en-US" sz="2200" dirty="0">
                <a:latin typeface="Garamond"/>
                <a:cs typeface="Garamond"/>
                <a:hlinkClick r:id="rId3"/>
              </a:rPr>
              <a:t>Inline elements </a:t>
            </a:r>
            <a:r>
              <a:rPr lang="en-US" sz="2200" dirty="0">
                <a:latin typeface="Garamond"/>
                <a:cs typeface="Garamond"/>
              </a:rPr>
              <a:t>affects affects a small amount of content. </a:t>
            </a:r>
          </a:p>
          <a:p>
            <a:pPr lvl="1"/>
            <a:r>
              <a:rPr lang="en-US" sz="2200" dirty="0">
                <a:latin typeface="Garamond"/>
                <a:cs typeface="Garamond"/>
              </a:rPr>
              <a:t>Examples: bold txt, code fragments, images.</a:t>
            </a:r>
          </a:p>
          <a:p>
            <a:pPr lvl="1"/>
            <a:r>
              <a:rPr lang="en-US" sz="2200" dirty="0">
                <a:latin typeface="Garamond"/>
                <a:cs typeface="Garamond"/>
              </a:rPr>
              <a:t>The browser allows many inline elements to appear on the same line. </a:t>
            </a:r>
          </a:p>
          <a:p>
            <a:pPr lvl="1"/>
            <a:r>
              <a:rPr lang="en-US" sz="2200" dirty="0">
                <a:latin typeface="Garamond"/>
                <a:cs typeface="Garamond"/>
              </a:rPr>
              <a:t>Must be nested a block element</a:t>
            </a:r>
            <a:r>
              <a:rPr lang="en-US" dirty="0"/>
              <a:t>. </a:t>
            </a:r>
          </a:p>
        </p:txBody>
      </p:sp>
      <p:pic>
        <p:nvPicPr>
          <p:cNvPr id="5" name="Picture 4" descr="Screen Shot 2018-01-19 at 3.3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4102" y="1415298"/>
            <a:ext cx="4775200" cy="1511300"/>
          </a:xfrm>
          <a:prstGeom prst="rect">
            <a:avLst/>
          </a:prstGeom>
        </p:spPr>
      </p:pic>
    </p:spTree>
    <p:extLst>
      <p:ext uri="{BB962C8B-B14F-4D97-AF65-F5344CB8AC3E}">
        <p14:creationId xmlns:p14="http://schemas.microsoft.com/office/powerpoint/2010/main" val="300035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Exceptions and rules</a:t>
            </a:r>
          </a:p>
        </p:txBody>
      </p:sp>
      <p:sp>
        <p:nvSpPr>
          <p:cNvPr id="4" name="Content Placeholder 3"/>
          <p:cNvSpPr>
            <a:spLocks noGrp="1"/>
          </p:cNvSpPr>
          <p:nvPr>
            <p:ph idx="1"/>
          </p:nvPr>
        </p:nvSpPr>
        <p:spPr>
          <a:xfrm>
            <a:off x="457200" y="1961872"/>
            <a:ext cx="8229600" cy="3505236"/>
          </a:xfrm>
        </p:spPr>
        <p:txBody>
          <a:bodyPr>
            <a:noAutofit/>
          </a:bodyPr>
          <a:lstStyle/>
          <a:p>
            <a:r>
              <a:rPr lang="en-US" sz="1700" dirty="0">
                <a:latin typeface="Garamond"/>
                <a:cs typeface="Garamond"/>
              </a:rPr>
              <a:t>Block vs. inline:</a:t>
            </a:r>
          </a:p>
          <a:p>
            <a:pPr lvl="1"/>
            <a:r>
              <a:rPr lang="en-US" sz="1700" dirty="0">
                <a:latin typeface="Garamond"/>
                <a:cs typeface="Garamond"/>
              </a:rPr>
              <a:t>Some block elements can contain only other block elements: &lt;body&gt;, &lt;form&gt;</a:t>
            </a:r>
          </a:p>
          <a:p>
            <a:pPr lvl="1"/>
            <a:r>
              <a:rPr lang="en-US" sz="1700" dirty="0">
                <a:latin typeface="Garamond"/>
                <a:cs typeface="Garamond"/>
              </a:rPr>
              <a:t>&lt;p&gt; tags can contain only inline elements and plain text</a:t>
            </a:r>
          </a:p>
          <a:p>
            <a:pPr lvl="1"/>
            <a:r>
              <a:rPr lang="en-US" sz="1700" dirty="0">
                <a:latin typeface="Garamond"/>
                <a:cs typeface="Garamond"/>
              </a:rPr>
              <a:t>Some block elements can contain &lt;div&gt;,&lt;li&gt;</a:t>
            </a:r>
          </a:p>
          <a:p>
            <a:pPr lvl="1"/>
            <a:endParaRPr lang="en-US" sz="1700" dirty="0">
              <a:latin typeface="Garamond"/>
              <a:cs typeface="Garamond"/>
            </a:endParaRPr>
          </a:p>
          <a:p>
            <a:r>
              <a:rPr lang="en-US" sz="1700" dirty="0">
                <a:latin typeface="Garamond"/>
                <a:cs typeface="Garamond"/>
              </a:rPr>
              <a:t>Some elements are only allowed to contain certain other elements</a:t>
            </a:r>
          </a:p>
          <a:p>
            <a:pPr lvl="1"/>
            <a:r>
              <a:rPr lang="en-US" sz="1700" dirty="0">
                <a:latin typeface="Garamond"/>
                <a:cs typeface="Garamond"/>
              </a:rPr>
              <a:t>&lt;</a:t>
            </a:r>
            <a:r>
              <a:rPr lang="en-US" sz="1700" dirty="0" err="1">
                <a:latin typeface="Garamond"/>
                <a:cs typeface="Garamond"/>
              </a:rPr>
              <a:t>ul</a:t>
            </a:r>
            <a:r>
              <a:rPr lang="en-US" sz="1700" dirty="0">
                <a:latin typeface="Garamond"/>
                <a:cs typeface="Garamond"/>
              </a:rPr>
              <a:t>&gt; is only allowed to contain &lt;li&gt;</a:t>
            </a:r>
          </a:p>
          <a:p>
            <a:endParaRPr lang="en-US" sz="1700" dirty="0">
              <a:latin typeface="Garamond"/>
              <a:cs typeface="Garamond"/>
            </a:endParaRPr>
          </a:p>
          <a:p>
            <a:r>
              <a:rPr lang="en-US" sz="1700" dirty="0">
                <a:latin typeface="Garamond"/>
                <a:cs typeface="Garamond"/>
              </a:rPr>
              <a:t>Some elements are only allowed once per document:</a:t>
            </a:r>
          </a:p>
          <a:p>
            <a:pPr lvl="1"/>
            <a:r>
              <a:rPr lang="en-US" sz="1700" dirty="0">
                <a:latin typeface="Garamond"/>
                <a:cs typeface="Garamond"/>
              </a:rPr>
              <a:t>&lt;html&gt;</a:t>
            </a:r>
          </a:p>
          <a:p>
            <a:pPr lvl="1"/>
            <a:r>
              <a:rPr lang="en-US" sz="1700" dirty="0">
                <a:latin typeface="Garamond"/>
                <a:cs typeface="Garamond"/>
              </a:rPr>
              <a:t>&lt;body&gt;</a:t>
            </a:r>
          </a:p>
          <a:p>
            <a:pPr lvl="1"/>
            <a:r>
              <a:rPr lang="en-US" sz="1700" dirty="0">
                <a:latin typeface="Garamond"/>
                <a:cs typeface="Garamond"/>
              </a:rPr>
              <a:t>&lt;head&gt;</a:t>
            </a:r>
          </a:p>
          <a:p>
            <a:pPr lvl="1"/>
            <a:r>
              <a:rPr lang="en-US" sz="1700" dirty="0">
                <a:latin typeface="Garamond"/>
                <a:cs typeface="Garamond"/>
              </a:rPr>
              <a:t>&lt;main&gt;</a:t>
            </a:r>
          </a:p>
        </p:txBody>
      </p:sp>
    </p:spTree>
    <p:extLst>
      <p:ext uri="{BB962C8B-B14F-4D97-AF65-F5344CB8AC3E}">
        <p14:creationId xmlns:p14="http://schemas.microsoft.com/office/powerpoint/2010/main" val="244523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Images: </a:t>
            </a:r>
            <a:r>
              <a:rPr lang="en-US" dirty="0">
                <a:solidFill>
                  <a:schemeClr val="accent5"/>
                </a:solidFill>
              </a:rPr>
              <a:t>&lt;</a:t>
            </a:r>
            <a:r>
              <a:rPr lang="en-US" dirty="0" err="1">
                <a:solidFill>
                  <a:schemeClr val="accent5"/>
                </a:solidFill>
              </a:rPr>
              <a:t>img</a:t>
            </a:r>
            <a:r>
              <a:rPr lang="en-US" dirty="0">
                <a:solidFill>
                  <a:schemeClr val="accent5"/>
                </a:solidFill>
              </a:rPr>
              <a:t>&gt;</a:t>
            </a:r>
          </a:p>
        </p:txBody>
      </p:sp>
      <p:sp>
        <p:nvSpPr>
          <p:cNvPr id="4" name="Content Placeholder 3"/>
          <p:cNvSpPr>
            <a:spLocks noGrp="1"/>
          </p:cNvSpPr>
          <p:nvPr>
            <p:ph idx="1"/>
          </p:nvPr>
        </p:nvSpPr>
        <p:spPr>
          <a:xfrm>
            <a:off x="457199" y="1614617"/>
            <a:ext cx="8229600" cy="694510"/>
          </a:xfrm>
        </p:spPr>
        <p:txBody>
          <a:bodyPr>
            <a:noAutofit/>
          </a:bodyPr>
          <a:lstStyle/>
          <a:p>
            <a:r>
              <a:rPr lang="en-US" sz="2000" dirty="0">
                <a:latin typeface="Garamond"/>
                <a:cs typeface="Garamond"/>
              </a:rPr>
              <a:t>Inserts a graphical image onto the page (inline) </a:t>
            </a:r>
          </a:p>
        </p:txBody>
      </p:sp>
      <p:sp>
        <p:nvSpPr>
          <p:cNvPr id="5" name="TextBox 4"/>
          <p:cNvSpPr txBox="1"/>
          <p:nvPr/>
        </p:nvSpPr>
        <p:spPr>
          <a:xfrm>
            <a:off x="457200" y="2318937"/>
            <a:ext cx="8071668" cy="369332"/>
          </a:xfrm>
          <a:prstGeom prst="rect">
            <a:avLst/>
          </a:prstGeom>
          <a:solidFill>
            <a:srgbClr val="EBF1DE"/>
          </a:solidFill>
        </p:spPr>
        <p:txBody>
          <a:bodyPr wrap="square" rtlCol="0">
            <a:spAutoFit/>
          </a:bodyPr>
          <a:lstStyle/>
          <a:p>
            <a:r>
              <a:rPr lang="en-US" dirty="0"/>
              <a:t>&lt;</a:t>
            </a:r>
            <a:r>
              <a:rPr lang="en-US" dirty="0" err="1"/>
              <a:t>img</a:t>
            </a:r>
            <a:r>
              <a:rPr lang="en-US" dirty="0"/>
              <a:t> </a:t>
            </a:r>
            <a:r>
              <a:rPr lang="en-US" dirty="0" err="1"/>
              <a:t>src</a:t>
            </a:r>
            <a:r>
              <a:rPr lang="en-US" dirty="0"/>
              <a:t>='images/</a:t>
            </a:r>
            <a:r>
              <a:rPr lang="en-US" dirty="0" err="1"/>
              <a:t>duck.jpg</a:t>
            </a:r>
            <a:r>
              <a:rPr lang="en-US" dirty="0"/>
              <a:t>', alt= 'giant yellow du’&gt;</a:t>
            </a:r>
          </a:p>
        </p:txBody>
      </p:sp>
      <p:sp>
        <p:nvSpPr>
          <p:cNvPr id="7" name="TextBox 6"/>
          <p:cNvSpPr txBox="1"/>
          <p:nvPr/>
        </p:nvSpPr>
        <p:spPr>
          <a:xfrm>
            <a:off x="457199" y="2672386"/>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8" name="Content Placeholder 3"/>
          <p:cNvSpPr txBox="1">
            <a:spLocks/>
          </p:cNvSpPr>
          <p:nvPr/>
        </p:nvSpPr>
        <p:spPr>
          <a:xfrm>
            <a:off x="457200" y="4822486"/>
            <a:ext cx="8229600" cy="6945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Garamond"/>
                <a:cs typeface="Garamond"/>
              </a:rPr>
              <a:t>The </a:t>
            </a:r>
            <a:r>
              <a:rPr lang="en-US" sz="2000" dirty="0" err="1">
                <a:latin typeface="Garamond"/>
                <a:cs typeface="Garamond"/>
              </a:rPr>
              <a:t>src</a:t>
            </a:r>
            <a:r>
              <a:rPr lang="en-US" sz="2000" dirty="0">
                <a:latin typeface="Garamond"/>
                <a:cs typeface="Garamond"/>
              </a:rPr>
              <a:t> attribute specifies the image URL</a:t>
            </a:r>
          </a:p>
          <a:p>
            <a:r>
              <a:rPr lang="en-US" sz="2000" dirty="0">
                <a:latin typeface="Garamond"/>
                <a:cs typeface="Garamond"/>
              </a:rPr>
              <a:t>HTML5 also requires an alt attribute describing the image, which </a:t>
            </a:r>
            <a:r>
              <a:rPr lang="en-US" sz="2000" dirty="0">
                <a:latin typeface="Garamond"/>
                <a:cs typeface="Garamond"/>
                <a:hlinkClick r:id="rId3"/>
              </a:rPr>
              <a:t>improves accessibility </a:t>
            </a:r>
            <a:r>
              <a:rPr lang="en-US" sz="2000" dirty="0">
                <a:latin typeface="Garamond"/>
                <a:cs typeface="Garamond"/>
              </a:rPr>
              <a:t>for users who can’t otherwise see it. </a:t>
            </a:r>
          </a:p>
          <a:p>
            <a:endParaRPr lang="en-US" sz="2000" dirty="0">
              <a:latin typeface="Garamond"/>
              <a:cs typeface="Garamond"/>
            </a:endParaRPr>
          </a:p>
          <a:p>
            <a:r>
              <a:rPr lang="en-US" sz="2000" dirty="0">
                <a:latin typeface="Garamond"/>
                <a:cs typeface="Garamond"/>
              </a:rPr>
              <a:t>If put in a &lt;a&gt; anchor tag, the images becomes a link. </a:t>
            </a:r>
          </a:p>
          <a:p>
            <a:pPr marL="0" indent="0">
              <a:buNone/>
            </a:pPr>
            <a:endParaRPr lang="en-US" sz="2000" dirty="0">
              <a:latin typeface="Garamond"/>
              <a:cs typeface="Garamond"/>
            </a:endParaRPr>
          </a:p>
        </p:txBody>
      </p:sp>
      <p:pic>
        <p:nvPicPr>
          <p:cNvPr id="3" name="Picture 2" descr="Screen Shot 2018-01-19 at 4.0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58" y="3212800"/>
            <a:ext cx="1503212" cy="1111688"/>
          </a:xfrm>
          <a:prstGeom prst="rect">
            <a:avLst/>
          </a:prstGeom>
        </p:spPr>
      </p:pic>
      <p:sp>
        <p:nvSpPr>
          <p:cNvPr id="9" name="TextBox 8"/>
          <p:cNvSpPr txBox="1"/>
          <p:nvPr/>
        </p:nvSpPr>
        <p:spPr>
          <a:xfrm>
            <a:off x="609599" y="4290565"/>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Tree>
    <p:extLst>
      <p:ext uri="{BB962C8B-B14F-4D97-AF65-F5344CB8AC3E}">
        <p14:creationId xmlns:p14="http://schemas.microsoft.com/office/powerpoint/2010/main" val="1136658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Line Break: </a:t>
            </a:r>
            <a:r>
              <a:rPr lang="en-US" dirty="0">
                <a:solidFill>
                  <a:srgbClr val="4BACC6"/>
                </a:solidFill>
              </a:rPr>
              <a:t>&lt;</a:t>
            </a:r>
            <a:r>
              <a:rPr lang="en-US" dirty="0" err="1">
                <a:solidFill>
                  <a:srgbClr val="4BACC6"/>
                </a:solidFill>
              </a:rPr>
              <a:t>br</a:t>
            </a:r>
            <a:r>
              <a:rPr lang="en-US" dirty="0">
                <a:solidFill>
                  <a:srgbClr val="4BACC6"/>
                </a:solidFill>
              </a:rPr>
              <a:t> /&gt;</a:t>
            </a:r>
            <a:br>
              <a:rPr lang="en-US" dirty="0">
                <a:solidFill>
                  <a:srgbClr val="4BACC6"/>
                </a:solidFill>
              </a:rPr>
            </a:br>
            <a:r>
              <a:rPr lang="en-US" sz="2800" i="1" dirty="0"/>
              <a:t>forces a line break in the middle of a block element (inline)</a:t>
            </a:r>
          </a:p>
        </p:txBody>
      </p:sp>
      <p:sp>
        <p:nvSpPr>
          <p:cNvPr id="5" name="TextBox 4"/>
          <p:cNvSpPr txBox="1"/>
          <p:nvPr/>
        </p:nvSpPr>
        <p:spPr>
          <a:xfrm>
            <a:off x="457200" y="2001437"/>
            <a:ext cx="8071668" cy="1477328"/>
          </a:xfrm>
          <a:prstGeom prst="rect">
            <a:avLst/>
          </a:prstGeom>
          <a:solidFill>
            <a:srgbClr val="EBF1DE"/>
          </a:solidFill>
        </p:spPr>
        <p:txBody>
          <a:bodyPr wrap="square" rtlCol="0">
            <a:spAutoFit/>
          </a:bodyPr>
          <a:lstStyle/>
          <a:p>
            <a:r>
              <a:rPr lang="en-US" dirty="0"/>
              <a:t> &lt;p&gt;</a:t>
            </a:r>
          </a:p>
          <a:p>
            <a:r>
              <a:rPr lang="en-US" dirty="0"/>
              <a:t>           Among twenty snowy mountains,&lt;</a:t>
            </a:r>
            <a:r>
              <a:rPr lang="en-US" dirty="0" err="1"/>
              <a:t>br</a:t>
            </a:r>
            <a:r>
              <a:rPr lang="en-US" dirty="0"/>
              <a:t>&gt;</a:t>
            </a:r>
          </a:p>
          <a:p>
            <a:r>
              <a:rPr lang="en-US" dirty="0"/>
              <a:t>            The only moving thing &lt;</a:t>
            </a:r>
            <a:r>
              <a:rPr lang="en-US" dirty="0" err="1"/>
              <a:t>br</a:t>
            </a:r>
            <a:r>
              <a:rPr lang="en-US" dirty="0"/>
              <a:t>&gt;</a:t>
            </a:r>
          </a:p>
          <a:p>
            <a:r>
              <a:rPr lang="en-US" dirty="0"/>
              <a:t>            Was the eye of the blackbird.</a:t>
            </a:r>
          </a:p>
          <a:p>
            <a:r>
              <a:rPr lang="en-US" dirty="0"/>
              <a:t>        &lt;/p&gt;</a:t>
            </a:r>
          </a:p>
        </p:txBody>
      </p:sp>
      <p:sp>
        <p:nvSpPr>
          <p:cNvPr id="7" name="TextBox 6"/>
          <p:cNvSpPr txBox="1"/>
          <p:nvPr/>
        </p:nvSpPr>
        <p:spPr>
          <a:xfrm>
            <a:off x="457199" y="3478765"/>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8" name="Content Placeholder 3"/>
          <p:cNvSpPr txBox="1">
            <a:spLocks/>
          </p:cNvSpPr>
          <p:nvPr/>
        </p:nvSpPr>
        <p:spPr>
          <a:xfrm>
            <a:off x="457200" y="5157856"/>
            <a:ext cx="8229600" cy="6945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Garamond"/>
                <a:cs typeface="Garamond"/>
              </a:rPr>
              <a:t>Warning: Don’t over-use </a:t>
            </a:r>
            <a:r>
              <a:rPr lang="en-US" sz="2000" dirty="0" err="1">
                <a:latin typeface="Garamond"/>
                <a:cs typeface="Garamond"/>
              </a:rPr>
              <a:t>br</a:t>
            </a:r>
            <a:r>
              <a:rPr lang="en-US" sz="2000" dirty="0">
                <a:latin typeface="Garamond"/>
                <a:cs typeface="Garamond"/>
              </a:rPr>
              <a:t> (guideline: &gt;=2 in a row is bad, better not to use any)</a:t>
            </a:r>
          </a:p>
          <a:p>
            <a:pPr marL="0" indent="0">
              <a:buNone/>
            </a:pPr>
            <a:endParaRPr lang="en-US" sz="2000" dirty="0">
              <a:latin typeface="Garamond"/>
              <a:cs typeface="Garamond"/>
            </a:endParaRPr>
          </a:p>
          <a:p>
            <a:pPr marL="0" indent="0">
              <a:buNone/>
            </a:pPr>
            <a:r>
              <a:rPr lang="en-US" sz="2000" dirty="0" err="1">
                <a:latin typeface="Courier New"/>
                <a:cs typeface="Courier New"/>
              </a:rPr>
              <a:t>br</a:t>
            </a:r>
            <a:r>
              <a:rPr lang="en-US" sz="2000" dirty="0">
                <a:latin typeface="Garamond"/>
                <a:cs typeface="Garamond"/>
              </a:rPr>
              <a:t> tags should not be used to separate paragraphs or uses multiple times in a row to create spacing. </a:t>
            </a:r>
          </a:p>
          <a:p>
            <a:pPr marL="0" indent="0">
              <a:buNone/>
            </a:pPr>
            <a:endParaRPr lang="en-US" sz="2000" dirty="0">
              <a:latin typeface="Garamond"/>
              <a:cs typeface="Garamond"/>
            </a:endParaRPr>
          </a:p>
          <a:p>
            <a:pPr marL="0" indent="0">
              <a:buNone/>
            </a:pPr>
            <a:r>
              <a:rPr lang="en-US" sz="2000" dirty="0">
                <a:latin typeface="Garamond"/>
                <a:cs typeface="Garamond"/>
              </a:rPr>
              <a:t> </a:t>
            </a:r>
          </a:p>
        </p:txBody>
      </p:sp>
      <p:sp>
        <p:nvSpPr>
          <p:cNvPr id="9" name="Rectangle 8"/>
          <p:cNvSpPr/>
          <p:nvPr/>
        </p:nvSpPr>
        <p:spPr>
          <a:xfrm>
            <a:off x="457200" y="3890665"/>
            <a:ext cx="8071668" cy="923330"/>
          </a:xfrm>
          <a:prstGeom prst="rect">
            <a:avLst/>
          </a:prstGeom>
          <a:noFill/>
          <a:ln>
            <a:solidFill>
              <a:srgbClr val="9BBB59"/>
            </a:solidFill>
          </a:ln>
        </p:spPr>
        <p:txBody>
          <a:bodyPr wrap="square">
            <a:spAutoFit/>
          </a:bodyPr>
          <a:lstStyle/>
          <a:p>
            <a:r>
              <a:rPr lang="en-US" dirty="0"/>
              <a:t>Among twenty snowy mountains,</a:t>
            </a:r>
          </a:p>
          <a:p>
            <a:r>
              <a:rPr lang="en-US" dirty="0"/>
              <a:t>The only moving thing </a:t>
            </a:r>
          </a:p>
          <a:p>
            <a:r>
              <a:rPr lang="en-US" dirty="0"/>
              <a:t>Was the eye of the blackbird.</a:t>
            </a:r>
          </a:p>
        </p:txBody>
      </p:sp>
      <p:sp>
        <p:nvSpPr>
          <p:cNvPr id="10" name="TextBox 9"/>
          <p:cNvSpPr txBox="1"/>
          <p:nvPr/>
        </p:nvSpPr>
        <p:spPr>
          <a:xfrm>
            <a:off x="457199" y="4813995"/>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Tree>
    <p:extLst>
      <p:ext uri="{BB962C8B-B14F-4D97-AF65-F5344CB8AC3E}">
        <p14:creationId xmlns:p14="http://schemas.microsoft.com/office/powerpoint/2010/main" val="2106556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Nesting Tags</a:t>
            </a:r>
            <a:endParaRPr lang="en-US" sz="2800" i="1" dirty="0"/>
          </a:p>
        </p:txBody>
      </p:sp>
      <p:sp>
        <p:nvSpPr>
          <p:cNvPr id="5" name="TextBox 4"/>
          <p:cNvSpPr txBox="1"/>
          <p:nvPr/>
        </p:nvSpPr>
        <p:spPr>
          <a:xfrm>
            <a:off x="457200" y="1676156"/>
            <a:ext cx="8071668" cy="923330"/>
          </a:xfrm>
          <a:prstGeom prst="rect">
            <a:avLst/>
          </a:prstGeom>
          <a:solidFill>
            <a:srgbClr val="EBF1DE"/>
          </a:solidFill>
        </p:spPr>
        <p:txBody>
          <a:bodyPr wrap="square" rtlCol="0">
            <a:spAutoFit/>
          </a:bodyPr>
          <a:lstStyle/>
          <a:p>
            <a:r>
              <a:rPr lang="en-US" dirty="0"/>
              <a:t> &lt;p&gt;HTML is &lt;</a:t>
            </a:r>
            <a:r>
              <a:rPr lang="en-US" dirty="0" err="1"/>
              <a:t>em</a:t>
            </a:r>
            <a:r>
              <a:rPr lang="en-US" dirty="0"/>
              <a:t>&gt;really, &lt;strong&gt; REALLY&lt;/</a:t>
            </a:r>
            <a:r>
              <a:rPr lang="en-US" dirty="0" err="1"/>
              <a:t>em</a:t>
            </a:r>
            <a:r>
              <a:rPr lang="en-US" dirty="0"/>
              <a:t>&gt;</a:t>
            </a:r>
          </a:p>
          <a:p>
            <a:r>
              <a:rPr lang="en-US" dirty="0"/>
              <a:t>            lots of &lt;strong&gt; fun!</a:t>
            </a:r>
          </a:p>
          <a:p>
            <a:r>
              <a:rPr lang="en-US" dirty="0"/>
              <a:t>   &lt;/p&gt;</a:t>
            </a:r>
          </a:p>
        </p:txBody>
      </p:sp>
      <p:sp>
        <p:nvSpPr>
          <p:cNvPr id="7" name="TextBox 6"/>
          <p:cNvSpPr txBox="1"/>
          <p:nvPr/>
        </p:nvSpPr>
        <p:spPr>
          <a:xfrm>
            <a:off x="457199" y="2599486"/>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 bad</a:t>
            </a:r>
          </a:p>
        </p:txBody>
      </p:sp>
      <p:sp>
        <p:nvSpPr>
          <p:cNvPr id="8" name="Content Placeholder 3"/>
          <p:cNvSpPr txBox="1">
            <a:spLocks/>
          </p:cNvSpPr>
          <p:nvPr/>
        </p:nvSpPr>
        <p:spPr>
          <a:xfrm>
            <a:off x="457200" y="5157856"/>
            <a:ext cx="8229600" cy="6945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Garamond"/>
                <a:cs typeface="Garamond"/>
              </a:rPr>
              <a:t>Tags must be correctly nested.</a:t>
            </a:r>
          </a:p>
          <a:p>
            <a:pPr marL="685800" lvl="1"/>
            <a:r>
              <a:rPr lang="en-US" sz="1600" dirty="0">
                <a:latin typeface="Garamond"/>
                <a:cs typeface="Garamond"/>
              </a:rPr>
              <a:t> A closing tag must match the most recently opened tag. </a:t>
            </a:r>
          </a:p>
          <a:p>
            <a:pPr marL="0" indent="0">
              <a:buNone/>
            </a:pPr>
            <a:r>
              <a:rPr lang="en-US" sz="2000" dirty="0">
                <a:latin typeface="Garamond"/>
                <a:cs typeface="Garamond"/>
              </a:rPr>
              <a:t>The browser may render it correctly anyway,  but it is invalid HTML</a:t>
            </a:r>
          </a:p>
          <a:p>
            <a:pPr marL="0" indent="0">
              <a:buNone/>
            </a:pPr>
            <a:endParaRPr lang="en-US" sz="2000" dirty="0">
              <a:latin typeface="Garamond"/>
              <a:cs typeface="Garamond"/>
            </a:endParaRPr>
          </a:p>
          <a:p>
            <a:pPr marL="0" indent="0">
              <a:buNone/>
            </a:pPr>
            <a:r>
              <a:rPr lang="en-US" sz="2000" dirty="0">
                <a:latin typeface="Garamond"/>
                <a:cs typeface="Garamond"/>
              </a:rPr>
              <a:t> </a:t>
            </a:r>
          </a:p>
        </p:txBody>
      </p:sp>
      <p:sp>
        <p:nvSpPr>
          <p:cNvPr id="9" name="TextBox 8"/>
          <p:cNvSpPr txBox="1"/>
          <p:nvPr/>
        </p:nvSpPr>
        <p:spPr>
          <a:xfrm>
            <a:off x="609599" y="3269079"/>
            <a:ext cx="8071668" cy="646331"/>
          </a:xfrm>
          <a:prstGeom prst="rect">
            <a:avLst/>
          </a:prstGeom>
          <a:solidFill>
            <a:srgbClr val="EBF1DE"/>
          </a:solidFill>
        </p:spPr>
        <p:txBody>
          <a:bodyPr wrap="square" rtlCol="0">
            <a:spAutoFit/>
          </a:bodyPr>
          <a:lstStyle/>
          <a:p>
            <a:r>
              <a:rPr lang="en-US" dirty="0"/>
              <a:t> &lt;p&gt;HTML is &lt;</a:t>
            </a:r>
            <a:r>
              <a:rPr lang="en-US" dirty="0" err="1"/>
              <a:t>em</a:t>
            </a:r>
            <a:r>
              <a:rPr lang="en-US" dirty="0"/>
              <a:t>&gt;Really &lt;/</a:t>
            </a:r>
            <a:r>
              <a:rPr lang="en-US" dirty="0" err="1"/>
              <a:t>em</a:t>
            </a:r>
            <a:r>
              <a:rPr lang="en-US" dirty="0"/>
              <a:t>&gt; , &lt;strong&gt; lots of &lt;/strong&gt; fun!</a:t>
            </a:r>
          </a:p>
          <a:p>
            <a:r>
              <a:rPr lang="en-US" dirty="0"/>
              <a:t>   &lt;/p&gt;</a:t>
            </a:r>
          </a:p>
        </p:txBody>
      </p:sp>
      <p:sp>
        <p:nvSpPr>
          <p:cNvPr id="10" name="TextBox 9"/>
          <p:cNvSpPr txBox="1"/>
          <p:nvPr/>
        </p:nvSpPr>
        <p:spPr>
          <a:xfrm>
            <a:off x="609598" y="3991039"/>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 good</a:t>
            </a:r>
          </a:p>
        </p:txBody>
      </p:sp>
    </p:spTree>
    <p:extLst>
      <p:ext uri="{BB962C8B-B14F-4D97-AF65-F5344CB8AC3E}">
        <p14:creationId xmlns:p14="http://schemas.microsoft.com/office/powerpoint/2010/main" val="4268782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Comments: </a:t>
            </a:r>
            <a:r>
              <a:rPr lang="en-US" dirty="0">
                <a:solidFill>
                  <a:srgbClr val="4BACC6"/>
                </a:solidFill>
                <a:latin typeface="Courier New"/>
                <a:cs typeface="Courier New"/>
              </a:rPr>
              <a:t>&lt;!-- …</a:t>
            </a:r>
            <a:r>
              <a:rPr lang="en-US" dirty="0">
                <a:solidFill>
                  <a:srgbClr val="4BACC6"/>
                </a:solidFill>
                <a:latin typeface="Courier New"/>
                <a:cs typeface="Courier New"/>
                <a:sym typeface="Wingdings"/>
              </a:rPr>
              <a:t>&gt;</a:t>
            </a:r>
            <a:br>
              <a:rPr lang="en-US" dirty="0">
                <a:solidFill>
                  <a:srgbClr val="4BACC6"/>
                </a:solidFill>
                <a:latin typeface="Courier New"/>
                <a:cs typeface="Courier New"/>
                <a:sym typeface="Wingdings"/>
              </a:rPr>
            </a:br>
            <a:r>
              <a:rPr lang="en-US" sz="2800" i="1" dirty="0">
                <a:solidFill>
                  <a:srgbClr val="000090"/>
                </a:solidFill>
                <a:sym typeface="Wingdings"/>
              </a:rPr>
              <a:t>comments do document your HTML file</a:t>
            </a:r>
            <a:endParaRPr lang="en-US" sz="2800" i="1" dirty="0"/>
          </a:p>
        </p:txBody>
      </p:sp>
      <p:sp>
        <p:nvSpPr>
          <p:cNvPr id="5" name="TextBox 4"/>
          <p:cNvSpPr txBox="1"/>
          <p:nvPr/>
        </p:nvSpPr>
        <p:spPr>
          <a:xfrm>
            <a:off x="457200" y="1676156"/>
            <a:ext cx="8071668" cy="646331"/>
          </a:xfrm>
          <a:prstGeom prst="rect">
            <a:avLst/>
          </a:prstGeom>
          <a:solidFill>
            <a:srgbClr val="EBF1DE"/>
          </a:solidFill>
        </p:spPr>
        <p:txBody>
          <a:bodyPr wrap="square" rtlCol="0">
            <a:spAutoFit/>
          </a:bodyPr>
          <a:lstStyle/>
          <a:p>
            <a:r>
              <a:rPr lang="en-US" dirty="0"/>
              <a:t>&lt;!--   My first web page.        --&gt;</a:t>
            </a:r>
          </a:p>
          <a:p>
            <a:r>
              <a:rPr lang="en-US" dirty="0"/>
              <a:t>   &lt;p&gt; CSC Courses are so much fun!</a:t>
            </a:r>
          </a:p>
        </p:txBody>
      </p:sp>
      <p:sp>
        <p:nvSpPr>
          <p:cNvPr id="7" name="TextBox 6"/>
          <p:cNvSpPr txBox="1"/>
          <p:nvPr/>
        </p:nvSpPr>
        <p:spPr>
          <a:xfrm>
            <a:off x="457199" y="2337370"/>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8" name="Content Placeholder 3"/>
          <p:cNvSpPr txBox="1">
            <a:spLocks/>
          </p:cNvSpPr>
          <p:nvPr/>
        </p:nvSpPr>
        <p:spPr>
          <a:xfrm>
            <a:off x="457198" y="4011629"/>
            <a:ext cx="8229601" cy="150265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Garamond"/>
                <a:cs typeface="Garamond"/>
              </a:rPr>
              <a:t>Many web pages are not thoroughly commented( or at all). </a:t>
            </a:r>
          </a:p>
          <a:p>
            <a:pPr marL="0" indent="0">
              <a:buNone/>
            </a:pPr>
            <a:r>
              <a:rPr lang="en-US" sz="2000" dirty="0">
                <a:latin typeface="Garamond"/>
                <a:cs typeface="Garamond"/>
              </a:rPr>
              <a:t>Comments are useful at top </a:t>
            </a:r>
            <a:r>
              <a:rPr lang="en-US" sz="2000" dirty="0" err="1">
                <a:latin typeface="Garamond"/>
                <a:cs typeface="Garamond"/>
              </a:rPr>
              <a:t>fo</a:t>
            </a:r>
            <a:r>
              <a:rPr lang="en-US" sz="2000" dirty="0">
                <a:latin typeface="Garamond"/>
                <a:cs typeface="Garamond"/>
              </a:rPr>
              <a:t> page and for disabling code.</a:t>
            </a:r>
          </a:p>
          <a:p>
            <a:pPr marL="0" indent="0">
              <a:buNone/>
            </a:pPr>
            <a:r>
              <a:rPr lang="en-US" sz="2000" dirty="0">
                <a:latin typeface="Garamond"/>
                <a:cs typeface="Garamond"/>
              </a:rPr>
              <a:t>Comments can’t be nested and cannot contain a  “—”</a:t>
            </a:r>
          </a:p>
          <a:p>
            <a:pPr marL="0" indent="0">
              <a:buNone/>
            </a:pPr>
            <a:r>
              <a:rPr lang="en-US" sz="2000" b="1" dirty="0">
                <a:latin typeface="Garamond"/>
                <a:cs typeface="Garamond"/>
              </a:rPr>
              <a:t>Do not leave commented-out HMTL code in your homework</a:t>
            </a:r>
            <a:r>
              <a:rPr lang="en-US" sz="2000" dirty="0">
                <a:latin typeface="Garamond"/>
                <a:cs typeface="Garamond"/>
              </a:rPr>
              <a:t>. </a:t>
            </a:r>
          </a:p>
          <a:p>
            <a:pPr marL="0" indent="0">
              <a:buNone/>
            </a:pPr>
            <a:endParaRPr lang="en-US" sz="2000" dirty="0">
              <a:latin typeface="Garamond"/>
              <a:cs typeface="Garamond"/>
            </a:endParaRPr>
          </a:p>
          <a:p>
            <a:pPr marL="0" indent="0">
              <a:buNone/>
            </a:pPr>
            <a:r>
              <a:rPr lang="en-US" sz="2000" dirty="0">
                <a:solidFill>
                  <a:srgbClr val="FF0000"/>
                </a:solidFill>
                <a:latin typeface="Garamond"/>
                <a:cs typeface="Garamond"/>
              </a:rPr>
              <a:t>Toggle block comment in Brackets:   </a:t>
            </a:r>
            <a:r>
              <a:rPr lang="en-US" sz="2000" dirty="0" err="1">
                <a:solidFill>
                  <a:srgbClr val="FF0000"/>
                </a:solidFill>
                <a:latin typeface="Garamond"/>
                <a:cs typeface="Garamond"/>
              </a:rPr>
              <a:t>option+command</a:t>
            </a:r>
            <a:r>
              <a:rPr lang="en-US" sz="2000" dirty="0">
                <a:solidFill>
                  <a:srgbClr val="FF0000"/>
                </a:solidFill>
                <a:latin typeface="Garamond"/>
                <a:cs typeface="Garamond"/>
              </a:rPr>
              <a:t>+/</a:t>
            </a:r>
          </a:p>
          <a:p>
            <a:pPr marL="0" indent="0">
              <a:buNone/>
            </a:pPr>
            <a:r>
              <a:rPr lang="en-US" sz="2000" dirty="0">
                <a:solidFill>
                  <a:srgbClr val="FF0000"/>
                </a:solidFill>
                <a:latin typeface="Garamond"/>
                <a:cs typeface="Garamond"/>
              </a:rPr>
              <a:t>Toggle line comments in Brackets:   command +/</a:t>
            </a:r>
          </a:p>
          <a:p>
            <a:pPr marL="0" indent="0">
              <a:buNone/>
            </a:pPr>
            <a:endParaRPr lang="en-US" sz="2000" dirty="0">
              <a:latin typeface="Garamond"/>
              <a:cs typeface="Garamond"/>
            </a:endParaRPr>
          </a:p>
        </p:txBody>
      </p:sp>
      <p:sp>
        <p:nvSpPr>
          <p:cNvPr id="11" name="Rectangle 10"/>
          <p:cNvSpPr/>
          <p:nvPr/>
        </p:nvSpPr>
        <p:spPr>
          <a:xfrm>
            <a:off x="457200" y="2945802"/>
            <a:ext cx="8071668" cy="369332"/>
          </a:xfrm>
          <a:prstGeom prst="rect">
            <a:avLst/>
          </a:prstGeom>
          <a:noFill/>
          <a:ln>
            <a:solidFill>
              <a:srgbClr val="9BBB59"/>
            </a:solidFill>
          </a:ln>
        </p:spPr>
        <p:txBody>
          <a:bodyPr wrap="square">
            <a:spAutoFit/>
          </a:bodyPr>
          <a:lstStyle/>
          <a:p>
            <a:r>
              <a:rPr lang="en-US" dirty="0"/>
              <a:t>CSC Courses are so much fun!</a:t>
            </a:r>
          </a:p>
        </p:txBody>
      </p:sp>
      <p:sp>
        <p:nvSpPr>
          <p:cNvPr id="12" name="TextBox 11"/>
          <p:cNvSpPr txBox="1"/>
          <p:nvPr/>
        </p:nvSpPr>
        <p:spPr>
          <a:xfrm>
            <a:off x="457199" y="3315134"/>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Tree>
    <p:extLst>
      <p:ext uri="{BB962C8B-B14F-4D97-AF65-F5344CB8AC3E}">
        <p14:creationId xmlns:p14="http://schemas.microsoft.com/office/powerpoint/2010/main" val="242693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How to do well in the course?</a:t>
            </a:r>
          </a:p>
        </p:txBody>
      </p:sp>
      <p:sp>
        <p:nvSpPr>
          <p:cNvPr id="4" name="Content Placeholder 3"/>
          <p:cNvSpPr>
            <a:spLocks noGrp="1"/>
          </p:cNvSpPr>
          <p:nvPr>
            <p:ph idx="1"/>
          </p:nvPr>
        </p:nvSpPr>
        <p:spPr>
          <a:xfrm>
            <a:off x="457200" y="1458527"/>
            <a:ext cx="8229600" cy="4525963"/>
          </a:xfrm>
        </p:spPr>
        <p:txBody>
          <a:bodyPr>
            <a:normAutofit fontScale="85000" lnSpcReduction="10000"/>
          </a:bodyPr>
          <a:lstStyle/>
          <a:p>
            <a:pPr>
              <a:buSzPct val="50000"/>
            </a:pPr>
            <a:r>
              <a:rPr lang="en-US" dirty="0">
                <a:latin typeface="Garamond"/>
                <a:cs typeface="Garamond"/>
              </a:rPr>
              <a:t>We are going to cover </a:t>
            </a:r>
            <a:r>
              <a:rPr lang="en-US" b="1" dirty="0">
                <a:latin typeface="Garamond"/>
                <a:cs typeface="Garamond"/>
              </a:rPr>
              <a:t>5 languages </a:t>
            </a:r>
            <a:r>
              <a:rPr lang="en-US" dirty="0">
                <a:latin typeface="Garamond"/>
                <a:cs typeface="Garamond"/>
              </a:rPr>
              <a:t>or more in one semester (3 credits!) and without a lab session…..</a:t>
            </a:r>
          </a:p>
          <a:p>
            <a:pPr>
              <a:buSzPct val="50000"/>
            </a:pPr>
            <a:r>
              <a:rPr lang="en-US" dirty="0">
                <a:latin typeface="Garamond"/>
                <a:cs typeface="Garamond"/>
              </a:rPr>
              <a:t>Lectures are ONLY guidance. Read the take-home online tutorials and materials for further understanding.</a:t>
            </a:r>
          </a:p>
          <a:p>
            <a:pPr>
              <a:buSzPct val="50000"/>
            </a:pPr>
            <a:r>
              <a:rPr lang="en-US" dirty="0">
                <a:latin typeface="Garamond"/>
                <a:cs typeface="Garamond"/>
              </a:rPr>
              <a:t>Work with a peer. </a:t>
            </a:r>
          </a:p>
          <a:p>
            <a:pPr>
              <a:buSzPct val="50000"/>
            </a:pPr>
            <a:r>
              <a:rPr lang="en-US" dirty="0">
                <a:latin typeface="Garamond"/>
                <a:cs typeface="Garamond"/>
              </a:rPr>
              <a:t>Contribute at least 1 hour a week to Creative Project.</a:t>
            </a:r>
          </a:p>
          <a:p>
            <a:pPr>
              <a:buSzPct val="50000"/>
            </a:pPr>
            <a:r>
              <a:rPr lang="en-US" dirty="0">
                <a:latin typeface="Garamond"/>
                <a:cs typeface="Garamond"/>
              </a:rPr>
              <a:t>Do lots of coding exercises and practices. </a:t>
            </a:r>
          </a:p>
          <a:p>
            <a:pPr>
              <a:buSzPct val="50000"/>
            </a:pPr>
            <a:r>
              <a:rPr lang="en-US" dirty="0">
                <a:latin typeface="Garamond"/>
                <a:cs typeface="Garamond"/>
              </a:rPr>
              <a:t>Complete homework EARLY and leave room for improvement (perfectionism is KEY for web development).  </a:t>
            </a:r>
          </a:p>
          <a:p>
            <a:pPr marL="0" indent="0">
              <a:buSzPct val="50000"/>
              <a:buNone/>
            </a:pPr>
            <a:endParaRPr lang="en-US" dirty="0"/>
          </a:p>
          <a:p>
            <a:pPr>
              <a:buSzPct val="50000"/>
            </a:pPr>
            <a:endParaRPr lang="en-US" dirty="0"/>
          </a:p>
        </p:txBody>
      </p:sp>
    </p:spTree>
    <p:extLst>
      <p:ext uri="{BB962C8B-B14F-4D97-AF65-F5344CB8AC3E}">
        <p14:creationId xmlns:p14="http://schemas.microsoft.com/office/powerpoint/2010/main" val="78963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Web Standards</a:t>
            </a:r>
            <a:br>
              <a:rPr lang="en-US" dirty="0">
                <a:solidFill>
                  <a:srgbClr val="000090"/>
                </a:solidFill>
              </a:rPr>
            </a:br>
            <a:endParaRPr lang="en-US" sz="2800" i="1" dirty="0"/>
          </a:p>
        </p:txBody>
      </p:sp>
      <p:sp>
        <p:nvSpPr>
          <p:cNvPr id="8" name="Content Placeholder 3"/>
          <p:cNvSpPr txBox="1">
            <a:spLocks/>
          </p:cNvSpPr>
          <p:nvPr/>
        </p:nvSpPr>
        <p:spPr>
          <a:xfrm>
            <a:off x="457198" y="1774870"/>
            <a:ext cx="8229601" cy="24131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Garamond"/>
                <a:cs typeface="Garamond"/>
              </a:rPr>
              <a:t>It is important to write proper HMTL code and.</a:t>
            </a:r>
          </a:p>
          <a:p>
            <a:r>
              <a:rPr lang="en-US" sz="2800" dirty="0">
                <a:latin typeface="Garamond"/>
                <a:cs typeface="Garamond"/>
              </a:rPr>
              <a:t>Why use valid HMTL  and web standards?</a:t>
            </a:r>
          </a:p>
          <a:p>
            <a:r>
              <a:rPr lang="en-US" sz="2800" dirty="0">
                <a:latin typeface="Garamond"/>
                <a:cs typeface="Garamond"/>
              </a:rPr>
              <a:t>More rigid and structured language</a:t>
            </a:r>
          </a:p>
          <a:p>
            <a:r>
              <a:rPr lang="en-US" sz="2800" dirty="0">
                <a:latin typeface="Garamond"/>
                <a:cs typeface="Garamond"/>
              </a:rPr>
              <a:t>More interoperable across different web browsers</a:t>
            </a:r>
          </a:p>
          <a:p>
            <a:r>
              <a:rPr lang="en-US" sz="2800" dirty="0">
                <a:latin typeface="Garamond"/>
                <a:cs typeface="Garamond"/>
              </a:rPr>
              <a:t>More Likely that our pages will display correctly in the future</a:t>
            </a:r>
          </a:p>
          <a:p>
            <a:pPr marL="457200" lvl="1" indent="-457200"/>
            <a:r>
              <a:rPr lang="en-US" dirty="0"/>
              <a:t>can be interchanged with other XML data: </a:t>
            </a:r>
            <a:r>
              <a:rPr lang="en-US" dirty="0">
                <a:hlinkClick r:id="rId3"/>
              </a:rPr>
              <a:t>SVG</a:t>
            </a:r>
            <a:r>
              <a:rPr lang="en-US" dirty="0"/>
              <a:t> (graphics), </a:t>
            </a:r>
            <a:r>
              <a:rPr lang="en-US" dirty="0">
                <a:hlinkClick r:id="rId4"/>
              </a:rPr>
              <a:t>MathML</a:t>
            </a:r>
            <a:r>
              <a:rPr lang="en-US" dirty="0"/>
              <a:t>, </a:t>
            </a:r>
            <a:r>
              <a:rPr lang="en-US" dirty="0">
                <a:hlinkClick r:id="rId5"/>
              </a:rPr>
              <a:t>MusicML</a:t>
            </a:r>
            <a:r>
              <a:rPr lang="en-US" dirty="0"/>
              <a:t>, </a:t>
            </a:r>
            <a:r>
              <a:rPr lang="en-US" dirty="0">
                <a:hlinkClick r:id="rId6"/>
              </a:rPr>
              <a:t>etc.</a:t>
            </a:r>
            <a:endParaRPr lang="en-US" dirty="0"/>
          </a:p>
          <a:p>
            <a:pPr marL="457200" lvl="1" indent="-457200"/>
            <a:r>
              <a:rPr lang="en-US" dirty="0"/>
              <a:t>Do the proper HTML code for your homework!! Meet the official standards. </a:t>
            </a:r>
          </a:p>
          <a:p>
            <a:pPr marL="0" indent="0">
              <a:buNone/>
            </a:pPr>
            <a:endParaRPr lang="en-US" sz="2000" dirty="0">
              <a:latin typeface="Garamond"/>
              <a:cs typeface="Garamond"/>
            </a:endParaRPr>
          </a:p>
          <a:p>
            <a:pPr marL="0" indent="0">
              <a:buNone/>
            </a:pPr>
            <a:r>
              <a:rPr lang="en-US" sz="2000" dirty="0">
                <a:latin typeface="Garamond"/>
                <a:cs typeface="Garamond"/>
              </a:rPr>
              <a:t>  </a:t>
            </a:r>
          </a:p>
          <a:p>
            <a:pPr marL="0" indent="0">
              <a:buNone/>
            </a:pPr>
            <a:endParaRPr lang="en-US" sz="2000" dirty="0">
              <a:latin typeface="Garamond"/>
              <a:cs typeface="Garamond"/>
            </a:endParaRPr>
          </a:p>
        </p:txBody>
      </p:sp>
    </p:spTree>
    <p:extLst>
      <p:ext uri="{BB962C8B-B14F-4D97-AF65-F5344CB8AC3E}">
        <p14:creationId xmlns:p14="http://schemas.microsoft.com/office/powerpoint/2010/main" val="2010104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W3C HTML Validator</a:t>
            </a:r>
            <a:endParaRPr lang="en-US" sz="2800" i="1" dirty="0"/>
          </a:p>
        </p:txBody>
      </p:sp>
      <p:sp>
        <p:nvSpPr>
          <p:cNvPr id="8" name="Content Placeholder 3"/>
          <p:cNvSpPr txBox="1">
            <a:spLocks/>
          </p:cNvSpPr>
          <p:nvPr/>
        </p:nvSpPr>
        <p:spPr>
          <a:xfrm>
            <a:off x="457198" y="2059945"/>
            <a:ext cx="8229601" cy="24131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Garamond"/>
                <a:cs typeface="Garamond"/>
              </a:rPr>
              <a:t>Check </a:t>
            </a:r>
            <a:r>
              <a:rPr lang="en-US" sz="2000" dirty="0">
                <a:latin typeface="Garamond"/>
                <a:cs typeface="Garamond"/>
                <a:hlinkClick r:id="rId3"/>
              </a:rPr>
              <a:t>http://validator.w3.org/</a:t>
            </a:r>
            <a:endParaRPr lang="en-US" sz="2000" dirty="0">
              <a:latin typeface="Garamond"/>
              <a:cs typeface="Garamond"/>
            </a:endParaRPr>
          </a:p>
          <a:p>
            <a:pPr marL="0" indent="0">
              <a:buNone/>
            </a:pPr>
            <a:endParaRPr lang="en-US" sz="2000" dirty="0">
              <a:latin typeface="Garamond"/>
              <a:cs typeface="Garamond"/>
            </a:endParaRPr>
          </a:p>
          <a:p>
            <a:pPr marL="0" indent="0">
              <a:buNone/>
            </a:pPr>
            <a:endParaRPr lang="en-US" sz="2000" dirty="0">
              <a:latin typeface="Garamond"/>
              <a:cs typeface="Garamond"/>
            </a:endParaRPr>
          </a:p>
          <a:p>
            <a:pPr marL="0" indent="0">
              <a:buNone/>
            </a:pPr>
            <a:r>
              <a:rPr lang="en-US" sz="2000" dirty="0">
                <a:latin typeface="Garamond"/>
                <a:cs typeface="Garamond"/>
              </a:rPr>
              <a:t>Checks your HTML code to make sure it follows the official HTML syntax.</a:t>
            </a:r>
          </a:p>
          <a:p>
            <a:pPr marL="0" indent="0">
              <a:buNone/>
            </a:pPr>
            <a:endParaRPr lang="en-US" sz="2000" dirty="0">
              <a:latin typeface="Garamond"/>
              <a:cs typeface="Garamond"/>
            </a:endParaRPr>
          </a:p>
          <a:p>
            <a:pPr marL="0" indent="0">
              <a:buNone/>
            </a:pPr>
            <a:r>
              <a:rPr lang="en-US" sz="2000" dirty="0">
                <a:latin typeface="Garamond"/>
                <a:cs typeface="Garamond"/>
              </a:rPr>
              <a:t>More picky than the browser, which may render  bad HMTL correctly. </a:t>
            </a:r>
          </a:p>
          <a:p>
            <a:pPr marL="0" indent="0">
              <a:buNone/>
            </a:pPr>
            <a:endParaRPr lang="en-US" sz="2000" dirty="0">
              <a:latin typeface="Garamond"/>
              <a:cs typeface="Garamond"/>
            </a:endParaRPr>
          </a:p>
        </p:txBody>
      </p:sp>
    </p:spTree>
    <p:extLst>
      <p:ext uri="{BB962C8B-B14F-4D97-AF65-F5344CB8AC3E}">
        <p14:creationId xmlns:p14="http://schemas.microsoft.com/office/powerpoint/2010/main" val="567699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Unordered List: </a:t>
            </a:r>
            <a:r>
              <a:rPr lang="en-US" dirty="0">
                <a:solidFill>
                  <a:schemeClr val="accent5"/>
                </a:solidFill>
                <a:latin typeface="Courier New"/>
                <a:cs typeface="Courier New"/>
              </a:rPr>
              <a:t>&lt;</a:t>
            </a:r>
            <a:r>
              <a:rPr lang="en-US" dirty="0" err="1">
                <a:solidFill>
                  <a:schemeClr val="accent5"/>
                </a:solidFill>
                <a:latin typeface="Courier New"/>
                <a:cs typeface="Courier New"/>
              </a:rPr>
              <a:t>ul</a:t>
            </a:r>
            <a:r>
              <a:rPr lang="en-US" dirty="0">
                <a:solidFill>
                  <a:schemeClr val="accent5"/>
                </a:solidFill>
                <a:latin typeface="Courier New"/>
                <a:cs typeface="Courier New"/>
              </a:rPr>
              <a:t>&gt;,&lt;li&gt;</a:t>
            </a:r>
            <a:endParaRPr lang="en-US" sz="2800" i="1" dirty="0">
              <a:solidFill>
                <a:schemeClr val="accent5"/>
              </a:solidFill>
              <a:latin typeface="Courier New"/>
              <a:cs typeface="Courier New"/>
            </a:endParaRPr>
          </a:p>
        </p:txBody>
      </p:sp>
      <p:sp>
        <p:nvSpPr>
          <p:cNvPr id="8" name="Content Placeholder 3"/>
          <p:cNvSpPr txBox="1">
            <a:spLocks/>
          </p:cNvSpPr>
          <p:nvPr/>
        </p:nvSpPr>
        <p:spPr>
          <a:xfrm>
            <a:off x="457198" y="1583213"/>
            <a:ext cx="8229601" cy="95346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Garamond"/>
                <a:cs typeface="Garamond"/>
              </a:rPr>
              <a:t>u1 represents a bulleted list of items(block)</a:t>
            </a:r>
          </a:p>
          <a:p>
            <a:pPr marL="0" indent="0">
              <a:buNone/>
            </a:pPr>
            <a:r>
              <a:rPr lang="en-US" sz="2000" dirty="0">
                <a:latin typeface="Garamond"/>
                <a:cs typeface="Garamond"/>
              </a:rPr>
              <a:t>li  represents a single items within the list (block)</a:t>
            </a:r>
          </a:p>
          <a:p>
            <a:pPr marL="0" indent="0">
              <a:buNone/>
            </a:pPr>
            <a:r>
              <a:rPr lang="en-US" sz="2000" dirty="0">
                <a:latin typeface="Garamond"/>
                <a:cs typeface="Garamond"/>
              </a:rPr>
              <a:t>   </a:t>
            </a:r>
          </a:p>
        </p:txBody>
      </p:sp>
      <p:sp>
        <p:nvSpPr>
          <p:cNvPr id="4" name="TextBox 3"/>
          <p:cNvSpPr txBox="1"/>
          <p:nvPr/>
        </p:nvSpPr>
        <p:spPr>
          <a:xfrm>
            <a:off x="457195" y="2378355"/>
            <a:ext cx="8071668" cy="2308324"/>
          </a:xfrm>
          <a:prstGeom prst="rect">
            <a:avLst/>
          </a:prstGeom>
          <a:solidFill>
            <a:srgbClr val="EBF1DE"/>
          </a:solidFill>
        </p:spPr>
        <p:txBody>
          <a:bodyPr wrap="square" rtlCol="0">
            <a:spAutoFit/>
          </a:bodyPr>
          <a:lstStyle/>
          <a:p>
            <a:r>
              <a:rPr lang="en-US" dirty="0"/>
              <a:t> &lt;</a:t>
            </a:r>
            <a:r>
              <a:rPr lang="en-US" dirty="0" err="1"/>
              <a:t>ul</a:t>
            </a:r>
            <a:r>
              <a:rPr lang="en-US" dirty="0"/>
              <a:t>&gt; vacation</a:t>
            </a:r>
          </a:p>
          <a:p>
            <a:r>
              <a:rPr lang="en-US" dirty="0"/>
              <a:t>        &lt;li&gt;  no cell phone</a:t>
            </a:r>
          </a:p>
          <a:p>
            <a:r>
              <a:rPr lang="en-US" dirty="0"/>
              <a:t>        &lt;/li&gt;</a:t>
            </a:r>
          </a:p>
          <a:p>
            <a:r>
              <a:rPr lang="en-US" dirty="0"/>
              <a:t>        &lt;li&gt;  no computer</a:t>
            </a:r>
          </a:p>
          <a:p>
            <a:r>
              <a:rPr lang="en-US" dirty="0"/>
              <a:t>        &lt;/li&gt;</a:t>
            </a:r>
          </a:p>
          <a:p>
            <a:r>
              <a:rPr lang="en-US" dirty="0"/>
              <a:t>        &lt;li&gt;  no newspaper</a:t>
            </a:r>
          </a:p>
          <a:p>
            <a:r>
              <a:rPr lang="en-US" dirty="0"/>
              <a:t>        &lt;/li&gt;</a:t>
            </a:r>
          </a:p>
          <a:p>
            <a:r>
              <a:rPr lang="en-US" dirty="0"/>
              <a:t>   &lt;/</a:t>
            </a:r>
            <a:r>
              <a:rPr lang="en-US" dirty="0" err="1"/>
              <a:t>ul</a:t>
            </a:r>
            <a:r>
              <a:rPr lang="en-US" dirty="0"/>
              <a:t>&gt;</a:t>
            </a:r>
          </a:p>
        </p:txBody>
      </p:sp>
      <p:sp>
        <p:nvSpPr>
          <p:cNvPr id="5" name="TextBox 4"/>
          <p:cNvSpPr txBox="1"/>
          <p:nvPr/>
        </p:nvSpPr>
        <p:spPr>
          <a:xfrm>
            <a:off x="457197" y="4686679"/>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7" name="TextBox 6"/>
          <p:cNvSpPr txBox="1"/>
          <p:nvPr/>
        </p:nvSpPr>
        <p:spPr>
          <a:xfrm>
            <a:off x="444742" y="6287867"/>
            <a:ext cx="807166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
        <p:nvSpPr>
          <p:cNvPr id="3" name="Rectangle 2"/>
          <p:cNvSpPr/>
          <p:nvPr/>
        </p:nvSpPr>
        <p:spPr>
          <a:xfrm>
            <a:off x="457193" y="5099990"/>
            <a:ext cx="8071669"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vacation</a:t>
            </a:r>
          </a:p>
          <a:p>
            <a:r>
              <a:rPr lang="en-US" dirty="0"/>
              <a:t>no cell phone</a:t>
            </a:r>
          </a:p>
          <a:p>
            <a:r>
              <a:rPr lang="en-US" dirty="0"/>
              <a:t>no computer</a:t>
            </a:r>
          </a:p>
          <a:p>
            <a:r>
              <a:rPr lang="en-US" dirty="0"/>
              <a:t>no newspaper</a:t>
            </a:r>
          </a:p>
        </p:txBody>
      </p:sp>
    </p:spTree>
    <p:extLst>
      <p:ext uri="{BB962C8B-B14F-4D97-AF65-F5344CB8AC3E}">
        <p14:creationId xmlns:p14="http://schemas.microsoft.com/office/powerpoint/2010/main" val="3463743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Nested List</a:t>
            </a:r>
            <a:endParaRPr lang="en-US" sz="2800" i="1" dirty="0">
              <a:solidFill>
                <a:schemeClr val="accent5"/>
              </a:solidFill>
              <a:latin typeface="Courier New"/>
              <a:cs typeface="Courier New"/>
            </a:endParaRPr>
          </a:p>
        </p:txBody>
      </p:sp>
      <p:sp>
        <p:nvSpPr>
          <p:cNvPr id="4" name="TextBox 3"/>
          <p:cNvSpPr txBox="1"/>
          <p:nvPr/>
        </p:nvSpPr>
        <p:spPr>
          <a:xfrm>
            <a:off x="158362" y="1593872"/>
            <a:ext cx="3900796" cy="4247317"/>
          </a:xfrm>
          <a:prstGeom prst="rect">
            <a:avLst/>
          </a:prstGeom>
          <a:solidFill>
            <a:srgbClr val="EBF1DE"/>
          </a:solidFill>
        </p:spPr>
        <p:txBody>
          <a:bodyPr wrap="square" rtlCol="0">
            <a:spAutoFit/>
          </a:bodyPr>
          <a:lstStyle/>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 </a:t>
            </a:r>
          </a:p>
          <a:p>
            <a:r>
              <a:rPr lang="en-US" sz="1500" dirty="0">
                <a:latin typeface="Courier New"/>
                <a:cs typeface="Courier New"/>
              </a:rPr>
              <a:t>      &lt;li&gt; TVs</a:t>
            </a:r>
          </a:p>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a:t>
            </a:r>
          </a:p>
          <a:p>
            <a:r>
              <a:rPr lang="en-US" sz="1500" dirty="0">
                <a:latin typeface="Courier New"/>
                <a:cs typeface="Courier New"/>
              </a:rPr>
              <a:t>         &lt;li&gt; The Walking Dead</a:t>
            </a:r>
          </a:p>
          <a:p>
            <a:r>
              <a:rPr lang="en-US" sz="1500" dirty="0">
                <a:latin typeface="Courier New"/>
                <a:cs typeface="Courier New"/>
              </a:rPr>
              <a:t>         &lt;/li&gt;</a:t>
            </a:r>
          </a:p>
          <a:p>
            <a:r>
              <a:rPr lang="en-US" sz="1500" dirty="0">
                <a:latin typeface="Courier New"/>
                <a:cs typeface="Courier New"/>
              </a:rPr>
              <a:t>          &lt;li&gt; Mad Men</a:t>
            </a:r>
          </a:p>
          <a:p>
            <a:r>
              <a:rPr lang="en-US" sz="1500" dirty="0">
                <a:latin typeface="Courier New"/>
                <a:cs typeface="Courier New"/>
              </a:rPr>
              <a:t>           &lt;/li&gt;</a:t>
            </a:r>
          </a:p>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a:t>
            </a:r>
          </a:p>
          <a:p>
            <a:r>
              <a:rPr lang="en-US" sz="1500" dirty="0">
                <a:latin typeface="Courier New"/>
                <a:cs typeface="Courier New"/>
              </a:rPr>
              <a:t>        &lt;/li&gt;</a:t>
            </a:r>
          </a:p>
          <a:p>
            <a:r>
              <a:rPr lang="en-US" sz="1500" dirty="0">
                <a:latin typeface="Courier New"/>
                <a:cs typeface="Courier New"/>
              </a:rPr>
              <a:t>        &lt;li&gt;  Movies</a:t>
            </a:r>
          </a:p>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a:t>
            </a:r>
          </a:p>
          <a:p>
            <a:r>
              <a:rPr lang="en-US" sz="1500" dirty="0">
                <a:latin typeface="Courier New"/>
                <a:cs typeface="Courier New"/>
              </a:rPr>
              <a:t>             &lt;li&gt;Call </a:t>
            </a:r>
            <a:r>
              <a:rPr lang="en-US" sz="1500" dirty="0" err="1">
                <a:latin typeface="Courier New"/>
                <a:cs typeface="Courier New"/>
              </a:rPr>
              <a:t>mM</a:t>
            </a:r>
            <a:r>
              <a:rPr lang="en-US" sz="1500" dirty="0">
                <a:latin typeface="Courier New"/>
                <a:cs typeface="Courier New"/>
              </a:rPr>
              <a:t> by Your Name&lt;/li&gt;</a:t>
            </a:r>
          </a:p>
          <a:p>
            <a:r>
              <a:rPr lang="en-US" sz="1500" dirty="0">
                <a:latin typeface="Courier New"/>
                <a:cs typeface="Courier New"/>
              </a:rPr>
              <a:t>           &lt;li&gt;Blade Runner&lt;/li&gt;</a:t>
            </a:r>
          </a:p>
          <a:p>
            <a:r>
              <a:rPr lang="en-US" sz="1500" dirty="0">
                <a:latin typeface="Courier New"/>
                <a:cs typeface="Courier New"/>
              </a:rPr>
              <a:t>                </a:t>
            </a:r>
          </a:p>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a:t>
            </a:r>
          </a:p>
          <a:p>
            <a:r>
              <a:rPr lang="en-US" sz="1500" dirty="0">
                <a:latin typeface="Courier New"/>
                <a:cs typeface="Courier New"/>
              </a:rPr>
              <a:t>        &lt;/li&gt;</a:t>
            </a:r>
          </a:p>
          <a:p>
            <a:r>
              <a:rPr lang="en-US" sz="1500" dirty="0">
                <a:latin typeface="Courier New"/>
                <a:cs typeface="Courier New"/>
              </a:rPr>
              <a:t>        &lt;/</a:t>
            </a:r>
            <a:r>
              <a:rPr lang="en-US" sz="1500" dirty="0" err="1">
                <a:latin typeface="Courier New"/>
                <a:cs typeface="Courier New"/>
              </a:rPr>
              <a:t>ul</a:t>
            </a:r>
            <a:r>
              <a:rPr lang="en-US" sz="1500" dirty="0">
                <a:latin typeface="Courier New"/>
                <a:cs typeface="Courier New"/>
              </a:rPr>
              <a:t>&gt;</a:t>
            </a:r>
          </a:p>
        </p:txBody>
      </p:sp>
      <p:sp>
        <p:nvSpPr>
          <p:cNvPr id="5" name="TextBox 4"/>
          <p:cNvSpPr txBox="1"/>
          <p:nvPr/>
        </p:nvSpPr>
        <p:spPr>
          <a:xfrm>
            <a:off x="158362" y="5856553"/>
            <a:ext cx="3900796"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7" name="TextBox 6"/>
          <p:cNvSpPr txBox="1"/>
          <p:nvPr/>
        </p:nvSpPr>
        <p:spPr>
          <a:xfrm>
            <a:off x="4377712" y="3645866"/>
            <a:ext cx="3755989"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pic>
        <p:nvPicPr>
          <p:cNvPr id="9" name="Picture 8" descr="Screen Shot 2018-01-21 at 7.23.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712" y="1593872"/>
            <a:ext cx="3755989" cy="2020267"/>
          </a:xfrm>
          <a:prstGeom prst="rect">
            <a:avLst/>
          </a:prstGeom>
          <a:ln>
            <a:solidFill>
              <a:srgbClr val="9BBB59"/>
            </a:solidFill>
          </a:ln>
        </p:spPr>
      </p:pic>
    </p:spTree>
    <p:extLst>
      <p:ext uri="{BB962C8B-B14F-4D97-AF65-F5344CB8AC3E}">
        <p14:creationId xmlns:p14="http://schemas.microsoft.com/office/powerpoint/2010/main" val="3666577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Definition list: </a:t>
            </a:r>
            <a:r>
              <a:rPr lang="en-US" dirty="0">
                <a:solidFill>
                  <a:srgbClr val="4BACC6"/>
                </a:solidFill>
              </a:rPr>
              <a:t>&lt;dl&gt;,&lt;</a:t>
            </a:r>
            <a:r>
              <a:rPr lang="en-US" dirty="0" err="1">
                <a:solidFill>
                  <a:srgbClr val="4BACC6"/>
                </a:solidFill>
              </a:rPr>
              <a:t>dt</a:t>
            </a:r>
            <a:r>
              <a:rPr lang="en-US" dirty="0">
                <a:solidFill>
                  <a:srgbClr val="4BACC6"/>
                </a:solidFill>
              </a:rPr>
              <a:t>&gt;,&lt;</a:t>
            </a:r>
            <a:r>
              <a:rPr lang="en-US" dirty="0" err="1">
                <a:solidFill>
                  <a:srgbClr val="4BACC6"/>
                </a:solidFill>
              </a:rPr>
              <a:t>dd</a:t>
            </a:r>
            <a:r>
              <a:rPr lang="en-US" dirty="0">
                <a:solidFill>
                  <a:srgbClr val="4BACC6"/>
                </a:solidFill>
              </a:rPr>
              <a:t>&gt;</a:t>
            </a:r>
            <a:endParaRPr lang="en-US" sz="2800" i="1" dirty="0">
              <a:solidFill>
                <a:srgbClr val="4BACC6"/>
              </a:solidFill>
              <a:latin typeface="Courier New"/>
              <a:cs typeface="Courier New"/>
            </a:endParaRPr>
          </a:p>
        </p:txBody>
      </p:sp>
      <p:sp>
        <p:nvSpPr>
          <p:cNvPr id="4" name="TextBox 3"/>
          <p:cNvSpPr txBox="1"/>
          <p:nvPr/>
        </p:nvSpPr>
        <p:spPr>
          <a:xfrm>
            <a:off x="158362" y="1593872"/>
            <a:ext cx="3900796" cy="3554819"/>
          </a:xfrm>
          <a:prstGeom prst="rect">
            <a:avLst/>
          </a:prstGeom>
          <a:solidFill>
            <a:srgbClr val="EBF1DE"/>
          </a:solidFill>
        </p:spPr>
        <p:txBody>
          <a:bodyPr wrap="square" rtlCol="0">
            <a:spAutoFit/>
          </a:bodyPr>
          <a:lstStyle/>
          <a:p>
            <a:r>
              <a:rPr lang="en-US" sz="1500" dirty="0">
                <a:latin typeface="Courier New"/>
                <a:cs typeface="Courier New"/>
              </a:rPr>
              <a:t> &lt;dl&gt; </a:t>
            </a:r>
          </a:p>
          <a:p>
            <a:r>
              <a:rPr lang="en-US" sz="1500" dirty="0">
                <a:latin typeface="Courier New"/>
                <a:cs typeface="Courier New"/>
              </a:rPr>
              <a:t>            &lt;</a:t>
            </a:r>
            <a:r>
              <a:rPr lang="en-US" sz="1500" dirty="0" err="1">
                <a:latin typeface="Courier New"/>
                <a:cs typeface="Courier New"/>
              </a:rPr>
              <a:t>dt</a:t>
            </a:r>
            <a:r>
              <a:rPr lang="en-US" sz="1500" dirty="0">
                <a:latin typeface="Courier New"/>
                <a:cs typeface="Courier New"/>
              </a:rPr>
              <a:t>&gt;newbie&lt;/</a:t>
            </a:r>
            <a:r>
              <a:rPr lang="en-US" sz="1500" dirty="0" err="1">
                <a:latin typeface="Courier New"/>
                <a:cs typeface="Courier New"/>
              </a:rPr>
              <a:t>dt</a:t>
            </a:r>
            <a:r>
              <a:rPr lang="en-US" sz="1500" dirty="0">
                <a:latin typeface="Courier New"/>
                <a:cs typeface="Courier New"/>
              </a:rPr>
              <a:t>&gt;</a:t>
            </a:r>
          </a:p>
          <a:p>
            <a:endParaRPr lang="en-US" sz="1500" dirty="0">
              <a:latin typeface="Courier New"/>
              <a:cs typeface="Courier New"/>
            </a:endParaRPr>
          </a:p>
          <a:p>
            <a:r>
              <a:rPr lang="en-US" sz="1500" dirty="0">
                <a:latin typeface="Courier New"/>
                <a:cs typeface="Courier New"/>
              </a:rPr>
              <a:t>            &lt;</a:t>
            </a:r>
            <a:r>
              <a:rPr lang="en-US" sz="1500" dirty="0" err="1">
                <a:latin typeface="Courier New"/>
                <a:cs typeface="Courier New"/>
              </a:rPr>
              <a:t>dd</a:t>
            </a:r>
            <a:r>
              <a:rPr lang="en-US" sz="1500" dirty="0">
                <a:latin typeface="Courier New"/>
                <a:cs typeface="Courier New"/>
              </a:rPr>
              <a:t>&gt;one who does not have mad skills</a:t>
            </a:r>
          </a:p>
          <a:p>
            <a:r>
              <a:rPr lang="en-US" sz="1500" dirty="0">
                <a:latin typeface="Courier New"/>
                <a:cs typeface="Courier New"/>
              </a:rPr>
              <a:t>&lt;/</a:t>
            </a:r>
            <a:r>
              <a:rPr lang="en-US" sz="1500" dirty="0" err="1">
                <a:latin typeface="Courier New"/>
                <a:cs typeface="Courier New"/>
              </a:rPr>
              <a:t>dd</a:t>
            </a:r>
            <a:r>
              <a:rPr lang="en-US" sz="1500" dirty="0">
                <a:latin typeface="Courier New"/>
                <a:cs typeface="Courier New"/>
              </a:rPr>
              <a:t>&gt;</a:t>
            </a:r>
          </a:p>
          <a:p>
            <a:r>
              <a:rPr lang="en-US" sz="1500" dirty="0">
                <a:latin typeface="Courier New"/>
                <a:cs typeface="Courier New"/>
              </a:rPr>
              <a:t>            &lt;</a:t>
            </a:r>
            <a:r>
              <a:rPr lang="en-US" sz="1500" dirty="0" err="1">
                <a:latin typeface="Courier New"/>
                <a:cs typeface="Courier New"/>
              </a:rPr>
              <a:t>dt</a:t>
            </a:r>
            <a:r>
              <a:rPr lang="en-US" sz="1500" dirty="0">
                <a:latin typeface="Courier New"/>
                <a:cs typeface="Courier New"/>
              </a:rPr>
              <a:t>&gt;own&lt;/</a:t>
            </a:r>
            <a:r>
              <a:rPr lang="en-US" sz="1500" dirty="0" err="1">
                <a:latin typeface="Courier New"/>
                <a:cs typeface="Courier New"/>
              </a:rPr>
              <a:t>dt</a:t>
            </a:r>
            <a:r>
              <a:rPr lang="en-US" sz="1500" dirty="0">
                <a:latin typeface="Courier New"/>
                <a:cs typeface="Courier New"/>
              </a:rPr>
              <a:t>&gt;</a:t>
            </a:r>
          </a:p>
          <a:p>
            <a:r>
              <a:rPr lang="en-US" sz="1500" dirty="0">
                <a:latin typeface="Courier New"/>
                <a:cs typeface="Courier New"/>
              </a:rPr>
              <a:t>            &lt;</a:t>
            </a:r>
            <a:r>
              <a:rPr lang="en-US" sz="1500" dirty="0" err="1">
                <a:latin typeface="Courier New"/>
                <a:cs typeface="Courier New"/>
              </a:rPr>
              <a:t>dd</a:t>
            </a:r>
            <a:r>
              <a:rPr lang="en-US" sz="1500" dirty="0">
                <a:latin typeface="Courier New"/>
                <a:cs typeface="Courier New"/>
              </a:rPr>
              <a:t>&gt;to soundly defeat (e.g. I owned that newbie!)&lt;/</a:t>
            </a:r>
            <a:r>
              <a:rPr lang="en-US" sz="1500" dirty="0" err="1">
                <a:latin typeface="Courier New"/>
                <a:cs typeface="Courier New"/>
              </a:rPr>
              <a:t>dd</a:t>
            </a:r>
            <a:r>
              <a:rPr lang="en-US" sz="1500" dirty="0">
                <a:latin typeface="Courier New"/>
                <a:cs typeface="Courier New"/>
              </a:rPr>
              <a:t>&gt;</a:t>
            </a:r>
          </a:p>
          <a:p>
            <a:endParaRPr lang="en-US" sz="1500" dirty="0">
              <a:latin typeface="Courier New"/>
              <a:cs typeface="Courier New"/>
            </a:endParaRPr>
          </a:p>
          <a:p>
            <a:r>
              <a:rPr lang="en-US" sz="1500" dirty="0">
                <a:latin typeface="Courier New"/>
                <a:cs typeface="Courier New"/>
              </a:rPr>
              <a:t>            &lt;</a:t>
            </a:r>
            <a:r>
              <a:rPr lang="en-US" sz="1500" dirty="0" err="1">
                <a:latin typeface="Courier New"/>
                <a:cs typeface="Courier New"/>
              </a:rPr>
              <a:t>dt</a:t>
            </a:r>
            <a:r>
              <a:rPr lang="en-US" sz="1500" dirty="0">
                <a:latin typeface="Courier New"/>
                <a:cs typeface="Courier New"/>
              </a:rPr>
              <a:t>&gt;frag&lt;/</a:t>
            </a:r>
            <a:r>
              <a:rPr lang="en-US" sz="1500" dirty="0" err="1">
                <a:latin typeface="Courier New"/>
                <a:cs typeface="Courier New"/>
              </a:rPr>
              <a:t>dt</a:t>
            </a:r>
            <a:r>
              <a:rPr lang="en-US" sz="1500" dirty="0">
                <a:latin typeface="Courier New"/>
                <a:cs typeface="Courier New"/>
              </a:rPr>
              <a:t>&gt;</a:t>
            </a:r>
          </a:p>
          <a:p>
            <a:r>
              <a:rPr lang="en-US" sz="1500" dirty="0">
                <a:latin typeface="Courier New"/>
                <a:cs typeface="Courier New"/>
              </a:rPr>
              <a:t>            &lt;</a:t>
            </a:r>
            <a:r>
              <a:rPr lang="en-US" sz="1500" dirty="0" err="1">
                <a:latin typeface="Courier New"/>
                <a:cs typeface="Courier New"/>
              </a:rPr>
              <a:t>dd</a:t>
            </a:r>
            <a:r>
              <a:rPr lang="en-US" sz="1500" dirty="0">
                <a:latin typeface="Courier New"/>
                <a:cs typeface="Courier New"/>
              </a:rPr>
              <a:t>&gt;a kill in a shooting game&lt;/</a:t>
            </a:r>
            <a:r>
              <a:rPr lang="en-US" sz="1500" dirty="0" err="1">
                <a:latin typeface="Courier New"/>
                <a:cs typeface="Courier New"/>
              </a:rPr>
              <a:t>dd</a:t>
            </a:r>
            <a:r>
              <a:rPr lang="en-US" sz="1500" dirty="0">
                <a:latin typeface="Courier New"/>
                <a:cs typeface="Courier New"/>
              </a:rPr>
              <a:t>&gt;</a:t>
            </a:r>
          </a:p>
          <a:p>
            <a:r>
              <a:rPr lang="en-US" sz="1500" dirty="0">
                <a:latin typeface="Courier New"/>
                <a:cs typeface="Courier New"/>
              </a:rPr>
              <a:t>        &lt;/dl&gt;</a:t>
            </a:r>
          </a:p>
        </p:txBody>
      </p:sp>
      <p:sp>
        <p:nvSpPr>
          <p:cNvPr id="5" name="TextBox 4"/>
          <p:cNvSpPr txBox="1"/>
          <p:nvPr/>
        </p:nvSpPr>
        <p:spPr>
          <a:xfrm>
            <a:off x="158362" y="5148691"/>
            <a:ext cx="3900796"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7" name="TextBox 6"/>
          <p:cNvSpPr txBox="1"/>
          <p:nvPr/>
        </p:nvSpPr>
        <p:spPr>
          <a:xfrm>
            <a:off x="4279900" y="4058529"/>
            <a:ext cx="4641850"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pic>
        <p:nvPicPr>
          <p:cNvPr id="6" name="Picture 5" descr="Screen Shot 2018-01-21 at 7.42.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900" y="1702679"/>
            <a:ext cx="4591428" cy="2313696"/>
          </a:xfrm>
          <a:prstGeom prst="rect">
            <a:avLst/>
          </a:prstGeom>
          <a:ln>
            <a:solidFill>
              <a:srgbClr val="9BBB59"/>
            </a:solidFill>
          </a:ln>
        </p:spPr>
      </p:pic>
    </p:spTree>
    <p:extLst>
      <p:ext uri="{BB962C8B-B14F-4D97-AF65-F5344CB8AC3E}">
        <p14:creationId xmlns:p14="http://schemas.microsoft.com/office/powerpoint/2010/main" val="3299243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Computer Code: &lt;code&gt;</a:t>
            </a:r>
            <a:br>
              <a:rPr lang="en-US" dirty="0">
                <a:solidFill>
                  <a:srgbClr val="000090"/>
                </a:solidFill>
              </a:rPr>
            </a:br>
            <a:r>
              <a:rPr lang="en-US" sz="2200" i="1" dirty="0">
                <a:solidFill>
                  <a:srgbClr val="000090"/>
                </a:solidFill>
              </a:rPr>
              <a:t>a short section of computer code (usually with fixed width)</a:t>
            </a:r>
            <a:endParaRPr lang="en-US" sz="2200" i="1" dirty="0">
              <a:solidFill>
                <a:srgbClr val="4BACC6"/>
              </a:solidFill>
              <a:latin typeface="Courier New"/>
              <a:cs typeface="Courier New"/>
            </a:endParaRPr>
          </a:p>
        </p:txBody>
      </p:sp>
      <p:sp>
        <p:nvSpPr>
          <p:cNvPr id="4" name="TextBox 3"/>
          <p:cNvSpPr txBox="1"/>
          <p:nvPr/>
        </p:nvSpPr>
        <p:spPr>
          <a:xfrm>
            <a:off x="586987" y="1593873"/>
            <a:ext cx="7810888" cy="1323439"/>
          </a:xfrm>
          <a:prstGeom prst="rect">
            <a:avLst/>
          </a:prstGeom>
          <a:solidFill>
            <a:srgbClr val="EBF1DE"/>
          </a:solidFill>
        </p:spPr>
        <p:txBody>
          <a:bodyPr wrap="square" rtlCol="0">
            <a:spAutoFit/>
          </a:bodyPr>
          <a:lstStyle/>
          <a:p>
            <a:r>
              <a:rPr lang="en-US" sz="2000" dirty="0">
                <a:latin typeface="Courier New"/>
                <a:cs typeface="Courier New"/>
              </a:rPr>
              <a:t> &lt;p&gt;</a:t>
            </a:r>
          </a:p>
          <a:p>
            <a:r>
              <a:rPr lang="en-US" sz="2000" dirty="0">
                <a:latin typeface="Courier New"/>
                <a:cs typeface="Courier New"/>
              </a:rPr>
              <a:t>            The &lt;code&gt;</a:t>
            </a:r>
            <a:r>
              <a:rPr lang="en-US" sz="2000" dirty="0" err="1">
                <a:latin typeface="Courier New"/>
                <a:cs typeface="Courier New"/>
              </a:rPr>
              <a:t>ul</a:t>
            </a:r>
            <a:r>
              <a:rPr lang="en-US" sz="2000" dirty="0">
                <a:latin typeface="Courier New"/>
                <a:cs typeface="Courier New"/>
              </a:rPr>
              <a:t>&lt;/code&gt; and &lt;code&gt;</a:t>
            </a:r>
            <a:r>
              <a:rPr lang="en-US" sz="2000" dirty="0" err="1">
                <a:latin typeface="Courier New"/>
                <a:cs typeface="Courier New"/>
              </a:rPr>
              <a:t>ol</a:t>
            </a:r>
            <a:r>
              <a:rPr lang="en-US" sz="2000" dirty="0">
                <a:latin typeface="Courier New"/>
                <a:cs typeface="Courier New"/>
              </a:rPr>
              <a:t>&lt;/code&gt; tags make lists.</a:t>
            </a:r>
          </a:p>
          <a:p>
            <a:r>
              <a:rPr lang="en-US" sz="2000" dirty="0">
                <a:latin typeface="Courier New"/>
                <a:cs typeface="Courier New"/>
              </a:rPr>
              <a:t>        &lt;/p&gt;</a:t>
            </a:r>
          </a:p>
        </p:txBody>
      </p:sp>
      <p:sp>
        <p:nvSpPr>
          <p:cNvPr id="5" name="TextBox 4"/>
          <p:cNvSpPr txBox="1"/>
          <p:nvPr/>
        </p:nvSpPr>
        <p:spPr>
          <a:xfrm>
            <a:off x="586987" y="2973942"/>
            <a:ext cx="7810888"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pic>
        <p:nvPicPr>
          <p:cNvPr id="11" name="Picture 10" descr="Screen Shot 2018-01-21 at 7.49.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7" y="3486149"/>
            <a:ext cx="7810888" cy="1551071"/>
          </a:xfrm>
          <a:prstGeom prst="rect">
            <a:avLst/>
          </a:prstGeom>
          <a:ln>
            <a:solidFill>
              <a:srgbClr val="9BBB59"/>
            </a:solidFill>
          </a:ln>
        </p:spPr>
      </p:pic>
      <p:sp>
        <p:nvSpPr>
          <p:cNvPr id="12" name="TextBox 11"/>
          <p:cNvSpPr txBox="1"/>
          <p:nvPr/>
        </p:nvSpPr>
        <p:spPr>
          <a:xfrm>
            <a:off x="586987" y="5037220"/>
            <a:ext cx="7810888"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spTree>
    <p:extLst>
      <p:ext uri="{BB962C8B-B14F-4D97-AF65-F5344CB8AC3E}">
        <p14:creationId xmlns:p14="http://schemas.microsoft.com/office/powerpoint/2010/main" val="1583946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274638"/>
            <a:ext cx="7565119" cy="1143000"/>
          </a:xfrm>
        </p:spPr>
        <p:txBody>
          <a:bodyPr>
            <a:normAutofit/>
          </a:bodyPr>
          <a:lstStyle/>
          <a:p>
            <a:pPr algn="l"/>
            <a:r>
              <a:rPr lang="en-US" sz="4000" dirty="0">
                <a:solidFill>
                  <a:srgbClr val="000090"/>
                </a:solidFill>
              </a:rPr>
              <a:t>Preformatted Text: </a:t>
            </a:r>
            <a:r>
              <a:rPr lang="en-US" sz="4000" dirty="0">
                <a:solidFill>
                  <a:srgbClr val="4BACC6"/>
                </a:solidFill>
              </a:rPr>
              <a:t>&lt;pre&gt;</a:t>
            </a:r>
            <a:br>
              <a:rPr lang="en-US" sz="4000" dirty="0">
                <a:solidFill>
                  <a:srgbClr val="4BACC6"/>
                </a:solidFill>
              </a:rPr>
            </a:br>
            <a:r>
              <a:rPr lang="en-US" sz="2200" i="1" dirty="0">
                <a:solidFill>
                  <a:srgbClr val="000090"/>
                </a:solidFill>
              </a:rPr>
              <a:t>a short section of computer code (</a:t>
            </a:r>
            <a:r>
              <a:rPr lang="en-US" sz="2200" i="1" dirty="0" err="1">
                <a:solidFill>
                  <a:srgbClr val="000090"/>
                </a:solidFill>
              </a:rPr>
              <a:t>usualy</a:t>
            </a:r>
            <a:r>
              <a:rPr lang="en-US" sz="2200" i="1" dirty="0">
                <a:solidFill>
                  <a:srgbClr val="000090"/>
                </a:solidFill>
              </a:rPr>
              <a:t> with fixed </a:t>
            </a:r>
            <a:r>
              <a:rPr lang="en-US" sz="2200" i="1" dirty="0" err="1">
                <a:solidFill>
                  <a:srgbClr val="000090"/>
                </a:solidFill>
              </a:rPr>
              <a:t>wdith</a:t>
            </a:r>
            <a:r>
              <a:rPr lang="en-US" sz="2200" i="1" dirty="0">
                <a:solidFill>
                  <a:srgbClr val="000090"/>
                </a:solidFill>
              </a:rPr>
              <a:t>)</a:t>
            </a:r>
            <a:endParaRPr lang="en-US" sz="2200" i="1" dirty="0">
              <a:solidFill>
                <a:srgbClr val="4BACC6"/>
              </a:solidFill>
              <a:latin typeface="Courier New"/>
              <a:cs typeface="Courier New"/>
            </a:endParaRPr>
          </a:p>
        </p:txBody>
      </p:sp>
      <p:sp>
        <p:nvSpPr>
          <p:cNvPr id="4" name="TextBox 3"/>
          <p:cNvSpPr txBox="1"/>
          <p:nvPr/>
        </p:nvSpPr>
        <p:spPr>
          <a:xfrm>
            <a:off x="586987" y="1593873"/>
            <a:ext cx="7810888" cy="1938992"/>
          </a:xfrm>
          <a:prstGeom prst="rect">
            <a:avLst/>
          </a:prstGeom>
          <a:solidFill>
            <a:srgbClr val="EBF1DE"/>
          </a:solidFill>
        </p:spPr>
        <p:txBody>
          <a:bodyPr wrap="square" rtlCol="0">
            <a:spAutoFit/>
          </a:bodyPr>
          <a:lstStyle/>
          <a:p>
            <a:r>
              <a:rPr lang="en-US" sz="2000" dirty="0">
                <a:latin typeface="Courier New"/>
                <a:cs typeface="Courier New"/>
              </a:rPr>
              <a:t> &lt;pre&gt;</a:t>
            </a:r>
          </a:p>
          <a:p>
            <a:r>
              <a:rPr lang="en-US" sz="2000" dirty="0">
                <a:latin typeface="Courier New"/>
                <a:cs typeface="Courier New"/>
              </a:rPr>
              <a:t>            Fame is but a fruit tree</a:t>
            </a:r>
          </a:p>
          <a:p>
            <a:r>
              <a:rPr lang="en-US" sz="2000" dirty="0">
                <a:latin typeface="Courier New"/>
                <a:cs typeface="Courier New"/>
              </a:rPr>
              <a:t>                So very unsound</a:t>
            </a:r>
          </a:p>
          <a:p>
            <a:r>
              <a:rPr lang="en-US" sz="2000" dirty="0">
                <a:latin typeface="Courier New"/>
                <a:cs typeface="Courier New"/>
              </a:rPr>
              <a:t>            It can never flourish </a:t>
            </a:r>
          </a:p>
          <a:p>
            <a:r>
              <a:rPr lang="en-US" sz="2000" dirty="0">
                <a:latin typeface="Courier New"/>
                <a:cs typeface="Courier New"/>
              </a:rPr>
              <a:t>         Till its stalk is in the ground</a:t>
            </a:r>
          </a:p>
          <a:p>
            <a:r>
              <a:rPr lang="en-US" sz="2000" dirty="0">
                <a:latin typeface="Courier New"/>
                <a:cs typeface="Courier New"/>
              </a:rPr>
              <a:t>        &lt;/pre&gt;</a:t>
            </a:r>
          </a:p>
        </p:txBody>
      </p:sp>
      <p:sp>
        <p:nvSpPr>
          <p:cNvPr id="5" name="TextBox 4"/>
          <p:cNvSpPr txBox="1"/>
          <p:nvPr/>
        </p:nvSpPr>
        <p:spPr>
          <a:xfrm>
            <a:off x="586987" y="3534337"/>
            <a:ext cx="7810888"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HTML</a:t>
            </a:r>
          </a:p>
        </p:txBody>
      </p:sp>
      <p:sp>
        <p:nvSpPr>
          <p:cNvPr id="12" name="TextBox 11"/>
          <p:cNvSpPr txBox="1"/>
          <p:nvPr/>
        </p:nvSpPr>
        <p:spPr>
          <a:xfrm>
            <a:off x="586987" y="6113372"/>
            <a:ext cx="5508625" cy="369332"/>
          </a:xfrm>
          <a:prstGeom prst="rect">
            <a:avLst/>
          </a:prstGeom>
          <a:solidFill>
            <a:schemeClr val="bg1">
              <a:lumMod val="85000"/>
            </a:schemeClr>
          </a:solidFill>
          <a:ln>
            <a:solidFill>
              <a:srgbClr val="BFBFBF"/>
            </a:solidFill>
          </a:ln>
        </p:spPr>
        <p:txBody>
          <a:bodyPr wrap="square" rtlCol="0">
            <a:spAutoFit/>
          </a:bodyPr>
          <a:lstStyle/>
          <a:p>
            <a:pPr algn="r"/>
            <a:r>
              <a:rPr lang="en-US" i="1" dirty="0"/>
              <a:t>Output</a:t>
            </a:r>
          </a:p>
        </p:txBody>
      </p:sp>
      <p:pic>
        <p:nvPicPr>
          <p:cNvPr id="6" name="Picture 5" descr="Screen Shot 2018-01-21 at 8.12.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7" y="4050141"/>
            <a:ext cx="5508625" cy="2063231"/>
          </a:xfrm>
          <a:prstGeom prst="rect">
            <a:avLst/>
          </a:prstGeom>
          <a:ln>
            <a:solidFill>
              <a:srgbClr val="9BBB59"/>
            </a:solidFill>
          </a:ln>
        </p:spPr>
      </p:pic>
    </p:spTree>
    <p:extLst>
      <p:ext uri="{BB962C8B-B14F-4D97-AF65-F5344CB8AC3E}">
        <p14:creationId xmlns:p14="http://schemas.microsoft.com/office/powerpoint/2010/main" val="2824040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Quiz</a:t>
            </a:r>
          </a:p>
        </p:txBody>
      </p:sp>
      <p:sp>
        <p:nvSpPr>
          <p:cNvPr id="3" name="Content Placeholder 2"/>
          <p:cNvSpPr>
            <a:spLocks noGrp="1"/>
          </p:cNvSpPr>
          <p:nvPr>
            <p:ph idx="1"/>
          </p:nvPr>
        </p:nvSpPr>
        <p:spPr/>
        <p:txBody>
          <a:bodyPr/>
          <a:lstStyle/>
          <a:p>
            <a:r>
              <a:rPr lang="en-US" dirty="0"/>
              <a:t>What will happen if you forgot the closing tag of &lt;/a&gt; in the following paragraph:</a:t>
            </a:r>
          </a:p>
          <a:p>
            <a:pPr marL="0" indent="0">
              <a:buNone/>
            </a:pPr>
            <a:endParaRPr lang="en-US" dirty="0"/>
          </a:p>
          <a:p>
            <a:pPr marL="0" indent="0">
              <a:buNone/>
            </a:pPr>
            <a:r>
              <a:rPr lang="en-US" sz="2000" dirty="0"/>
              <a:t>        I am from &lt;a </a:t>
            </a:r>
            <a:r>
              <a:rPr lang="en-US" sz="2000" dirty="0" err="1"/>
              <a:t>href</a:t>
            </a:r>
            <a:r>
              <a:rPr lang="en-US" sz="2000" dirty="0"/>
              <a:t>=</a:t>
            </a:r>
            <a:r>
              <a:rPr lang="en-US" sz="2000" dirty="0">
                <a:hlinkClick r:id="rId3"/>
              </a:rPr>
              <a:t>“http://www.american.edu</a:t>
            </a:r>
            <a:r>
              <a:rPr lang="en-US" sz="2000" dirty="0"/>
              <a:t>”&gt; American      University in Washington, DC.</a:t>
            </a:r>
          </a:p>
          <a:p>
            <a:pPr marL="0" indent="0">
              <a:buNone/>
            </a:pPr>
            <a:endParaRPr lang="en-US" sz="2000" dirty="0"/>
          </a:p>
        </p:txBody>
      </p:sp>
    </p:spTree>
    <p:extLst>
      <p:ext uri="{BB962C8B-B14F-4D97-AF65-F5344CB8AC3E}">
        <p14:creationId xmlns:p14="http://schemas.microsoft.com/office/powerpoint/2010/main" val="2868182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Quiz</a:t>
            </a:r>
          </a:p>
        </p:txBody>
      </p:sp>
      <p:sp>
        <p:nvSpPr>
          <p:cNvPr id="4" name="Content Placeholder 3"/>
          <p:cNvSpPr>
            <a:spLocks noGrp="1"/>
          </p:cNvSpPr>
          <p:nvPr>
            <p:ph idx="1"/>
          </p:nvPr>
        </p:nvSpPr>
        <p:spPr/>
        <p:txBody>
          <a:bodyPr/>
          <a:lstStyle/>
          <a:p>
            <a:r>
              <a:rPr lang="en-US" dirty="0"/>
              <a:t>What will happen if you removing </a:t>
            </a:r>
            <a:r>
              <a:rPr lang="en-US" dirty="0">
                <a:hlinkClick r:id="rId2" invalidUrl="http://"/>
              </a:rPr>
              <a:t>http://</a:t>
            </a:r>
            <a:r>
              <a:rPr lang="en-US" dirty="0"/>
              <a:t> in the URL you give to the </a:t>
            </a:r>
            <a:r>
              <a:rPr lang="en-US" dirty="0" err="1"/>
              <a:t>href</a:t>
            </a:r>
            <a:r>
              <a:rPr lang="en-US" dirty="0"/>
              <a:t>, For example:</a:t>
            </a:r>
          </a:p>
          <a:p>
            <a:pPr marL="400050" lvl="1" indent="0">
              <a:buNone/>
            </a:pPr>
            <a:r>
              <a:rPr lang="en-US" dirty="0"/>
              <a:t>&lt;a </a:t>
            </a:r>
            <a:r>
              <a:rPr lang="en-US" dirty="0" err="1"/>
              <a:t>href</a:t>
            </a:r>
            <a:r>
              <a:rPr lang="en-US" dirty="0"/>
              <a:t>=</a:t>
            </a:r>
            <a:r>
              <a:rPr lang="en-US" dirty="0">
                <a:hlinkClick r:id="rId3"/>
              </a:rPr>
              <a:t>“www.nytimes.com</a:t>
            </a:r>
            <a:r>
              <a:rPr lang="en-US" dirty="0"/>
              <a:t>”&gt;new york times&lt;/a&gt;</a:t>
            </a:r>
          </a:p>
          <a:p>
            <a:pPr marL="400050" lvl="1" indent="0">
              <a:buNone/>
            </a:pPr>
            <a:endParaRPr lang="en-US" dirty="0"/>
          </a:p>
          <a:p>
            <a:pPr marL="400050" lvl="1" indent="0">
              <a:buNone/>
            </a:pPr>
            <a:r>
              <a:rPr lang="en-US" dirty="0"/>
              <a:t>Try it out yourself. </a:t>
            </a:r>
          </a:p>
        </p:txBody>
      </p:sp>
    </p:spTree>
    <p:extLst>
      <p:ext uri="{BB962C8B-B14F-4D97-AF65-F5344CB8AC3E}">
        <p14:creationId xmlns:p14="http://schemas.microsoft.com/office/powerpoint/2010/main" val="89159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347DB-18E2-1746-BDC5-1CEEBE98BD51}"/>
              </a:ext>
            </a:extLst>
          </p:cNvPr>
          <p:cNvSpPr>
            <a:spLocks noGrp="1"/>
          </p:cNvSpPr>
          <p:nvPr>
            <p:ph idx="1"/>
          </p:nvPr>
        </p:nvSpPr>
        <p:spPr/>
        <p:txBody>
          <a:bodyPr/>
          <a:lstStyle/>
          <a:p>
            <a:r>
              <a:rPr lang="en-US" dirty="0"/>
              <a:t>The last 20 mins of every class we dedicate to a short lab session.</a:t>
            </a:r>
          </a:p>
        </p:txBody>
      </p:sp>
      <p:sp>
        <p:nvSpPr>
          <p:cNvPr id="4" name="Title 1">
            <a:extLst>
              <a:ext uri="{FF2B5EF4-FFF2-40B4-BE49-F238E27FC236}">
                <a16:creationId xmlns:a16="http://schemas.microsoft.com/office/drawing/2014/main" id="{E5A085EA-E8FB-9A49-AA20-8C1AED68C6F2}"/>
              </a:ext>
            </a:extLst>
          </p:cNvPr>
          <p:cNvSpPr>
            <a:spLocks noGrp="1"/>
          </p:cNvSpPr>
          <p:nvPr>
            <p:ph type="title"/>
          </p:nvPr>
        </p:nvSpPr>
        <p:spPr/>
        <p:txBody>
          <a:bodyPr/>
          <a:lstStyle/>
          <a:p>
            <a:r>
              <a:rPr lang="en-US" dirty="0">
                <a:solidFill>
                  <a:srgbClr val="000090"/>
                </a:solidFill>
              </a:rPr>
              <a:t>Lab session</a:t>
            </a:r>
          </a:p>
        </p:txBody>
      </p:sp>
    </p:spTree>
    <p:extLst>
      <p:ext uri="{BB962C8B-B14F-4D97-AF65-F5344CB8AC3E}">
        <p14:creationId xmlns:p14="http://schemas.microsoft.com/office/powerpoint/2010/main" val="309357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2017 Turing Award: Sir. Tim Berners-Lee for the invention of the WWW</a:t>
            </a:r>
          </a:p>
        </p:txBody>
      </p:sp>
      <p:sp>
        <p:nvSpPr>
          <p:cNvPr id="4" name="Content Placeholder 3"/>
          <p:cNvSpPr>
            <a:spLocks noGrp="1"/>
          </p:cNvSpPr>
          <p:nvPr>
            <p:ph idx="1"/>
          </p:nvPr>
        </p:nvSpPr>
        <p:spPr>
          <a:xfrm>
            <a:off x="457200" y="1458527"/>
            <a:ext cx="8229600" cy="4525963"/>
          </a:xfrm>
        </p:spPr>
        <p:txBody>
          <a:bodyPr>
            <a:normAutofit fontScale="92500" lnSpcReduction="20000"/>
          </a:bodyPr>
          <a:lstStyle/>
          <a:p>
            <a:pPr marL="0" indent="0">
              <a:buSzPct val="50000"/>
              <a:buNone/>
            </a:pPr>
            <a:endParaRPr lang="en-US" dirty="0"/>
          </a:p>
          <a:p>
            <a:pPr>
              <a:buSzPct val="50000"/>
            </a:pPr>
            <a:r>
              <a:rPr lang="en-US" dirty="0">
                <a:latin typeface="Garamond"/>
                <a:cs typeface="Garamond"/>
              </a:rPr>
              <a:t>Invention of URL</a:t>
            </a:r>
          </a:p>
          <a:p>
            <a:pPr>
              <a:buSzPct val="50000"/>
            </a:pPr>
            <a:r>
              <a:rPr lang="en-US" dirty="0">
                <a:latin typeface="Garamond"/>
                <a:cs typeface="Garamond"/>
              </a:rPr>
              <a:t>Hypertext Transfer Protocol (HTTP) that allows transfer of object on the Internet</a:t>
            </a:r>
          </a:p>
          <a:p>
            <a:pPr>
              <a:buSzPct val="50000"/>
            </a:pPr>
            <a:r>
              <a:rPr lang="en-US" dirty="0">
                <a:latin typeface="Garamond"/>
                <a:cs typeface="Garamond"/>
              </a:rPr>
              <a:t>Web browser, a software application that retrieves and renders resources on the World Wide Web with clickable links. </a:t>
            </a:r>
          </a:p>
          <a:p>
            <a:pPr>
              <a:buSzPct val="50000"/>
            </a:pPr>
            <a:r>
              <a:rPr lang="en-US" dirty="0">
                <a:latin typeface="Garamond"/>
                <a:cs typeface="Garamond"/>
              </a:rPr>
              <a:t>Hypertext markup Language (HTML)</a:t>
            </a:r>
          </a:p>
          <a:p>
            <a:pPr>
              <a:buSzPct val="50000"/>
            </a:pPr>
            <a:r>
              <a:rPr lang="en-US" dirty="0">
                <a:latin typeface="Garamond"/>
                <a:cs typeface="Garamond"/>
              </a:rPr>
              <a:t>Browse the </a:t>
            </a:r>
            <a:r>
              <a:rPr lang="en-US" dirty="0">
                <a:latin typeface="Garamond"/>
                <a:cs typeface="Garamond"/>
                <a:hlinkClick r:id="rId3"/>
              </a:rPr>
              <a:t>first website</a:t>
            </a:r>
            <a:endParaRPr lang="en-US" dirty="0">
              <a:latin typeface="Garamond"/>
              <a:cs typeface="Garamond"/>
            </a:endParaRPr>
          </a:p>
          <a:p>
            <a:pPr>
              <a:buSzPct val="50000"/>
            </a:pPr>
            <a:r>
              <a:rPr lang="en-US" dirty="0">
                <a:latin typeface="Garamond"/>
                <a:cs typeface="Garamond"/>
              </a:rPr>
              <a:t>Read more about the </a:t>
            </a:r>
            <a:r>
              <a:rPr lang="en-US" dirty="0">
                <a:latin typeface="Garamond"/>
                <a:cs typeface="Garamond"/>
                <a:hlinkClick r:id="rId4"/>
              </a:rPr>
              <a:t>Turing award</a:t>
            </a:r>
            <a:r>
              <a:rPr lang="en-US" dirty="0">
                <a:latin typeface="Garamond"/>
                <a:cs typeface="Garamond"/>
              </a:rPr>
              <a:t>. </a:t>
            </a:r>
          </a:p>
          <a:p>
            <a:pPr marL="0" indent="0">
              <a:buSzPct val="50000"/>
              <a:buNone/>
            </a:pPr>
            <a:endParaRPr lang="en-US" dirty="0"/>
          </a:p>
          <a:p>
            <a:pPr marL="0" indent="0">
              <a:buSzPct val="50000"/>
              <a:buNone/>
            </a:pPr>
            <a:endParaRPr lang="en-US" dirty="0"/>
          </a:p>
          <a:p>
            <a:pPr>
              <a:buSzPct val="50000"/>
            </a:pPr>
            <a:endParaRPr lang="en-US" dirty="0"/>
          </a:p>
        </p:txBody>
      </p:sp>
    </p:spTree>
    <p:extLst>
      <p:ext uri="{BB962C8B-B14F-4D97-AF65-F5344CB8AC3E}">
        <p14:creationId xmlns:p14="http://schemas.microsoft.com/office/powerpoint/2010/main" val="1325927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Exercise 1: Set up development environment </a:t>
            </a:r>
          </a:p>
        </p:txBody>
      </p:sp>
      <p:sp>
        <p:nvSpPr>
          <p:cNvPr id="3" name="Content Placeholder 2"/>
          <p:cNvSpPr>
            <a:spLocks noGrp="1"/>
          </p:cNvSpPr>
          <p:nvPr>
            <p:ph idx="1"/>
          </p:nvPr>
        </p:nvSpPr>
        <p:spPr/>
        <p:txBody>
          <a:bodyPr>
            <a:normAutofit/>
          </a:bodyPr>
          <a:lstStyle/>
          <a:p>
            <a:r>
              <a:rPr lang="en-US" dirty="0"/>
              <a:t>Writing HTML and CSS with an editor is similar to writing Java in an IDE like </a:t>
            </a:r>
            <a:r>
              <a:rPr lang="en-US" dirty="0" err="1"/>
              <a:t>jGrasp</a:t>
            </a:r>
            <a:r>
              <a:rPr lang="en-US" dirty="0"/>
              <a:t>, Eclipse, or </a:t>
            </a:r>
            <a:r>
              <a:rPr lang="en-US" dirty="0" err="1"/>
              <a:t>BlueJ</a:t>
            </a:r>
            <a:r>
              <a:rPr lang="en-US" dirty="0"/>
              <a:t>. Conveniently, we don't need to compile HTML/CSS, and to "run" the code, we just open the HTML page on the browser.</a:t>
            </a:r>
          </a:p>
        </p:txBody>
      </p:sp>
    </p:spTree>
    <p:extLst>
      <p:ext uri="{BB962C8B-B14F-4D97-AF65-F5344CB8AC3E}">
        <p14:creationId xmlns:p14="http://schemas.microsoft.com/office/powerpoint/2010/main" val="2285132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Exercise 1: How to use Firefox or Chrome Web Inspectors</a:t>
            </a:r>
          </a:p>
        </p:txBody>
      </p:sp>
      <p:sp>
        <p:nvSpPr>
          <p:cNvPr id="3" name="Content Placeholder 2"/>
          <p:cNvSpPr>
            <a:spLocks noGrp="1"/>
          </p:cNvSpPr>
          <p:nvPr>
            <p:ph idx="1"/>
          </p:nvPr>
        </p:nvSpPr>
        <p:spPr/>
        <p:txBody>
          <a:bodyPr>
            <a:normAutofit fontScale="92500" lnSpcReduction="20000"/>
          </a:bodyPr>
          <a:lstStyle/>
          <a:p>
            <a:r>
              <a:rPr lang="en-US" dirty="0">
                <a:hlinkClick r:id="rId2"/>
              </a:rPr>
              <a:t>FireFox Developer Tools </a:t>
            </a:r>
            <a:r>
              <a:rPr lang="en-US" dirty="0"/>
              <a:t>is a Firefox add-on that lets you dynamically examine or modify the content and styling of web pages. It comes pre-installed with the </a:t>
            </a:r>
            <a:r>
              <a:rPr lang="en-US" dirty="0" err="1"/>
              <a:t>FireFox</a:t>
            </a:r>
            <a:r>
              <a:rPr lang="en-US" dirty="0"/>
              <a:t> browser. To open it, right-click an element and choose Inspect Element. </a:t>
            </a:r>
          </a:p>
          <a:p>
            <a:endParaRPr lang="en-US" dirty="0"/>
          </a:p>
          <a:p>
            <a:r>
              <a:rPr lang="en-US" dirty="0"/>
              <a:t>The </a:t>
            </a:r>
            <a:r>
              <a:rPr lang="en-US" dirty="0">
                <a:hlinkClick r:id="rId3"/>
              </a:rPr>
              <a:t>Chrome Web Inspector</a:t>
            </a:r>
            <a:r>
              <a:rPr lang="en-US" dirty="0"/>
              <a:t> tool behaves the same way, and comes conveniently built-in with Chrome. You can launch both by hitting F12 while in your browser. </a:t>
            </a:r>
          </a:p>
        </p:txBody>
      </p:sp>
    </p:spTree>
    <p:extLst>
      <p:ext uri="{BB962C8B-B14F-4D97-AF65-F5344CB8AC3E}">
        <p14:creationId xmlns:p14="http://schemas.microsoft.com/office/powerpoint/2010/main" val="239151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Chrome </a:t>
            </a:r>
            <a:r>
              <a:rPr lang="en-US" dirty="0" err="1"/>
              <a:t>DevTools</a:t>
            </a:r>
            <a:r>
              <a:rPr lang="en-US" dirty="0"/>
              <a:t> Source tab</a:t>
            </a:r>
          </a:p>
        </p:txBody>
      </p:sp>
      <p:sp>
        <p:nvSpPr>
          <p:cNvPr id="5" name="Content Placeholder 2">
            <a:extLst>
              <a:ext uri="{FF2B5EF4-FFF2-40B4-BE49-F238E27FC236}">
                <a16:creationId xmlns:a16="http://schemas.microsoft.com/office/drawing/2014/main" id="{389DBD1B-7184-9641-B0C3-9640BCF94633}"/>
              </a:ext>
            </a:extLst>
          </p:cNvPr>
          <p:cNvSpPr>
            <a:spLocks noGrp="1"/>
          </p:cNvSpPr>
          <p:nvPr>
            <p:ph idx="1"/>
          </p:nvPr>
        </p:nvSpPr>
        <p:spPr>
          <a:xfrm>
            <a:off x="269309" y="1688719"/>
            <a:ext cx="8229600" cy="4525963"/>
          </a:xfrm>
        </p:spPr>
        <p:txBody>
          <a:bodyPr>
            <a:normAutofit/>
          </a:bodyPr>
          <a:lstStyle/>
          <a:p>
            <a:r>
              <a:rPr lang="en-US" sz="1800" dirty="0"/>
              <a:t>On both Chrome and </a:t>
            </a:r>
            <a:r>
              <a:rPr lang="en-US" sz="1800" dirty="0" err="1"/>
              <a:t>FireFox</a:t>
            </a:r>
            <a:r>
              <a:rPr lang="en-US" sz="1800" dirty="0"/>
              <a:t>, you'll see a tab that shows all of your source files in the current directory, relative to the file path you have in your browser's file path (where URL's are). Below is a screenshot that is similar to what you would see when clicking on the </a:t>
            </a:r>
            <a:r>
              <a:rPr lang="en-US" sz="1800" dirty="0" err="1"/>
              <a:t>aboutme.html</a:t>
            </a:r>
            <a:r>
              <a:rPr lang="en-US" sz="1800" dirty="0"/>
              <a:t> file you have created</a:t>
            </a:r>
            <a:r>
              <a:rPr lang="en-US" dirty="0"/>
              <a:t>.</a:t>
            </a:r>
          </a:p>
        </p:txBody>
      </p:sp>
      <p:pic>
        <p:nvPicPr>
          <p:cNvPr id="10" name="Picture 9">
            <a:extLst>
              <a:ext uri="{FF2B5EF4-FFF2-40B4-BE49-F238E27FC236}">
                <a16:creationId xmlns:a16="http://schemas.microsoft.com/office/drawing/2014/main" id="{7FC9AC5E-C6E3-8E4E-9C2D-920D66F88C38}"/>
              </a:ext>
            </a:extLst>
          </p:cNvPr>
          <p:cNvPicPr>
            <a:picLocks noChangeAspect="1"/>
          </p:cNvPicPr>
          <p:nvPr/>
        </p:nvPicPr>
        <p:blipFill>
          <a:blip r:embed="rId2"/>
          <a:stretch>
            <a:fillRect/>
          </a:stretch>
        </p:blipFill>
        <p:spPr>
          <a:xfrm>
            <a:off x="1021044" y="2976182"/>
            <a:ext cx="6375400" cy="3238500"/>
          </a:xfrm>
          <a:prstGeom prst="rect">
            <a:avLst/>
          </a:prstGeom>
        </p:spPr>
      </p:pic>
    </p:spTree>
    <p:extLst>
      <p:ext uri="{BB962C8B-B14F-4D97-AF65-F5344CB8AC3E}">
        <p14:creationId xmlns:p14="http://schemas.microsoft.com/office/powerpoint/2010/main" val="4075508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Modifying the HTML in the Browser (Elements Tag)</a:t>
            </a:r>
          </a:p>
        </p:txBody>
      </p:sp>
      <p:sp>
        <p:nvSpPr>
          <p:cNvPr id="5" name="Content Placeholder 2">
            <a:extLst>
              <a:ext uri="{FF2B5EF4-FFF2-40B4-BE49-F238E27FC236}">
                <a16:creationId xmlns:a16="http://schemas.microsoft.com/office/drawing/2014/main" id="{389DBD1B-7184-9641-B0C3-9640BCF94633}"/>
              </a:ext>
            </a:extLst>
          </p:cNvPr>
          <p:cNvSpPr>
            <a:spLocks noGrp="1"/>
          </p:cNvSpPr>
          <p:nvPr>
            <p:ph idx="1"/>
          </p:nvPr>
        </p:nvSpPr>
        <p:spPr>
          <a:xfrm>
            <a:off x="269309" y="1688719"/>
            <a:ext cx="8229600" cy="4525963"/>
          </a:xfrm>
        </p:spPr>
        <p:txBody>
          <a:bodyPr>
            <a:normAutofit/>
          </a:bodyPr>
          <a:lstStyle/>
          <a:p>
            <a:r>
              <a:rPr lang="en-US" sz="1900" dirty="0"/>
              <a:t>One handy way to quickly test the effects of changing HTML tags is to edit the HTML directory in the browser. When clicking on the "Elements" Tab in Chrome, you can do so by right-clicking on the HTML you're looking at and choosing the option to edit HTML (this may be worded differently between Chrome, </a:t>
            </a:r>
            <a:r>
              <a:rPr lang="en-US" sz="1900" dirty="0" err="1"/>
              <a:t>FireFox</a:t>
            </a:r>
            <a:r>
              <a:rPr lang="en-US" sz="1900" dirty="0"/>
              <a:t>, and other browsers). Then the HTML will be editable - after making any changes (new tags, changing tags, etc.) you should see the effects on your page immediately</a:t>
            </a:r>
            <a:r>
              <a:rPr lang="en-US" dirty="0"/>
              <a:t>!</a:t>
            </a:r>
          </a:p>
          <a:p>
            <a:endParaRPr lang="en-US" dirty="0"/>
          </a:p>
          <a:p>
            <a:endParaRPr lang="en-US" dirty="0"/>
          </a:p>
        </p:txBody>
      </p:sp>
      <p:pic>
        <p:nvPicPr>
          <p:cNvPr id="4" name="Picture 3">
            <a:extLst>
              <a:ext uri="{FF2B5EF4-FFF2-40B4-BE49-F238E27FC236}">
                <a16:creationId xmlns:a16="http://schemas.microsoft.com/office/drawing/2014/main" id="{85BF12AD-E6B8-E048-8E49-EA00EA64FB09}"/>
              </a:ext>
            </a:extLst>
          </p:cNvPr>
          <p:cNvPicPr>
            <a:picLocks noChangeAspect="1"/>
          </p:cNvPicPr>
          <p:nvPr/>
        </p:nvPicPr>
        <p:blipFill>
          <a:blip r:embed="rId2"/>
          <a:stretch>
            <a:fillRect/>
          </a:stretch>
        </p:blipFill>
        <p:spPr>
          <a:xfrm>
            <a:off x="4134110" y="3543387"/>
            <a:ext cx="4133067" cy="2887284"/>
          </a:xfrm>
          <a:prstGeom prst="rect">
            <a:avLst/>
          </a:prstGeom>
        </p:spPr>
      </p:pic>
    </p:spTree>
    <p:extLst>
      <p:ext uri="{BB962C8B-B14F-4D97-AF65-F5344CB8AC3E}">
        <p14:creationId xmlns:p14="http://schemas.microsoft.com/office/powerpoint/2010/main" val="2611318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Exercise 1: Set up development environment </a:t>
            </a:r>
          </a:p>
        </p:txBody>
      </p:sp>
      <p:sp>
        <p:nvSpPr>
          <p:cNvPr id="3" name="Content Placeholder 2"/>
          <p:cNvSpPr>
            <a:spLocks noGrp="1"/>
          </p:cNvSpPr>
          <p:nvPr>
            <p:ph idx="1"/>
          </p:nvPr>
        </p:nvSpPr>
        <p:spPr/>
        <p:txBody>
          <a:bodyPr>
            <a:normAutofit fontScale="92500" lnSpcReduction="10000"/>
          </a:bodyPr>
          <a:lstStyle/>
          <a:p>
            <a:pPr fontAlgn="base"/>
            <a:r>
              <a:rPr lang="en-US" dirty="0"/>
              <a:t>To develop a web page, you need the following:</a:t>
            </a:r>
          </a:p>
          <a:p>
            <a:pPr fontAlgn="base"/>
            <a:r>
              <a:rPr lang="en-US" dirty="0"/>
              <a:t>A text editor to write your HTML and CSS files (we recommend </a:t>
            </a:r>
            <a:r>
              <a:rPr lang="en-US" dirty="0">
                <a:hlinkClick r:id="rId2"/>
              </a:rPr>
              <a:t>Bracket</a:t>
            </a:r>
            <a:r>
              <a:rPr lang="en-US" dirty="0"/>
              <a:t> or </a:t>
            </a:r>
            <a:r>
              <a:rPr lang="en-US" dirty="0">
                <a:hlinkClick r:id="rId3"/>
              </a:rPr>
              <a:t>Sublime Text</a:t>
            </a:r>
            <a:r>
              <a:rPr lang="en-US" dirty="0"/>
              <a:t>)</a:t>
            </a:r>
          </a:p>
          <a:p>
            <a:pPr lvl="1" fontAlgn="base"/>
            <a:r>
              <a:rPr lang="en-US" dirty="0"/>
              <a:t>Follow the instructions on the website. Once installed, open and start writing your HTML!</a:t>
            </a:r>
          </a:p>
          <a:p>
            <a:pPr fontAlgn="base"/>
            <a:r>
              <a:rPr lang="en-US" dirty="0"/>
              <a:t>A browser (we recommend Chrome or </a:t>
            </a:r>
            <a:r>
              <a:rPr lang="en-US" dirty="0" err="1"/>
              <a:t>FireFox</a:t>
            </a:r>
            <a:r>
              <a:rPr lang="en-US" dirty="0"/>
              <a:t>, which both have useful web development features)</a:t>
            </a:r>
          </a:p>
          <a:p>
            <a:pPr lvl="1" fontAlgn="base"/>
            <a:r>
              <a:rPr lang="en-US" dirty="0"/>
              <a:t>When </a:t>
            </a:r>
            <a:r>
              <a:rPr lang="en-US" i="1" dirty="0"/>
              <a:t>browsing</a:t>
            </a:r>
            <a:r>
              <a:rPr lang="en-US" dirty="0"/>
              <a:t> the web, you need Internet access. But when </a:t>
            </a:r>
            <a:r>
              <a:rPr lang="en-US" i="1" dirty="0"/>
              <a:t>writing</a:t>
            </a:r>
            <a:r>
              <a:rPr lang="en-US" dirty="0"/>
              <a:t> HTML and CSS webpages, you don't!</a:t>
            </a:r>
          </a:p>
          <a:p>
            <a:endParaRPr lang="en-US" dirty="0"/>
          </a:p>
        </p:txBody>
      </p:sp>
    </p:spTree>
    <p:extLst>
      <p:ext uri="{BB962C8B-B14F-4D97-AF65-F5344CB8AC3E}">
        <p14:creationId xmlns:p14="http://schemas.microsoft.com/office/powerpoint/2010/main" val="3260884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Exercise 1: About me</a:t>
            </a:r>
          </a:p>
        </p:txBody>
      </p:sp>
      <p:sp>
        <p:nvSpPr>
          <p:cNvPr id="3" name="Content Placeholder 2"/>
          <p:cNvSpPr>
            <a:spLocks noGrp="1"/>
          </p:cNvSpPr>
          <p:nvPr>
            <p:ph idx="1"/>
          </p:nvPr>
        </p:nvSpPr>
        <p:spPr/>
        <p:txBody>
          <a:bodyPr>
            <a:normAutofit fontScale="62500" lnSpcReduction="20000"/>
          </a:bodyPr>
          <a:lstStyle/>
          <a:p>
            <a:r>
              <a:rPr lang="en-US" dirty="0"/>
              <a:t>Create a page </a:t>
            </a:r>
            <a:r>
              <a:rPr lang="en-US" dirty="0" err="1">
                <a:latin typeface="Courier New"/>
                <a:cs typeface="Courier New"/>
              </a:rPr>
              <a:t>aboutme.html</a:t>
            </a:r>
            <a:r>
              <a:rPr lang="en-US" dirty="0"/>
              <a:t> that describes you, including the information such as:</a:t>
            </a:r>
          </a:p>
          <a:p>
            <a:r>
              <a:rPr lang="en-US" dirty="0"/>
              <a:t>Your name</a:t>
            </a:r>
          </a:p>
          <a:p>
            <a:r>
              <a:rPr lang="en-US" dirty="0"/>
              <a:t>A brief description of you in 1-2 sentences</a:t>
            </a:r>
          </a:p>
          <a:p>
            <a:r>
              <a:rPr lang="en-US" dirty="0"/>
              <a:t>A list of classes you are taking now at AU</a:t>
            </a:r>
          </a:p>
          <a:p>
            <a:r>
              <a:rPr lang="en-US" dirty="0"/>
              <a:t>Your 4 favorite movies, books, games and TV shows. Make at least one link to an interesting site about that favorite movie/book/game/show.</a:t>
            </a:r>
          </a:p>
          <a:p>
            <a:r>
              <a:rPr lang="en-US" dirty="0"/>
              <a:t>Two images that represent when you re happy and sad.</a:t>
            </a:r>
          </a:p>
          <a:p>
            <a:r>
              <a:rPr lang="en-US" dirty="0"/>
              <a:t>Something about one of your neighbors (student sitting next to you) </a:t>
            </a:r>
          </a:p>
          <a:p>
            <a:endParaRPr lang="en-US" dirty="0"/>
          </a:p>
          <a:p>
            <a:r>
              <a:rPr lang="en-US" dirty="0"/>
              <a:t>Hint: use proper header tags, unordered lists, ordered lists. </a:t>
            </a:r>
          </a:p>
          <a:p>
            <a:endParaRPr lang="en-US" dirty="0"/>
          </a:p>
          <a:p>
            <a:r>
              <a:rPr lang="en-US" dirty="0"/>
              <a:t>We will learn how to stylize this page next class. </a:t>
            </a:r>
          </a:p>
          <a:p>
            <a:endParaRPr lang="en-US" dirty="0"/>
          </a:p>
        </p:txBody>
      </p:sp>
    </p:spTree>
    <p:extLst>
      <p:ext uri="{BB962C8B-B14F-4D97-AF65-F5344CB8AC3E}">
        <p14:creationId xmlns:p14="http://schemas.microsoft.com/office/powerpoint/2010/main" val="912764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Exercise 1: Example</a:t>
            </a:r>
          </a:p>
        </p:txBody>
      </p:sp>
      <p:sp>
        <p:nvSpPr>
          <p:cNvPr id="3" name="Content Placeholder 2"/>
          <p:cNvSpPr>
            <a:spLocks noGrp="1"/>
          </p:cNvSpPr>
          <p:nvPr>
            <p:ph idx="1"/>
          </p:nvPr>
        </p:nvSpPr>
        <p:spPr>
          <a:xfrm>
            <a:off x="457200" y="961022"/>
            <a:ext cx="8229600" cy="5165142"/>
          </a:xfrm>
        </p:spPr>
        <p:txBody>
          <a:bodyPr>
            <a:normAutofit/>
          </a:bodyPr>
          <a:lstStyle/>
          <a:p>
            <a:endParaRPr lang="en-US" dirty="0"/>
          </a:p>
          <a:p>
            <a:endParaRPr lang="en-US" dirty="0"/>
          </a:p>
        </p:txBody>
      </p:sp>
      <p:pic>
        <p:nvPicPr>
          <p:cNvPr id="4" name="Picture 3" descr="Screen Shot 2018-01-23 at 3.56.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49" y="1397934"/>
            <a:ext cx="4078302" cy="4728230"/>
          </a:xfrm>
          <a:prstGeom prst="rect">
            <a:avLst/>
          </a:prstGeom>
        </p:spPr>
      </p:pic>
    </p:spTree>
    <p:extLst>
      <p:ext uri="{BB962C8B-B14F-4D97-AF65-F5344CB8AC3E}">
        <p14:creationId xmlns:p14="http://schemas.microsoft.com/office/powerpoint/2010/main" val="899060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Exercise 1 Tips: Unordered List &lt;</a:t>
            </a:r>
            <a:r>
              <a:rPr lang="en-US" sz="3200" dirty="0" err="1"/>
              <a:t>ul</a:t>
            </a:r>
            <a:r>
              <a:rPr lang="en-US" sz="3200" dirty="0"/>
              <a:t>&gt;,&lt;li&gt;</a:t>
            </a:r>
          </a:p>
        </p:txBody>
      </p:sp>
      <p:sp>
        <p:nvSpPr>
          <p:cNvPr id="7" name="TextBox 6">
            <a:extLst>
              <a:ext uri="{FF2B5EF4-FFF2-40B4-BE49-F238E27FC236}">
                <a16:creationId xmlns:a16="http://schemas.microsoft.com/office/drawing/2014/main" id="{D73F40DA-C724-3E4B-860D-DE40917D5E25}"/>
              </a:ext>
            </a:extLst>
          </p:cNvPr>
          <p:cNvSpPr txBox="1"/>
          <p:nvPr/>
        </p:nvSpPr>
        <p:spPr>
          <a:xfrm>
            <a:off x="914400" y="1553227"/>
            <a:ext cx="7465512" cy="1477328"/>
          </a:xfrm>
          <a:prstGeom prst="rect">
            <a:avLst/>
          </a:prstGeom>
          <a:solidFill>
            <a:schemeClr val="accent4"/>
          </a:solidFill>
        </p:spPr>
        <p:txBody>
          <a:bodyPr wrap="square" rtlCol="0">
            <a:spAutoFit/>
          </a:bodyPr>
          <a:lstStyle/>
          <a:p>
            <a:r>
              <a:rPr lang="it" dirty="0">
                <a:solidFill>
                  <a:schemeClr val="bg1"/>
                </a:solidFill>
              </a:rPr>
              <a:t>&lt;ul&gt; </a:t>
            </a:r>
          </a:p>
          <a:p>
            <a:r>
              <a:rPr lang="it" dirty="0">
                <a:solidFill>
                  <a:schemeClr val="bg1"/>
                </a:solidFill>
              </a:rPr>
              <a:t>&lt;li&gt;No shoes&lt;/li&gt;</a:t>
            </a:r>
          </a:p>
          <a:p>
            <a:r>
              <a:rPr lang="it" dirty="0">
                <a:solidFill>
                  <a:schemeClr val="bg1"/>
                </a:solidFill>
              </a:rPr>
              <a:t> &lt;li&gt;No shirt&lt;/li&gt;</a:t>
            </a:r>
          </a:p>
          <a:p>
            <a:r>
              <a:rPr lang="it" dirty="0">
                <a:solidFill>
                  <a:schemeClr val="bg1"/>
                </a:solidFill>
              </a:rPr>
              <a:t> &lt;li&gt;No problem&lt;/li&gt; </a:t>
            </a:r>
          </a:p>
          <a:p>
            <a:r>
              <a:rPr lang="it" dirty="0">
                <a:solidFill>
                  <a:schemeClr val="bg1"/>
                </a:solidFill>
              </a:rPr>
              <a:t>&lt;/ul&gt;</a:t>
            </a:r>
            <a:endParaRPr lang="en-US" dirty="0">
              <a:solidFill>
                <a:schemeClr val="bg1"/>
              </a:solidFill>
            </a:endParaRPr>
          </a:p>
        </p:txBody>
      </p:sp>
      <p:pic>
        <p:nvPicPr>
          <p:cNvPr id="9" name="Picture 8">
            <a:extLst>
              <a:ext uri="{FF2B5EF4-FFF2-40B4-BE49-F238E27FC236}">
                <a16:creationId xmlns:a16="http://schemas.microsoft.com/office/drawing/2014/main" id="{0907122F-B770-2649-819B-956AD6EADD82}"/>
              </a:ext>
            </a:extLst>
          </p:cNvPr>
          <p:cNvPicPr>
            <a:picLocks noChangeAspect="1"/>
          </p:cNvPicPr>
          <p:nvPr/>
        </p:nvPicPr>
        <p:blipFill>
          <a:blip r:embed="rId2"/>
          <a:stretch>
            <a:fillRect/>
          </a:stretch>
        </p:blipFill>
        <p:spPr>
          <a:xfrm>
            <a:off x="914400" y="4079396"/>
            <a:ext cx="5649238" cy="1645217"/>
          </a:xfrm>
          <a:prstGeom prst="rect">
            <a:avLst/>
          </a:prstGeom>
        </p:spPr>
      </p:pic>
    </p:spTree>
    <p:extLst>
      <p:ext uri="{BB962C8B-B14F-4D97-AF65-F5344CB8AC3E}">
        <p14:creationId xmlns:p14="http://schemas.microsoft.com/office/powerpoint/2010/main" val="189061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Exercise 1 Tips: Ordered List &lt;</a:t>
            </a:r>
            <a:r>
              <a:rPr lang="en-US" sz="3200" dirty="0" err="1"/>
              <a:t>ul</a:t>
            </a:r>
            <a:r>
              <a:rPr lang="en-US" sz="3200" dirty="0"/>
              <a:t>&gt;,&lt;li&gt;</a:t>
            </a:r>
          </a:p>
        </p:txBody>
      </p:sp>
      <p:sp>
        <p:nvSpPr>
          <p:cNvPr id="7" name="TextBox 6">
            <a:extLst>
              <a:ext uri="{FF2B5EF4-FFF2-40B4-BE49-F238E27FC236}">
                <a16:creationId xmlns:a16="http://schemas.microsoft.com/office/drawing/2014/main" id="{D73F40DA-C724-3E4B-860D-DE40917D5E25}"/>
              </a:ext>
            </a:extLst>
          </p:cNvPr>
          <p:cNvSpPr txBox="1"/>
          <p:nvPr/>
        </p:nvSpPr>
        <p:spPr>
          <a:xfrm>
            <a:off x="914400" y="1553227"/>
            <a:ext cx="7465512" cy="1754326"/>
          </a:xfrm>
          <a:prstGeom prst="rect">
            <a:avLst/>
          </a:prstGeom>
          <a:solidFill>
            <a:schemeClr val="accent4"/>
          </a:solidFill>
        </p:spPr>
        <p:txBody>
          <a:bodyPr wrap="square" rtlCol="0">
            <a:spAutoFit/>
          </a:bodyPr>
          <a:lstStyle/>
          <a:p>
            <a:r>
              <a:rPr lang="it" dirty="0">
                <a:solidFill>
                  <a:schemeClr val="bg1"/>
                </a:solidFill>
              </a:rPr>
              <a:t>&lt;p&gt;How 2 b a PRO web dev:&lt;/p&gt; </a:t>
            </a:r>
          </a:p>
          <a:p>
            <a:r>
              <a:rPr lang="it" dirty="0">
                <a:solidFill>
                  <a:schemeClr val="bg1"/>
                </a:solidFill>
              </a:rPr>
              <a:t>&lt;ol&gt;</a:t>
            </a:r>
          </a:p>
          <a:p>
            <a:r>
              <a:rPr lang="it" dirty="0">
                <a:solidFill>
                  <a:schemeClr val="bg1"/>
                </a:solidFill>
              </a:rPr>
              <a:t> &lt;li&gt;Live HTML&lt;/li&gt; </a:t>
            </a:r>
          </a:p>
          <a:p>
            <a:r>
              <a:rPr lang="it" dirty="0">
                <a:solidFill>
                  <a:schemeClr val="bg1"/>
                </a:solidFill>
              </a:rPr>
              <a:t>&lt;li&gt;Breath CSS&lt;/li&gt; </a:t>
            </a:r>
          </a:p>
          <a:p>
            <a:r>
              <a:rPr lang="it" dirty="0">
                <a:solidFill>
                  <a:schemeClr val="bg1"/>
                </a:solidFill>
              </a:rPr>
              <a:t>&lt;li&gt;Sleep JavaScript&lt;/li&gt; </a:t>
            </a:r>
          </a:p>
          <a:p>
            <a:r>
              <a:rPr lang="it" dirty="0">
                <a:solidFill>
                  <a:schemeClr val="bg1"/>
                </a:solidFill>
              </a:rPr>
              <a:t>&lt;/ol&gt;</a:t>
            </a:r>
            <a:endParaRPr lang="en-US" dirty="0">
              <a:solidFill>
                <a:schemeClr val="bg1"/>
              </a:solidFill>
            </a:endParaRPr>
          </a:p>
        </p:txBody>
      </p:sp>
      <p:pic>
        <p:nvPicPr>
          <p:cNvPr id="6" name="Picture 5">
            <a:extLst>
              <a:ext uri="{FF2B5EF4-FFF2-40B4-BE49-F238E27FC236}">
                <a16:creationId xmlns:a16="http://schemas.microsoft.com/office/drawing/2014/main" id="{66D023BD-A20A-DF4D-88D7-F12B0CA17107}"/>
              </a:ext>
            </a:extLst>
          </p:cNvPr>
          <p:cNvPicPr>
            <a:picLocks noChangeAspect="1"/>
          </p:cNvPicPr>
          <p:nvPr/>
        </p:nvPicPr>
        <p:blipFill>
          <a:blip r:embed="rId2"/>
          <a:stretch>
            <a:fillRect/>
          </a:stretch>
        </p:blipFill>
        <p:spPr>
          <a:xfrm>
            <a:off x="811408" y="4031467"/>
            <a:ext cx="4064000" cy="1651000"/>
          </a:xfrm>
          <a:prstGeom prst="rect">
            <a:avLst/>
          </a:prstGeom>
        </p:spPr>
      </p:pic>
    </p:spTree>
    <p:extLst>
      <p:ext uri="{BB962C8B-B14F-4D97-AF65-F5344CB8AC3E}">
        <p14:creationId xmlns:p14="http://schemas.microsoft.com/office/powerpoint/2010/main" val="284166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Website Organization</a:t>
            </a:r>
          </a:p>
        </p:txBody>
      </p:sp>
      <p:sp>
        <p:nvSpPr>
          <p:cNvPr id="4" name="Content Placeholder 3"/>
          <p:cNvSpPr>
            <a:spLocks noGrp="1"/>
          </p:cNvSpPr>
          <p:nvPr>
            <p:ph idx="1"/>
          </p:nvPr>
        </p:nvSpPr>
        <p:spPr>
          <a:xfrm>
            <a:off x="914400" y="1883802"/>
            <a:ext cx="8229600" cy="4525963"/>
          </a:xfrm>
        </p:spPr>
        <p:txBody>
          <a:bodyPr>
            <a:normAutofit/>
          </a:bodyPr>
          <a:lstStyle/>
          <a:p>
            <a:pPr marL="0" indent="0">
              <a:buSzPct val="50000"/>
              <a:buNone/>
            </a:pPr>
            <a:r>
              <a:rPr lang="en-US" dirty="0">
                <a:latin typeface="Garamond"/>
                <a:cs typeface="Garamond"/>
              </a:rPr>
              <a:t>Content and Structure: HTML</a:t>
            </a:r>
          </a:p>
          <a:p>
            <a:pPr marL="0" indent="0">
              <a:buSzPct val="50000"/>
              <a:buNone/>
            </a:pPr>
            <a:endParaRPr lang="en-US" dirty="0">
              <a:latin typeface="Garamond"/>
              <a:cs typeface="Garamond"/>
            </a:endParaRPr>
          </a:p>
          <a:p>
            <a:pPr marL="0" indent="0">
              <a:buSzPct val="50000"/>
              <a:buNone/>
            </a:pPr>
            <a:r>
              <a:rPr lang="en-US" dirty="0">
                <a:latin typeface="Garamond"/>
                <a:cs typeface="Garamond"/>
              </a:rPr>
              <a:t>Style: CSS</a:t>
            </a:r>
          </a:p>
          <a:p>
            <a:pPr marL="0" indent="0">
              <a:buSzPct val="50000"/>
              <a:buNone/>
            </a:pPr>
            <a:endParaRPr lang="en-US" dirty="0">
              <a:latin typeface="Garamond"/>
              <a:cs typeface="Garamond"/>
            </a:endParaRPr>
          </a:p>
          <a:p>
            <a:pPr marL="0" indent="0">
              <a:buSzPct val="50000"/>
              <a:buNone/>
            </a:pPr>
            <a:r>
              <a:rPr lang="en-US" dirty="0">
                <a:latin typeface="Garamond"/>
                <a:cs typeface="Garamond"/>
              </a:rPr>
              <a:t>Behavior: JavaScript</a:t>
            </a:r>
          </a:p>
          <a:p>
            <a:pPr marL="0" indent="0">
              <a:buSzPct val="50000"/>
              <a:buNone/>
            </a:pPr>
            <a:endParaRPr lang="en-US" dirty="0"/>
          </a:p>
        </p:txBody>
      </p:sp>
    </p:spTree>
    <p:extLst>
      <p:ext uri="{BB962C8B-B14F-4D97-AF65-F5344CB8AC3E}">
        <p14:creationId xmlns:p14="http://schemas.microsoft.com/office/powerpoint/2010/main" val="393499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0C2B-260D-974F-8498-C90DF4F7E189}"/>
              </a:ext>
            </a:extLst>
          </p:cNvPr>
          <p:cNvSpPr>
            <a:spLocks noGrp="1"/>
          </p:cNvSpPr>
          <p:nvPr>
            <p:ph type="title"/>
          </p:nvPr>
        </p:nvSpPr>
        <p:spPr>
          <a:xfrm>
            <a:off x="628650" y="365125"/>
            <a:ext cx="4879181" cy="1325563"/>
          </a:xfrm>
        </p:spPr>
        <p:txBody>
          <a:bodyPr>
            <a:normAutofit/>
          </a:bodyPr>
          <a:lstStyle/>
          <a:p>
            <a:r>
              <a:rPr lang="en-US"/>
              <a:t>HTML</a:t>
            </a:r>
          </a:p>
        </p:txBody>
      </p:sp>
      <p:sp>
        <p:nvSpPr>
          <p:cNvPr id="10" name="Content Placeholder 9">
            <a:extLst>
              <a:ext uri="{FF2B5EF4-FFF2-40B4-BE49-F238E27FC236}">
                <a16:creationId xmlns:a16="http://schemas.microsoft.com/office/drawing/2014/main" id="{478CC10B-125E-4034-A6FC-DD68F3D88378}"/>
              </a:ext>
            </a:extLst>
          </p:cNvPr>
          <p:cNvSpPr>
            <a:spLocks noGrp="1"/>
          </p:cNvSpPr>
          <p:nvPr>
            <p:ph idx="1"/>
          </p:nvPr>
        </p:nvSpPr>
        <p:spPr>
          <a:xfrm>
            <a:off x="628650" y="1825625"/>
            <a:ext cx="4879181" cy="4351338"/>
          </a:xfrm>
        </p:spPr>
        <p:txBody>
          <a:bodyPr>
            <a:normAutofit/>
          </a:bodyPr>
          <a:lstStyle/>
          <a:p>
            <a:pPr marL="0" indent="0">
              <a:lnSpc>
                <a:spcPct val="90000"/>
              </a:lnSpc>
              <a:buSzPct val="50000"/>
              <a:buNone/>
            </a:pPr>
            <a:r>
              <a:rPr lang="en-US">
                <a:latin typeface="Garamond"/>
                <a:cs typeface="Garamond"/>
              </a:rPr>
              <a:t>Hypertext Markup Language</a:t>
            </a:r>
          </a:p>
          <a:p>
            <a:pPr marL="0" indent="0">
              <a:lnSpc>
                <a:spcPct val="90000"/>
              </a:lnSpc>
              <a:buSzPct val="50000"/>
              <a:buNone/>
            </a:pPr>
            <a:endParaRPr lang="en-US">
              <a:latin typeface="Garamond"/>
              <a:cs typeface="Garamond"/>
            </a:endParaRPr>
          </a:p>
          <a:p>
            <a:pPr marL="0" indent="0">
              <a:lnSpc>
                <a:spcPct val="90000"/>
              </a:lnSpc>
              <a:buSzPct val="50000"/>
              <a:buNone/>
            </a:pPr>
            <a:r>
              <a:rPr lang="en-US">
                <a:latin typeface="Garamond"/>
                <a:cs typeface="Garamond"/>
              </a:rPr>
              <a:t>What is markup?</a:t>
            </a:r>
          </a:p>
          <a:p>
            <a:pPr marL="0" indent="0">
              <a:lnSpc>
                <a:spcPct val="90000"/>
              </a:lnSpc>
              <a:buSzPct val="50000"/>
              <a:buNone/>
            </a:pPr>
            <a:endParaRPr lang="en-US">
              <a:latin typeface="Garamond"/>
              <a:cs typeface="Garamond"/>
            </a:endParaRPr>
          </a:p>
          <a:p>
            <a:pPr marL="0" indent="0">
              <a:lnSpc>
                <a:spcPct val="90000"/>
              </a:lnSpc>
              <a:buSzPct val="50000"/>
              <a:buNone/>
            </a:pPr>
            <a:r>
              <a:rPr lang="en-US">
                <a:latin typeface="Garamond"/>
                <a:cs typeface="Garamond"/>
              </a:rPr>
              <a:t>A language with specific syntax that instructs a Web browser how to display a page</a:t>
            </a:r>
          </a:p>
          <a:p>
            <a:pPr marL="0" indent="0">
              <a:lnSpc>
                <a:spcPct val="90000"/>
              </a:lnSpc>
              <a:buNone/>
            </a:pPr>
            <a:endParaRPr lang="en-US"/>
          </a:p>
        </p:txBody>
      </p:sp>
      <p:pic>
        <p:nvPicPr>
          <p:cNvPr id="8" name="Content Placeholder 4">
            <a:extLst>
              <a:ext uri="{FF2B5EF4-FFF2-40B4-BE49-F238E27FC236}">
                <a16:creationId xmlns:a16="http://schemas.microsoft.com/office/drawing/2014/main" id="{B6B571AD-2C5F-AA4F-BBA6-6F82F31A726A}"/>
              </a:ext>
            </a:extLst>
          </p:cNvPr>
          <p:cNvPicPr>
            <a:picLocks noChangeAspect="1"/>
          </p:cNvPicPr>
          <p:nvPr/>
        </p:nvPicPr>
        <p:blipFill rotWithShape="1">
          <a:blip r:embed="rId2"/>
          <a:srcRect l="17558" r="4682"/>
          <a:stretch/>
        </p:blipFill>
        <p:spPr>
          <a:xfrm>
            <a:off x="5803226" y="-1"/>
            <a:ext cx="2666404" cy="6858001"/>
          </a:xfrm>
          <a:prstGeom prst="rect">
            <a:avLst/>
          </a:prstGeom>
        </p:spPr>
      </p:pic>
      <p:sp>
        <p:nvSpPr>
          <p:cNvPr id="20" name="Rectangle 19">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461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0C2B-260D-974F-8498-C90DF4F7E189}"/>
              </a:ext>
            </a:extLst>
          </p:cNvPr>
          <p:cNvSpPr>
            <a:spLocks noGrp="1"/>
          </p:cNvSpPr>
          <p:nvPr>
            <p:ph type="title"/>
          </p:nvPr>
        </p:nvSpPr>
        <p:spPr>
          <a:xfrm>
            <a:off x="628650" y="365125"/>
            <a:ext cx="4879181" cy="1325563"/>
          </a:xfrm>
        </p:spPr>
        <p:txBody>
          <a:bodyPr>
            <a:normAutofit/>
          </a:bodyPr>
          <a:lstStyle/>
          <a:p>
            <a:r>
              <a:rPr lang="en-US" dirty="0"/>
              <a:t>HTML</a:t>
            </a:r>
          </a:p>
        </p:txBody>
      </p:sp>
      <p:sp>
        <p:nvSpPr>
          <p:cNvPr id="10" name="Content Placeholder 9">
            <a:extLst>
              <a:ext uri="{FF2B5EF4-FFF2-40B4-BE49-F238E27FC236}">
                <a16:creationId xmlns:a16="http://schemas.microsoft.com/office/drawing/2014/main" id="{478CC10B-125E-4034-A6FC-DD68F3D88378}"/>
              </a:ext>
            </a:extLst>
          </p:cNvPr>
          <p:cNvSpPr>
            <a:spLocks noGrp="1"/>
          </p:cNvSpPr>
          <p:nvPr>
            <p:ph idx="1"/>
          </p:nvPr>
        </p:nvSpPr>
        <p:spPr>
          <a:xfrm>
            <a:off x="628650" y="1825625"/>
            <a:ext cx="4879181" cy="4351338"/>
          </a:xfrm>
        </p:spPr>
        <p:txBody>
          <a:bodyPr>
            <a:normAutofit/>
          </a:bodyPr>
          <a:lstStyle/>
          <a:p>
            <a:pPr marL="0" indent="0">
              <a:lnSpc>
                <a:spcPct val="90000"/>
              </a:lnSpc>
              <a:buNone/>
            </a:pPr>
            <a:r>
              <a:rPr lang="en-US" sz="2400" dirty="0"/>
              <a:t>Describes the content and structure of information on a web page</a:t>
            </a:r>
          </a:p>
          <a:p>
            <a:pPr lvl="1" indent="-342900">
              <a:lnSpc>
                <a:spcPct val="90000"/>
              </a:lnSpc>
            </a:pPr>
            <a:r>
              <a:rPr lang="en-US" sz="2000" dirty="0"/>
              <a:t>Not the same as presentation. </a:t>
            </a:r>
          </a:p>
          <a:p>
            <a:pPr marL="0" indent="0">
              <a:lnSpc>
                <a:spcPct val="90000"/>
              </a:lnSpc>
              <a:buNone/>
            </a:pPr>
            <a:endParaRPr lang="en-US" sz="2400" dirty="0"/>
          </a:p>
          <a:p>
            <a:pPr marL="0" indent="0">
              <a:lnSpc>
                <a:spcPct val="90000"/>
              </a:lnSpc>
              <a:buNone/>
            </a:pPr>
            <a:r>
              <a:rPr lang="en-US" sz="2400" dirty="0"/>
              <a:t>Surrounds text content with Opening and closing tags</a:t>
            </a:r>
          </a:p>
          <a:p>
            <a:pPr marL="0" indent="0">
              <a:lnSpc>
                <a:spcPct val="90000"/>
              </a:lnSpc>
              <a:buNone/>
            </a:pPr>
            <a:r>
              <a:rPr lang="en-US" sz="2400" dirty="0"/>
              <a:t>Each tag’s name is called an element</a:t>
            </a:r>
          </a:p>
          <a:p>
            <a:pPr marL="0" indent="0">
              <a:lnSpc>
                <a:spcPct val="90000"/>
              </a:lnSpc>
              <a:buNone/>
            </a:pPr>
            <a:r>
              <a:rPr lang="en-US" sz="2400" dirty="0"/>
              <a:t>Syntax: </a:t>
            </a:r>
            <a:r>
              <a:rPr lang="en-US" sz="2400" dirty="0">
                <a:solidFill>
                  <a:schemeClr val="tx2"/>
                </a:solidFill>
                <a:latin typeface="Century Gothic" panose="020B0502020202020204" pitchFamily="34" charset="0"/>
              </a:rPr>
              <a:t>&lt;element&gt;</a:t>
            </a:r>
          </a:p>
          <a:p>
            <a:pPr marL="0" indent="0">
              <a:lnSpc>
                <a:spcPct val="90000"/>
              </a:lnSpc>
              <a:buNone/>
            </a:pPr>
            <a:r>
              <a:rPr lang="en-US" sz="2400" dirty="0"/>
              <a:t>Example: </a:t>
            </a:r>
            <a:r>
              <a:rPr lang="en-US" sz="2400" dirty="0">
                <a:solidFill>
                  <a:schemeClr val="tx2"/>
                </a:solidFill>
                <a:latin typeface="Century Gothic" panose="020B0502020202020204" pitchFamily="34" charset="0"/>
              </a:rPr>
              <a:t>&lt;p&gt; </a:t>
            </a:r>
            <a:r>
              <a:rPr lang="en-US" sz="2400" dirty="0"/>
              <a:t>This is a paragraph</a:t>
            </a:r>
          </a:p>
          <a:p>
            <a:pPr marL="0" indent="0">
              <a:lnSpc>
                <a:spcPct val="90000"/>
              </a:lnSpc>
              <a:buNone/>
            </a:pPr>
            <a:r>
              <a:rPr lang="en-US" sz="2400" dirty="0"/>
              <a:t>Most whitespace is insignificant in HTML.</a:t>
            </a:r>
          </a:p>
          <a:p>
            <a:pPr marL="0" indent="0">
              <a:lnSpc>
                <a:spcPct val="90000"/>
              </a:lnSpc>
              <a:buNone/>
            </a:pPr>
            <a:endParaRPr lang="en-US" sz="2400" dirty="0"/>
          </a:p>
        </p:txBody>
      </p:sp>
      <p:pic>
        <p:nvPicPr>
          <p:cNvPr id="8" name="Content Placeholder 4">
            <a:extLst>
              <a:ext uri="{FF2B5EF4-FFF2-40B4-BE49-F238E27FC236}">
                <a16:creationId xmlns:a16="http://schemas.microsoft.com/office/drawing/2014/main" id="{B6B571AD-2C5F-AA4F-BBA6-6F82F31A726A}"/>
              </a:ext>
            </a:extLst>
          </p:cNvPr>
          <p:cNvPicPr>
            <a:picLocks noChangeAspect="1"/>
          </p:cNvPicPr>
          <p:nvPr/>
        </p:nvPicPr>
        <p:blipFill rotWithShape="1">
          <a:blip r:embed="rId2"/>
          <a:srcRect l="17558" r="4682"/>
          <a:stretch/>
        </p:blipFill>
        <p:spPr>
          <a:xfrm>
            <a:off x="5803226" y="-1"/>
            <a:ext cx="2666404" cy="6858001"/>
          </a:xfrm>
          <a:prstGeom prst="rect">
            <a:avLst/>
          </a:prstGeom>
        </p:spPr>
      </p:pic>
      <p:sp>
        <p:nvSpPr>
          <p:cNvPr id="20" name="Rectangle 19">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55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What is HTML?</a:t>
            </a:r>
          </a:p>
        </p:txBody>
      </p:sp>
      <p:sp>
        <p:nvSpPr>
          <p:cNvPr id="4" name="Content Placeholder 3"/>
          <p:cNvSpPr>
            <a:spLocks noGrp="1"/>
          </p:cNvSpPr>
          <p:nvPr>
            <p:ph idx="1"/>
          </p:nvPr>
        </p:nvSpPr>
        <p:spPr/>
        <p:txBody>
          <a:bodyPr>
            <a:normAutofit/>
          </a:bodyPr>
          <a:lstStyle/>
          <a:p>
            <a:pPr>
              <a:buSzPct val="50000"/>
              <a:buFont typeface="Wingdings" charset="2"/>
              <a:buChar char="Ø"/>
            </a:pPr>
            <a:r>
              <a:rPr lang="en-US" sz="2400" dirty="0">
                <a:latin typeface="Garamond"/>
                <a:cs typeface="Garamond"/>
              </a:rPr>
              <a:t>HTML allows you to describe the content of a website. </a:t>
            </a:r>
          </a:p>
          <a:p>
            <a:pPr lvl="1">
              <a:buSzPct val="50000"/>
              <a:buFont typeface="Wingdings" charset="2"/>
              <a:buChar char="Ø"/>
            </a:pPr>
            <a:r>
              <a:rPr lang="en-US" sz="2400" dirty="0">
                <a:latin typeface="Garamond"/>
                <a:cs typeface="Garamond"/>
              </a:rPr>
              <a:t>Headers</a:t>
            </a:r>
          </a:p>
          <a:p>
            <a:pPr lvl="1">
              <a:buSzPct val="50000"/>
              <a:buFont typeface="Wingdings" charset="2"/>
              <a:buChar char="Ø"/>
            </a:pPr>
            <a:r>
              <a:rPr lang="en-US" sz="2400" dirty="0">
                <a:latin typeface="Garamond"/>
                <a:cs typeface="Garamond"/>
              </a:rPr>
              <a:t>Paragraphs</a:t>
            </a:r>
          </a:p>
          <a:p>
            <a:pPr lvl="1">
              <a:buSzPct val="50000"/>
              <a:buFont typeface="Wingdings" charset="2"/>
              <a:buChar char="Ø"/>
            </a:pPr>
            <a:r>
              <a:rPr lang="en-US" sz="2400" dirty="0">
                <a:latin typeface="Garamond"/>
                <a:cs typeface="Garamond"/>
              </a:rPr>
              <a:t>Images</a:t>
            </a:r>
          </a:p>
          <a:p>
            <a:pPr lvl="1">
              <a:buSzPct val="50000"/>
              <a:buFont typeface="Wingdings" charset="2"/>
              <a:buChar char="Ø"/>
            </a:pPr>
            <a:r>
              <a:rPr lang="en-US" sz="2400" dirty="0">
                <a:latin typeface="Garamond"/>
                <a:cs typeface="Garamond"/>
              </a:rPr>
              <a:t>Hyperlinks</a:t>
            </a:r>
          </a:p>
          <a:p>
            <a:pPr>
              <a:buSzPct val="50000"/>
              <a:buFont typeface="Wingdings" charset="2"/>
              <a:buChar char="Ø"/>
            </a:pPr>
            <a:r>
              <a:rPr lang="en-US" sz="2400" dirty="0">
                <a:latin typeface="Garamond"/>
                <a:cs typeface="Garamond"/>
              </a:rPr>
              <a:t>HTML also allows you to specify relationships between elements and group them using classes and div tag.</a:t>
            </a:r>
          </a:p>
          <a:p>
            <a:pPr marL="457200" lvl="1" indent="0">
              <a:buNone/>
            </a:pPr>
            <a:endParaRPr lang="en-US" dirty="0"/>
          </a:p>
        </p:txBody>
      </p:sp>
    </p:spTree>
    <p:extLst>
      <p:ext uri="{BB962C8B-B14F-4D97-AF65-F5344CB8AC3E}">
        <p14:creationId xmlns:p14="http://schemas.microsoft.com/office/powerpoint/2010/main" val="265736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10249</TotalTime>
  <Words>3194</Words>
  <Application>Microsoft Macintosh PowerPoint</Application>
  <PresentationFormat>On-screen Show (4:3)</PresentationFormat>
  <Paragraphs>521</Paragraphs>
  <Slides>58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Century Gothic</vt:lpstr>
      <vt:lpstr>Courier New</vt:lpstr>
      <vt:lpstr>Garamond</vt:lpstr>
      <vt:lpstr>Wingdings</vt:lpstr>
      <vt:lpstr>Office Theme</vt:lpstr>
      <vt:lpstr>CSC435: Web Programming Lecture 2: HTML basics</vt:lpstr>
      <vt:lpstr>Take-home reading &amp; Tutorial (Please do, Quiz next class)</vt:lpstr>
      <vt:lpstr>GITHUB Page</vt:lpstr>
      <vt:lpstr>How to do well in the course?</vt:lpstr>
      <vt:lpstr>2017 Turing Award: Sir. Tim Berners-Lee for the invention of the WWW</vt:lpstr>
      <vt:lpstr>Website Organization</vt:lpstr>
      <vt:lpstr>HTML</vt:lpstr>
      <vt:lpstr>HTML</vt:lpstr>
      <vt:lpstr>What is HTML?</vt:lpstr>
      <vt:lpstr>HTML Syntax</vt:lpstr>
      <vt:lpstr>Structure of an HTML page</vt:lpstr>
      <vt:lpstr>Structure of an HTML page</vt:lpstr>
      <vt:lpstr>Structure of an HTML page</vt:lpstr>
      <vt:lpstr>Structure of an HTML page</vt:lpstr>
      <vt:lpstr>Structure of an HTML page</vt:lpstr>
      <vt:lpstr>PowerPoint Presentation</vt:lpstr>
      <vt:lpstr>PowerPoint Presentation</vt:lpstr>
      <vt:lpstr>PowerPoint Presentation</vt:lpstr>
      <vt:lpstr>PowerPoint Presentation</vt:lpstr>
      <vt:lpstr>PowerPoint Presentation</vt:lpstr>
      <vt:lpstr>Basic web page</vt:lpstr>
      <vt:lpstr>HTML Elements</vt:lpstr>
      <vt:lpstr>HTML Tags-Table of Common Tags (1/2) </vt:lpstr>
      <vt:lpstr>HTML Elements</vt:lpstr>
      <vt:lpstr>Web Page Meta data</vt:lpstr>
      <vt:lpstr>Page Title: &lt;title&gt;</vt:lpstr>
      <vt:lpstr>Paragraph: &lt;p&gt;</vt:lpstr>
      <vt:lpstr>Headings: &lt;h1&gt;,&lt;h2&gt;,…,&lt;h6&gt; headings separate major areas of the page (block)</vt:lpstr>
      <vt:lpstr>&lt;header&gt; and &lt;footer&gt; </vt:lpstr>
      <vt:lpstr>&lt;article&gt; and &lt;section&gt; </vt:lpstr>
      <vt:lpstr>Horizontal rule: &lt;hr&gt; a horizontal line to visually separate sections of a page (block)</vt:lpstr>
      <vt:lpstr>Links: &lt;a&gt; links, or “anchors”, to other pages(inline)</vt:lpstr>
      <vt:lpstr>More about HTML attributes</vt:lpstr>
      <vt:lpstr>Block and Inline </vt:lpstr>
      <vt:lpstr>Exceptions and rules</vt:lpstr>
      <vt:lpstr>Images: &lt;img&gt;</vt:lpstr>
      <vt:lpstr>Line Break: &lt;br /&gt; forces a line break in the middle of a block element (inline)</vt:lpstr>
      <vt:lpstr>Nesting Tags</vt:lpstr>
      <vt:lpstr>Comments: &lt;!-- …&gt; comments do document your HTML file</vt:lpstr>
      <vt:lpstr>Web Standards </vt:lpstr>
      <vt:lpstr>W3C HTML Validator</vt:lpstr>
      <vt:lpstr>Unordered List: &lt;ul&gt;,&lt;li&gt;</vt:lpstr>
      <vt:lpstr>Nested List</vt:lpstr>
      <vt:lpstr>Definition list: &lt;dl&gt;,&lt;dt&gt;,&lt;dd&gt;</vt:lpstr>
      <vt:lpstr>Computer Code: &lt;code&gt; a short section of computer code (usually with fixed width)</vt:lpstr>
      <vt:lpstr>Preformatted Text: &lt;pre&gt; a short section of computer code (usualy with fixed wdith)</vt:lpstr>
      <vt:lpstr>Quiz</vt:lpstr>
      <vt:lpstr>Quiz</vt:lpstr>
      <vt:lpstr>Lab session</vt:lpstr>
      <vt:lpstr>HTML Exercise 1: Set up development environment </vt:lpstr>
      <vt:lpstr>HTML Exercise 1: How to use Firefox or Chrome Web Inspectors</vt:lpstr>
      <vt:lpstr>Chrome DevTools Source tab</vt:lpstr>
      <vt:lpstr>Modifying the HTML in the Browser (Elements Tag)</vt:lpstr>
      <vt:lpstr>HTML Exercise 1: Set up development environment </vt:lpstr>
      <vt:lpstr>HTML Exercise 1: About me</vt:lpstr>
      <vt:lpstr>HTML Exercise 1: Example</vt:lpstr>
      <vt:lpstr>Exercise 1 Tips: Unordered List &lt;ul&gt;,&lt;li&gt;</vt:lpstr>
      <vt:lpstr>Exercise 1 Tips: Ordered List &lt;ul&gt;,&lt;li&gt;</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1114</cp:revision>
  <cp:lastPrinted>2019-01-18T20:57:40Z</cp:lastPrinted>
  <dcterms:created xsi:type="dcterms:W3CDTF">2014-01-16T21:31:48Z</dcterms:created>
  <dcterms:modified xsi:type="dcterms:W3CDTF">2019-01-19T02:34:39Z</dcterms:modified>
</cp:coreProperties>
</file>