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notesMasterIdLst>
    <p:notesMasterId r:id="rId58"/>
  </p:notesMasterIdLst>
  <p:sldIdLst>
    <p:sldId id="256" r:id="rId2"/>
    <p:sldId id="395" r:id="rId3"/>
    <p:sldId id="419" r:id="rId4"/>
    <p:sldId id="404" r:id="rId5"/>
    <p:sldId id="420" r:id="rId6"/>
    <p:sldId id="421" r:id="rId7"/>
    <p:sldId id="422" r:id="rId8"/>
    <p:sldId id="394" r:id="rId9"/>
    <p:sldId id="408" r:id="rId10"/>
    <p:sldId id="366" r:id="rId11"/>
    <p:sldId id="409" r:id="rId12"/>
    <p:sldId id="365" r:id="rId13"/>
    <p:sldId id="369" r:id="rId14"/>
    <p:sldId id="367" r:id="rId15"/>
    <p:sldId id="368" r:id="rId16"/>
    <p:sldId id="423" r:id="rId17"/>
    <p:sldId id="376" r:id="rId18"/>
    <p:sldId id="346" r:id="rId19"/>
    <p:sldId id="377" r:id="rId20"/>
    <p:sldId id="349" r:id="rId21"/>
    <p:sldId id="380" r:id="rId22"/>
    <p:sldId id="397" r:id="rId23"/>
    <p:sldId id="381" r:id="rId24"/>
    <p:sldId id="382" r:id="rId25"/>
    <p:sldId id="398" r:id="rId26"/>
    <p:sldId id="383" r:id="rId27"/>
    <p:sldId id="384" r:id="rId28"/>
    <p:sldId id="386" r:id="rId29"/>
    <p:sldId id="391" r:id="rId30"/>
    <p:sldId id="387" r:id="rId31"/>
    <p:sldId id="389" r:id="rId32"/>
    <p:sldId id="399" r:id="rId33"/>
    <p:sldId id="390" r:id="rId34"/>
    <p:sldId id="388" r:id="rId35"/>
    <p:sldId id="400" r:id="rId36"/>
    <p:sldId id="401" r:id="rId37"/>
    <p:sldId id="402" r:id="rId38"/>
    <p:sldId id="403" r:id="rId39"/>
    <p:sldId id="405" r:id="rId40"/>
    <p:sldId id="406" r:id="rId41"/>
    <p:sldId id="407" r:id="rId42"/>
    <p:sldId id="410" r:id="rId43"/>
    <p:sldId id="411" r:id="rId44"/>
    <p:sldId id="412" r:id="rId45"/>
    <p:sldId id="413" r:id="rId46"/>
    <p:sldId id="414" r:id="rId47"/>
    <p:sldId id="415" r:id="rId48"/>
    <p:sldId id="416" r:id="rId49"/>
    <p:sldId id="417" r:id="rId50"/>
    <p:sldId id="418" r:id="rId51"/>
    <p:sldId id="385" r:id="rId52"/>
    <p:sldId id="392" r:id="rId53"/>
    <p:sldId id="350" r:id="rId54"/>
    <p:sldId id="363" r:id="rId55"/>
    <p:sldId id="358" r:id="rId56"/>
    <p:sldId id="364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9F1"/>
    <a:srgbClr val="FF1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5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273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0712B-8917-9641-B680-CD808A79C509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0546-CAFA-8346-8926-B2CE70463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77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9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61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7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7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7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7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7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7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7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7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7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71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7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7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7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45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7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423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423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42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5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6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3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3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9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2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5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0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A54B-9217-C44F-B449-E3CA313CCCC5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8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img_alt.as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HTML/Introduc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Learn/CSS/Introduction_to_CS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background-color.asp" TargetMode="External"/><Relationship Id="rId2" Type="http://schemas.openxmlformats.org/officeDocument/2006/relationships/hyperlink" Target="http://www.w3schools.com/cssref/pr_text_color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ickz.com/showPage.html?page=311642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ref_colormixer.asp" TargetMode="External"/><Relationship Id="rId2" Type="http://schemas.openxmlformats.org/officeDocument/2006/relationships/hyperlink" Target="http://www.w3schools.com/tags/ref_colorpicker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font_font-size.asp" TargetMode="External"/><Relationship Id="rId2" Type="http://schemas.openxmlformats.org/officeDocument/2006/relationships/hyperlink" Target="http://www.w3schools.com/cssref/pr_font_font-famil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font" TargetMode="External"/><Relationship Id="rId5" Type="http://schemas.openxmlformats.org/officeDocument/2006/relationships/hyperlink" Target="http://www.w3schools.com/cssref/pr_font_weight.asp" TargetMode="External"/><Relationship Id="rId4" Type="http://schemas.openxmlformats.org/officeDocument/2006/relationships/hyperlink" Target="http://www.w3schools.com/cssref/pr_font_font-style.asp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fonts/docs/getting_started?hl=en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/Introduction_to_CSS/Values_and_unit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ext-alig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ext-alig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ext-alig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r_text_word-spacing.asp" TargetMode="External"/><Relationship Id="rId3" Type="http://schemas.openxmlformats.org/officeDocument/2006/relationships/hyperlink" Target="https://www.w3schools.com/cssref/pr_text_text-align.asp" TargetMode="External"/><Relationship Id="rId7" Type="http://schemas.openxmlformats.org/officeDocument/2006/relationships/hyperlink" Target="https://www.w3schools.com/cssref/pr_dim_line-height.as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3_shadows.asp" TargetMode="External"/><Relationship Id="rId5" Type="http://schemas.openxmlformats.org/officeDocument/2006/relationships/hyperlink" Target="https://www.w3schools.com/cssref/pr_text_text-indent.asp" TargetMode="External"/><Relationship Id="rId10" Type="http://schemas.openxmlformats.org/officeDocument/2006/relationships/hyperlink" Target="https://www.w3schools.com/css/css_text.asp" TargetMode="External"/><Relationship Id="rId4" Type="http://schemas.openxmlformats.org/officeDocument/2006/relationships/hyperlink" Target="https://www.w3schools.com/cssref/pr_text_text-decoration.asp" TargetMode="External"/><Relationship Id="rId9" Type="http://schemas.openxmlformats.org/officeDocument/2006/relationships/hyperlink" Target="https://www.w3schools.com/cssref/pr_text_letter-spacing.asp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3_pr_background.asp" TargetMode="External"/><Relationship Id="rId3" Type="http://schemas.openxmlformats.org/officeDocument/2006/relationships/hyperlink" Target="https://www.w3schools.com/cssref/pr_background-color.asp" TargetMode="External"/><Relationship Id="rId7" Type="http://schemas.openxmlformats.org/officeDocument/2006/relationships/hyperlink" Target="https://www.w3schools.com/cssref/pr_background-attachment.as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background-repeat.asp" TargetMode="External"/><Relationship Id="rId5" Type="http://schemas.openxmlformats.org/officeDocument/2006/relationships/hyperlink" Target="https://www.w3schools.com/cssref/pr_background-position.asp" TargetMode="External"/><Relationship Id="rId4" Type="http://schemas.openxmlformats.org/officeDocument/2006/relationships/hyperlink" Target="https://www.w3schools.com/cssref/pr_background-image.asp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zengarden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fonts/specimen/Open+Sans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CSS/Getting_Started/Why_use_CSS" TargetMode="External"/><Relationship Id="rId2" Type="http://schemas.openxmlformats.org/officeDocument/2006/relationships/hyperlink" Target="https://developer.mozilla.org/en-US/docs/Web/Guide/CSS/Getting_Started/What_is_CSS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CSC435: Web Programming</a:t>
            </a:r>
            <a:br>
              <a:rPr lang="en-US" dirty="0">
                <a:solidFill>
                  <a:srgbClr val="000090"/>
                </a:solidFill>
              </a:rPr>
            </a:br>
            <a:r>
              <a:rPr lang="en-US" dirty="0">
                <a:solidFill>
                  <a:srgbClr val="000090"/>
                </a:solidFill>
              </a:rPr>
              <a:t>Lecture 3: HTML,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6646473" cy="1752600"/>
          </a:xfrm>
        </p:spPr>
        <p:txBody>
          <a:bodyPr>
            <a:normAutofit/>
          </a:bodyPr>
          <a:lstStyle/>
          <a:p>
            <a:r>
              <a:rPr lang="en-US" dirty="0"/>
              <a:t>Bei Xiao</a:t>
            </a:r>
          </a:p>
          <a:p>
            <a:r>
              <a:rPr lang="en-US" dirty="0"/>
              <a:t>American University</a:t>
            </a:r>
          </a:p>
          <a:p>
            <a:r>
              <a:rPr lang="en-US" dirty="0"/>
              <a:t>Jan 22,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Example: inline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0" y="1768199"/>
            <a:ext cx="8686800" cy="1200329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&lt;strong&gt;Web programming resources:&lt;/strong&gt;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="https://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developer.mozilla.org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/en-US/"&gt;MDN&lt;/a&gt;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google.com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"&gt;Google&lt;/a&gt;                  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50" y="4406304"/>
            <a:ext cx="8686800" cy="6771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                               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                       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pic>
        <p:nvPicPr>
          <p:cNvPr id="4" name="Picture 3" descr="Screen Shot 2018-01-25 at 9.50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68" y="4473812"/>
            <a:ext cx="4013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1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Examples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8905" y="1429748"/>
            <a:ext cx="10058400" cy="38613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Inline element: </a:t>
            </a:r>
          </a:p>
          <a:p>
            <a:r>
              <a:rPr lang="en-US" dirty="0"/>
              <a:t>&lt;a&gt;</a:t>
            </a:r>
          </a:p>
          <a:p>
            <a:r>
              <a:rPr lang="en-US" dirty="0"/>
              <a:t>&lt;span&gt;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Block element:</a:t>
            </a:r>
          </a:p>
          <a:p>
            <a:pPr marL="0" indent="0">
              <a:buNone/>
            </a:pPr>
            <a:r>
              <a:rPr lang="en-US" dirty="0"/>
              <a:t>&lt;p&gt;</a:t>
            </a:r>
          </a:p>
          <a:p>
            <a:pPr marL="0" indent="0">
              <a:buNone/>
            </a:pPr>
            <a:r>
              <a:rPr lang="en-US" dirty="0"/>
              <a:t>&lt;div&gt;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3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Block and Inline Elements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50" y="1768199"/>
            <a:ext cx="8686800" cy="2585323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&lt;p&gt;As Lincoln said in his famous Gettysburg Address:&lt;/p&gt;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blockquote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&lt;p&gt;Fourscore and seven years ago, our fathers brought forth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on this continent a new nation, conceived in liberty, and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dedicated to the proposition that all men are created equal.&lt;/p&gt;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&lt;/blockquote&gt; 	                                                   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50" y="4406304"/>
            <a:ext cx="8686800" cy="1600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 Lincoln said in his famous Gettysburg Address: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Fourscore and seven years ago, our fathers brought forth on this continent a new nation, 	conceived in liberty, and dedicated to the proposition that all men are created equal. 	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                               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                       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6847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Phase elements: &lt;</a:t>
            </a:r>
            <a:r>
              <a:rPr lang="en-US" dirty="0" err="1">
                <a:solidFill>
                  <a:srgbClr val="000090"/>
                </a:solidFill>
              </a:rPr>
              <a:t>em</a:t>
            </a:r>
            <a:r>
              <a:rPr lang="en-US" dirty="0">
                <a:solidFill>
                  <a:srgbClr val="000090"/>
                </a:solidFill>
              </a:rPr>
              <a:t>&gt;, &lt;strong&gt;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09413" y="1845734"/>
            <a:ext cx="7420187" cy="419946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spcBef>
                <a:spcPts val="200"/>
              </a:spcBef>
              <a:buNone/>
            </a:pPr>
            <a:r>
              <a:rPr lang="en-US" i="1" dirty="0"/>
              <a:t> </a:t>
            </a:r>
            <a:r>
              <a:rPr lang="en-US" i="1" dirty="0" err="1"/>
              <a:t>em</a:t>
            </a:r>
            <a:r>
              <a:rPr lang="en-US" i="1" dirty="0"/>
              <a:t>: emphasized text (usually rendered in italic)</a:t>
            </a:r>
          </a:p>
          <a:p>
            <a:pPr marL="0" indent="0" algn="ctr">
              <a:spcBef>
                <a:spcPts val="200"/>
              </a:spcBef>
              <a:buNone/>
            </a:pPr>
            <a:r>
              <a:rPr lang="en-US" i="1" dirty="0"/>
              <a:t>strong: strongly emphasized text (usually rendered in bold)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HTML is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&gt;really&lt;/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&lt;strong&gt;REALLY&lt;/strong&gt; fun!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HTML is </a:t>
            </a:r>
            <a:r>
              <a:rPr lang="en-US" i="1" dirty="0"/>
              <a:t>really</a:t>
            </a:r>
            <a:r>
              <a:rPr lang="en-US" dirty="0"/>
              <a:t>, </a:t>
            </a:r>
            <a:r>
              <a:rPr lang="en-US" b="1" dirty="0"/>
              <a:t>REALLY</a:t>
            </a:r>
            <a:r>
              <a:rPr lang="en-US" dirty="0"/>
              <a:t> fun!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    as usual, the tags must be properly nested for a valid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block element</a:t>
            </a:r>
          </a:p>
        </p:txBody>
      </p:sp>
      <p:pic>
        <p:nvPicPr>
          <p:cNvPr id="4" name="Picture 3" descr="Screen Shot 2016-01-19 at 1.4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2607733"/>
            <a:ext cx="73279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5333" y="1828800"/>
            <a:ext cx="717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block element &lt;div&gt; and &lt;p&gt; create the following page: </a:t>
            </a:r>
          </a:p>
        </p:txBody>
      </p:sp>
    </p:spTree>
    <p:extLst>
      <p:ext uri="{BB962C8B-B14F-4D97-AF65-F5344CB8AC3E}">
        <p14:creationId xmlns:p14="http://schemas.microsoft.com/office/powerpoint/2010/main" val="2305454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in-line element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5333" y="1644134"/>
            <a:ext cx="717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in-line element &lt;span&gt; create the following page: </a:t>
            </a:r>
          </a:p>
        </p:txBody>
      </p:sp>
      <p:pic>
        <p:nvPicPr>
          <p:cNvPr id="8" name="Picture 7" descr="Screen Shot 2016-01-19 at 1.52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66" y="2379133"/>
            <a:ext cx="5734892" cy="11768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5333" y="3371334"/>
            <a:ext cx="717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&lt;q&gt;&lt;/q&gt; to generate this: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80065" y="4260334"/>
            <a:ext cx="654473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Quoth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the Raven, “Nevermore.”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0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2A08-3885-0241-9A4B-99AC4426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Images: 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F93C-F09D-DC44-BA98-2D17CDA8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938655" cy="549234"/>
          </a:xfrm>
        </p:spPr>
        <p:txBody>
          <a:bodyPr>
            <a:normAutofit fontScale="92500"/>
          </a:bodyPr>
          <a:lstStyle/>
          <a:p>
            <a:r>
              <a:rPr lang="en-US" dirty="0"/>
              <a:t>Inserts a graphical image into the page (inline)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7403C-30CA-E443-8D59-22C4FB819893}"/>
              </a:ext>
            </a:extLst>
          </p:cNvPr>
          <p:cNvSpPr txBox="1"/>
          <p:nvPr/>
        </p:nvSpPr>
        <p:spPr>
          <a:xfrm>
            <a:off x="926275" y="2410691"/>
            <a:ext cx="7600208" cy="369332"/>
          </a:xfrm>
          <a:prstGeom prst="rect">
            <a:avLst/>
          </a:prstGeom>
          <a:solidFill>
            <a:srgbClr val="C2D9F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img</a:t>
            </a:r>
            <a:r>
              <a:rPr lang="en-US" dirty="0"/>
              <a:t>/</a:t>
            </a:r>
            <a:r>
              <a:rPr lang="en-US" dirty="0" err="1"/>
              <a:t>koalafications.jpg</a:t>
            </a:r>
            <a:r>
              <a:rPr lang="en-US" dirty="0"/>
              <a:t>" alt="</a:t>
            </a:r>
            <a:r>
              <a:rPr lang="en-US" dirty="0" err="1"/>
              <a:t>Koalified</a:t>
            </a:r>
            <a:r>
              <a:rPr lang="en-US" dirty="0"/>
              <a:t> koala"&gt;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A8715-D778-7646-BA8E-BAB5C1270A2F}"/>
              </a:ext>
            </a:extLst>
          </p:cNvPr>
          <p:cNvSpPr txBox="1"/>
          <p:nvPr/>
        </p:nvSpPr>
        <p:spPr>
          <a:xfrm>
            <a:off x="926275" y="2773156"/>
            <a:ext cx="760020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HTML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F96CD7-1CF6-0248-847D-BBE8AF7E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51" y="3142488"/>
            <a:ext cx="7604090" cy="25101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D896C78-1222-2140-8C67-D545A02FA58C}"/>
              </a:ext>
            </a:extLst>
          </p:cNvPr>
          <p:cNvSpPr/>
          <p:nvPr/>
        </p:nvSpPr>
        <p:spPr>
          <a:xfrm>
            <a:off x="926275" y="5660032"/>
            <a:ext cx="76159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Source Sans Pro" panose="020B0503030403020204" pitchFamily="34" charset="0"/>
              </a:rPr>
              <a:t>The </a:t>
            </a:r>
            <a:r>
              <a:rPr lang="en-US" dirty="0" err="1">
                <a:latin typeface="Source Sans Pro" panose="020B0503030403020204" pitchFamily="34" charset="0"/>
              </a:rPr>
              <a:t>src</a:t>
            </a:r>
            <a:r>
              <a:rPr lang="en-US" dirty="0">
                <a:latin typeface="Source Sans Pro" panose="020B0503030403020204" pitchFamily="34" charset="0"/>
              </a:rPr>
              <a:t> attribute specifies the image URL</a:t>
            </a:r>
          </a:p>
          <a:p>
            <a:pPr fontAlgn="base"/>
            <a:r>
              <a:rPr lang="en-US" dirty="0">
                <a:latin typeface="Source Sans Pro" panose="020B0503030403020204" pitchFamily="34" charset="0"/>
              </a:rPr>
              <a:t>HTML5 also requires an alt attribute describing the image, which </a:t>
            </a:r>
            <a:r>
              <a:rPr lang="en-US" dirty="0"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improves accessibility</a:t>
            </a:r>
            <a:r>
              <a:rPr lang="en-US" dirty="0">
                <a:latin typeface="Source Sans Pro" panose="020B0503030403020204" pitchFamily="34" charset="0"/>
              </a:rPr>
              <a:t> for users who can't otherwise see it</a:t>
            </a:r>
          </a:p>
        </p:txBody>
      </p:sp>
    </p:spTree>
    <p:extLst>
      <p:ext uri="{BB962C8B-B14F-4D97-AF65-F5344CB8AC3E}">
        <p14:creationId xmlns:p14="http://schemas.microsoft.com/office/powerpoint/2010/main" val="212664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Favorite icon (“favicon”)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139577" cy="585409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="filename" type="MIME type"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="shortcut icon" /&gt;       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7280" y="2667864"/>
            <a:ext cx="7139577" cy="646331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="yahoo.gif" type="image/gif"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="shortcut icon" /&gt;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4037162"/>
            <a:ext cx="7139577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output</a:t>
            </a:r>
          </a:p>
        </p:txBody>
      </p:sp>
      <p:pic>
        <p:nvPicPr>
          <p:cNvPr id="13" name="Picture 3" descr="fav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12" y="4042404"/>
            <a:ext cx="24288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fav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19" y="4212488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097280" y="6129048"/>
            <a:ext cx="5615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tools.dynamicdrive.com</a:t>
            </a:r>
            <a:r>
              <a:rPr lang="en-US" dirty="0"/>
              <a:t>/favicon/</a:t>
            </a:r>
          </a:p>
        </p:txBody>
      </p:sp>
    </p:spTree>
    <p:extLst>
      <p:ext uri="{BB962C8B-B14F-4D97-AF65-F5344CB8AC3E}">
        <p14:creationId xmlns:p14="http://schemas.microsoft.com/office/powerpoint/2010/main" val="273895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38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HTML Forms: &lt;input&gt;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383741" cy="4525963"/>
          </a:xfr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&lt;form action=""&gt;</a:t>
            </a:r>
          </a:p>
          <a:p>
            <a:pPr marL="0" indent="0">
              <a:buNone/>
            </a:pPr>
            <a:r>
              <a:rPr lang="en-US" dirty="0"/>
              <a:t>First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&lt;input type="text" name="</a:t>
            </a:r>
            <a:r>
              <a:rPr lang="en-US" dirty="0" err="1"/>
              <a:t>firstname</a:t>
            </a:r>
            <a:r>
              <a:rPr lang="en-US" dirty="0"/>
              <a:t>" value="John"&gt;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Last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&lt;input type="text" name="</a:t>
            </a:r>
            <a:r>
              <a:rPr lang="en-US" dirty="0" err="1"/>
              <a:t>lastname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 descr="Screen Shot 2016-01-19 at 6.1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20" y="1839260"/>
            <a:ext cx="3930443" cy="26879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25204" y="5636788"/>
            <a:ext cx="73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985442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HTML Forms: &lt;select&gt;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39058" y="1737210"/>
            <a:ext cx="4572000" cy="3970318"/>
          </a:xfrm>
          <a:prstGeom prst="rect">
            <a:avLst/>
          </a:prstGeom>
          <a:solidFill>
            <a:srgbClr val="DBEEF4"/>
          </a:solidFill>
          <a:ln>
            <a:solidFill>
              <a:srgbClr val="7F7F7F"/>
            </a:solidFill>
          </a:ln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&lt;form action="</a:t>
            </a:r>
            <a:r>
              <a:rPr lang="en-US" dirty="0" err="1"/>
              <a:t>action_page.php</a:t>
            </a:r>
            <a:r>
              <a:rPr lang="en-US" dirty="0"/>
              <a:t>"&gt;</a:t>
            </a:r>
          </a:p>
          <a:p>
            <a:r>
              <a:rPr lang="en-US" dirty="0"/>
              <a:t>  &lt;select name="sweets"&gt;</a:t>
            </a:r>
          </a:p>
          <a:p>
            <a:r>
              <a:rPr lang="en-US" dirty="0"/>
              <a:t>    &lt;option value="</a:t>
            </a:r>
            <a:r>
              <a:rPr lang="en-US" dirty="0" err="1"/>
              <a:t>Choclates</a:t>
            </a:r>
            <a:r>
              <a:rPr lang="en-US" dirty="0"/>
              <a:t>"&gt;Chocolates&lt;/option&gt;</a:t>
            </a:r>
          </a:p>
          <a:p>
            <a:r>
              <a:rPr lang="en-US" dirty="0"/>
              <a:t>    &lt;option value="Cake"&gt;Cake&lt;/option&gt;</a:t>
            </a:r>
          </a:p>
          <a:p>
            <a:r>
              <a:rPr lang="en-US" dirty="0"/>
              <a:t>    &lt;option value="Cookies&gt;Cookies&lt;/option&gt;</a:t>
            </a:r>
          </a:p>
          <a:p>
            <a:r>
              <a:rPr lang="en-US" dirty="0"/>
              <a:t>    &lt;option value="</a:t>
            </a:r>
            <a:r>
              <a:rPr lang="en-US" dirty="0" err="1"/>
              <a:t>Icecream</a:t>
            </a:r>
            <a:r>
              <a:rPr lang="en-US" dirty="0"/>
              <a:t>"&gt;</a:t>
            </a:r>
            <a:r>
              <a:rPr lang="en-US" dirty="0" err="1"/>
              <a:t>Icecream</a:t>
            </a:r>
            <a:r>
              <a:rPr lang="en-US" dirty="0"/>
              <a:t>&lt;/option&gt;</a:t>
            </a:r>
          </a:p>
          <a:p>
            <a:r>
              <a:rPr lang="en-US" dirty="0"/>
              <a:t>  &lt;/select&gt;</a:t>
            </a:r>
          </a:p>
          <a:p>
            <a:r>
              <a:rPr lang="en-US" dirty="0"/>
              <a:t> 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&lt;input type="submit"&gt;</a:t>
            </a:r>
          </a:p>
          <a:p>
            <a:r>
              <a:rPr lang="en-US" dirty="0"/>
              <a:t>&lt;/form&gt;</a:t>
            </a:r>
          </a:p>
        </p:txBody>
      </p:sp>
      <p:pic>
        <p:nvPicPr>
          <p:cNvPr id="8" name="Picture 7" descr="Screen Shot 2016-01-19 at 6.13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79600"/>
            <a:ext cx="2899805" cy="17660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36831" y="5223278"/>
            <a:ext cx="73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2404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Take-home reading &amp; Tutorial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494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endParaRPr lang="en-US" dirty="0">
              <a:latin typeface="Garamond"/>
              <a:cs typeface="Garamond"/>
            </a:endParaRPr>
          </a:p>
          <a:p>
            <a:pPr marL="0" indent="0">
              <a:buSzPct val="50000"/>
              <a:buNone/>
            </a:pPr>
            <a:r>
              <a:rPr lang="en-US" dirty="0">
                <a:latin typeface="Garamond"/>
                <a:cs typeface="Garamond"/>
              </a:rPr>
              <a:t>HTML Tutorial (finish):</a:t>
            </a:r>
          </a:p>
          <a:p>
            <a:pPr marL="0" indent="0">
              <a:buSzPct val="50000"/>
              <a:buNone/>
            </a:pPr>
            <a:r>
              <a:rPr lang="en-US" dirty="0">
                <a:hlinkClick r:id="rId3"/>
              </a:rPr>
              <a:t>https://developer.mozilla.org/en-US/docs/Web/Guide/HTML/Introduction</a:t>
            </a:r>
            <a:endParaRPr lang="en-US" dirty="0"/>
          </a:p>
          <a:p>
            <a:pPr marL="0" indent="0">
              <a:buSzPct val="50000"/>
              <a:buNone/>
            </a:pPr>
            <a:endParaRPr lang="en-US" dirty="0"/>
          </a:p>
          <a:p>
            <a:pPr marL="0" indent="0">
              <a:buSzPct val="50000"/>
              <a:buNone/>
            </a:pPr>
            <a:r>
              <a:rPr lang="en-US" dirty="0"/>
              <a:t>CSS Tutorial (start):</a:t>
            </a:r>
          </a:p>
          <a:p>
            <a:pPr marL="0" indent="0">
              <a:buSzPct val="50000"/>
              <a:buNone/>
            </a:pPr>
            <a:r>
              <a:rPr lang="en-US" dirty="0">
                <a:hlinkClick r:id="rId4"/>
              </a:rPr>
              <a:t>https://developer.mozilla.org/en-US/docs/Learn/CSS/Introduction_to_CSS</a:t>
            </a:r>
            <a:endParaRPr lang="en-US" dirty="0"/>
          </a:p>
          <a:p>
            <a:pPr marL="0" indent="0">
              <a:buSzPct val="50000"/>
              <a:buNone/>
            </a:pPr>
            <a:endParaRPr lang="en-US" dirty="0"/>
          </a:p>
          <a:p>
            <a:pPr marL="0" indent="0">
              <a:buSzPct val="50000"/>
              <a:buNone/>
            </a:pPr>
            <a:endParaRPr lang="en-US" dirty="0"/>
          </a:p>
          <a:p>
            <a:pPr marL="0" indent="0">
              <a:buSzPct val="50000"/>
              <a:buNone/>
            </a:pPr>
            <a:endParaRPr lang="en-US" dirty="0">
              <a:latin typeface="Garamond"/>
              <a:cs typeface="Garamond"/>
            </a:endParaRPr>
          </a:p>
          <a:p>
            <a:pPr marL="0" indent="0">
              <a:buSzPct val="50000"/>
              <a:buNone/>
            </a:pPr>
            <a:endParaRPr lang="en-US" dirty="0">
              <a:latin typeface="Garamond"/>
              <a:cs typeface="Garamond"/>
            </a:endParaRPr>
          </a:p>
          <a:p>
            <a:pPr marL="0" indent="0">
              <a:buSzPct val="5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50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Exercise: payment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Please create a .html that generate a page looks like this. You can download icon images from the folder on blackboard or search them online. </a:t>
            </a:r>
          </a:p>
          <a:p>
            <a:endParaRPr lang="en-US" dirty="0"/>
          </a:p>
        </p:txBody>
      </p:sp>
      <p:pic>
        <p:nvPicPr>
          <p:cNvPr id="6" name="Picture 5" descr="Screen Shot 2014-01-15 at 8.20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3416300"/>
            <a:ext cx="87503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54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The bad way to produce styles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79767" y="2041301"/>
            <a:ext cx="7450999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&lt;p&gt;</a:t>
            </a:r>
          </a:p>
          <a:p>
            <a:r>
              <a:rPr lang="en-US" dirty="0"/>
              <a:t>  &lt;font face="Arial"&gt;Welcome to Greasy Joe's.&lt;/font&gt;</a:t>
            </a:r>
          </a:p>
          <a:p>
            <a:r>
              <a:rPr lang="en-US" dirty="0"/>
              <a:t>  You will &lt;b&gt;never&lt;/b&gt;, &lt;</a:t>
            </a:r>
            <a:r>
              <a:rPr lang="en-US" dirty="0" err="1"/>
              <a:t>i</a:t>
            </a:r>
            <a:r>
              <a:rPr lang="en-US" dirty="0"/>
              <a:t>&gt;ever&lt;/</a:t>
            </a:r>
            <a:r>
              <a:rPr lang="en-US" dirty="0" err="1"/>
              <a:t>i</a:t>
            </a:r>
            <a:r>
              <a:rPr lang="en-US" dirty="0"/>
              <a:t>&gt;, &lt;u&gt;EVER&lt;/u&gt; beat </a:t>
            </a:r>
          </a:p>
          <a:p>
            <a:r>
              <a:rPr lang="en-US" dirty="0"/>
              <a:t>  &lt;font size="+4" color="red"&gt;OUR&lt;/font&gt; prices!</a:t>
            </a:r>
          </a:p>
          <a:p>
            <a:r>
              <a:rPr lang="en-US" dirty="0"/>
              <a:t>&lt;/p&gt;</a:t>
            </a:r>
          </a:p>
        </p:txBody>
      </p:sp>
      <p:pic>
        <p:nvPicPr>
          <p:cNvPr id="5" name="Picture 4" descr="Screen Shot 2018-01-25 at 10.2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62" y="3847225"/>
            <a:ext cx="7853252" cy="6866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9000" y="5156200"/>
            <a:ext cx="496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Tags such as b, I, u and font are discouraged in strict CSS. Why is this bad? </a:t>
            </a:r>
          </a:p>
        </p:txBody>
      </p:sp>
    </p:spTree>
    <p:extLst>
      <p:ext uri="{BB962C8B-B14F-4D97-AF65-F5344CB8AC3E}">
        <p14:creationId xmlns:p14="http://schemas.microsoft.com/office/powerpoint/2010/main" val="252276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Website Organization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88380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US" dirty="0">
                <a:latin typeface="Garamond"/>
                <a:cs typeface="Garamond"/>
              </a:rPr>
              <a:t>Content and Structure: HTML</a:t>
            </a:r>
          </a:p>
          <a:p>
            <a:pPr marL="0" indent="0">
              <a:buSzPct val="50000"/>
              <a:buNone/>
            </a:pPr>
            <a:endParaRPr lang="en-US" dirty="0">
              <a:latin typeface="Garamond"/>
              <a:cs typeface="Garamond"/>
            </a:endParaRPr>
          </a:p>
          <a:p>
            <a:pPr marL="0" indent="0">
              <a:buSzPct val="50000"/>
              <a:buNone/>
            </a:pPr>
            <a:r>
              <a:rPr lang="en-US" dirty="0">
                <a:latin typeface="Garamond"/>
                <a:cs typeface="Garamond"/>
              </a:rPr>
              <a:t>Style: CSS</a:t>
            </a:r>
          </a:p>
          <a:p>
            <a:pPr marL="0" indent="0">
              <a:buSzPct val="50000"/>
              <a:buNone/>
            </a:pPr>
            <a:endParaRPr lang="en-US" dirty="0">
              <a:latin typeface="Garamond"/>
              <a:cs typeface="Garamond"/>
            </a:endParaRPr>
          </a:p>
          <a:p>
            <a:pPr marL="0" indent="0">
              <a:buSzPct val="50000"/>
              <a:buNone/>
            </a:pPr>
            <a:r>
              <a:rPr lang="en-US" dirty="0">
                <a:latin typeface="Garamond"/>
                <a:cs typeface="Garamond"/>
              </a:rPr>
              <a:t>Behavior: JavaScript</a:t>
            </a:r>
          </a:p>
          <a:p>
            <a:pPr marL="0" indent="0">
              <a:buSzPct val="5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21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Cascading Style Sheets (CSS): &lt;link&gt;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08779" y="1252078"/>
            <a:ext cx="7840879" cy="2308324"/>
          </a:xfrm>
          <a:prstGeom prst="rect">
            <a:avLst/>
          </a:prstGeom>
          <a:solidFill>
            <a:srgbClr val="DBEEF4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="filename" type="text/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&lt;/head&gt;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880116"/>
            <a:ext cx="8229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CSS describes the appearance and layout of information on a web page (as opposed to HTML, which describes the content of the page)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be embedded in HTML or placed into separate .</a:t>
            </a:r>
            <a:r>
              <a:rPr lang="en-US" sz="2400" dirty="0" err="1"/>
              <a:t>css</a:t>
            </a:r>
            <a:r>
              <a:rPr lang="en-US" sz="2400" dirty="0"/>
              <a:t> file (preferred)</a:t>
            </a:r>
          </a:p>
        </p:txBody>
      </p:sp>
    </p:spTree>
    <p:extLst>
      <p:ext uri="{BB962C8B-B14F-4D97-AF65-F5344CB8AC3E}">
        <p14:creationId xmlns:p14="http://schemas.microsoft.com/office/powerpoint/2010/main" val="1680329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Cascading Style Sheets (CSS) syntax</a:t>
            </a:r>
          </a:p>
        </p:txBody>
      </p:sp>
      <p:sp>
        <p:nvSpPr>
          <p:cNvPr id="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3783078"/>
            <a:ext cx="382288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pic>
        <p:nvPicPr>
          <p:cNvPr id="5" name="Picture 4" descr="Screen Shot 2016-01-19 at 6.21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587689"/>
            <a:ext cx="7326406" cy="17197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34725" y="4106135"/>
            <a:ext cx="3980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font-family: sans-serif;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color: red;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9134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Basic CSS Rule Syntax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08779" y="1252078"/>
            <a:ext cx="7840879" cy="2308324"/>
          </a:xfrm>
          <a:prstGeom prst="rect">
            <a:avLst/>
          </a:prstGeom>
          <a:solidFill>
            <a:srgbClr val="DBEEF4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property: value;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property: value;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property: value;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08779" y="3792212"/>
            <a:ext cx="7840879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:red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:sans-serif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84000" y="4886267"/>
            <a:ext cx="1708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779" y="5655161"/>
            <a:ext cx="6704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CSS file consists of one or more rules</a:t>
            </a:r>
          </a:p>
          <a:p>
            <a:r>
              <a:rPr lang="en-US" dirty="0"/>
              <a:t>A rule selector specifies HTML element(s) and applies style properties     </a:t>
            </a:r>
          </a:p>
        </p:txBody>
      </p:sp>
    </p:spTree>
    <p:extLst>
      <p:ext uri="{BB962C8B-B14F-4D97-AF65-F5344CB8AC3E}">
        <p14:creationId xmlns:p14="http://schemas.microsoft.com/office/powerpoint/2010/main" val="3890477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properties for colors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79" y="1595079"/>
            <a:ext cx="6536795" cy="1446550"/>
          </a:xfrm>
          <a:prstGeom prst="rect">
            <a:avLst/>
          </a:prstGeom>
          <a:solidFill>
            <a:srgbClr val="DCE6F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color: red;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background-color: yellow;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857" y="3446960"/>
            <a:ext cx="7793096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This paragraph uses the style above.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002045"/>
              </p:ext>
            </p:extLst>
          </p:nvPr>
        </p:nvGraphicFramePr>
        <p:xfrm>
          <a:off x="457200" y="4402375"/>
          <a:ext cx="8128000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/>
                        <a:t>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hlinkClick r:id="rId2"/>
                        </a:rPr>
                        <a:t>color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color of an element’s 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hlinkClick r:id="rId3"/>
                        </a:rPr>
                        <a:t>background-color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color that will appear behind the element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35373" y="2672297"/>
            <a:ext cx="60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31956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Specifying color</a:t>
            </a:r>
          </a:p>
        </p:txBody>
      </p:sp>
      <p:sp>
        <p:nvSpPr>
          <p:cNvPr id="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79" y="1921877"/>
            <a:ext cx="6964763" cy="1107996"/>
          </a:xfrm>
          <a:prstGeom prst="rect">
            <a:avLst/>
          </a:prstGeom>
          <a:solidFill>
            <a:srgbClr val="EBF1DE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{ color: 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 { color: </a:t>
            </a:r>
            <a:r>
              <a:rPr kumimoji="0" lang="en-US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(128, 0, 196)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h4 { color: 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#FF8800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303" y="3136940"/>
            <a:ext cx="7092373" cy="11079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This paragraph uses the first style above.</a:t>
            </a:r>
          </a:p>
          <a:p>
            <a:r>
              <a:rPr lang="en-US" sz="2200" b="1" dirty="0">
                <a:solidFill>
                  <a:srgbClr val="8000C4"/>
                </a:solidFill>
              </a:rPr>
              <a:t>This h2 uses the second style above.</a:t>
            </a:r>
          </a:p>
          <a:p>
            <a:r>
              <a:rPr lang="en-US" sz="2200" b="1" dirty="0">
                <a:solidFill>
                  <a:srgbClr val="FF8800"/>
                </a:solidFill>
              </a:rPr>
              <a:t>This h4 uses the third style above.</a:t>
            </a:r>
            <a:endParaRPr lang="en-US" sz="2200" b="1" dirty="0">
              <a:solidFill>
                <a:srgbClr val="FF8800"/>
              </a:solidFill>
              <a:effectLst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63933" y="4437592"/>
            <a:ext cx="8464153" cy="2246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c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olor names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FFFF"/>
                </a:solidFill>
                <a:effectLst/>
                <a:latin typeface="Arial Unicode MS" panose="020B0604020202020204" pitchFamily="34" charset="-128"/>
              </a:rPr>
              <a:t>aqua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black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blue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Arial Unicode MS" panose="020B0604020202020204" pitchFamily="34" charset="-128"/>
              </a:rPr>
              <a:t>fuchsia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gray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</a:rPr>
              <a:t>green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Arial Unicode MS" panose="020B0604020202020204" pitchFamily="34" charset="-128"/>
              </a:rPr>
              <a:t>lime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maroon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navy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 Unicode MS" panose="020B0604020202020204" pitchFamily="34" charset="-128"/>
              </a:rPr>
              <a:t>olive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purple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red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silver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teal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white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white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 panose="020B0604020202020204" pitchFamily="34" charset="-128"/>
              </a:rPr>
              <a:t>yellow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RGB codes: red, green, and blue values from 0 (none) to 255 (full)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Hex codes: RGB values in base-16 from 00 (0, none) to FF (255, full)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62304" y="2565938"/>
            <a:ext cx="65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1874" y="3847364"/>
            <a:ext cx="1015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73036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Specifying attributes with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931333" y="1434571"/>
            <a:ext cx="5977468" cy="216746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	&lt;style type="text/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"&gt;</a:t>
            </a:r>
          </a:p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err="1">
                <a:solidFill>
                  <a:schemeClr val="tx1"/>
                </a:solidFill>
              </a:rPr>
              <a:t>p.blue_paragraphs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err="1">
                <a:solidFill>
                  <a:schemeClr val="tx1"/>
                </a:solidFill>
              </a:rPr>
              <a:t>color:blue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	}</a:t>
            </a:r>
          </a:p>
          <a:p>
            <a:r>
              <a:rPr lang="en-US" dirty="0">
                <a:solidFill>
                  <a:schemeClr val="tx1"/>
                </a:solidFill>
              </a:rPr>
              <a:t>	&lt;/style&gt;</a:t>
            </a:r>
          </a:p>
          <a:p>
            <a:r>
              <a:rPr lang="en-US" dirty="0">
                <a:solidFill>
                  <a:schemeClr val="tx1"/>
                </a:solidFill>
              </a:rPr>
              <a:t>&lt;/head&gt;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1333" y="3894667"/>
            <a:ext cx="5977467" cy="24892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	&lt;p class="</a:t>
            </a:r>
            <a:r>
              <a:rPr lang="en-US" dirty="0" err="1">
                <a:solidFill>
                  <a:schemeClr val="tx1"/>
                </a:solidFill>
              </a:rPr>
              <a:t>blue_paragraphs</a:t>
            </a:r>
            <a:r>
              <a:rPr lang="en-US" dirty="0">
                <a:solidFill>
                  <a:schemeClr val="tx1"/>
                </a:solidFill>
              </a:rPr>
              <a:t>"&gt; Paragraph 1&lt;/p&gt;</a:t>
            </a:r>
          </a:p>
          <a:p>
            <a:r>
              <a:rPr lang="en-US" dirty="0">
                <a:solidFill>
                  <a:schemeClr val="tx1"/>
                </a:solidFill>
              </a:rPr>
              <a:t>	p&gt;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1447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picker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http://www.w3schools.com/tags/ref_colorpicker.asp</a:t>
            </a:r>
            <a:endParaRPr lang="en-US" dirty="0"/>
          </a:p>
          <a:p>
            <a:r>
              <a:rPr lang="en-US" dirty="0">
                <a:hlinkClick r:id="rId3"/>
              </a:rPr>
              <a:t>http://www.w3schools.com/tags/ref_colormixer.asp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5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Today’s 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494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SzPct val="50000"/>
            </a:pPr>
            <a:r>
              <a:rPr lang="en-US" dirty="0">
                <a:latin typeface="Garamond"/>
              </a:rPr>
              <a:t>Teaching Assistant: </a:t>
            </a:r>
            <a:r>
              <a:rPr lang="en-US" dirty="0" err="1">
                <a:latin typeface="Garamond"/>
              </a:rPr>
              <a:t>Jiachen</a:t>
            </a:r>
            <a:r>
              <a:rPr lang="en-US" dirty="0">
                <a:latin typeface="Garamond"/>
              </a:rPr>
              <a:t> Yao</a:t>
            </a:r>
          </a:p>
          <a:p>
            <a:pPr lvl="1">
              <a:buSzPct val="50000"/>
            </a:pPr>
            <a:r>
              <a:rPr lang="en-US" dirty="0">
                <a:latin typeface="Garamond"/>
              </a:rPr>
              <a:t>	jy3695a@student.american.edu</a:t>
            </a:r>
          </a:p>
          <a:p>
            <a:pPr lvl="1">
              <a:buSzPct val="50000"/>
            </a:pPr>
            <a:r>
              <a:rPr lang="en-US" dirty="0">
                <a:latin typeface="Garamond"/>
              </a:rPr>
              <a:t> TA Office hour? </a:t>
            </a:r>
          </a:p>
          <a:p>
            <a:pPr>
              <a:buSzPct val="50000"/>
            </a:pPr>
            <a:r>
              <a:rPr lang="en-US" dirty="0" err="1">
                <a:latin typeface="Garamond"/>
              </a:rPr>
              <a:t>Aboutme.html</a:t>
            </a:r>
            <a:r>
              <a:rPr lang="en-US" dirty="0">
                <a:latin typeface="Garamond"/>
              </a:rPr>
              <a:t> check</a:t>
            </a:r>
          </a:p>
          <a:p>
            <a:pPr>
              <a:buSzPct val="50000"/>
            </a:pPr>
            <a:r>
              <a:rPr lang="en-US" dirty="0">
                <a:latin typeface="Garamond"/>
              </a:rPr>
              <a:t>A bit of review </a:t>
            </a:r>
          </a:p>
          <a:p>
            <a:pPr>
              <a:buSzPct val="50000"/>
            </a:pPr>
            <a:r>
              <a:rPr lang="en-US" dirty="0">
                <a:latin typeface="Garamond"/>
              </a:rPr>
              <a:t>More on HTML</a:t>
            </a:r>
          </a:p>
          <a:p>
            <a:pPr>
              <a:buSzPct val="50000"/>
            </a:pPr>
            <a:r>
              <a:rPr lang="en-US" dirty="0">
                <a:latin typeface="Garamond"/>
              </a:rPr>
              <a:t>CSS</a:t>
            </a:r>
          </a:p>
          <a:p>
            <a:pPr>
              <a:buSzPct val="50000"/>
            </a:pPr>
            <a:r>
              <a:rPr lang="en-US" dirty="0">
                <a:latin typeface="Garamond"/>
              </a:rPr>
              <a:t>Stylize </a:t>
            </a:r>
            <a:r>
              <a:rPr lang="en-US" dirty="0" err="1">
                <a:latin typeface="Garamond"/>
              </a:rPr>
              <a:t>Aboutme.html</a:t>
            </a:r>
            <a:r>
              <a:rPr lang="en-US" dirty="0">
                <a:latin typeface="Garamond"/>
              </a:rPr>
              <a:t> exercise</a:t>
            </a:r>
          </a:p>
          <a:p>
            <a:pPr marL="0" indent="0">
              <a:buSzPct val="50000"/>
              <a:buNone/>
            </a:pPr>
            <a:endParaRPr lang="en-US" dirty="0">
              <a:latin typeface="Garamond"/>
            </a:endParaRPr>
          </a:p>
          <a:p>
            <a:pPr marL="0" indent="0">
              <a:buSzPct val="50000"/>
              <a:buNone/>
            </a:pPr>
            <a:endParaRPr lang="en-US" dirty="0">
              <a:latin typeface="Garamond"/>
            </a:endParaRPr>
          </a:p>
          <a:p>
            <a:pPr marL="0" indent="0">
              <a:buSzPct val="50000"/>
              <a:buNone/>
            </a:pPr>
            <a:endParaRPr lang="en-US" dirty="0">
              <a:latin typeface="Garamond"/>
            </a:endParaRPr>
          </a:p>
          <a:p>
            <a:pPr marL="0" indent="0">
              <a:buSzPct val="50000"/>
              <a:buNone/>
            </a:pPr>
            <a:endParaRPr lang="en-US" dirty="0">
              <a:latin typeface="Garamond"/>
            </a:endParaRPr>
          </a:p>
          <a:p>
            <a:pPr marL="0" indent="0">
              <a:buSzPct val="50000"/>
              <a:buNone/>
            </a:pPr>
            <a:endParaRPr lang="en-US" dirty="0">
              <a:latin typeface="Garamond"/>
            </a:endParaRPr>
          </a:p>
          <a:p>
            <a:pPr marL="0" indent="0">
              <a:buSzPct val="50000"/>
              <a:buNone/>
            </a:pPr>
            <a:endParaRPr lang="en-US" dirty="0"/>
          </a:p>
          <a:p>
            <a:pPr marL="0" indent="0">
              <a:buSzPct val="50000"/>
              <a:buNone/>
            </a:pPr>
            <a:endParaRPr lang="en-US" dirty="0"/>
          </a:p>
          <a:p>
            <a:pPr marL="0" indent="0">
              <a:buSzPct val="50000"/>
              <a:buNone/>
            </a:pPr>
            <a:endParaRPr lang="en-US" dirty="0">
              <a:latin typeface="Garamond"/>
              <a:cs typeface="Garamond"/>
            </a:endParaRPr>
          </a:p>
          <a:p>
            <a:pPr marL="0" indent="0">
              <a:buSzPct val="50000"/>
              <a:buNone/>
            </a:pPr>
            <a:endParaRPr lang="en-US" dirty="0">
              <a:latin typeface="Garamond"/>
              <a:cs typeface="Garamond"/>
            </a:endParaRPr>
          </a:p>
          <a:p>
            <a:pPr marL="0" indent="0">
              <a:buSzPct val="5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62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CSS: Fonts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344747"/>
              </p:ext>
            </p:extLst>
          </p:nvPr>
        </p:nvGraphicFramePr>
        <p:xfrm>
          <a:off x="1052684" y="1711434"/>
          <a:ext cx="6991038" cy="3969018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3495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5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006">
                <a:tc>
                  <a:txBody>
                    <a:bodyPr/>
                    <a:lstStyle/>
                    <a:p>
                      <a:r>
                        <a:rPr lang="en-US" sz="2200" dirty="0"/>
                        <a:t>property 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description 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006">
                <a:tc>
                  <a:txBody>
                    <a:bodyPr/>
                    <a:lstStyle/>
                    <a:p>
                      <a:r>
                        <a:rPr lang="en-US" sz="2200" dirty="0">
                          <a:hlinkClick r:id="rId2"/>
                        </a:rPr>
                        <a:t>font-family</a:t>
                      </a:r>
                      <a:r>
                        <a:rPr lang="en-US" sz="2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which font will be used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006">
                <a:tc>
                  <a:txBody>
                    <a:bodyPr/>
                    <a:lstStyle/>
                    <a:p>
                      <a:r>
                        <a:rPr lang="en-US" sz="2200" dirty="0">
                          <a:hlinkClick r:id="rId3"/>
                        </a:rPr>
                        <a:t>font-size</a:t>
                      </a:r>
                      <a:r>
                        <a:rPr lang="en-US" sz="2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how large the letters will be drawn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006">
                <a:tc>
                  <a:txBody>
                    <a:bodyPr/>
                    <a:lstStyle/>
                    <a:p>
                      <a:r>
                        <a:rPr lang="en-US" sz="2200" dirty="0">
                          <a:hlinkClick r:id="rId4"/>
                        </a:rPr>
                        <a:t>font-style</a:t>
                      </a:r>
                      <a:r>
                        <a:rPr lang="en-US" sz="2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used to enable/disable italic style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006">
                <a:tc>
                  <a:txBody>
                    <a:bodyPr/>
                    <a:lstStyle/>
                    <a:p>
                      <a:r>
                        <a:rPr lang="en-US" sz="2200" dirty="0">
                          <a:hlinkClick r:id="rId5"/>
                        </a:rPr>
                        <a:t>font-weight</a:t>
                      </a:r>
                      <a:r>
                        <a:rPr lang="en-US" sz="2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used to enable/disable bold style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00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hlinkClick r:id="rId6"/>
                        </a:rPr>
                        <a:t>Complete list of font properties</a:t>
                      </a:r>
                      <a:endParaRPr lang="en-US" sz="2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141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Courie new"/>
                <a:cs typeface="Courie new"/>
              </a:rPr>
              <a:t>font-family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79" y="1151454"/>
            <a:ext cx="7309886" cy="2462212"/>
          </a:xfrm>
          <a:prstGeom prst="rect">
            <a:avLst/>
          </a:prstGeom>
          <a:solidFill>
            <a:srgbClr val="EBF1DE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font-family: Georgia;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h4{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font-family: "Courier New";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71314" y="3244334"/>
            <a:ext cx="65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pic>
        <p:nvPicPr>
          <p:cNvPr id="9" name="Picture 8" descr="Screen Shot 2018-01-21 at 10.24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8" y="3865311"/>
            <a:ext cx="6074035" cy="1662049"/>
          </a:xfrm>
          <a:prstGeom prst="rect">
            <a:avLst/>
          </a:prstGeom>
          <a:ln>
            <a:solidFill>
              <a:srgbClr val="9BBB59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5777569" y="5008906"/>
            <a:ext cx="1070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7278" y="5829444"/>
            <a:ext cx="684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Enclose multi-word font names in quotes.  </a:t>
            </a:r>
          </a:p>
        </p:txBody>
      </p:sp>
    </p:spTree>
    <p:extLst>
      <p:ext uri="{BB962C8B-B14F-4D97-AF65-F5344CB8AC3E}">
        <p14:creationId xmlns:p14="http://schemas.microsoft.com/office/powerpoint/2010/main" val="1495553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Courie new"/>
                <a:cs typeface="Courie new"/>
              </a:rPr>
              <a:t>More about font-family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78" y="1659285"/>
            <a:ext cx="7589521" cy="1446550"/>
          </a:xfrm>
          <a:prstGeom prst="rect">
            <a:avLst/>
          </a:prstGeom>
          <a:solidFill>
            <a:srgbClr val="EBF1DE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font-family:Garamond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"Times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Roman",serif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25951" y="2609270"/>
            <a:ext cx="65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02698" y="3931097"/>
            <a:ext cx="1070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78" y="3650675"/>
            <a:ext cx="7383310" cy="64633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This paragraph uses this style!</a:t>
            </a:r>
          </a:p>
          <a:p>
            <a:r>
              <a:rPr lang="en-US" dirty="0">
                <a:latin typeface="Garamond"/>
                <a:cs typeface="Garamond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78" y="4683567"/>
            <a:ext cx="6840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Can specify multiple fonts from highest to lowest priority.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Generic font names: </a:t>
            </a:r>
            <a:r>
              <a:rPr lang="en-US" dirty="0">
                <a:latin typeface="Serif"/>
                <a:cs typeface="Serif"/>
              </a:rPr>
              <a:t>serif</a:t>
            </a:r>
            <a:r>
              <a:rPr lang="en-US" dirty="0"/>
              <a:t>, </a:t>
            </a:r>
            <a:r>
              <a:rPr lang="en-US" dirty="0">
                <a:latin typeface="Sans-serif"/>
                <a:cs typeface="Sans-serif"/>
              </a:rPr>
              <a:t>sans-serif</a:t>
            </a:r>
            <a:r>
              <a:rPr lang="en-US" dirty="0"/>
              <a:t>, cursive, fantasy, </a:t>
            </a:r>
            <a:r>
              <a:rPr lang="en-US" dirty="0" err="1"/>
              <a:t>monospace</a:t>
            </a:r>
            <a:r>
              <a:rPr lang="en-US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If the first font is not found on the user’s computer, the second is tried.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Place a generic font name at the end of your list. </a:t>
            </a:r>
          </a:p>
        </p:txBody>
      </p:sp>
    </p:spTree>
    <p:extLst>
      <p:ext uri="{BB962C8B-B14F-4D97-AF65-F5344CB8AC3E}">
        <p14:creationId xmlns:p14="http://schemas.microsoft.com/office/powerpoint/2010/main" val="1036881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Using Google fonts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82908" y="1467387"/>
            <a:ext cx="73715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Specify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in HTML the Google font link: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412" y="6257835"/>
            <a:ext cx="823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https://developers.google.com/fonts/docs/getting_started?hl=en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7496" y="2276264"/>
            <a:ext cx="6962588" cy="2031325"/>
          </a:xfrm>
          <a:prstGeom prst="rect">
            <a:avLst/>
          </a:prstGeom>
          <a:solidFill>
            <a:srgbClr val="EBF1DE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&lt;head&gt;</a:t>
            </a:r>
          </a:p>
          <a:p>
            <a:r>
              <a:rPr lang="en-US" dirty="0">
                <a:latin typeface="Courier New"/>
                <a:cs typeface="Courier New"/>
              </a:rPr>
              <a:t>&lt;link </a:t>
            </a:r>
            <a:r>
              <a:rPr lang="en-US" dirty="0" err="1">
                <a:latin typeface="Courier New"/>
                <a:cs typeface="Courier New"/>
              </a:rPr>
              <a:t>rel</a:t>
            </a:r>
            <a:r>
              <a:rPr lang="en-US" dirty="0">
                <a:latin typeface="Courier New"/>
                <a:cs typeface="Courier New"/>
              </a:rPr>
              <a:t>="</a:t>
            </a:r>
            <a:r>
              <a:rPr lang="en-US" dirty="0" err="1">
                <a:latin typeface="Courier New"/>
                <a:cs typeface="Courier New"/>
              </a:rPr>
              <a:t>stylesheet</a:t>
            </a:r>
            <a:r>
              <a:rPr lang="en-US" dirty="0">
                <a:latin typeface="Courier New"/>
                <a:cs typeface="Courier New"/>
              </a:rPr>
              <a:t>" </a:t>
            </a:r>
            <a:r>
              <a:rPr lang="en-US" dirty="0" err="1">
                <a:latin typeface="Courier New"/>
                <a:cs typeface="Courier New"/>
              </a:rPr>
              <a:t>href</a:t>
            </a:r>
            <a:r>
              <a:rPr lang="en-US" dirty="0">
                <a:latin typeface="Courier New"/>
                <a:cs typeface="Courier New"/>
              </a:rPr>
              <a:t>=”</a:t>
            </a:r>
            <a:r>
              <a:rPr lang="en-US" dirty="0" err="1">
                <a:latin typeface="Courier New"/>
                <a:cs typeface="Courier New"/>
              </a:rPr>
              <a:t>mystyle.css</a:t>
            </a:r>
            <a:r>
              <a:rPr lang="en-US" dirty="0">
                <a:latin typeface="Courier New"/>
                <a:cs typeface="Courier New"/>
              </a:rPr>
              <a:t>"  </a:t>
            </a:r>
            <a:r>
              <a:rPr lang="en-US" dirty="0" err="1">
                <a:latin typeface="Courier New"/>
                <a:cs typeface="Courier New"/>
              </a:rPr>
              <a:t>href</a:t>
            </a:r>
            <a:r>
              <a:rPr lang="en-US" dirty="0">
                <a:latin typeface="Courier New"/>
                <a:cs typeface="Courier New"/>
              </a:rPr>
              <a:t>="https://</a:t>
            </a:r>
            <a:r>
              <a:rPr lang="en-US" dirty="0" err="1">
                <a:latin typeface="Courier New"/>
                <a:cs typeface="Courier New"/>
              </a:rPr>
              <a:t>fonts.googleapis.com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css?family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Tangerine|Inconsolata|Droid+Sans|Open+Sans</a:t>
            </a:r>
            <a:r>
              <a:rPr lang="en-US" dirty="0">
                <a:latin typeface="Courier New"/>
                <a:cs typeface="Courier New"/>
              </a:rPr>
              <a:t>"&gt;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&lt;/head&gt;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82908" y="4246701"/>
            <a:ext cx="73715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800" dirty="0"/>
              <a:t>Request font in </a:t>
            </a:r>
            <a:r>
              <a:rPr lang="en-US" sz="2800" dirty="0" err="1"/>
              <a:t>mystyle.css</a:t>
            </a:r>
            <a:r>
              <a:rPr lang="en-US" sz="2800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9543" y="4832420"/>
            <a:ext cx="6962588" cy="1477328"/>
          </a:xfrm>
          <a:prstGeom prst="rect">
            <a:avLst/>
          </a:prstGeom>
          <a:solidFill>
            <a:srgbClr val="EBF1DE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body {</a:t>
            </a:r>
          </a:p>
          <a:p>
            <a:r>
              <a:rPr lang="en-US" dirty="0">
                <a:latin typeface="Courier New"/>
                <a:cs typeface="Courier New"/>
              </a:rPr>
              <a:t>  font: lighter 17px/20px </a:t>
            </a:r>
            <a:r>
              <a:rPr lang="en-US" dirty="0" err="1">
                <a:latin typeface="Courier New"/>
                <a:cs typeface="Courier New"/>
              </a:rPr>
              <a:t>Open+Sans,Droid+Sans，HelveticaNeue-Light</a:t>
            </a:r>
            <a:r>
              <a:rPr lang="en-US" dirty="0">
                <a:latin typeface="Courier New"/>
                <a:cs typeface="Courier New"/>
              </a:rPr>
              <a:t>, 'Helvetica </a:t>
            </a:r>
            <a:r>
              <a:rPr lang="en-US" dirty="0" err="1">
                <a:latin typeface="Courier New"/>
                <a:cs typeface="Courier New"/>
              </a:rPr>
              <a:t>Neue</a:t>
            </a:r>
            <a:r>
              <a:rPr lang="en-US" dirty="0">
                <a:latin typeface="Courier New"/>
                <a:cs typeface="Courier New"/>
              </a:rPr>
              <a:t>', Helvetica, Arial, sans-serif;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757167" y="3877369"/>
            <a:ext cx="793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6909567" y="5888503"/>
            <a:ext cx="65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791686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font-size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61989" y="3950342"/>
            <a:ext cx="737159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tx1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units</a:t>
            </a:r>
            <a:r>
              <a:rPr lang="en-US" sz="2400" dirty="0">
                <a:solidFill>
                  <a:schemeClr val="tx1"/>
                </a:solidFill>
              </a:rPr>
              <a:t>: pixels (</a:t>
            </a:r>
            <a:r>
              <a:rPr lang="en-US" sz="2400" dirty="0" err="1">
                <a:solidFill>
                  <a:schemeClr val="tx1"/>
                </a:solidFill>
              </a:rPr>
              <a:t>px</a:t>
            </a:r>
            <a:r>
              <a:rPr lang="en-US" sz="2400" dirty="0">
                <a:solidFill>
                  <a:schemeClr val="tx1"/>
                </a:solidFill>
              </a:rPr>
              <a:t>) vs. point (</a:t>
            </a:r>
            <a:r>
              <a:rPr lang="en-US" sz="2400" dirty="0" err="1">
                <a:solidFill>
                  <a:schemeClr val="tx1"/>
                </a:solidFill>
              </a:rPr>
              <a:t>pt</a:t>
            </a:r>
            <a:r>
              <a:rPr lang="en-US" sz="2400" dirty="0">
                <a:solidFill>
                  <a:schemeClr val="tx1"/>
                </a:solidFill>
              </a:rPr>
              <a:t>) vs. m-size (</a:t>
            </a:r>
            <a:r>
              <a:rPr lang="en-US" sz="2400" dirty="0" err="1">
                <a:solidFill>
                  <a:schemeClr val="tx1"/>
                </a:solidFill>
              </a:rPr>
              <a:t>em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solidFill>
                  <a:schemeClr val="tx1"/>
                </a:solidFill>
              </a:rPr>
              <a:t>	16px, </a:t>
            </a:r>
            <a:r>
              <a:rPr lang="en-US" sz="2800" dirty="0">
                <a:solidFill>
                  <a:schemeClr val="tx1"/>
                </a:solidFill>
              </a:rPr>
              <a:t>16pt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3200" dirty="0">
                <a:solidFill>
                  <a:schemeClr val="tx1"/>
                </a:solidFill>
              </a:rPr>
              <a:t>1.16em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vague font sizes: </a:t>
            </a:r>
            <a:r>
              <a:rPr lang="en-US" sz="1400" dirty="0">
                <a:solidFill>
                  <a:schemeClr val="tx1"/>
                </a:solidFill>
              </a:rPr>
              <a:t>xx-small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x-small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100" dirty="0">
                <a:solidFill>
                  <a:schemeClr val="tx1"/>
                </a:solidFill>
              </a:rPr>
              <a:t>small</a:t>
            </a:r>
            <a:r>
              <a:rPr lang="en-US" sz="2400" dirty="0">
                <a:solidFill>
                  <a:schemeClr val="tx1"/>
                </a:solidFill>
              </a:rPr>
              <a:t>, medium, </a:t>
            </a:r>
            <a:r>
              <a:rPr lang="en-US" sz="2700" dirty="0">
                <a:solidFill>
                  <a:schemeClr val="tx1"/>
                </a:solidFill>
              </a:rPr>
              <a:t>large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3200" dirty="0">
                <a:solidFill>
                  <a:schemeClr val="tx1"/>
                </a:solidFill>
              </a:rPr>
              <a:t>x-large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3600" dirty="0">
                <a:solidFill>
                  <a:schemeClr val="tx1"/>
                </a:solidFill>
              </a:rPr>
              <a:t>xx-large</a:t>
            </a:r>
            <a:r>
              <a:rPr lang="en-US" sz="2400" dirty="0">
                <a:solidFill>
                  <a:schemeClr val="tx1"/>
                </a:solidFill>
              </a:rPr>
              <a:t>, smaller, </a:t>
            </a:r>
            <a:r>
              <a:rPr lang="en-US" sz="3800" dirty="0">
                <a:solidFill>
                  <a:schemeClr val="tx1"/>
                </a:solidFill>
              </a:rPr>
              <a:t>larger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percentage</a:t>
            </a:r>
            <a:r>
              <a:rPr lang="fr-FR" sz="2400" dirty="0">
                <a:solidFill>
                  <a:schemeClr val="tx1"/>
                </a:solidFill>
              </a:rPr>
              <a:t> font sizes, </a:t>
            </a:r>
            <a:r>
              <a:rPr lang="fr-FR" sz="2400" dirty="0" err="1">
                <a:solidFill>
                  <a:schemeClr val="tx1"/>
                </a:solidFill>
              </a:rPr>
              <a:t>e.g</a:t>
            </a:r>
            <a:r>
              <a:rPr lang="fr-FR" sz="2400" dirty="0">
                <a:solidFill>
                  <a:schemeClr val="tx1"/>
                </a:solidFill>
              </a:rPr>
              <a:t>.: 90%, </a:t>
            </a:r>
            <a:r>
              <a:rPr lang="fr-FR" sz="2800" dirty="0">
                <a:solidFill>
                  <a:schemeClr val="tx1"/>
                </a:solidFill>
              </a:rPr>
              <a:t>120%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097279" y="1479226"/>
            <a:ext cx="7309886" cy="1107996"/>
          </a:xfrm>
          <a:prstGeom prst="rect">
            <a:avLst/>
          </a:prstGeom>
          <a:solidFill>
            <a:srgbClr val="EBF1DE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hu-H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p{  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hu-H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font-size:16pt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hu-H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78947" y="2184074"/>
            <a:ext cx="65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pic>
        <p:nvPicPr>
          <p:cNvPr id="8" name="Picture 7" descr="Screen Shot 2018-01-21 at 10.45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89" y="2901950"/>
            <a:ext cx="4231400" cy="465114"/>
          </a:xfrm>
          <a:prstGeom prst="rect">
            <a:avLst/>
          </a:prstGeom>
          <a:ln>
            <a:solidFill>
              <a:srgbClr val="9BBB59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4370335" y="3367064"/>
            <a:ext cx="1070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80526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More on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92" y="148119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Garamond"/>
                <a:cs typeface="Garamond"/>
              </a:rPr>
              <a:t>Pixels(</a:t>
            </a:r>
            <a:r>
              <a:rPr lang="en-US" dirty="0" err="1">
                <a:latin typeface="Garamond"/>
                <a:cs typeface="Garamond"/>
              </a:rPr>
              <a:t>px</a:t>
            </a:r>
            <a:r>
              <a:rPr lang="en-US" dirty="0">
                <a:latin typeface="Garamond"/>
                <a:cs typeface="Garamond"/>
              </a:rPr>
              <a:t>) are referred to as absolute unites because they will always be the same regardless of any other related settings. Other absolute units are: 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mm, cm, in: Millimeters, centimeters or inches.</a:t>
            </a:r>
          </a:p>
          <a:p>
            <a:pPr lvl="1"/>
            <a:r>
              <a:rPr lang="en-US" dirty="0" err="1">
                <a:latin typeface="Garamond"/>
                <a:cs typeface="Garamond"/>
              </a:rPr>
              <a:t>pt</a:t>
            </a:r>
            <a:r>
              <a:rPr lang="en-US" dirty="0">
                <a:latin typeface="Garamond"/>
                <a:cs typeface="Garamond"/>
              </a:rPr>
              <a:t>, pc: Points(1/72 of an inch) or picas (12 points)</a:t>
            </a:r>
          </a:p>
          <a:p>
            <a:r>
              <a:rPr lang="en-US" dirty="0" err="1">
                <a:latin typeface="Garamond"/>
                <a:cs typeface="Garamond"/>
              </a:rPr>
              <a:t>em</a:t>
            </a:r>
            <a:r>
              <a:rPr lang="en-US" dirty="0">
                <a:latin typeface="Garamond"/>
                <a:cs typeface="Garamond"/>
              </a:rPr>
              <a:t>: 1em is the same as font-size of the current element (more specifically, the width of a capital letter M). Default font-size by web browser before CSS styling is 16 pixels (1em) for an element.</a:t>
            </a:r>
          </a:p>
          <a:p>
            <a:r>
              <a:rPr lang="en-US" dirty="0">
                <a:latin typeface="Garamond"/>
                <a:cs typeface="Garamond"/>
              </a:rPr>
              <a:t>We will learn about this when we learn margins.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Read more on </a:t>
            </a:r>
            <a:r>
              <a:rPr lang="en-US" dirty="0">
                <a:hlinkClick r:id="rId3"/>
              </a:rPr>
              <a:t>CSS values and units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27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Body style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7496" y="2276264"/>
            <a:ext cx="6962588" cy="923330"/>
          </a:xfrm>
          <a:prstGeom prst="rect">
            <a:avLst/>
          </a:prstGeom>
          <a:solidFill>
            <a:srgbClr val="EBF1DE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body{</a:t>
            </a:r>
          </a:p>
          <a:p>
            <a:r>
              <a:rPr lang="en-US" dirty="0">
                <a:latin typeface="Courier New"/>
                <a:cs typeface="Courier New"/>
              </a:rPr>
              <a:t>    font-family: "Courier New";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05152" y="2819996"/>
            <a:ext cx="65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pic>
        <p:nvPicPr>
          <p:cNvPr id="3" name="Picture 2" descr="Screen Shot 2018-01-24 at 1.57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6" y="3783146"/>
            <a:ext cx="7467600" cy="105410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7800459" y="4840121"/>
            <a:ext cx="65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496" y="4837246"/>
            <a:ext cx="7467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95447" y="4840121"/>
            <a:ext cx="1070203" cy="369332"/>
          </a:xfrm>
          <a:prstGeom prst="rect">
            <a:avLst/>
          </a:prstGeom>
          <a:solidFill>
            <a:srgbClr val="D9D9D9"/>
          </a:solidFill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7496" y="5530095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apply a style to the entire body of the page, write a selector for the body (saves you from manually applying a style to each element.   </a:t>
            </a:r>
          </a:p>
        </p:txBody>
      </p:sp>
    </p:spTree>
    <p:extLst>
      <p:ext uri="{BB962C8B-B14F-4D97-AF65-F5344CB8AC3E}">
        <p14:creationId xmlns:p14="http://schemas.microsoft.com/office/powerpoint/2010/main" val="1285020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comments: /*…*/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7496" y="1454555"/>
            <a:ext cx="6962588" cy="2585323"/>
          </a:xfrm>
          <a:prstGeom prst="rect">
            <a:avLst/>
          </a:prstGeom>
          <a:solidFill>
            <a:srgbClr val="EBF1DE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/*</a:t>
            </a:r>
          </a:p>
          <a:p>
            <a:r>
              <a:rPr lang="en-US" dirty="0">
                <a:latin typeface="Courier New"/>
                <a:cs typeface="Courier New"/>
              </a:rPr>
              <a:t>This is a comment.</a:t>
            </a:r>
          </a:p>
          <a:p>
            <a:r>
              <a:rPr lang="en-US" dirty="0">
                <a:latin typeface="Courier New"/>
                <a:cs typeface="Courier New"/>
              </a:rPr>
              <a:t>It can span </a:t>
            </a:r>
            <a:r>
              <a:rPr lang="en-US" dirty="0" err="1">
                <a:latin typeface="Courier New"/>
                <a:cs typeface="Courier New"/>
              </a:rPr>
              <a:t>manylines</a:t>
            </a:r>
            <a:r>
              <a:rPr lang="en-US" dirty="0">
                <a:latin typeface="Courier New"/>
                <a:cs typeface="Courier New"/>
              </a:rPr>
              <a:t> in a CSS file. </a:t>
            </a:r>
          </a:p>
          <a:p>
            <a:r>
              <a:rPr lang="en-US" dirty="0">
                <a:latin typeface="Courier New"/>
                <a:cs typeface="Courier New"/>
              </a:rPr>
              <a:t>*/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body{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background-color:lightgreen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font-family: "Courier New";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05152" y="3568627"/>
            <a:ext cx="65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7496" y="4585368"/>
            <a:ext cx="6962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 (like HTML) is usually not commented as much as  code like Python</a:t>
            </a:r>
          </a:p>
          <a:p>
            <a:endParaRPr lang="en-US" dirty="0"/>
          </a:p>
          <a:p>
            <a:r>
              <a:rPr lang="en-US" dirty="0"/>
              <a:t>The // single-line comment is NOT supported in CS.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ym typeface="Wingdings"/>
              </a:rPr>
              <a:t>… HTML comment </a:t>
            </a:r>
            <a:r>
              <a:rPr lang="en-US" dirty="0"/>
              <a:t> is also NOT supported in CS.</a:t>
            </a:r>
          </a:p>
        </p:txBody>
      </p:sp>
    </p:spTree>
    <p:extLst>
      <p:ext uri="{BB962C8B-B14F-4D97-AF65-F5344CB8AC3E}">
        <p14:creationId xmlns:p14="http://schemas.microsoft.com/office/powerpoint/2010/main" val="3037634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Grouping Styles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7496" y="1454555"/>
            <a:ext cx="6962588" cy="2031325"/>
          </a:xfrm>
          <a:prstGeom prst="rect">
            <a:avLst/>
          </a:prstGeom>
          <a:solidFill>
            <a:srgbClr val="EBF1DE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p,h1,h2{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color:green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h2{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background-color:yellow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005152" y="2993784"/>
            <a:ext cx="65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pic>
        <p:nvPicPr>
          <p:cNvPr id="3" name="Picture 2" descr="Screen Shot 2018-01-24 at 3.14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6" y="4026569"/>
            <a:ext cx="4470400" cy="1371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90612" y="5084802"/>
            <a:ext cx="1070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7496" y="5692623"/>
            <a:ext cx="7461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style can select multiple elements separated by commas</a:t>
            </a:r>
          </a:p>
          <a:p>
            <a:endParaRPr lang="en-US" dirty="0"/>
          </a:p>
          <a:p>
            <a:r>
              <a:rPr lang="en-US" dirty="0"/>
              <a:t>The individual elements can also have their own styles (like h2 style).</a:t>
            </a:r>
          </a:p>
        </p:txBody>
      </p:sp>
    </p:spTree>
    <p:extLst>
      <p:ext uri="{BB962C8B-B14F-4D97-AF65-F5344CB8AC3E}">
        <p14:creationId xmlns:p14="http://schemas.microsoft.com/office/powerpoint/2010/main" val="3346566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Styles that Conflict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7496" y="1454555"/>
            <a:ext cx="6962588" cy="2031325"/>
          </a:xfrm>
          <a:prstGeom prst="rect">
            <a:avLst/>
          </a:prstGeom>
          <a:solidFill>
            <a:srgbClr val="EBF1DE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p,h1,h2{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>
                <a:latin typeface="Courier New"/>
                <a:cs typeface="Courier New"/>
              </a:rPr>
              <a:t>background-color:green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h2{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background-color:yellow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005152" y="2993784"/>
            <a:ext cx="65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7496" y="5692623"/>
            <a:ext cx="746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two styles set conflicting values for the same property, the later style takes precedence.  </a:t>
            </a:r>
          </a:p>
        </p:txBody>
      </p:sp>
      <p:pic>
        <p:nvPicPr>
          <p:cNvPr id="7" name="Picture 6" descr="Screen Shot 2018-01-24 at 3.14.05 PM.png">
            <a:extLst>
              <a:ext uri="{FF2B5EF4-FFF2-40B4-BE49-F238E27FC236}">
                <a16:creationId xmlns:a16="http://schemas.microsoft.com/office/drawing/2014/main" id="{B4E7BD1A-2D62-044B-B900-469DEA59B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6" y="4026569"/>
            <a:ext cx="4470400" cy="1371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B977B3-E950-7941-BF87-DF0BEF27B5E1}"/>
              </a:ext>
            </a:extLst>
          </p:cNvPr>
          <p:cNvSpPr/>
          <p:nvPr/>
        </p:nvSpPr>
        <p:spPr>
          <a:xfrm>
            <a:off x="4790612" y="5084802"/>
            <a:ext cx="1070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5003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r>
              <a:rPr lang="en-US" dirty="0" err="1"/>
              <a:t>Aboutme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Create a page </a:t>
            </a:r>
            <a:r>
              <a:rPr lang="en-US" dirty="0" err="1">
                <a:latin typeface="Courier New"/>
                <a:cs typeface="Courier New"/>
              </a:rPr>
              <a:t>aboutme.html</a:t>
            </a:r>
            <a:r>
              <a:rPr lang="en-US" dirty="0"/>
              <a:t> that describes you, including the information such as:</a:t>
            </a:r>
          </a:p>
          <a:p>
            <a:r>
              <a:rPr lang="en-US" dirty="0"/>
              <a:t>Your name</a:t>
            </a:r>
          </a:p>
          <a:p>
            <a:r>
              <a:rPr lang="en-US" dirty="0"/>
              <a:t>A brief description of you in 1-2 sentences</a:t>
            </a:r>
          </a:p>
          <a:p>
            <a:r>
              <a:rPr lang="en-US" dirty="0"/>
              <a:t>A list of classes you are taking now at AU</a:t>
            </a:r>
          </a:p>
          <a:p>
            <a:r>
              <a:rPr lang="en-US" dirty="0"/>
              <a:t>Your 4 favorite movies, books, games and TV shows. Make at least one link to an interesting site about that favorite movie/book/game/show.</a:t>
            </a:r>
          </a:p>
          <a:p>
            <a:r>
              <a:rPr lang="en-US" dirty="0"/>
              <a:t>Two images that represent when you re happy and sad.</a:t>
            </a:r>
          </a:p>
          <a:p>
            <a:r>
              <a:rPr lang="en-US" dirty="0"/>
              <a:t>Something about one of your neighbors (student sitting next to you) </a:t>
            </a:r>
          </a:p>
          <a:p>
            <a:endParaRPr lang="en-US" dirty="0"/>
          </a:p>
          <a:p>
            <a:r>
              <a:rPr lang="en-US" dirty="0"/>
              <a:t>Hint: use proper header tags, unordered lists, ordered lists. </a:t>
            </a:r>
          </a:p>
          <a:p>
            <a:endParaRPr lang="en-US" dirty="0"/>
          </a:p>
          <a:p>
            <a:r>
              <a:rPr lang="en-US" dirty="0"/>
              <a:t>We will learn how to stylize this page next class.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697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W3C CSS Validator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7496" y="5456033"/>
            <a:ext cx="7461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Checks your CSS to make sure it meets the official CSS specifications</a:t>
            </a:r>
          </a:p>
          <a:p>
            <a:endParaRPr lang="en-US" dirty="0"/>
          </a:p>
          <a:p>
            <a:r>
              <a:rPr lang="en-US" dirty="0"/>
              <a:t>More picky than the web browsers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496" y="1454555"/>
            <a:ext cx="6962588" cy="2031325"/>
          </a:xfrm>
          <a:prstGeom prst="rect">
            <a:avLst/>
          </a:prstGeom>
          <a:solidFill>
            <a:srgbClr val="EBF1DE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&lt;p&gt;</a:t>
            </a:r>
          </a:p>
          <a:p>
            <a:r>
              <a:rPr lang="en-US" dirty="0">
                <a:latin typeface="Courier New"/>
                <a:cs typeface="Courier New"/>
              </a:rPr>
              <a:t>  &lt;a target="_blank" </a:t>
            </a:r>
            <a:r>
              <a:rPr lang="en-US" dirty="0" err="1">
                <a:latin typeface="Courier New"/>
                <a:cs typeface="Courier New"/>
              </a:rPr>
              <a:t>href</a:t>
            </a:r>
            <a:r>
              <a:rPr lang="en-US" dirty="0">
                <a:latin typeface="Courier New"/>
                <a:cs typeface="Courier New"/>
              </a:rPr>
              <a:t>="http://jigsaw.w3.org/</a:t>
            </a:r>
            <a:r>
              <a:rPr lang="en-US" dirty="0" err="1">
                <a:latin typeface="Courier New"/>
                <a:cs typeface="Courier New"/>
              </a:rPr>
              <a:t>css</a:t>
            </a:r>
            <a:r>
              <a:rPr lang="en-US" dirty="0">
                <a:latin typeface="Courier New"/>
                <a:cs typeface="Courier New"/>
              </a:rPr>
              <a:t>-validator/"&gt;</a:t>
            </a:r>
          </a:p>
          <a:p>
            <a:r>
              <a:rPr lang="en-US" dirty="0">
                <a:latin typeface="Courier New"/>
                <a:cs typeface="Courier New"/>
              </a:rPr>
              <a:t>   &lt;</a:t>
            </a:r>
            <a:r>
              <a:rPr lang="en-US" dirty="0" err="1">
                <a:latin typeface="Courier New"/>
                <a:cs typeface="Courier New"/>
              </a:rPr>
              <a:t>img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src</a:t>
            </a:r>
            <a:r>
              <a:rPr lang="en-US" dirty="0">
                <a:latin typeface="Courier New"/>
                <a:cs typeface="Courier New"/>
              </a:rPr>
              <a:t>="http://jigsaw.w3.org/</a:t>
            </a:r>
            <a:r>
              <a:rPr lang="en-US" dirty="0" err="1">
                <a:latin typeface="Courier New"/>
                <a:cs typeface="Courier New"/>
              </a:rPr>
              <a:t>css</a:t>
            </a:r>
            <a:r>
              <a:rPr lang="en-US" dirty="0">
                <a:latin typeface="Courier New"/>
                <a:cs typeface="Courier New"/>
              </a:rPr>
              <a:t>-validator/images/</a:t>
            </a:r>
            <a:r>
              <a:rPr lang="en-US" dirty="0" err="1">
                <a:latin typeface="Courier New"/>
                <a:cs typeface="Courier New"/>
              </a:rPr>
              <a:t>vcss</a:t>
            </a:r>
            <a:r>
              <a:rPr lang="en-US" dirty="0">
                <a:latin typeface="Courier New"/>
                <a:cs typeface="Courier New"/>
              </a:rPr>
              <a:t>"</a:t>
            </a:r>
          </a:p>
          <a:p>
            <a:r>
              <a:rPr lang="en-US" dirty="0">
                <a:latin typeface="Courier New"/>
                <a:cs typeface="Courier New"/>
              </a:rPr>
              <a:t>         alt="Valid CSS!" /&gt;</a:t>
            </a:r>
          </a:p>
          <a:p>
            <a:r>
              <a:rPr lang="en-US" dirty="0">
                <a:latin typeface="Courier New"/>
                <a:cs typeface="Courier New"/>
              </a:rPr>
              <a:t> &lt;/a&gt;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496" y="3922415"/>
            <a:ext cx="7155722" cy="7820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 descr="Screen Shot 2018-01-25 at 9.54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57" y="3972223"/>
            <a:ext cx="1132461" cy="65141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05152" y="2993784"/>
            <a:ext cx="65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690298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Text-align mystery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7496" y="5692623"/>
            <a:ext cx="746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read </a:t>
            </a:r>
            <a:r>
              <a:rPr lang="en-US" dirty="0">
                <a:hlinkClick r:id="rId3"/>
              </a:rPr>
              <a:t>MDN description of text-align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495" y="1454555"/>
            <a:ext cx="7056111" cy="2308324"/>
          </a:xfrm>
          <a:prstGeom prst="rect">
            <a:avLst/>
          </a:prstGeom>
          <a:solidFill>
            <a:srgbClr val="EBF1DE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h2{</a:t>
            </a:r>
          </a:p>
          <a:p>
            <a:r>
              <a:rPr lang="en-US" dirty="0">
                <a:latin typeface="Courier New"/>
                <a:cs typeface="Courier New"/>
              </a:rPr>
              <a:t>/*    works*/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text-align:center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latin typeface="Courier New"/>
                <a:cs typeface="Courier New"/>
              </a:rPr>
              <a:t>a{</a:t>
            </a:r>
          </a:p>
          <a:p>
            <a:r>
              <a:rPr lang="en-US" dirty="0">
                <a:latin typeface="Courier New"/>
                <a:cs typeface="Courier New"/>
              </a:rPr>
              <a:t>/*    fails*/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text-align:center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7496" y="3922415"/>
            <a:ext cx="7155722" cy="7820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Screen Shot 2018-01-25 at 10.06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30" y="3937115"/>
            <a:ext cx="4664155" cy="767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7495" y="4980844"/>
            <a:ext cx="694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that we can’t align &lt;a&gt; tag directly, we could center &lt;h2&gt;, why?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05152" y="2993784"/>
            <a:ext cx="65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812996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Text-align mystery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7496" y="5692623"/>
            <a:ext cx="746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read </a:t>
            </a:r>
            <a:r>
              <a:rPr lang="en-US" dirty="0">
                <a:hlinkClick r:id="rId3"/>
              </a:rPr>
              <a:t>MDN description of text-align</a:t>
            </a:r>
            <a:r>
              <a:rPr lang="en-US" dirty="0"/>
              <a:t>.</a:t>
            </a:r>
          </a:p>
        </p:txBody>
      </p:sp>
      <p:pic>
        <p:nvPicPr>
          <p:cNvPr id="4" name="Picture 3" descr="Screen Shot 2018-01-25 at 10.03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739900"/>
            <a:ext cx="70485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18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Text-align demystified.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7496" y="5692623"/>
            <a:ext cx="746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read </a:t>
            </a:r>
            <a:r>
              <a:rPr lang="en-US" dirty="0">
                <a:hlinkClick r:id="rId3"/>
              </a:rPr>
              <a:t>MDN description of text-align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7495" y="2898999"/>
            <a:ext cx="7056111" cy="1200329"/>
          </a:xfrm>
          <a:prstGeom prst="rect">
            <a:avLst/>
          </a:prstGeom>
          <a:solidFill>
            <a:srgbClr val="EBF1DE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p{</a:t>
            </a:r>
          </a:p>
          <a:p>
            <a:r>
              <a:rPr lang="en-US" dirty="0">
                <a:latin typeface="Courier New"/>
                <a:cs typeface="Courier New"/>
              </a:rPr>
              <a:t>/*    works*/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text-align:center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495" y="1569597"/>
            <a:ext cx="7170853" cy="923330"/>
          </a:xfrm>
          <a:prstGeom prst="rect">
            <a:avLst/>
          </a:prstGeom>
          <a:solidFill>
            <a:srgbClr val="EBF1DE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&lt;h2&gt;CSC435:web programming is fun&lt;/h2&gt;</a:t>
            </a:r>
          </a:p>
          <a:p>
            <a:r>
              <a:rPr lang="en-US" dirty="0">
                <a:latin typeface="Courier New"/>
                <a:cs typeface="Courier New"/>
              </a:rPr>
              <a:t> &lt;p&gt;&lt;a </a:t>
            </a:r>
            <a:r>
              <a:rPr lang="en-US" dirty="0" err="1">
                <a:latin typeface="Courier New"/>
                <a:cs typeface="Courier New"/>
              </a:rPr>
              <a:t>href</a:t>
            </a:r>
            <a:r>
              <a:rPr lang="en-US" dirty="0">
                <a:latin typeface="Courier New"/>
                <a:cs typeface="Courier New"/>
              </a:rPr>
              <a:t>="https://</a:t>
            </a:r>
            <a:r>
              <a:rPr lang="en-US" dirty="0" err="1">
                <a:latin typeface="Courier New"/>
                <a:cs typeface="Courier New"/>
              </a:rPr>
              <a:t>developer.mozilla.org</a:t>
            </a:r>
            <a:r>
              <a:rPr lang="en-US" dirty="0">
                <a:latin typeface="Courier New"/>
                <a:cs typeface="Courier New"/>
              </a:rPr>
              <a:t>/en-US/"&gt;MDN&lt;/a&gt;&lt;/p&gt;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005152" y="3591486"/>
            <a:ext cx="65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05152" y="2391157"/>
            <a:ext cx="793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  <p:pic>
        <p:nvPicPr>
          <p:cNvPr id="3" name="Picture 2" descr="Screen Shot 2018-01-25 at 10.09.1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22" y="4697440"/>
            <a:ext cx="6460502" cy="8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80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properties for text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15234"/>
              </p:ext>
            </p:extLst>
          </p:nvPr>
        </p:nvGraphicFramePr>
        <p:xfrm>
          <a:off x="1411938" y="2509520"/>
          <a:ext cx="6581864" cy="3672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90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0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text-align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Alignment of text</a:t>
                      </a:r>
                      <a:r>
                        <a:rPr lang="en-US" baseline="0" dirty="0"/>
                        <a:t> within its 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text-decoration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Decorations such as underlying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text-indent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Indents the first letter</a:t>
                      </a:r>
                      <a:r>
                        <a:rPr lang="en-US" baseline="0" dirty="0"/>
                        <a:t> of each paragraph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text-shadow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colored shadow near an existing piece of text (CSS3)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line-height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hlinkClick r:id="rId8"/>
                        </a:rPr>
                        <a:t>word-spacing</a:t>
                      </a:r>
                      <a:r>
                        <a:rPr lang="en-US" baseline="0" dirty="0"/>
                        <a:t>, </a:t>
                      </a:r>
                    </a:p>
                    <a:p>
                      <a:r>
                        <a:rPr lang="en-US" baseline="0" dirty="0">
                          <a:hlinkClick r:id="rId9"/>
                        </a:rPr>
                        <a:t>letter-spacing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 between the various</a:t>
                      </a:r>
                      <a:r>
                        <a:rPr lang="en-US" baseline="0" dirty="0"/>
                        <a:t> portions of the text.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hlinkClick r:id="rId10"/>
                        </a:rPr>
                        <a:t>Complete</a:t>
                      </a:r>
                      <a:r>
                        <a:rPr lang="en-US" baseline="0" dirty="0">
                          <a:hlinkClick r:id="rId10"/>
                        </a:rPr>
                        <a:t> list of text properties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338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properties for background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024814"/>
              </p:ext>
            </p:extLst>
          </p:nvPr>
        </p:nvGraphicFramePr>
        <p:xfrm>
          <a:off x="1411938" y="2509520"/>
          <a:ext cx="6581864" cy="340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90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0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background-color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to</a:t>
                      </a:r>
                      <a:r>
                        <a:rPr lang="en-US" baseline="0" dirty="0"/>
                        <a:t> fill the background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background-image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  <a:r>
                        <a:rPr lang="en-US" baseline="0" dirty="0"/>
                        <a:t> to place in background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background-position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Placement of background image</a:t>
                      </a:r>
                      <a:r>
                        <a:rPr lang="en-US" baseline="0" dirty="0"/>
                        <a:t> within element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background-repeat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background image should be repeated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background-attachment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Whether</a:t>
                      </a:r>
                      <a:r>
                        <a:rPr lang="en-US" baseline="0" dirty="0"/>
                        <a:t> background image scroll with the page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More</a:t>
                      </a:r>
                      <a:r>
                        <a:rPr lang="en-US" baseline="0" dirty="0">
                          <a:hlinkClick r:id="rId8"/>
                        </a:rPr>
                        <a:t> background properties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999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background-image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495" y="1569598"/>
            <a:ext cx="7056111" cy="923330"/>
          </a:xfrm>
          <a:prstGeom prst="rect">
            <a:avLst/>
          </a:prstGeom>
          <a:solidFill>
            <a:srgbClr val="EBF1DE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body{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background-image:url</a:t>
            </a:r>
            <a:r>
              <a:rPr lang="en-US" dirty="0">
                <a:latin typeface="Courier New"/>
                <a:cs typeface="Courier New"/>
              </a:rPr>
              <a:t>('images/paw2.jpg');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pic>
        <p:nvPicPr>
          <p:cNvPr id="8" name="Picture 7" descr="Screen Shot 2018-01-25 at 10.39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5" y="2802341"/>
            <a:ext cx="6452851" cy="275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81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background-image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495" y="1569598"/>
            <a:ext cx="7056111" cy="1477328"/>
          </a:xfrm>
          <a:prstGeom prst="rect">
            <a:avLst/>
          </a:prstGeom>
          <a:solidFill>
            <a:srgbClr val="EBF1DE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body{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background-image:url</a:t>
            </a:r>
            <a:r>
              <a:rPr lang="en-US" dirty="0">
                <a:latin typeface="Courier New"/>
                <a:cs typeface="Courier New"/>
              </a:rPr>
              <a:t>('images/paw2.jpg');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background-repeat:repeat-y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pic>
        <p:nvPicPr>
          <p:cNvPr id="3" name="Picture 2" descr="Screen Shot 2018-01-25 at 10.40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4" y="3367927"/>
            <a:ext cx="7056111" cy="19392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7494" y="6084514"/>
            <a:ext cx="680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repeat (default), repeat-x, repeat-y, or no-repeat </a:t>
            </a:r>
          </a:p>
        </p:txBody>
      </p:sp>
      <p:sp>
        <p:nvSpPr>
          <p:cNvPr id="7" name="Rectangle 6"/>
          <p:cNvSpPr/>
          <p:nvPr/>
        </p:nvSpPr>
        <p:spPr>
          <a:xfrm>
            <a:off x="7005152" y="2624452"/>
            <a:ext cx="65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445503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Embedding style sheets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495" y="1569598"/>
            <a:ext cx="7056111" cy="1754327"/>
          </a:xfrm>
          <a:prstGeom prst="rect">
            <a:avLst/>
          </a:prstGeom>
          <a:solidFill>
            <a:srgbClr val="EBF1DE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&lt;head&gt; </a:t>
            </a:r>
          </a:p>
          <a:p>
            <a:r>
              <a:rPr lang="en-US" dirty="0">
                <a:latin typeface="Courier New"/>
                <a:cs typeface="Courier New"/>
              </a:rPr>
              <a:t>  &lt;style type="text/</a:t>
            </a:r>
            <a:r>
              <a:rPr lang="en-US" dirty="0" err="1">
                <a:latin typeface="Courier New"/>
                <a:cs typeface="Courier New"/>
              </a:rPr>
              <a:t>css</a:t>
            </a:r>
            <a:r>
              <a:rPr lang="en-US" dirty="0">
                <a:latin typeface="Courier New"/>
                <a:cs typeface="Courier New"/>
              </a:rPr>
              <a:t>"&gt;</a:t>
            </a:r>
          </a:p>
          <a:p>
            <a:r>
              <a:rPr lang="en-US" dirty="0">
                <a:latin typeface="Courier New"/>
                <a:cs typeface="Courier New"/>
              </a:rPr>
              <a:t>    p { font-family: sans-serif; color: red; }</a:t>
            </a:r>
          </a:p>
          <a:p>
            <a:r>
              <a:rPr lang="en-US" dirty="0">
                <a:latin typeface="Courier New"/>
                <a:cs typeface="Courier New"/>
              </a:rPr>
              <a:t>    h2 { background-color: yellow; }</a:t>
            </a:r>
          </a:p>
          <a:p>
            <a:r>
              <a:rPr lang="en-US" dirty="0">
                <a:latin typeface="Courier New"/>
                <a:cs typeface="Courier New"/>
              </a:rPr>
              <a:t>  &lt;/style&gt;</a:t>
            </a:r>
          </a:p>
          <a:p>
            <a:r>
              <a:rPr lang="en-US" dirty="0">
                <a:latin typeface="Courier New"/>
                <a:cs typeface="Courier New"/>
              </a:rPr>
              <a:t>&lt;/head&gt;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7494" y="6084514"/>
            <a:ext cx="680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repeat (default), repeat-x, repeat-y, or no-repeat </a:t>
            </a:r>
          </a:p>
        </p:txBody>
      </p:sp>
      <p:sp>
        <p:nvSpPr>
          <p:cNvPr id="6" name="Rectangle 5"/>
          <p:cNvSpPr/>
          <p:nvPr/>
        </p:nvSpPr>
        <p:spPr>
          <a:xfrm>
            <a:off x="7005152" y="2993784"/>
            <a:ext cx="793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2235" y="3898815"/>
            <a:ext cx="652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code can be embedded within the head of an HTML file</a:t>
            </a:r>
          </a:p>
          <a:p>
            <a:endParaRPr lang="en-US" dirty="0"/>
          </a:p>
          <a:p>
            <a:r>
              <a:rPr lang="en-US" dirty="0"/>
              <a:t>This is </a:t>
            </a:r>
            <a:r>
              <a:rPr lang="en-US" b="1" i="1" dirty="0"/>
              <a:t>bad style</a:t>
            </a:r>
            <a:r>
              <a:rPr lang="en-US" dirty="0"/>
              <a:t>; DO NOT DO THIS (why?)</a:t>
            </a:r>
          </a:p>
        </p:txBody>
      </p:sp>
    </p:spTree>
    <p:extLst>
      <p:ext uri="{BB962C8B-B14F-4D97-AF65-F5344CB8AC3E}">
        <p14:creationId xmlns:p14="http://schemas.microsoft.com/office/powerpoint/2010/main" val="7884611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Inline styles: the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style</a:t>
            </a:r>
            <a:r>
              <a:rPr lang="en-US" dirty="0">
                <a:solidFill>
                  <a:srgbClr val="000090"/>
                </a:solidFill>
              </a:rPr>
              <a:t> attribute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495" y="1569598"/>
            <a:ext cx="7056111" cy="646331"/>
          </a:xfrm>
          <a:prstGeom prst="rect">
            <a:avLst/>
          </a:prstGeom>
          <a:solidFill>
            <a:srgbClr val="EBF1DE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&lt;p style="font-family: sans-serif; color: red"&gt; </a:t>
            </a:r>
          </a:p>
          <a:p>
            <a:r>
              <a:rPr lang="en-US" dirty="0">
                <a:latin typeface="Courier New"/>
                <a:cs typeface="Courier New"/>
              </a:rPr>
              <a:t>This is a paragraph&lt;/p&gt;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7494" y="6084514"/>
            <a:ext cx="680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repeat (default), repeat-x, repeat-y, or no-repeat </a:t>
            </a:r>
          </a:p>
        </p:txBody>
      </p:sp>
      <p:sp>
        <p:nvSpPr>
          <p:cNvPr id="6" name="Rectangle 5"/>
          <p:cNvSpPr/>
          <p:nvPr/>
        </p:nvSpPr>
        <p:spPr>
          <a:xfrm>
            <a:off x="7003421" y="2215929"/>
            <a:ext cx="793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2235" y="3898815"/>
            <a:ext cx="652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Hither precedence than embedded or linked styles.</a:t>
            </a:r>
          </a:p>
          <a:p>
            <a:endParaRPr lang="en-US" dirty="0"/>
          </a:p>
          <a:p>
            <a:r>
              <a:rPr lang="en-US" dirty="0"/>
              <a:t>Used for one-time overrides and styling a </a:t>
            </a:r>
            <a:r>
              <a:rPr lang="en-US"/>
              <a:t>particular element.</a:t>
            </a:r>
            <a:endParaRPr lang="en-US" dirty="0"/>
          </a:p>
        </p:txBody>
      </p:sp>
      <p:pic>
        <p:nvPicPr>
          <p:cNvPr id="3" name="Picture 2" descr="Screen Shot 2018-01-25 at 10.44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4" y="2801061"/>
            <a:ext cx="8961077" cy="4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5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Review: Internet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4947"/>
            <a:ext cx="4352306" cy="4525963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endParaRPr lang="en-US" dirty="0">
              <a:latin typeface="Garamond"/>
            </a:endParaRPr>
          </a:p>
          <a:p>
            <a:pPr marL="0" indent="0">
              <a:buSzPct val="50000"/>
              <a:buNone/>
            </a:pPr>
            <a:endParaRPr lang="en-US" dirty="0">
              <a:latin typeface="Garamond"/>
            </a:endParaRPr>
          </a:p>
          <a:p>
            <a:pPr marL="0" indent="0">
              <a:buSzPct val="50000"/>
              <a:buNone/>
            </a:pPr>
            <a:endParaRPr lang="en-US" dirty="0">
              <a:latin typeface="Garamond"/>
            </a:endParaRPr>
          </a:p>
          <a:p>
            <a:pPr marL="0" indent="0">
              <a:buSzPct val="50000"/>
              <a:buNone/>
            </a:pPr>
            <a:endParaRPr lang="en-US" dirty="0">
              <a:latin typeface="Garamond"/>
            </a:endParaRPr>
          </a:p>
          <a:p>
            <a:pPr marL="0" indent="0">
              <a:buSzPct val="50000"/>
              <a:buNone/>
            </a:pPr>
            <a:endParaRPr lang="en-US" dirty="0">
              <a:latin typeface="Garamond"/>
            </a:endParaRPr>
          </a:p>
          <a:p>
            <a:pPr marL="0" indent="0">
              <a:buSzPct val="50000"/>
              <a:buNone/>
            </a:pPr>
            <a:endParaRPr lang="en-US" dirty="0"/>
          </a:p>
          <a:p>
            <a:pPr marL="0" indent="0">
              <a:buSzPct val="50000"/>
              <a:buNone/>
            </a:pPr>
            <a:endParaRPr lang="en-US" dirty="0"/>
          </a:p>
          <a:p>
            <a:pPr marL="0" indent="0">
              <a:buSzPct val="50000"/>
              <a:buNone/>
            </a:pPr>
            <a:endParaRPr lang="en-US" dirty="0">
              <a:latin typeface="Garamond"/>
              <a:cs typeface="Garamond"/>
            </a:endParaRPr>
          </a:p>
          <a:p>
            <a:pPr marL="0" indent="0">
              <a:buSzPct val="50000"/>
              <a:buNone/>
            </a:pPr>
            <a:endParaRPr lang="en-US" dirty="0">
              <a:latin typeface="Garamond"/>
              <a:cs typeface="Garamond"/>
            </a:endParaRPr>
          </a:p>
          <a:p>
            <a:pPr marL="0" indent="0">
              <a:buSzPct val="50000"/>
              <a:buNone/>
            </a:pP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C91BD60-C743-244F-B42E-C01BC30D24DA}"/>
              </a:ext>
            </a:extLst>
          </p:cNvPr>
          <p:cNvSpPr txBox="1">
            <a:spLocks/>
          </p:cNvSpPr>
          <p:nvPr/>
        </p:nvSpPr>
        <p:spPr>
          <a:xfrm>
            <a:off x="609600" y="1637347"/>
            <a:ext cx="55774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50000"/>
              <a:buFont typeface="Arial"/>
              <a:buNone/>
            </a:pPr>
            <a:r>
              <a:rPr lang="en-US" sz="2400" dirty="0">
                <a:latin typeface="Garamond"/>
              </a:rPr>
              <a:t>Things that are relevant</a:t>
            </a:r>
          </a:p>
          <a:p>
            <a:pPr marL="400050" lvl="1" indent="0">
              <a:buSzPct val="50000"/>
              <a:buNone/>
            </a:pPr>
            <a:r>
              <a:rPr lang="en-US" sz="2400" dirty="0">
                <a:latin typeface="Garamond"/>
              </a:rPr>
              <a:t>There are layers</a:t>
            </a:r>
          </a:p>
          <a:p>
            <a:pPr marL="400050" lvl="1" indent="0">
              <a:buSzPct val="50000"/>
              <a:buNone/>
            </a:pPr>
            <a:r>
              <a:rPr lang="en-US" sz="2400" dirty="0">
                <a:latin typeface="Garamond"/>
              </a:rPr>
              <a:t>IP= Internet </a:t>
            </a:r>
            <a:r>
              <a:rPr lang="en-US" sz="2400" dirty="0" err="1">
                <a:latin typeface="Garamond"/>
              </a:rPr>
              <a:t>Protocal</a:t>
            </a:r>
            <a:r>
              <a:rPr lang="en-US" sz="2400" dirty="0">
                <a:latin typeface="Garamond"/>
              </a:rPr>
              <a:t>, also addresses like</a:t>
            </a:r>
          </a:p>
          <a:p>
            <a:pPr marL="400050" lvl="1" indent="0">
              <a:buSzPct val="50000"/>
              <a:buNone/>
            </a:pPr>
            <a:r>
              <a:rPr lang="en-US" sz="2400" dirty="0">
                <a:latin typeface="Garamond"/>
              </a:rPr>
              <a:t>192.168.01</a:t>
            </a:r>
          </a:p>
          <a:p>
            <a:pPr marL="0" indent="0">
              <a:buSzPct val="50000"/>
              <a:buFont typeface="Arial"/>
              <a:buNone/>
            </a:pPr>
            <a:r>
              <a:rPr lang="en-US" sz="2400" dirty="0">
                <a:latin typeface="Garamond"/>
              </a:rPr>
              <a:t>No centralized control but…</a:t>
            </a:r>
          </a:p>
          <a:p>
            <a:pPr marL="400050" lvl="1" indent="0">
              <a:buSzPct val="50000"/>
              <a:buNone/>
            </a:pPr>
            <a:r>
              <a:rPr lang="en-US" sz="2400" dirty="0">
                <a:latin typeface="Garamond"/>
              </a:rPr>
              <a:t>DNS maps the numbers to names like </a:t>
            </a:r>
            <a:r>
              <a:rPr lang="en-US" sz="2400" dirty="0" err="1">
                <a:latin typeface="Garamond"/>
              </a:rPr>
              <a:t>Google.com</a:t>
            </a:r>
            <a:endParaRPr lang="en-US" sz="2400" dirty="0">
              <a:latin typeface="Garamond"/>
            </a:endParaRPr>
          </a:p>
          <a:p>
            <a:pPr marL="400050" lvl="1" indent="0">
              <a:buSzPct val="50000"/>
              <a:buNone/>
            </a:pPr>
            <a:r>
              <a:rPr lang="en-US" sz="2400" dirty="0">
                <a:latin typeface="Garamond"/>
              </a:rPr>
              <a:t>W3C Validates web pages.</a:t>
            </a:r>
          </a:p>
          <a:p>
            <a:pPr marL="0" indent="0">
              <a:buSzPct val="50000"/>
              <a:buFont typeface="Arial"/>
              <a:buNone/>
            </a:pPr>
            <a:endParaRPr lang="en-US" sz="2400" dirty="0">
              <a:latin typeface="Garamond"/>
            </a:endParaRPr>
          </a:p>
          <a:p>
            <a:pPr marL="0" indent="0">
              <a:buSzPct val="50000"/>
              <a:buFont typeface="Arial"/>
              <a:buNone/>
            </a:pPr>
            <a:r>
              <a:rPr lang="en-US" sz="2400" dirty="0">
                <a:latin typeface="Garamond"/>
              </a:rPr>
              <a:t>Websites uses a client-server model over the Internet </a:t>
            </a:r>
          </a:p>
          <a:p>
            <a:pPr marL="0" indent="0">
              <a:buSzPct val="50000"/>
              <a:buFont typeface="Arial"/>
              <a:buNone/>
            </a:pPr>
            <a:endParaRPr lang="en-US" sz="2400" dirty="0">
              <a:latin typeface="Garamond"/>
            </a:endParaRPr>
          </a:p>
          <a:p>
            <a:pPr marL="0" indent="0">
              <a:buSzPct val="50000"/>
              <a:buFont typeface="Arial"/>
              <a:buNone/>
            </a:pPr>
            <a:endParaRPr lang="en-US" dirty="0">
              <a:latin typeface="Garamond"/>
            </a:endParaRPr>
          </a:p>
          <a:p>
            <a:pPr marL="0" indent="0">
              <a:buSzPct val="50000"/>
              <a:buFont typeface="Arial"/>
              <a:buNone/>
            </a:pPr>
            <a:endParaRPr lang="en-US" dirty="0">
              <a:latin typeface="Garamond"/>
            </a:endParaRPr>
          </a:p>
          <a:p>
            <a:pPr marL="0" indent="0">
              <a:buSzPct val="50000"/>
              <a:buFont typeface="Arial"/>
              <a:buNone/>
            </a:pPr>
            <a:endParaRPr lang="en-US" dirty="0">
              <a:latin typeface="Garamond"/>
            </a:endParaRPr>
          </a:p>
          <a:p>
            <a:pPr marL="0" indent="0">
              <a:buSzPct val="50000"/>
              <a:buFont typeface="Arial"/>
              <a:buNone/>
            </a:pPr>
            <a:endParaRPr lang="en-US" dirty="0"/>
          </a:p>
          <a:p>
            <a:pPr marL="0" indent="0">
              <a:buSzPct val="50000"/>
              <a:buFont typeface="Arial"/>
              <a:buNone/>
            </a:pPr>
            <a:endParaRPr lang="en-US" dirty="0"/>
          </a:p>
          <a:p>
            <a:pPr marL="0" indent="0">
              <a:buSzPct val="50000"/>
              <a:buFont typeface="Arial"/>
              <a:buNone/>
            </a:pPr>
            <a:endParaRPr lang="en-US" dirty="0">
              <a:latin typeface="Garamond"/>
              <a:cs typeface="Garamond"/>
            </a:endParaRPr>
          </a:p>
          <a:p>
            <a:pPr marL="0" indent="0">
              <a:buSzPct val="50000"/>
              <a:buFont typeface="Arial"/>
              <a:buNone/>
            </a:pPr>
            <a:endParaRPr lang="en-US" dirty="0">
              <a:latin typeface="Garamond"/>
              <a:cs typeface="Garamond"/>
            </a:endParaRPr>
          </a:p>
          <a:p>
            <a:pPr marL="0" indent="0">
              <a:buSzPct val="50000"/>
              <a:buFont typeface="Arial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98E8A-C09B-A749-BE60-CBBA5086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958" y="3138962"/>
            <a:ext cx="3222128" cy="193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27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Content vs.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7494" y="6084514"/>
            <a:ext cx="680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repeat (default), repeat-x, repeat-y, or no-repeat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494" y="2006515"/>
            <a:ext cx="65266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HTML is for content, what is ON the webpage.</a:t>
            </a:r>
          </a:p>
          <a:p>
            <a:r>
              <a:rPr lang="en-US" dirty="0">
                <a:latin typeface="Garamond"/>
                <a:cs typeface="Garamond"/>
              </a:rPr>
              <a:t>CSS is for presentation, how to display the page, (margin)</a:t>
            </a:r>
          </a:p>
          <a:p>
            <a:endParaRPr lang="en-US" dirty="0">
              <a:latin typeface="Garamond"/>
              <a:cs typeface="Garamond"/>
            </a:endParaRPr>
          </a:p>
          <a:p>
            <a:r>
              <a:rPr lang="en-US" dirty="0">
                <a:latin typeface="Garamond"/>
                <a:cs typeface="Garamond"/>
              </a:rPr>
              <a:t>Keep content separate from presentation is very important for web design</a:t>
            </a:r>
          </a:p>
          <a:p>
            <a:endParaRPr lang="en-US" dirty="0">
              <a:latin typeface="Garamond"/>
              <a:cs typeface="Garamond"/>
            </a:endParaRPr>
          </a:p>
          <a:p>
            <a:r>
              <a:rPr lang="en-US" dirty="0">
                <a:latin typeface="Garamond"/>
                <a:cs typeface="Garamond"/>
              </a:rPr>
              <a:t>If HTML contains no style, its entire appearance can be changed by by swapping .</a:t>
            </a:r>
            <a:r>
              <a:rPr lang="en-US" dirty="0" err="1">
                <a:latin typeface="Garamond"/>
                <a:cs typeface="Garamond"/>
              </a:rPr>
              <a:t>css</a:t>
            </a:r>
            <a:r>
              <a:rPr lang="en-US" dirty="0">
                <a:latin typeface="Garamond"/>
                <a:cs typeface="Garamond"/>
              </a:rPr>
              <a:t> file.  </a:t>
            </a:r>
          </a:p>
          <a:p>
            <a:endParaRPr lang="en-US" dirty="0">
              <a:latin typeface="Garamond"/>
              <a:cs typeface="Garamond"/>
            </a:endParaRPr>
          </a:p>
          <a:p>
            <a:endParaRPr lang="en-US" dirty="0">
              <a:latin typeface="Garamond"/>
              <a:cs typeface="Garamond"/>
            </a:endParaRPr>
          </a:p>
          <a:p>
            <a:r>
              <a:rPr lang="en-US" dirty="0">
                <a:latin typeface="Garamond"/>
                <a:cs typeface="Garamond"/>
              </a:rPr>
              <a:t>See </a:t>
            </a:r>
            <a:r>
              <a:rPr lang="en-US" dirty="0">
                <a:latin typeface="Garamond"/>
                <a:cs typeface="Garamond"/>
                <a:hlinkClick r:id="rId3"/>
              </a:rPr>
              <a:t>CSS Zen garden.</a:t>
            </a:r>
            <a:endParaRPr lang="en-US" dirty="0">
              <a:latin typeface="Garamond"/>
              <a:cs typeface="Garamon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454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Exercise: Stylize </a:t>
            </a:r>
            <a:r>
              <a:rPr lang="en-US" dirty="0" err="1">
                <a:solidFill>
                  <a:srgbClr val="000090"/>
                </a:solidFill>
              </a:rPr>
              <a:t>Aboutme.html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Garamond"/>
                <a:cs typeface="Garamond"/>
              </a:rPr>
              <a:t>Create a CSS style </a:t>
            </a:r>
            <a:r>
              <a:rPr lang="en-US" dirty="0" err="1">
                <a:latin typeface="Garamond"/>
                <a:cs typeface="Garamond"/>
              </a:rPr>
              <a:t>seet</a:t>
            </a:r>
            <a:r>
              <a:rPr lang="en-US" dirty="0">
                <a:latin typeface="Garamond"/>
                <a:cs typeface="Garamond"/>
              </a:rPr>
              <a:t> named </a:t>
            </a:r>
            <a:r>
              <a:rPr lang="en-US" dirty="0" err="1">
                <a:latin typeface="Garamond"/>
                <a:cs typeface="Garamond"/>
              </a:rPr>
              <a:t>styleme.css</a:t>
            </a:r>
            <a:r>
              <a:rPr lang="en-US" dirty="0">
                <a:latin typeface="Garamond"/>
                <a:cs typeface="Garamond"/>
              </a:rPr>
              <a:t> to improve the appearance of your </a:t>
            </a:r>
            <a:r>
              <a:rPr lang="en-US" dirty="0" err="1">
                <a:latin typeface="Garamond"/>
                <a:cs typeface="Garamond"/>
              </a:rPr>
              <a:t>AboutMe</a:t>
            </a:r>
            <a:r>
              <a:rPr lang="en-US" dirty="0">
                <a:latin typeface="Garamond"/>
                <a:cs typeface="Garamond"/>
              </a:rPr>
              <a:t> page. </a:t>
            </a:r>
          </a:p>
          <a:p>
            <a:r>
              <a:rPr lang="en-US" dirty="0">
                <a:latin typeface="Garamond"/>
                <a:cs typeface="Garamond"/>
              </a:rPr>
              <a:t>For example, you can change the type face of the texts and size of the headings. </a:t>
            </a:r>
          </a:p>
          <a:p>
            <a:r>
              <a:rPr lang="en-US" dirty="0">
                <a:latin typeface="Garamond"/>
                <a:cs typeface="Garamond"/>
              </a:rPr>
              <a:t>Try use different background colors for different sections. </a:t>
            </a:r>
          </a:p>
          <a:p>
            <a:r>
              <a:rPr lang="en-US" dirty="0">
                <a:latin typeface="Garamond"/>
                <a:cs typeface="Garamond"/>
              </a:rPr>
              <a:t>You can find some CSS properties in the lecture or </a:t>
            </a:r>
            <a:r>
              <a:rPr lang="en-US" dirty="0">
                <a:latin typeface="Garamond"/>
                <a:cs typeface="Garamond"/>
                <a:hlinkClick r:id="rId2"/>
              </a:rPr>
              <a:t>online</a:t>
            </a:r>
            <a:r>
              <a:rPr lang="en-US" dirty="0">
                <a:latin typeface="Garamond"/>
                <a:cs typeface="Garamond"/>
              </a:rPr>
              <a:t>.</a:t>
            </a:r>
          </a:p>
          <a:p>
            <a:r>
              <a:rPr lang="en-US" dirty="0">
                <a:latin typeface="Garamond"/>
                <a:cs typeface="Garamond"/>
              </a:rPr>
              <a:t>Use a &lt;link&gt;tag to reference your CSS file in your HTML: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8779" y="4816649"/>
            <a:ext cx="7840879" cy="1754327"/>
          </a:xfrm>
          <a:prstGeom prst="rect">
            <a:avLst/>
          </a:prstGeom>
          <a:solidFill>
            <a:srgbClr val="DBEEF4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...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="filename" type="text/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...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 </a:t>
            </a:r>
          </a:p>
        </p:txBody>
      </p:sp>
    </p:spTree>
    <p:extLst>
      <p:ext uri="{BB962C8B-B14F-4D97-AF65-F5344CB8AC3E}">
        <p14:creationId xmlns:p14="http://schemas.microsoft.com/office/powerpoint/2010/main" val="25820529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Exercise: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Download the </a:t>
            </a:r>
            <a:r>
              <a:rPr lang="en-US" dirty="0" err="1"/>
              <a:t>resume.html</a:t>
            </a:r>
            <a:r>
              <a:rPr lang="en-US" dirty="0"/>
              <a:t> from blackboard.</a:t>
            </a:r>
          </a:p>
          <a:p>
            <a:endParaRPr lang="en-US" dirty="0"/>
          </a:p>
          <a:p>
            <a:r>
              <a:rPr lang="en-US" dirty="0"/>
              <a:t>Please fix the typos and inconsistency in the .html</a:t>
            </a:r>
          </a:p>
          <a:p>
            <a:endParaRPr lang="en-US" dirty="0"/>
          </a:p>
          <a:p>
            <a:r>
              <a:rPr lang="en-US" dirty="0"/>
              <a:t>Can you create a </a:t>
            </a:r>
            <a:r>
              <a:rPr lang="en-US" dirty="0" err="1"/>
              <a:t>resume.css</a:t>
            </a:r>
            <a:r>
              <a:rPr lang="en-US" dirty="0"/>
              <a:t> so that this page looks better?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the body text: use one of the Google font: </a:t>
            </a:r>
          </a:p>
          <a:p>
            <a:r>
              <a:rPr lang="en-US" dirty="0">
                <a:hlinkClick r:id="rId2"/>
              </a:rPr>
              <a:t>https://www.google.com/fonts/specimen/Open+Sans</a:t>
            </a:r>
            <a:endParaRPr lang="en-US" dirty="0"/>
          </a:p>
          <a:p>
            <a:r>
              <a:rPr lang="en-US" dirty="0"/>
              <a:t>For the headers, choose another font. </a:t>
            </a:r>
          </a:p>
          <a:p>
            <a:r>
              <a:rPr lang="en-US" dirty="0"/>
              <a:t>Make a nice background color for the page</a:t>
            </a:r>
          </a:p>
          <a:p>
            <a:r>
              <a:rPr lang="en-US" dirty="0"/>
              <a:t>Make the header have different font from the paragraph</a:t>
            </a:r>
          </a:p>
          <a:p>
            <a:r>
              <a:rPr lang="en-US" dirty="0"/>
              <a:t>Experiment with font size and font spacing. </a:t>
            </a:r>
          </a:p>
        </p:txBody>
      </p:sp>
    </p:spTree>
    <p:extLst>
      <p:ext uri="{BB962C8B-B14F-4D97-AF65-F5344CB8AC3E}">
        <p14:creationId xmlns:p14="http://schemas.microsoft.com/office/powerpoint/2010/main" val="14133473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Exercise: Address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create a .html that generate a page looks like this. </a:t>
            </a:r>
          </a:p>
        </p:txBody>
      </p:sp>
      <p:pic>
        <p:nvPicPr>
          <p:cNvPr id="5" name="Picture 4" descr="Screen Shot 2014-01-15 at 8.27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42" y="3096189"/>
            <a:ext cx="56515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964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Homework &amp; Exercises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Today’s reading (Introduction to CSS):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https://developer.mozilla.org/en-US/docs/Web/Guide/CSS/Getting_Started/What_is_CSS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https://developer.mozilla.org/en-US/docs/Web/Guide/CSS/Getting_Started/Why_use_CSS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678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Exercise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Using &lt;table&gt; tag, create a page like this. Don’t forget cell padding.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00050" lvl="1" indent="0">
              <a:buSzPct val="100000"/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 descr="Screen shot 2014-01-16 at 12.52.13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32" y="2678113"/>
            <a:ext cx="8677551" cy="327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964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Linking within a page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dirty="0"/>
              <a:t>Link to another location in the same page</a:t>
            </a:r>
          </a:p>
          <a:p>
            <a:pPr marL="400050" lvl="1" indent="0">
              <a:buNone/>
            </a:pPr>
            <a:endParaRPr lang="en-US"/>
          </a:p>
          <a:p>
            <a:pPr marL="400050" lvl="1" indent="0">
              <a:buNone/>
            </a:pPr>
            <a:r>
              <a:rPr lang="en-US"/>
              <a:t>&lt;</a:t>
            </a:r>
            <a:r>
              <a:rPr lang="en-US" dirty="0"/>
              <a:t>p&gt;</a:t>
            </a:r>
          </a:p>
          <a:p>
            <a:pPr marL="400050" lvl="1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="#C4"&gt;See also Chapter 4.&lt;/a&gt;</a:t>
            </a:r>
          </a:p>
          <a:p>
            <a:pPr marL="400050" lvl="1" indent="0">
              <a:buNone/>
            </a:pPr>
            <a:r>
              <a:rPr lang="en-US" dirty="0"/>
              <a:t>&lt;/p&gt;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&lt;h2&gt;Chapter 1&lt;/h2&gt;</a:t>
            </a:r>
          </a:p>
          <a:p>
            <a:pPr marL="400050" lvl="1" indent="0">
              <a:buNone/>
            </a:pPr>
            <a:r>
              <a:rPr lang="en-US" dirty="0"/>
              <a:t>&lt;p&gt;This chapter explains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&lt;/p&gt;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&lt;h2&gt;Chapter 2&lt;/h2&gt;</a:t>
            </a:r>
          </a:p>
          <a:p>
            <a:pPr marL="400050" lvl="1" indent="0">
              <a:buNone/>
            </a:pPr>
            <a:r>
              <a:rPr lang="en-US" dirty="0"/>
              <a:t>&lt;p&gt;This chapter explains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&lt;/p&gt;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&lt;h2&gt;Chapter 3&lt;/h2&gt;</a:t>
            </a:r>
          </a:p>
          <a:p>
            <a:pPr marL="400050" lvl="1" indent="0">
              <a:buNone/>
            </a:pPr>
            <a:r>
              <a:rPr lang="en-US" dirty="0"/>
              <a:t>&lt;p&gt;This chapter explains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&lt;/p&gt;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&lt;h2&gt;&lt;a id="C4"&gt;Chapter 4&lt;/a&gt;&lt;/h2&gt;</a:t>
            </a:r>
          </a:p>
          <a:p>
            <a:pPr marL="400050" lvl="1" indent="0">
              <a:buNone/>
            </a:pPr>
            <a:r>
              <a:rPr lang="en-US" dirty="0"/>
              <a:t>&lt;p&gt;This chapter explains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&lt;/p&gt;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1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More on HTML tags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dirty="0"/>
              <a:t>Some tags can contain additional information called </a:t>
            </a:r>
            <a:r>
              <a:rPr lang="en-US" b="1" dirty="0"/>
              <a:t>attributes</a:t>
            </a:r>
            <a:endParaRPr lang="en-US" dirty="0"/>
          </a:p>
          <a:p>
            <a:pPr fontAlgn="base"/>
            <a:r>
              <a:rPr lang="en-US" dirty="0"/>
              <a:t>Syntax: </a:t>
            </a:r>
            <a:br>
              <a:rPr lang="en-US" dirty="0"/>
            </a:br>
            <a:r>
              <a:rPr lang="en-US" dirty="0"/>
              <a:t>&lt;element attribute="value" attribute="value"&gt; </a:t>
            </a:r>
            <a:r>
              <a:rPr lang="en-US" i="1" dirty="0"/>
              <a:t>content</a:t>
            </a:r>
            <a:r>
              <a:rPr lang="en-US" dirty="0"/>
              <a:t> &lt;/</a:t>
            </a:r>
            <a:r>
              <a:rPr lang="en-US" i="1" dirty="0"/>
              <a:t>element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Example: </a:t>
            </a:r>
            <a:br>
              <a:rPr lang="en-US" dirty="0"/>
            </a:b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="page2.html"&gt;Next page&lt;/a&gt;</a:t>
            </a:r>
          </a:p>
          <a:p>
            <a:pPr fontAlgn="base"/>
            <a:r>
              <a:rPr lang="en-US" dirty="0"/>
              <a:t>Some tags don't contain content and can be opened and closed in one tag</a:t>
            </a:r>
          </a:p>
          <a:p>
            <a:pPr fontAlgn="base"/>
            <a:r>
              <a:rPr lang="en-US" dirty="0"/>
              <a:t>Syntax: </a:t>
            </a:r>
            <a:br>
              <a:rPr lang="en-US" dirty="0"/>
            </a:br>
            <a:r>
              <a:rPr lang="en-US" dirty="0"/>
              <a:t>&lt;</a:t>
            </a:r>
            <a:r>
              <a:rPr lang="en-US" i="1" dirty="0"/>
              <a:t>element</a:t>
            </a:r>
            <a:r>
              <a:rPr lang="en-US" dirty="0"/>
              <a:t> </a:t>
            </a:r>
            <a:r>
              <a:rPr lang="en-US" i="1" dirty="0"/>
              <a:t>attribute</a:t>
            </a:r>
            <a:r>
              <a:rPr lang="en-US" dirty="0"/>
              <a:t>="</a:t>
            </a:r>
            <a:r>
              <a:rPr lang="en-US" i="1" dirty="0"/>
              <a:t>value</a:t>
            </a:r>
            <a:r>
              <a:rPr lang="en-US" dirty="0"/>
              <a:t>" </a:t>
            </a:r>
            <a:r>
              <a:rPr lang="en-US" i="1" dirty="0"/>
              <a:t>attribute</a:t>
            </a:r>
            <a:r>
              <a:rPr lang="en-US" dirty="0"/>
              <a:t>="</a:t>
            </a:r>
            <a:r>
              <a:rPr lang="en-US" i="1" dirty="0"/>
              <a:t>value</a:t>
            </a:r>
            <a:r>
              <a:rPr lang="en-US" dirty="0"/>
              <a:t>" /&gt;</a:t>
            </a:r>
          </a:p>
          <a:p>
            <a:pPr fontAlgn="base"/>
            <a:r>
              <a:rPr lang="en-US" dirty="0"/>
              <a:t>Example: 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/&gt;, &lt;</a:t>
            </a:r>
            <a:r>
              <a:rPr lang="en-US" dirty="0" err="1"/>
              <a:t>hr</a:t>
            </a:r>
            <a:r>
              <a:rPr lang="en-US" dirty="0"/>
              <a:t> /&gt;, &lt;</a:t>
            </a:r>
            <a:r>
              <a:rPr lang="en-US" dirty="0" err="1"/>
              <a:t>br</a:t>
            </a:r>
            <a:r>
              <a:rPr lang="en-US" dirty="0"/>
              <a:t>&gt;, 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Example: 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bunny.jpg</a:t>
            </a:r>
            <a:r>
              <a:rPr lang="en-US" dirty="0"/>
              <a:t>" alt="pic from Easter" /&gt;</a:t>
            </a:r>
          </a:p>
          <a:p>
            <a:pPr fontAlgn="base"/>
            <a:r>
              <a:rPr lang="en-US" dirty="0"/>
              <a:t>Note: whether you use the '/' in a self-closing tag is up to you, </a:t>
            </a:r>
            <a:r>
              <a:rPr lang="en-US" i="1" dirty="0"/>
              <a:t>as long</a:t>
            </a:r>
            <a:r>
              <a:rPr lang="en-US" dirty="0"/>
              <a:t> as you're consistent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4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Nesting Tags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B12F6-226F-B84A-9EC0-C2AC053E4D38}"/>
              </a:ext>
            </a:extLst>
          </p:cNvPr>
          <p:cNvSpPr txBox="1"/>
          <p:nvPr/>
        </p:nvSpPr>
        <p:spPr>
          <a:xfrm>
            <a:off x="570016" y="1417638"/>
            <a:ext cx="7422078" cy="1200329"/>
          </a:xfrm>
          <a:prstGeom prst="rect">
            <a:avLst/>
          </a:prstGeom>
          <a:solidFill>
            <a:srgbClr val="C2D9F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&lt;p&gt; </a:t>
            </a:r>
          </a:p>
          <a:p>
            <a:r>
              <a:rPr lang="en-US" dirty="0"/>
              <a:t>	HTML is </a:t>
            </a:r>
            <a:r>
              <a:rPr lang="en-US" i="1" dirty="0"/>
              <a:t>&lt;</a:t>
            </a:r>
            <a:r>
              <a:rPr lang="en-US" i="1" dirty="0" err="1"/>
              <a:t>em</a:t>
            </a:r>
            <a:r>
              <a:rPr lang="en-US" i="1" dirty="0"/>
              <a:t>&gt;</a:t>
            </a:r>
            <a:r>
              <a:rPr lang="en-US" dirty="0"/>
              <a:t>really, </a:t>
            </a:r>
          </a:p>
          <a:p>
            <a:r>
              <a:rPr lang="en-US" dirty="0"/>
              <a:t>	&lt;strong&gt;REALLY</a:t>
            </a:r>
            <a:r>
              <a:rPr lang="en-US" i="1" dirty="0"/>
              <a:t>&lt;/</a:t>
            </a:r>
            <a:r>
              <a:rPr lang="en-US" i="1" dirty="0" err="1"/>
              <a:t>em</a:t>
            </a:r>
            <a:r>
              <a:rPr lang="en-US" i="1" dirty="0"/>
              <a:t>&gt;</a:t>
            </a:r>
            <a:r>
              <a:rPr lang="en-US" dirty="0"/>
              <a:t> lots of&lt;/strong&gt; fun!</a:t>
            </a:r>
          </a:p>
          <a:p>
            <a:r>
              <a:rPr lang="en-US" dirty="0"/>
              <a:t> &lt;/p&gt;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3DA62-244E-7749-907F-ADB2D6189A27}"/>
              </a:ext>
            </a:extLst>
          </p:cNvPr>
          <p:cNvSpPr txBox="1"/>
          <p:nvPr/>
        </p:nvSpPr>
        <p:spPr>
          <a:xfrm>
            <a:off x="570016" y="2617967"/>
            <a:ext cx="742207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HTML 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82DB2-4CF0-9144-A138-D006DD72099E}"/>
              </a:ext>
            </a:extLst>
          </p:cNvPr>
          <p:cNvSpPr txBox="1"/>
          <p:nvPr/>
        </p:nvSpPr>
        <p:spPr>
          <a:xfrm>
            <a:off x="570016" y="3270537"/>
            <a:ext cx="7422078" cy="1754326"/>
          </a:xfrm>
          <a:prstGeom prst="rect">
            <a:avLst/>
          </a:prstGeom>
          <a:solidFill>
            <a:srgbClr val="C2D9F1"/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&lt;p&gt; </a:t>
            </a:r>
          </a:p>
          <a:p>
            <a:pPr fontAlgn="base"/>
            <a:r>
              <a:rPr lang="en-US" dirty="0"/>
              <a:t>  	HTML is </a:t>
            </a:r>
            <a:r>
              <a:rPr lang="en-US" i="1" dirty="0"/>
              <a:t>&lt;</a:t>
            </a:r>
            <a:r>
              <a:rPr lang="en-US" i="1" dirty="0" err="1"/>
              <a:t>em</a:t>
            </a:r>
            <a:r>
              <a:rPr lang="en-US" i="1" dirty="0"/>
              <a:t>&gt;</a:t>
            </a:r>
            <a:r>
              <a:rPr lang="en-US" dirty="0"/>
              <a:t>really</a:t>
            </a:r>
            <a:r>
              <a:rPr lang="en-US" i="1" dirty="0"/>
              <a:t>&lt;/</a:t>
            </a:r>
            <a:r>
              <a:rPr lang="en-US" i="1" dirty="0" err="1"/>
              <a:t>em</a:t>
            </a:r>
            <a:r>
              <a:rPr lang="en-US" i="1" dirty="0"/>
              <a:t>&gt;</a:t>
            </a:r>
            <a:r>
              <a:rPr lang="en-US" dirty="0"/>
              <a:t>,</a:t>
            </a:r>
          </a:p>
          <a:p>
            <a:pPr fontAlgn="base"/>
            <a:r>
              <a:rPr lang="en-US" dirty="0"/>
              <a:t>         &lt;strong</a:t>
            </a:r>
            <a:r>
              <a:rPr lang="en-US"/>
              <a:t>&gt;REALLY lots </a:t>
            </a:r>
            <a:r>
              <a:rPr lang="en-US" dirty="0"/>
              <a:t>of&lt;/strong&gt; fun!</a:t>
            </a:r>
          </a:p>
          <a:p>
            <a:pPr fontAlgn="base"/>
            <a:r>
              <a:rPr lang="en-US" dirty="0"/>
              <a:t> &lt;/p&gt;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B053F-1854-3948-A4C5-361F2DB56DBD}"/>
              </a:ext>
            </a:extLst>
          </p:cNvPr>
          <p:cNvSpPr txBox="1"/>
          <p:nvPr/>
        </p:nvSpPr>
        <p:spPr>
          <a:xfrm>
            <a:off x="570016" y="4470866"/>
            <a:ext cx="742207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HTML good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270AA8-88B6-B247-BDCB-96C95E4D0616}"/>
              </a:ext>
            </a:extLst>
          </p:cNvPr>
          <p:cNvSpPr/>
          <p:nvPr/>
        </p:nvSpPr>
        <p:spPr>
          <a:xfrm>
            <a:off x="570016" y="5308101"/>
            <a:ext cx="8229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>
                <a:latin typeface="Source Sans Pro" panose="020B0503030403020204" pitchFamily="34" charset="0"/>
              </a:rPr>
              <a:t>Tags must be correctly nested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</a:rPr>
              <a:t>    A closing tag must match the most recently opened tag</a:t>
            </a:r>
          </a:p>
          <a:p>
            <a:pPr fontAlgn="base"/>
            <a:r>
              <a:rPr lang="en-US" sz="2000" dirty="0">
                <a:latin typeface="Source Sans Pro" panose="020B0503030403020204" pitchFamily="34" charset="0"/>
              </a:rPr>
              <a:t>The browser may render it correctly anyway, but it is invalid HTML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</a:rPr>
              <a:t>    How would we get the above effect in a valid way?</a:t>
            </a:r>
          </a:p>
        </p:txBody>
      </p:sp>
    </p:spTree>
    <p:extLst>
      <p:ext uri="{BB962C8B-B14F-4D97-AF65-F5344CB8AC3E}">
        <p14:creationId xmlns:p14="http://schemas.microsoft.com/office/powerpoint/2010/main" val="52459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Block Elements</a:t>
            </a:r>
          </a:p>
        </p:txBody>
      </p:sp>
      <p:pic>
        <p:nvPicPr>
          <p:cNvPr id="4" name="Picture 3" descr="Screen Shot 2018-01-25 at 9.41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727199"/>
            <a:ext cx="7366000" cy="42887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11600" y="6159501"/>
            <a:ext cx="494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courtesy: Victoria </a:t>
            </a:r>
            <a:r>
              <a:rPr lang="en-US" dirty="0" err="1"/>
              <a:t>Kirst</a:t>
            </a:r>
            <a:r>
              <a:rPr lang="en-US" dirty="0"/>
              <a:t>,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295599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Inline Elements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1600" y="6159501"/>
            <a:ext cx="494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courtesy: Victoria </a:t>
            </a:r>
            <a:r>
              <a:rPr lang="en-US" dirty="0" err="1"/>
              <a:t>Kirst</a:t>
            </a:r>
            <a:r>
              <a:rPr lang="en-US" dirty="0"/>
              <a:t>, Stanford University</a:t>
            </a:r>
          </a:p>
        </p:txBody>
      </p:sp>
      <p:pic>
        <p:nvPicPr>
          <p:cNvPr id="3" name="Picture 2" descr="Screen Shot 2018-01-25 at 9.47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40" y="1758607"/>
            <a:ext cx="7048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6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9559</TotalTime>
  <Words>2852</Words>
  <Application>Microsoft Macintosh PowerPoint</Application>
  <PresentationFormat>On-screen Show (4:3)</PresentationFormat>
  <Paragraphs>580</Paragraphs>
  <Slides>56</Slides>
  <Notes>33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 Unicode MS</vt:lpstr>
      <vt:lpstr>Arial</vt:lpstr>
      <vt:lpstr>Calibri</vt:lpstr>
      <vt:lpstr>Consolas</vt:lpstr>
      <vt:lpstr>Courie new</vt:lpstr>
      <vt:lpstr>Courier New</vt:lpstr>
      <vt:lpstr>Garamond</vt:lpstr>
      <vt:lpstr>Sans-serif</vt:lpstr>
      <vt:lpstr>Serif</vt:lpstr>
      <vt:lpstr>Source Sans Pro</vt:lpstr>
      <vt:lpstr>Times New Roman</vt:lpstr>
      <vt:lpstr>Office Theme</vt:lpstr>
      <vt:lpstr>CSC435: Web Programming Lecture 3: HTML, CSS</vt:lpstr>
      <vt:lpstr>Take-home reading &amp; Tutorial</vt:lpstr>
      <vt:lpstr>Today’s agenda</vt:lpstr>
      <vt:lpstr>Exercise: Aboutme</vt:lpstr>
      <vt:lpstr>Review: Internet</vt:lpstr>
      <vt:lpstr>More on HTML tags</vt:lpstr>
      <vt:lpstr>Nesting Tags</vt:lpstr>
      <vt:lpstr>Block Elements</vt:lpstr>
      <vt:lpstr>Inline Elements</vt:lpstr>
      <vt:lpstr>Example: inline</vt:lpstr>
      <vt:lpstr>Examples</vt:lpstr>
      <vt:lpstr>Block and Inline Elements</vt:lpstr>
      <vt:lpstr>Phase elements: &lt;em&gt;, &lt;strong&gt;</vt:lpstr>
      <vt:lpstr>Exercise: block element</vt:lpstr>
      <vt:lpstr>Exercise: in-line element</vt:lpstr>
      <vt:lpstr>Images: &lt;img&gt;</vt:lpstr>
      <vt:lpstr>Favorite icon (“favicon”)</vt:lpstr>
      <vt:lpstr>HTML Forms: &lt;input&gt;</vt:lpstr>
      <vt:lpstr>HTML Forms: &lt;select&gt;</vt:lpstr>
      <vt:lpstr>Exercise: payment forms</vt:lpstr>
      <vt:lpstr>The bad way to produce styles</vt:lpstr>
      <vt:lpstr>Website Organization</vt:lpstr>
      <vt:lpstr>Cascading Style Sheets (CSS): &lt;link&gt;</vt:lpstr>
      <vt:lpstr>Cascading Style Sheets (CSS) syntax</vt:lpstr>
      <vt:lpstr>Basic CSS Rule Syntax</vt:lpstr>
      <vt:lpstr>CSS properties for colors</vt:lpstr>
      <vt:lpstr>Specifying color</vt:lpstr>
      <vt:lpstr>Specifying attributes with class</vt:lpstr>
      <vt:lpstr>Color picker</vt:lpstr>
      <vt:lpstr>CSS: Fonts</vt:lpstr>
      <vt:lpstr>font-family</vt:lpstr>
      <vt:lpstr>More about font-family</vt:lpstr>
      <vt:lpstr>Using Google fonts</vt:lpstr>
      <vt:lpstr>font-size</vt:lpstr>
      <vt:lpstr>More on size</vt:lpstr>
      <vt:lpstr>Body style</vt:lpstr>
      <vt:lpstr>CSS comments: /*…*/</vt:lpstr>
      <vt:lpstr>Grouping Styles</vt:lpstr>
      <vt:lpstr>Styles that Conflict</vt:lpstr>
      <vt:lpstr>W3C CSS Validator</vt:lpstr>
      <vt:lpstr>Text-align mystery</vt:lpstr>
      <vt:lpstr>Text-align mystery</vt:lpstr>
      <vt:lpstr>Text-align demystified.</vt:lpstr>
      <vt:lpstr>CSS properties for text</vt:lpstr>
      <vt:lpstr>CSS properties for background</vt:lpstr>
      <vt:lpstr>background-image</vt:lpstr>
      <vt:lpstr>background-image</vt:lpstr>
      <vt:lpstr>Embedding style sheets</vt:lpstr>
      <vt:lpstr>Inline styles: the style attribute</vt:lpstr>
      <vt:lpstr>Content vs. Presentation</vt:lpstr>
      <vt:lpstr>Exercise: Stylize Aboutme.html</vt:lpstr>
      <vt:lpstr>Exercise:</vt:lpstr>
      <vt:lpstr>Exercise: Address forms</vt:lpstr>
      <vt:lpstr>Homework &amp; Exercises</vt:lpstr>
      <vt:lpstr>Exercise</vt:lpstr>
      <vt:lpstr>Linking within a page</vt:lpstr>
    </vt:vector>
  </TitlesOfParts>
  <Company>The Smith-Kettlewell Eye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CSC435: Web Programming Lecture 1</dc:title>
  <dc:creator>Bei Xiao</dc:creator>
  <cp:lastModifiedBy>Bei Xiao</cp:lastModifiedBy>
  <cp:revision>1044</cp:revision>
  <cp:lastPrinted>2019-01-22T21:00:20Z</cp:lastPrinted>
  <dcterms:created xsi:type="dcterms:W3CDTF">2014-01-16T21:31:48Z</dcterms:created>
  <dcterms:modified xsi:type="dcterms:W3CDTF">2019-01-22T21:34:24Z</dcterms:modified>
</cp:coreProperties>
</file>