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notesMasterIdLst>
    <p:notesMasterId r:id="rId54"/>
  </p:notesMasterIdLst>
  <p:sldIdLst>
    <p:sldId id="256" r:id="rId2"/>
    <p:sldId id="370" r:id="rId3"/>
    <p:sldId id="363" r:id="rId4"/>
    <p:sldId id="448" r:id="rId5"/>
    <p:sldId id="449" r:id="rId6"/>
    <p:sldId id="450" r:id="rId7"/>
    <p:sldId id="447" r:id="rId8"/>
    <p:sldId id="451" r:id="rId9"/>
    <p:sldId id="384" r:id="rId10"/>
    <p:sldId id="390" r:id="rId11"/>
    <p:sldId id="452" r:id="rId12"/>
    <p:sldId id="453" r:id="rId13"/>
    <p:sldId id="454" r:id="rId14"/>
    <p:sldId id="455" r:id="rId15"/>
    <p:sldId id="439" r:id="rId16"/>
    <p:sldId id="440" r:id="rId17"/>
    <p:sldId id="441" r:id="rId18"/>
    <p:sldId id="442" r:id="rId19"/>
    <p:sldId id="399" r:id="rId20"/>
    <p:sldId id="400" r:id="rId21"/>
    <p:sldId id="443" r:id="rId22"/>
    <p:sldId id="401" r:id="rId23"/>
    <p:sldId id="402" r:id="rId24"/>
    <p:sldId id="403" r:id="rId25"/>
    <p:sldId id="435" r:id="rId26"/>
    <p:sldId id="380" r:id="rId27"/>
    <p:sldId id="381" r:id="rId28"/>
    <p:sldId id="418" r:id="rId29"/>
    <p:sldId id="422" r:id="rId30"/>
    <p:sldId id="394" r:id="rId31"/>
    <p:sldId id="423" r:id="rId32"/>
    <p:sldId id="424" r:id="rId33"/>
    <p:sldId id="425" r:id="rId34"/>
    <p:sldId id="427" r:id="rId35"/>
    <p:sldId id="428" r:id="rId36"/>
    <p:sldId id="429" r:id="rId37"/>
    <p:sldId id="444" r:id="rId38"/>
    <p:sldId id="430" r:id="rId39"/>
    <p:sldId id="431" r:id="rId40"/>
    <p:sldId id="432" r:id="rId41"/>
    <p:sldId id="445" r:id="rId42"/>
    <p:sldId id="433" r:id="rId43"/>
    <p:sldId id="434" r:id="rId44"/>
    <p:sldId id="419" r:id="rId45"/>
    <p:sldId id="386" r:id="rId46"/>
    <p:sldId id="420" r:id="rId47"/>
    <p:sldId id="436" r:id="rId48"/>
    <p:sldId id="437" r:id="rId49"/>
    <p:sldId id="438" r:id="rId50"/>
    <p:sldId id="446" r:id="rId51"/>
    <p:sldId id="392" r:id="rId52"/>
    <p:sldId id="396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i Xiao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9F1"/>
    <a:srgbClr val="CFD9F1"/>
    <a:srgbClr val="C9D9F1"/>
    <a:srgbClr val="FF1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5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273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1-29T20:19:04.121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1-29T20:19:04.121" idx="4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1-29T20:19:04.121" idx="2">
    <p:pos x="10" y="10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1-29T20:19:04.121" idx="3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0712B-8917-9641-B680-CD808A79C509}" type="datetimeFigureOut">
              <a:rPr lang="en-US" smtClean="0"/>
              <a:pPr/>
              <a:t>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B0546-CAFA-8346-8926-B2CE70463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7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18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18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18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18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18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0546-CAFA-8346-8926-B2CE704633F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18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7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7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9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0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8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0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7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3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7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A54B-9217-C44F-B449-E3CA313CCCC5}" type="datetimeFigureOut">
              <a:rPr lang="en-US" smtClean="0"/>
              <a:pPr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2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A54B-9217-C44F-B449-E3CA313CCCC5}" type="datetimeFigureOut">
              <a:rPr lang="en-US" smtClean="0"/>
              <a:pPr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200D1-846E-C548-A951-685B41EBD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1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fonts/docs/getting_started?hl=e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com/" TargetMode="External"/><Relationship Id="rId2" Type="http://schemas.openxmlformats.org/officeDocument/2006/relationships/hyperlink" Target="https://developers.google.com/fonts/docs/getting_started?hl=e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pen.io/pe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eloper.mozilla.org/en-US/docs/Web/CSS/displa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Guide/CSS/Getting_Started/Cascading_and_inheritance" TargetMode="External"/><Relationship Id="rId2" Type="http://schemas.openxmlformats.org/officeDocument/2006/relationships/hyperlink" Target="https://developer.mozilla.org/en-US/docs/Learn/CSS/Styling_te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Guide/CSS/Getting_Started/Selectors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csszengarden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csszengarden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CSS2/sample.html" TargetMode="External"/><Relationship Id="rId2" Type="http://schemas.openxmlformats.org/officeDocument/2006/relationships/hyperlink" Target="http://m-w.com/dictionary/casca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eiert.com/en/blog/20070922/user-agent-style-sheets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pseudo_classes.asp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the-difference-between-id-and-class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fonts/specimen/Open+Sans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boxmodel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ickz.com/showPage.html?page=31164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CSC435: Web Programming</a:t>
            </a:r>
            <a:br>
              <a:rPr lang="en-US" dirty="0">
                <a:solidFill>
                  <a:srgbClr val="000090"/>
                </a:solidFill>
              </a:rPr>
            </a:br>
            <a:r>
              <a:rPr lang="en-US" dirty="0">
                <a:solidFill>
                  <a:srgbClr val="000090"/>
                </a:solidFill>
              </a:rPr>
              <a:t>Lecture 4: 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Bei Xiao</a:t>
            </a:r>
          </a:p>
          <a:p>
            <a:r>
              <a:rPr lang="en-US" dirty="0"/>
              <a:t>American University</a:t>
            </a:r>
          </a:p>
          <a:p>
            <a:r>
              <a:rPr lang="en-US" dirty="0"/>
              <a:t>Jan 25,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Using Google fonts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82908" y="1467387"/>
            <a:ext cx="73715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Specify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in HTML the Google font link: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412" y="6257835"/>
            <a:ext cx="823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https://developers.google.com/fonts/docs/getting_started?hl=en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7496" y="2276264"/>
            <a:ext cx="6962588" cy="2031325"/>
          </a:xfrm>
          <a:prstGeom prst="rect">
            <a:avLst/>
          </a:prstGeom>
          <a:solidFill>
            <a:srgbClr val="EBF1DE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&lt;head&gt;</a:t>
            </a:r>
          </a:p>
          <a:p>
            <a:r>
              <a:rPr lang="en-US" dirty="0">
                <a:latin typeface="Courier New"/>
                <a:cs typeface="Courier New"/>
              </a:rPr>
              <a:t>&lt;link </a:t>
            </a:r>
            <a:r>
              <a:rPr lang="en-US" dirty="0" err="1">
                <a:latin typeface="Courier New"/>
                <a:cs typeface="Courier New"/>
              </a:rPr>
              <a:t>rel</a:t>
            </a:r>
            <a:r>
              <a:rPr lang="en-US" dirty="0">
                <a:latin typeface="Courier New"/>
                <a:cs typeface="Courier New"/>
              </a:rPr>
              <a:t>="</a:t>
            </a:r>
            <a:r>
              <a:rPr lang="en-US" dirty="0" err="1">
                <a:latin typeface="Courier New"/>
                <a:cs typeface="Courier New"/>
              </a:rPr>
              <a:t>stylesheet</a:t>
            </a:r>
            <a:r>
              <a:rPr lang="en-US" dirty="0">
                <a:latin typeface="Courier New"/>
                <a:cs typeface="Courier New"/>
              </a:rPr>
              <a:t>" </a:t>
            </a:r>
            <a:r>
              <a:rPr lang="en-US" dirty="0" err="1">
                <a:latin typeface="Courier New"/>
                <a:cs typeface="Courier New"/>
              </a:rPr>
              <a:t>href</a:t>
            </a:r>
            <a:r>
              <a:rPr lang="en-US" dirty="0">
                <a:latin typeface="Courier New"/>
                <a:cs typeface="Courier New"/>
              </a:rPr>
              <a:t>=”</a:t>
            </a:r>
            <a:r>
              <a:rPr lang="en-US" dirty="0" err="1">
                <a:latin typeface="Courier New"/>
                <a:cs typeface="Courier New"/>
              </a:rPr>
              <a:t>mystyle.css</a:t>
            </a:r>
            <a:r>
              <a:rPr lang="en-US" dirty="0">
                <a:latin typeface="Courier New"/>
                <a:cs typeface="Courier New"/>
              </a:rPr>
              <a:t>"  </a:t>
            </a:r>
            <a:r>
              <a:rPr lang="en-US" dirty="0" err="1">
                <a:latin typeface="Courier New"/>
                <a:cs typeface="Courier New"/>
              </a:rPr>
              <a:t>href</a:t>
            </a:r>
            <a:r>
              <a:rPr lang="en-US" dirty="0">
                <a:latin typeface="Courier New"/>
                <a:cs typeface="Courier New"/>
              </a:rPr>
              <a:t>="https://</a:t>
            </a:r>
            <a:r>
              <a:rPr lang="en-US" dirty="0" err="1">
                <a:latin typeface="Courier New"/>
                <a:cs typeface="Courier New"/>
              </a:rPr>
              <a:t>fonts.googleapis.com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css?family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dirty="0" err="1">
                <a:latin typeface="Courier New"/>
                <a:cs typeface="Courier New"/>
              </a:rPr>
              <a:t>Tangerine|Inconsolata|Droid+Sans|Open+Sans</a:t>
            </a:r>
            <a:r>
              <a:rPr lang="en-US" dirty="0">
                <a:latin typeface="Courier New"/>
                <a:cs typeface="Courier New"/>
              </a:rPr>
              <a:t>"&gt;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&lt;/head&gt;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82908" y="4246701"/>
            <a:ext cx="73715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800" dirty="0"/>
              <a:t>Request font in </a:t>
            </a:r>
            <a:r>
              <a:rPr lang="en-US" sz="2800" dirty="0" err="1"/>
              <a:t>mystyle.css</a:t>
            </a:r>
            <a:r>
              <a:rPr lang="en-US" sz="2800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9543" y="4832420"/>
            <a:ext cx="6962588" cy="1477328"/>
          </a:xfrm>
          <a:prstGeom prst="rect">
            <a:avLst/>
          </a:prstGeom>
          <a:solidFill>
            <a:srgbClr val="EBF1DE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body {</a:t>
            </a:r>
          </a:p>
          <a:p>
            <a:r>
              <a:rPr lang="en-US" dirty="0">
                <a:latin typeface="Courier New"/>
                <a:cs typeface="Courier New"/>
              </a:rPr>
              <a:t>  font: lighter 17px/20px </a:t>
            </a:r>
            <a:r>
              <a:rPr lang="en-US" dirty="0" err="1">
                <a:latin typeface="Courier New"/>
                <a:cs typeface="Courier New"/>
              </a:rPr>
              <a:t>Open+Sans,Droid+Sans，HelveticaNeue-Light</a:t>
            </a:r>
            <a:r>
              <a:rPr lang="en-US" dirty="0">
                <a:latin typeface="Courier New"/>
                <a:cs typeface="Courier New"/>
              </a:rPr>
              <a:t>, 'Helvetica </a:t>
            </a:r>
            <a:r>
              <a:rPr lang="en-US" dirty="0" err="1">
                <a:latin typeface="Courier New"/>
                <a:cs typeface="Courier New"/>
              </a:rPr>
              <a:t>Neue</a:t>
            </a:r>
            <a:r>
              <a:rPr lang="en-US" dirty="0">
                <a:latin typeface="Courier New"/>
                <a:cs typeface="Courier New"/>
              </a:rPr>
              <a:t>', Helvetica, Arial, sans-serif;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757167" y="3877369"/>
            <a:ext cx="793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</p:txBody>
      </p:sp>
      <p:sp>
        <p:nvSpPr>
          <p:cNvPr id="9" name="Rectangle 8"/>
          <p:cNvSpPr/>
          <p:nvPr/>
        </p:nvSpPr>
        <p:spPr>
          <a:xfrm>
            <a:off x="6909567" y="5888503"/>
            <a:ext cx="654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02088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Using Google fonts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82908" y="1467387"/>
            <a:ext cx="73715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Specify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in HTML the Google font link: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412" y="6257835"/>
            <a:ext cx="823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https://developers.google.com/fonts/docs/getting_started?hl=en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9C55F7-8B9A-7F44-B62C-E995CB4F6FE4}"/>
              </a:ext>
            </a:extLst>
          </p:cNvPr>
          <p:cNvSpPr/>
          <p:nvPr/>
        </p:nvSpPr>
        <p:spPr>
          <a:xfrm>
            <a:off x="657412" y="2559070"/>
            <a:ext cx="4045217" cy="2585323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</a:rPr>
              <a:t>Go to </a:t>
            </a:r>
            <a:r>
              <a:rPr lang="en-US" dirty="0">
                <a:solidFill>
                  <a:srgbClr val="42AFFA"/>
                </a:solidFill>
                <a:latin typeface="Source Sans Pro" panose="020B0503030403020204" pitchFamily="34" charset="0"/>
                <a:hlinkClick r:id="rId3"/>
              </a:rPr>
              <a:t>https://fonts.google.com</a:t>
            </a:r>
            <a:endParaRPr lang="en-US" dirty="0">
              <a:solidFill>
                <a:srgbClr val="FFFFFF"/>
              </a:solidFill>
              <a:latin typeface="Source Sans Pro" panose="020B0503030403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</a:rPr>
              <a:t>Find the font(s) you like. Press the + button for each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</a:rPr>
              <a:t>Click on the black bar that says the number of families you have selected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</a:rPr>
              <a:t>Click on @import and copy the text </a:t>
            </a:r>
            <a:r>
              <a:rPr lang="en-US" dirty="0" err="1">
                <a:solidFill>
                  <a:srgbClr val="FFFFFF"/>
                </a:solidFill>
                <a:latin typeface="Source Sans Pro" panose="020B0503030403020204" pitchFamily="34" charset="0"/>
              </a:rPr>
              <a:t>inbetween</a:t>
            </a: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</a:rPr>
              <a:t> the &lt;style&gt; and &lt;style&gt; tags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</a:rPr>
              <a:t>Paste the code into your .</a:t>
            </a:r>
            <a:r>
              <a:rPr lang="en-US" dirty="0" err="1">
                <a:solidFill>
                  <a:srgbClr val="FFFFFF"/>
                </a:solidFill>
                <a:latin typeface="Source Sans Pro" panose="020B0503030403020204" pitchFamily="34" charset="0"/>
              </a:rPr>
              <a:t>css</a:t>
            </a: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</a:rPr>
              <a:t> document</a:t>
            </a:r>
          </a:p>
        </p:txBody>
      </p:sp>
    </p:spTree>
    <p:extLst>
      <p:ext uri="{BB962C8B-B14F-4D97-AF65-F5344CB8AC3E}">
        <p14:creationId xmlns:p14="http://schemas.microsoft.com/office/powerpoint/2010/main" val="135471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80287E8-A5D4-494A-AC18-CCFE0282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Body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3ACA7-B654-3949-B244-06DC793CB12A}"/>
              </a:ext>
            </a:extLst>
          </p:cNvPr>
          <p:cNvSpPr/>
          <p:nvPr/>
        </p:nvSpPr>
        <p:spPr>
          <a:xfrm>
            <a:off x="797010" y="1854920"/>
            <a:ext cx="5960049" cy="923330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3CEAB"/>
                </a:solidFill>
                <a:latin typeface="Courier New" panose="02070309020205020404" pitchFamily="49" charset="0"/>
              </a:rPr>
              <a:t>body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 { </a:t>
            </a:r>
            <a:r>
              <a:rPr lang="en-US" dirty="0">
                <a:solidFill>
                  <a:srgbClr val="EFDCBC"/>
                </a:solidFill>
                <a:latin typeface="Courier New" panose="02070309020205020404" pitchFamily="49" charset="0"/>
              </a:rPr>
              <a:t>font-size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8CD0D3"/>
                </a:solidFill>
                <a:latin typeface="Courier New" panose="02070309020205020404" pitchFamily="49" charset="0"/>
              </a:rPr>
              <a:t>16pt</a:t>
            </a: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; }</a:t>
            </a:r>
          </a:p>
          <a:p>
            <a:endParaRPr lang="en-US" dirty="0">
              <a:solidFill>
                <a:srgbClr val="DCDCDC"/>
              </a:solidFill>
              <a:latin typeface="Courier New" panose="02070309020205020404" pitchFamily="49" charset="0"/>
            </a:endParaRPr>
          </a:p>
          <a:p>
            <a:pPr algn="r"/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CSS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ED1735-E059-3743-B306-EA6F87B07B74}"/>
              </a:ext>
            </a:extLst>
          </p:cNvPr>
          <p:cNvSpPr/>
          <p:nvPr/>
        </p:nvSpPr>
        <p:spPr>
          <a:xfrm>
            <a:off x="897950" y="3565107"/>
            <a:ext cx="6072865" cy="9233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ource Sans Pro" panose="020B0503030403020204" pitchFamily="34" charset="0"/>
              </a:rPr>
              <a:t>To apply a style to the entire body of your page, write a selector for the body (saves you from manually applying a style to each element)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9E83E1-7406-7646-BA85-59A743C8F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1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80287E8-A5D4-494A-AC18-CCFE0282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Grouping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3ACA7-B654-3949-B244-06DC793CB12A}"/>
              </a:ext>
            </a:extLst>
          </p:cNvPr>
          <p:cNvSpPr/>
          <p:nvPr/>
        </p:nvSpPr>
        <p:spPr>
          <a:xfrm>
            <a:off x="856387" y="1332406"/>
            <a:ext cx="6541940" cy="261020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p, h1, h2 { </a:t>
            </a:r>
          </a:p>
          <a:p>
            <a:r>
              <a:rPr lang="en-US" dirty="0">
                <a:solidFill>
                  <a:schemeClr val="bg1"/>
                </a:solidFill>
              </a:rPr>
              <a:t>color: green;</a:t>
            </a:r>
          </a:p>
          <a:p>
            <a:r>
              <a:rPr lang="en-US" dirty="0">
                <a:solidFill>
                  <a:schemeClr val="bg1"/>
                </a:solidFill>
              </a:rPr>
              <a:t> }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h2 { </a:t>
            </a:r>
          </a:p>
          <a:p>
            <a:r>
              <a:rPr lang="en-US" dirty="0">
                <a:solidFill>
                  <a:schemeClr val="bg1"/>
                </a:solidFill>
              </a:rPr>
              <a:t>background-color: yellow;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CSS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37E91E-09BB-DE48-AC79-EF3B2CB13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60" y="4071784"/>
            <a:ext cx="6926183" cy="6545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FCA564-9D09-0040-9895-B5F4046375D2}"/>
              </a:ext>
            </a:extLst>
          </p:cNvPr>
          <p:cNvSpPr/>
          <p:nvPr/>
        </p:nvSpPr>
        <p:spPr>
          <a:xfrm>
            <a:off x="773260" y="5000376"/>
            <a:ext cx="6826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latin typeface="Source Sans Pro" panose="020B0503030403020204" pitchFamily="34" charset="0"/>
              </a:rPr>
              <a:t>A </a:t>
            </a:r>
            <a:r>
              <a:rPr lang="en-US" dirty="0">
                <a:highlight>
                  <a:srgbClr val="C2D9F1"/>
                </a:highlight>
                <a:latin typeface="Source Sans Pro" panose="020B0503030403020204" pitchFamily="34" charset="0"/>
              </a:rPr>
              <a:t>style can select multiple elements separated by commas</a:t>
            </a:r>
          </a:p>
          <a:p>
            <a:pPr fontAlgn="base"/>
            <a:r>
              <a:rPr lang="en-US" dirty="0">
                <a:highlight>
                  <a:srgbClr val="C2D9F1"/>
                </a:highlight>
                <a:latin typeface="Source Sans Pro" panose="020B0503030403020204" pitchFamily="34" charset="0"/>
              </a:rPr>
              <a:t>The individual elements can also have their own styles (like h2 above)</a:t>
            </a:r>
          </a:p>
        </p:txBody>
      </p:sp>
    </p:spTree>
    <p:extLst>
      <p:ext uri="{BB962C8B-B14F-4D97-AF65-F5344CB8AC3E}">
        <p14:creationId xmlns:p14="http://schemas.microsoft.com/office/powerpoint/2010/main" val="316842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80287E8-A5D4-494A-AC18-CCFE0282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90"/>
                </a:solidFill>
              </a:rPr>
              <a:t>What happens when styles are conflicting?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93ACA7-B654-3949-B244-06DC793CB12A}"/>
              </a:ext>
            </a:extLst>
          </p:cNvPr>
          <p:cNvSpPr/>
          <p:nvPr/>
        </p:nvSpPr>
        <p:spPr>
          <a:xfrm>
            <a:off x="856387" y="1914297"/>
            <a:ext cx="6541940" cy="286232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body { </a:t>
            </a:r>
          </a:p>
          <a:p>
            <a:r>
              <a:rPr lang="en-US" dirty="0">
                <a:solidFill>
                  <a:schemeClr val="bg1"/>
                </a:solidFill>
              </a:rPr>
              <a:t>color: green; </a:t>
            </a:r>
          </a:p>
          <a:p>
            <a:r>
              <a:rPr lang="en-US" dirty="0">
                <a:solidFill>
                  <a:schemeClr val="bg1"/>
                </a:solidFill>
              </a:rPr>
              <a:t>} </a:t>
            </a:r>
          </a:p>
          <a:p>
            <a:r>
              <a:rPr lang="en-US" dirty="0">
                <a:solidFill>
                  <a:schemeClr val="bg1"/>
                </a:solidFill>
              </a:rPr>
              <a:t>p, h1, h2 { </a:t>
            </a:r>
          </a:p>
          <a:p>
            <a:r>
              <a:rPr lang="en-US" dirty="0">
                <a:solidFill>
                  <a:schemeClr val="bg1"/>
                </a:solidFill>
              </a:rPr>
              <a:t>color: blue; font-style: italic; </a:t>
            </a:r>
          </a:p>
          <a:p>
            <a:r>
              <a:rPr lang="en-US" dirty="0">
                <a:solidFill>
                  <a:schemeClr val="bg1"/>
                </a:solidFill>
              </a:rPr>
              <a:t>} </a:t>
            </a:r>
          </a:p>
          <a:p>
            <a:r>
              <a:rPr lang="en-US" dirty="0">
                <a:solidFill>
                  <a:schemeClr val="bg1"/>
                </a:solidFill>
              </a:rPr>
              <a:t>h2 { color: red; background-color: yellow; 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0C4FA-D0C4-0D41-BD4C-255781015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86" y="5375563"/>
            <a:ext cx="6541939" cy="93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38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44792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Example: Inline-block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249" y="1369037"/>
            <a:ext cx="3675413" cy="5078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</a:t>
            </a:r>
            <a:r>
              <a:rPr lang="en-US" dirty="0" err="1"/>
              <a:t>static.tvtropes.org</a:t>
            </a:r>
            <a:r>
              <a:rPr lang="en-US" dirty="0"/>
              <a:t>/</a:t>
            </a:r>
            <a:r>
              <a:rPr lang="en-US" dirty="0" err="1"/>
              <a:t>pmwiki</a:t>
            </a:r>
            <a:r>
              <a:rPr lang="en-US" dirty="0"/>
              <a:t>/pub/images/Hello_Kitty_Pink_2981.jpg" /&gt;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</a:t>
            </a:r>
            <a:r>
              <a:rPr lang="en-US" dirty="0" err="1"/>
              <a:t>static.tvtropes.org</a:t>
            </a:r>
            <a:r>
              <a:rPr lang="en-US" dirty="0"/>
              <a:t>/</a:t>
            </a:r>
            <a:r>
              <a:rPr lang="en-US" dirty="0" err="1"/>
              <a:t>pmwiki</a:t>
            </a:r>
            <a:r>
              <a:rPr lang="en-US" dirty="0"/>
              <a:t>/pub/images/Hello_Kitty_Pink_2981.jpg" /&gt;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</a:t>
            </a:r>
            <a:r>
              <a:rPr lang="en-US" dirty="0" err="1"/>
              <a:t>static.tvtropes.org</a:t>
            </a:r>
            <a:r>
              <a:rPr lang="en-US" dirty="0"/>
              <a:t>/</a:t>
            </a:r>
            <a:r>
              <a:rPr lang="en-US" dirty="0" err="1"/>
              <a:t>pmwiki</a:t>
            </a:r>
            <a:r>
              <a:rPr lang="en-US" dirty="0"/>
              <a:t>/pub/images/Hello_Kitty_Pink_2981.jpg" /&gt;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="http://</a:t>
            </a:r>
            <a:r>
              <a:rPr lang="en-US" dirty="0" err="1"/>
              <a:t>static.tvtropes.org</a:t>
            </a:r>
            <a:r>
              <a:rPr lang="en-US" dirty="0"/>
              <a:t>/</a:t>
            </a:r>
            <a:r>
              <a:rPr lang="en-US" dirty="0" err="1"/>
              <a:t>pmwiki</a:t>
            </a:r>
            <a:r>
              <a:rPr lang="en-US" dirty="0"/>
              <a:t>/pub/images/Hello_Kitty_Pink_2981.jpg" /&gt;</a:t>
            </a:r>
          </a:p>
          <a:p>
            <a:endParaRPr lang="en-US" dirty="0"/>
          </a:p>
          <a:p>
            <a:pPr lvl="6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0319" y="1455604"/>
            <a:ext cx="296383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6A6A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img</a:t>
            </a:r>
            <a:r>
              <a:rPr lang="en-US" dirty="0"/>
              <a:t> {</a:t>
            </a:r>
          </a:p>
          <a:p>
            <a:r>
              <a:rPr lang="en-US" dirty="0"/>
              <a:t> width: 50px;</a:t>
            </a:r>
          </a:p>
          <a:p>
            <a:r>
              <a:rPr lang="en-US" dirty="0"/>
              <a:t>}</a:t>
            </a:r>
          </a:p>
          <a:p>
            <a:pPr lvl="5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CSS</a:t>
            </a:r>
          </a:p>
        </p:txBody>
      </p:sp>
      <p:sp>
        <p:nvSpPr>
          <p:cNvPr id="8" name="Equal 7"/>
          <p:cNvSpPr/>
          <p:nvPr/>
        </p:nvSpPr>
        <p:spPr>
          <a:xfrm>
            <a:off x="5030367" y="5588957"/>
            <a:ext cx="423348" cy="35274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Screen Shot 2018-01-30 at 1.36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39" y="5173345"/>
            <a:ext cx="774700" cy="1155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0319" y="2938698"/>
            <a:ext cx="2825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does this look like in the browser?</a:t>
            </a:r>
          </a:p>
        </p:txBody>
      </p:sp>
    </p:spTree>
    <p:extLst>
      <p:ext uri="{BB962C8B-B14F-4D97-AF65-F5344CB8AC3E}">
        <p14:creationId xmlns:p14="http://schemas.microsoft.com/office/powerpoint/2010/main" val="37405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4479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90"/>
                </a:solidFill>
              </a:rPr>
              <a:t>Inline-block</a:t>
            </a:r>
            <a:br>
              <a:rPr lang="en-US" dirty="0">
                <a:solidFill>
                  <a:srgbClr val="000090"/>
                </a:solidFill>
              </a:rPr>
            </a:br>
            <a:r>
              <a:rPr lang="en-US" sz="2200" dirty="0">
                <a:solidFill>
                  <a:srgbClr val="000090"/>
                </a:solidFill>
              </a:rPr>
              <a:t>has width and height; flows left to right</a:t>
            </a:r>
          </a:p>
        </p:txBody>
      </p:sp>
      <p:pic>
        <p:nvPicPr>
          <p:cNvPr id="2" name="Picture 1" descr="Screen Shot 2018-01-30 at 1.38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4586"/>
            <a:ext cx="3733800" cy="3619500"/>
          </a:xfrm>
          <a:prstGeom prst="rect">
            <a:avLst/>
          </a:prstGeom>
        </p:spPr>
      </p:pic>
      <p:pic>
        <p:nvPicPr>
          <p:cNvPr id="3" name="Picture 2" descr="Screen Shot 2018-01-30 at 1.38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721" y="2527300"/>
            <a:ext cx="3238500" cy="1803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83520" y="5772112"/>
            <a:ext cx="3860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https://codepen.io/pen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32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44792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The </a:t>
            </a:r>
            <a:r>
              <a:rPr lang="en-US" dirty="0">
                <a:solidFill>
                  <a:srgbClr val="000090"/>
                </a:solidFill>
                <a:hlinkClick r:id="rId2"/>
              </a:rPr>
              <a:t>display</a:t>
            </a:r>
            <a:r>
              <a:rPr lang="en-US" dirty="0">
                <a:solidFill>
                  <a:srgbClr val="000090"/>
                </a:solidFill>
              </a:rPr>
              <a:t> CSS property</a:t>
            </a:r>
            <a:endParaRPr lang="en-US" sz="2200" dirty="0">
              <a:solidFill>
                <a:srgbClr val="000090"/>
              </a:solidFill>
            </a:endParaRPr>
          </a:p>
        </p:txBody>
      </p:sp>
      <p:pic>
        <p:nvPicPr>
          <p:cNvPr id="5" name="Picture 4" descr="Screen Shot 2018-01-30 at 1.39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400"/>
            <a:ext cx="9144000" cy="32387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2376" y="4843871"/>
            <a:ext cx="4706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values for display: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Block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Inline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Inline-block</a:t>
            </a:r>
          </a:p>
        </p:txBody>
      </p:sp>
    </p:spTree>
    <p:extLst>
      <p:ext uri="{BB962C8B-B14F-4D97-AF65-F5344CB8AC3E}">
        <p14:creationId xmlns:p14="http://schemas.microsoft.com/office/powerpoint/2010/main" val="3151610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44792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Review</a:t>
            </a:r>
            <a:endParaRPr lang="en-US" sz="2200" dirty="0">
              <a:solidFill>
                <a:srgbClr val="000090"/>
              </a:solidFill>
            </a:endParaRPr>
          </a:p>
        </p:txBody>
      </p:sp>
      <p:pic>
        <p:nvPicPr>
          <p:cNvPr id="2" name="Picture 1" descr="Screen Shot 2018-01-30 at 1.41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815"/>
            <a:ext cx="9144000" cy="49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76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792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CSS properties for text: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84264" y="1295148"/>
            <a:ext cx="2643159" cy="3416320"/>
          </a:xfrm>
          <a:prstGeom prst="rect">
            <a:avLst/>
          </a:prstGeom>
          <a:solidFill>
            <a:schemeClr val="accent4">
              <a:lumMod val="20000"/>
              <a:lumOff val="80000"/>
              <a:alpha val="46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&lt;style&gt;</a:t>
            </a:r>
          </a:p>
          <a:p>
            <a:r>
              <a:rPr lang="en-US" dirty="0"/>
              <a:t>h1 {</a:t>
            </a:r>
          </a:p>
          <a:p>
            <a:r>
              <a:rPr lang="en-US" dirty="0"/>
              <a:t>    text-align: center;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h2 {</a:t>
            </a:r>
          </a:p>
          <a:p>
            <a:r>
              <a:rPr lang="en-US" dirty="0"/>
              <a:t>    text-align: left;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 {</a:t>
            </a:r>
          </a:p>
          <a:p>
            <a:r>
              <a:rPr lang="en-US" dirty="0"/>
              <a:t>    text-align: justify;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&lt;/style&gt;</a:t>
            </a:r>
          </a:p>
          <a:p>
            <a:pPr lvl="3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2702" y="1295148"/>
            <a:ext cx="2963832" cy="3416320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&lt;body&gt;</a:t>
            </a:r>
          </a:p>
          <a:p>
            <a:r>
              <a:rPr lang="en-US" dirty="0"/>
              <a:t>&lt;h1&gt;The weather channel&lt;/h1&gt;</a:t>
            </a:r>
          </a:p>
          <a:p>
            <a:endParaRPr lang="en-US" dirty="0"/>
          </a:p>
          <a:p>
            <a:r>
              <a:rPr lang="en-US" dirty="0"/>
              <a:t>&lt;h2&gt;DC Weather and road condition&lt;/h2&gt;</a:t>
            </a:r>
          </a:p>
          <a:p>
            <a:endParaRPr lang="en-US" dirty="0"/>
          </a:p>
          <a:p>
            <a:r>
              <a:rPr lang="en-US" dirty="0"/>
              <a:t>&lt;p&gt;The massive storm left 18 people dead and caused heavy flooding&lt;/p&gt;</a:t>
            </a:r>
          </a:p>
          <a:p>
            <a:r>
              <a:rPr lang="en-US" dirty="0"/>
              <a:t>&lt;/body&gt;</a:t>
            </a:r>
          </a:p>
          <a:p>
            <a:pPr lvl="4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HTML</a:t>
            </a:r>
          </a:p>
        </p:txBody>
      </p:sp>
      <p:pic>
        <p:nvPicPr>
          <p:cNvPr id="6" name="Picture 5" descr="Screen Shot 2016-01-24 at 12.58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02" y="4870824"/>
            <a:ext cx="6334721" cy="198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9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Activity Outline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8905" y="1740167"/>
            <a:ext cx="7909606" cy="4672507"/>
          </a:xfrm>
        </p:spPr>
        <p:txBody>
          <a:bodyPr>
            <a:normAutofit/>
          </a:bodyPr>
          <a:lstStyle/>
          <a:p>
            <a:r>
              <a:rPr lang="en-US" dirty="0"/>
              <a:t>Review CSS text and list properties</a:t>
            </a:r>
          </a:p>
          <a:p>
            <a:r>
              <a:rPr lang="en-US" dirty="0"/>
              <a:t>Cascading Style</a:t>
            </a:r>
          </a:p>
          <a:p>
            <a:r>
              <a:rPr lang="en-US" dirty="0"/>
              <a:t>Id and Class</a:t>
            </a:r>
          </a:p>
          <a:p>
            <a:r>
              <a:rPr lang="en-US" dirty="0"/>
              <a:t>Grouping content</a:t>
            </a:r>
          </a:p>
          <a:p>
            <a:r>
              <a:rPr lang="en-US" sz="2400" dirty="0"/>
              <a:t>Exercise: Resume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Creative Project 1 is due next Friday.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Homework 2  is out today (Jan 25</a:t>
            </a:r>
            <a:r>
              <a:rPr lang="en-US" sz="2400" baseline="30000" dirty="0">
                <a:solidFill>
                  <a:srgbClr val="FF0000"/>
                </a:solidFill>
              </a:rPr>
              <a:t>th</a:t>
            </a:r>
            <a:r>
              <a:rPr lang="en-US" sz="2400" dirty="0">
                <a:solidFill>
                  <a:srgbClr val="FF0000"/>
                </a:solidFill>
              </a:rPr>
              <a:t>) due next Friday).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90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792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CSS properties for text: Example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791115"/>
            <a:ext cx="7455736" cy="917344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text-align: justify;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h2 { text-align: center; }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280" y="2708459"/>
            <a:ext cx="7455736" cy="221599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/>
          </a:p>
          <a:p>
            <a:pPr algn="ctr"/>
            <a:r>
              <a:rPr lang="en-US" sz="2000" b="1" dirty="0"/>
              <a:t>The Emperor's Quote</a:t>
            </a:r>
          </a:p>
          <a:p>
            <a:pPr algn="ctr"/>
            <a:endParaRPr lang="en-US" sz="2000" b="1" dirty="0"/>
          </a:p>
          <a:p>
            <a:pPr algn="just"/>
            <a:r>
              <a:rPr lang="en-US" sz="2000" dirty="0"/>
              <a:t>[TO LUKE SKYWALKER] The alliance... will die. As will your friends. Good, I can feel your anger. I am unarmed. Take your weapon. Strike me down with all of your hatred and your journey towards the dark side will be complete.                                                                                         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9575" y="5548736"/>
            <a:ext cx="74557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can be left, right, center, or justify (which widens all full lines of the element so that they occupy its entire width) </a:t>
            </a:r>
          </a:p>
        </p:txBody>
      </p:sp>
    </p:spTree>
    <p:extLst>
      <p:ext uri="{BB962C8B-B14F-4D97-AF65-F5344CB8AC3E}">
        <p14:creationId xmlns:p14="http://schemas.microsoft.com/office/powerpoint/2010/main" val="3165103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text-align mystery</a:t>
            </a:r>
          </a:p>
        </p:txBody>
      </p:sp>
      <p:pic>
        <p:nvPicPr>
          <p:cNvPr id="4" name="Picture 3" descr="Screen Shot 2018-01-30 at 1.43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9602"/>
            <a:ext cx="9144000" cy="438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59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792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Text-decoration</a:t>
            </a:r>
          </a:p>
        </p:txBody>
      </p:sp>
      <p:sp>
        <p:nvSpPr>
          <p:cNvPr id="15" name="Content Placeholder 7"/>
          <p:cNvSpPr>
            <a:spLocks noGrp="1"/>
          </p:cNvSpPr>
          <p:nvPr>
            <p:ph idx="1"/>
          </p:nvPr>
        </p:nvSpPr>
        <p:spPr>
          <a:xfrm>
            <a:off x="1097280" y="4587334"/>
            <a:ext cx="7179551" cy="152400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can also be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overline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strike="sngStrike" dirty="0">
                <a:latin typeface="Courier New" pitchFamily="49" charset="0"/>
                <a:cs typeface="Courier New" pitchFamily="49" charset="0"/>
              </a:rPr>
              <a:t>line-through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blink, or none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effects can be combined: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text-decoration: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overline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underline;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7280" y="1733766"/>
            <a:ext cx="7179551" cy="923330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text-decoration: underline;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7280" y="3074506"/>
            <a:ext cx="7179551" cy="9541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This paragraph uses the style above.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 	  	         				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508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792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Text-shadow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7042620" cy="1841445"/>
          </a:xfr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font-weight: bold;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text-shadow: 2px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2px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gray;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280" y="3998140"/>
            <a:ext cx="7042621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This paragraph uses the style above.                                             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7280" y="5109712"/>
            <a:ext cx="73945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shadow is specified as an X-offset, a Y-offset, and an optional color</a:t>
            </a:r>
          </a:p>
        </p:txBody>
      </p:sp>
    </p:spTree>
    <p:extLst>
      <p:ext uri="{BB962C8B-B14F-4D97-AF65-F5344CB8AC3E}">
        <p14:creationId xmlns:p14="http://schemas.microsoft.com/office/powerpoint/2010/main" val="3970371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792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List type property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idx="1"/>
          </p:nvPr>
        </p:nvSpPr>
        <p:spPr>
          <a:xfrm>
            <a:off x="457200" y="2484784"/>
            <a:ext cx="7208383" cy="391040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Possible values: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/>
              <a:t>i.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2000" dirty="0"/>
              <a:t> : No marker</a:t>
            </a:r>
          </a:p>
          <a:p>
            <a:pPr marL="0" indent="0">
              <a:buNone/>
            </a:pPr>
            <a:r>
              <a:rPr lang="it-IT" sz="2000" dirty="0"/>
              <a:t>	ii. 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disc</a:t>
            </a:r>
            <a:r>
              <a:rPr lang="it-IT" sz="2000" dirty="0"/>
              <a:t> (default), 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circle, square</a:t>
            </a:r>
          </a:p>
          <a:p>
            <a:pPr marL="0" indent="0">
              <a:buNone/>
            </a:pPr>
            <a:r>
              <a:rPr lang="en-US" sz="2000" dirty="0"/>
              <a:t>	iii.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2000" dirty="0"/>
              <a:t>: 1, 2, 3, etc.</a:t>
            </a:r>
          </a:p>
          <a:p>
            <a:pPr marL="0" indent="0">
              <a:buNone/>
            </a:pPr>
            <a:r>
              <a:rPr lang="en-US" sz="2000" dirty="0"/>
              <a:t>	iv.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decimal-leading-zero</a:t>
            </a:r>
            <a:r>
              <a:rPr lang="en-US" sz="2000" dirty="0"/>
              <a:t>: 01, 02, 03, etc.</a:t>
            </a:r>
          </a:p>
          <a:p>
            <a:pPr marL="0" indent="0">
              <a:buNone/>
            </a:pPr>
            <a:r>
              <a:rPr lang="en-US" sz="2000" dirty="0"/>
              <a:t>	v.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lower-roman</a:t>
            </a:r>
            <a:r>
              <a:rPr lang="en-US" sz="2000" dirty="0"/>
              <a:t>: i, ii, iii, iv, v, etc.</a:t>
            </a:r>
          </a:p>
          <a:p>
            <a:pPr marL="0" indent="0">
              <a:buNone/>
            </a:pPr>
            <a:r>
              <a:rPr lang="en-US" sz="2000" dirty="0"/>
              <a:t>	vi.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upper-roman</a:t>
            </a:r>
            <a:r>
              <a:rPr lang="en-US" sz="2000" dirty="0"/>
              <a:t>: I, II, III, IV, V, etc.</a:t>
            </a:r>
          </a:p>
          <a:p>
            <a:pPr marL="0" indent="0">
              <a:buNone/>
            </a:pPr>
            <a:r>
              <a:rPr lang="pt-BR" sz="2000" dirty="0"/>
              <a:t>	vii.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lower-alpha</a:t>
            </a:r>
            <a:r>
              <a:rPr lang="pt-BR" sz="2000" dirty="0"/>
              <a:t>: a, b, c, d, e, etc.</a:t>
            </a:r>
          </a:p>
          <a:p>
            <a:pPr marL="0" indent="0">
              <a:buNone/>
            </a:pPr>
            <a:r>
              <a:rPr lang="pt-BR" sz="2000" dirty="0"/>
              <a:t>	viii.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upper-alpha</a:t>
            </a:r>
            <a:r>
              <a:rPr lang="pt-BR" sz="2000" dirty="0"/>
              <a:t>: A, B, C, D, E, etc.</a:t>
            </a:r>
          </a:p>
          <a:p>
            <a:pPr marL="0" indent="0">
              <a:buNone/>
            </a:pPr>
            <a:r>
              <a:rPr lang="sv-SE" sz="2000" dirty="0"/>
              <a:t>	x. </a:t>
            </a:r>
            <a:r>
              <a:rPr lang="sv-SE" sz="1800" dirty="0">
                <a:latin typeface="Courier New" pitchFamily="49" charset="0"/>
                <a:cs typeface="Courier New" pitchFamily="49" charset="0"/>
              </a:rPr>
              <a:t>lower-greek</a:t>
            </a:r>
            <a:r>
              <a:rPr lang="sv-SE" sz="2000" dirty="0"/>
              <a:t>: alpha, beta, gamma, etc.</a:t>
            </a:r>
          </a:p>
          <a:p>
            <a:pPr marL="0" indent="0">
              <a:buNone/>
            </a:pPr>
            <a:r>
              <a:rPr lang="en-US" sz="2000" dirty="0"/>
              <a:t>	others: </a:t>
            </a:r>
            <a:r>
              <a:rPr lang="en-US" sz="2000" dirty="0" err="1"/>
              <a:t>hebrew</a:t>
            </a:r>
            <a:r>
              <a:rPr lang="en-US" sz="2000" dirty="0"/>
              <a:t>, </a:t>
            </a:r>
            <a:r>
              <a:rPr lang="en-US" sz="2000" dirty="0" err="1"/>
              <a:t>armenian</a:t>
            </a:r>
            <a:r>
              <a:rPr lang="en-US" sz="2000" dirty="0"/>
              <a:t>, </a:t>
            </a:r>
            <a:r>
              <a:rPr lang="en-US" sz="2000" dirty="0" err="1"/>
              <a:t>georgian</a:t>
            </a:r>
            <a:r>
              <a:rPr lang="en-US" sz="2000" dirty="0"/>
              <a:t>, </a:t>
            </a:r>
            <a:r>
              <a:rPr lang="en-US" sz="2000" dirty="0" err="1"/>
              <a:t>cjk</a:t>
            </a:r>
            <a:r>
              <a:rPr lang="en-US" sz="2000" dirty="0"/>
              <a:t>-ideographic, hiragana…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7992" y="1709161"/>
            <a:ext cx="8338808" cy="369332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list-style-type: lower-roman;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		                                          								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044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792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List type property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7992" y="1709161"/>
            <a:ext cx="8338808" cy="1200329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List-style: square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squarepurple.gif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”)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                                          								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7992" y="3345612"/>
            <a:ext cx="8338808" cy="1754327"/>
          </a:xfrm>
          <a:prstGeom prst="rect">
            <a:avLst/>
          </a:prstGeom>
          <a:solidFill>
            <a:srgbClr val="EBF7F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&lt;li&gt;Coffee&lt;/li&gt;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&lt;li&gt;Tea&lt;/li&gt;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&lt;li&gt;Coca Cola&lt;/li&gt;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	                                          								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 descr="Screen Shot 2016-01-24 at 11.00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92" y="5295320"/>
            <a:ext cx="2013709" cy="128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08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The bad way to produce styles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73373" y="2012030"/>
            <a:ext cx="7467839" cy="2800766"/>
          </a:xfrm>
          <a:prstGeom prst="rect">
            <a:avLst/>
          </a:prstGeom>
          <a:solidFill>
            <a:srgbClr val="C2D9F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&lt;font face="Arial"&gt;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Welcome to Greasy Joe's.</a:t>
            </a:r>
            <a:r>
              <a:rPr kumimoji="0" 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&lt;/font&gt;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You will </a:t>
            </a:r>
            <a:r>
              <a:rPr kumimoji="0" 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&lt;b&gt;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never</a:t>
            </a:r>
            <a:r>
              <a:rPr kumimoji="0" 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&lt;/b&gt;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ever</a:t>
            </a:r>
            <a:r>
              <a:rPr kumimoji="0" 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&lt;u&gt;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EVER</a:t>
            </a:r>
            <a:r>
              <a:rPr kumimoji="0" 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&lt;/u&gt;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beat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&lt;font size="+4" color="red"&gt;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OUR</a:t>
            </a:r>
            <a:r>
              <a:rPr kumimoji="0" 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&lt;/font&gt;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prices!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&lt;/p&gt;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3372" y="5213010"/>
            <a:ext cx="74678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</a:rPr>
              <a:t>Welcome to Greasy Joe's.</a:t>
            </a:r>
            <a:r>
              <a:rPr lang="en-US" sz="2200" dirty="0"/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beat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92404" y="4155348"/>
            <a:ext cx="87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52276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90"/>
                </a:solidFill>
              </a:rPr>
              <a:t>Cascading Style Sheets (CSS): &lt;link&gt;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571792"/>
            <a:ext cx="8204651" cy="2308324"/>
          </a:xfrm>
          <a:prstGeom prst="rect">
            <a:avLst/>
          </a:prstGeom>
          <a:solidFill>
            <a:srgbClr val="C2D9F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&lt;head&gt;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kumimoji="0" 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="filename" type="text/</a:t>
            </a:r>
            <a:r>
              <a:rPr kumimoji="0" 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&lt;/head&gt;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880116"/>
            <a:ext cx="8229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CSS describes the appearance and layout of information on a web page (as opposed to HTML, which describes the content of the page)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be embedded in HTML or placed into separate .</a:t>
            </a:r>
            <a:r>
              <a:rPr lang="en-US" sz="2400" dirty="0" err="1"/>
              <a:t>css</a:t>
            </a:r>
            <a:r>
              <a:rPr lang="en-US" sz="2400" dirty="0"/>
              <a:t> file (preferred)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92404" y="3267802"/>
            <a:ext cx="87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680329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Three ways to use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Inline</a:t>
            </a:r>
            <a:r>
              <a:rPr lang="en-US" sz="2000" dirty="0"/>
              <a:t>: add a “style” attribute containing the CSS rule directly to an HTML </a:t>
            </a:r>
          </a:p>
          <a:p>
            <a:endParaRPr lang="en-US" sz="1600" dirty="0"/>
          </a:p>
          <a:p>
            <a:r>
              <a:rPr lang="en-US" sz="2000" b="1" dirty="0">
                <a:solidFill>
                  <a:srgbClr val="FF0000"/>
                </a:solidFill>
              </a:rPr>
              <a:t>Internal:</a:t>
            </a:r>
            <a:r>
              <a:rPr lang="en-US" sz="2000" dirty="0"/>
              <a:t> Define CSS Rules in the style tag in the HTML</a:t>
            </a:r>
            <a:endParaRPr lang="en-US" sz="1600" dirty="0"/>
          </a:p>
          <a:p>
            <a:pPr lvl="2">
              <a:buNone/>
            </a:pPr>
            <a:r>
              <a:rPr lang="en-US" sz="1600" dirty="0"/>
              <a:t>&lt;head&gt;</a:t>
            </a:r>
          </a:p>
          <a:p>
            <a:pPr lvl="2">
              <a:buNone/>
            </a:pPr>
            <a:r>
              <a:rPr lang="en-US" sz="1600" dirty="0"/>
              <a:t>	&lt;style type="text/</a:t>
            </a:r>
            <a:r>
              <a:rPr lang="en-US" sz="1600" dirty="0" err="1"/>
              <a:t>css</a:t>
            </a:r>
            <a:r>
              <a:rPr lang="en-US" sz="1600" dirty="0"/>
              <a:t>"&gt;</a:t>
            </a:r>
          </a:p>
          <a:p>
            <a:pPr lvl="2">
              <a:buNone/>
            </a:pPr>
            <a:r>
              <a:rPr lang="en-US" sz="1600" dirty="0"/>
              <a:t>	</a:t>
            </a:r>
            <a:r>
              <a:rPr lang="en-US" sz="1600" dirty="0" err="1"/>
              <a:t>p</a:t>
            </a:r>
            <a:r>
              <a:rPr lang="en-US" sz="1600" dirty="0"/>
              <a:t>{</a:t>
            </a:r>
          </a:p>
          <a:p>
            <a:pPr lvl="2">
              <a:buNone/>
            </a:pPr>
            <a:r>
              <a:rPr lang="en-US" sz="1600" dirty="0"/>
              <a:t>		</a:t>
            </a:r>
            <a:r>
              <a:rPr lang="en-US" sz="1600" dirty="0" err="1"/>
              <a:t>color:red</a:t>
            </a:r>
            <a:r>
              <a:rPr lang="en-US" sz="1600" dirty="0"/>
              <a:t>;</a:t>
            </a:r>
          </a:p>
          <a:p>
            <a:pPr lvl="2">
              <a:buNone/>
            </a:pPr>
            <a:r>
              <a:rPr lang="en-US" sz="1600" dirty="0"/>
              <a:t>	}</a:t>
            </a:r>
          </a:p>
          <a:p>
            <a:pPr lvl="2">
              <a:buNone/>
            </a:pPr>
            <a:r>
              <a:rPr lang="en-US" sz="1600" dirty="0"/>
              <a:t>	&lt;/style&gt;</a:t>
            </a:r>
          </a:p>
          <a:p>
            <a:pPr lvl="2">
              <a:buNone/>
            </a:pPr>
            <a:r>
              <a:rPr lang="en-US" sz="1600" dirty="0"/>
              <a:t>&lt;/head&gt;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External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Add a link to an external </a:t>
            </a:r>
            <a:r>
              <a:rPr lang="en-US" sz="2000" dirty="0" err="1"/>
              <a:t>stylesheet</a:t>
            </a:r>
            <a:r>
              <a:rPr lang="en-US" sz="2000" dirty="0"/>
              <a:t> in the head of your HTML page</a:t>
            </a:r>
            <a:endParaRPr lang="en-US" sz="1600" dirty="0"/>
          </a:p>
          <a:p>
            <a:pPr lvl="2">
              <a:buNone/>
            </a:pPr>
            <a:r>
              <a:rPr lang="en-US" sz="1600" dirty="0"/>
              <a:t>&lt;head&gt;</a:t>
            </a:r>
          </a:p>
          <a:p>
            <a:pPr lvl="2">
              <a:buNone/>
            </a:pPr>
            <a:r>
              <a:rPr lang="en-US" sz="1600" dirty="0"/>
              <a:t>	&lt;link </a:t>
            </a:r>
            <a:r>
              <a:rPr lang="en-US" sz="1600" dirty="0" err="1"/>
              <a:t>rel</a:t>
            </a:r>
            <a:r>
              <a:rPr lang="en-US" sz="1600" dirty="0"/>
              <a:t>="</a:t>
            </a:r>
            <a:r>
              <a:rPr lang="en-US" sz="1600" dirty="0" err="1"/>
              <a:t>stylesheet</a:t>
            </a:r>
            <a:r>
              <a:rPr lang="en-US" sz="1600" dirty="0"/>
              <a:t>" type="text/</a:t>
            </a:r>
            <a:r>
              <a:rPr lang="en-US" sz="1600" dirty="0" err="1"/>
              <a:t>css</a:t>
            </a:r>
            <a:r>
              <a:rPr lang="en-US" sz="1600" dirty="0"/>
              <a:t>" </a:t>
            </a:r>
            <a:r>
              <a:rPr lang="en-US" sz="1600" dirty="0" err="1"/>
              <a:t>href</a:t>
            </a:r>
            <a:r>
              <a:rPr lang="en-US" sz="1600" dirty="0"/>
              <a:t>="exercise1.css"&gt;</a:t>
            </a:r>
          </a:p>
          <a:p>
            <a:pPr lvl="2">
              <a:buNone/>
            </a:pPr>
            <a:r>
              <a:rPr lang="en-US" sz="1600" dirty="0"/>
              <a:t>&lt;/head&gt;</a:t>
            </a:r>
            <a:br>
              <a:rPr lang="en-US" sz="1600" dirty="0"/>
            </a:b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63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Three ways to use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Inline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: add a “style” attribute containing the CSS rule directly to an HTML </a:t>
            </a:r>
          </a:p>
          <a:p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Internal: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 Define CSS Rules in the style tag in the HTML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lvl="2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&lt;head&gt;</a:t>
            </a:r>
          </a:p>
          <a:p>
            <a:pPr lvl="2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&lt;style type="text/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css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"&gt;</a:t>
            </a:r>
          </a:p>
          <a:p>
            <a:pPr lvl="2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pPr lvl="2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color:red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pPr lvl="2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}</a:t>
            </a:r>
          </a:p>
          <a:p>
            <a:pPr lvl="2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	&lt;/style&gt;</a:t>
            </a:r>
          </a:p>
          <a:p>
            <a:pPr lvl="2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&lt;/head&gt;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External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Add a link to an external </a:t>
            </a:r>
            <a:r>
              <a:rPr lang="en-US" sz="2000" dirty="0" err="1"/>
              <a:t>stylesheet</a:t>
            </a:r>
            <a:r>
              <a:rPr lang="en-US" sz="2000" dirty="0"/>
              <a:t> in the head of your HTML page</a:t>
            </a:r>
            <a:endParaRPr lang="en-US" sz="1600" dirty="0"/>
          </a:p>
          <a:p>
            <a:pPr lvl="2">
              <a:buNone/>
            </a:pPr>
            <a:r>
              <a:rPr lang="en-US" sz="1600" dirty="0"/>
              <a:t>&lt;head&gt;</a:t>
            </a:r>
          </a:p>
          <a:p>
            <a:pPr lvl="2">
              <a:buNone/>
            </a:pPr>
            <a:r>
              <a:rPr lang="en-US" sz="1600" dirty="0"/>
              <a:t>	&lt;link </a:t>
            </a:r>
            <a:r>
              <a:rPr lang="en-US" sz="1600" dirty="0" err="1"/>
              <a:t>rel</a:t>
            </a:r>
            <a:r>
              <a:rPr lang="en-US" sz="1600" dirty="0"/>
              <a:t>="</a:t>
            </a:r>
            <a:r>
              <a:rPr lang="en-US" sz="1600" dirty="0" err="1"/>
              <a:t>stylesheet</a:t>
            </a:r>
            <a:r>
              <a:rPr lang="en-US" sz="1600" dirty="0"/>
              <a:t>" type="text/</a:t>
            </a:r>
            <a:r>
              <a:rPr lang="en-US" sz="1600" dirty="0" err="1"/>
              <a:t>css</a:t>
            </a:r>
            <a:r>
              <a:rPr lang="en-US" sz="1600" dirty="0"/>
              <a:t>" </a:t>
            </a:r>
            <a:r>
              <a:rPr lang="en-US" sz="1600" dirty="0" err="1"/>
              <a:t>href</a:t>
            </a:r>
            <a:r>
              <a:rPr lang="en-US" sz="1600" dirty="0"/>
              <a:t>="exercise1.css"&gt;</a:t>
            </a:r>
          </a:p>
          <a:p>
            <a:pPr lvl="2">
              <a:buNone/>
            </a:pPr>
            <a:r>
              <a:rPr lang="en-US" sz="1600" dirty="0"/>
              <a:t>&lt;/head&gt;</a:t>
            </a:r>
            <a:br>
              <a:rPr lang="en-US" sz="1600" dirty="0"/>
            </a:b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28550" y="3475231"/>
            <a:ext cx="157691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425523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90"/>
                </a:solidFill>
              </a:rPr>
              <a:t>Exercises &amp; Take-home reading (must read before next class)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Finish </a:t>
            </a:r>
            <a:r>
              <a:rPr lang="en-US" dirty="0" err="1"/>
              <a:t>resumu.html</a:t>
            </a:r>
            <a:r>
              <a:rPr lang="en-US" dirty="0"/>
              <a:t>, </a:t>
            </a:r>
            <a:r>
              <a:rPr lang="en-US" dirty="0" err="1"/>
              <a:t>resume.css</a:t>
            </a:r>
            <a:endParaRPr lang="en-US" dirty="0"/>
          </a:p>
          <a:p>
            <a:endParaRPr lang="en-US" dirty="0"/>
          </a:p>
          <a:p>
            <a:r>
              <a:rPr lang="en-US" dirty="0"/>
              <a:t>Take-home reading:</a:t>
            </a:r>
          </a:p>
          <a:p>
            <a:pPr marL="0" indent="0">
              <a:buNone/>
            </a:pPr>
            <a:r>
              <a:rPr lang="en-US" dirty="0"/>
              <a:t>   How to use CSS to Stylize Texts: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https://developer.mozilla.org/en-US/docs/Learn/CSS/Styling_text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Cascading and inheritance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https://developer.mozilla.org/en-US/docs/Web/Guide/CSS/Getting_Started/Cascading_and_inheritance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CSS Selectors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https://developer.mozilla.org/en-US/docs/Web/Guide/CSS/Getting_Started/Selectors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67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Convent vs. Presentation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latin typeface="Arial" panose="020B0604020202020204" pitchFamily="34" charset="0"/>
              </a:rPr>
              <a:t>HTML is for </a:t>
            </a:r>
            <a:r>
              <a:rPr lang="en-US" b="1" dirty="0">
                <a:latin typeface="Arial" panose="020B0604020202020204" pitchFamily="34" charset="0"/>
              </a:rPr>
              <a:t>content</a:t>
            </a:r>
            <a:r>
              <a:rPr lang="en-US" dirty="0">
                <a:latin typeface="Arial" panose="020B0604020202020204" pitchFamily="34" charset="0"/>
              </a:rPr>
              <a:t>; </a:t>
            </a:r>
            <a:r>
              <a:rPr lang="en-US" i="1" dirty="0">
                <a:latin typeface="Arial" panose="020B0604020202020204" pitchFamily="34" charset="0"/>
              </a:rPr>
              <a:t>what</a:t>
            </a:r>
            <a:r>
              <a:rPr lang="en-US" dirty="0">
                <a:latin typeface="Arial" panose="020B0604020202020204" pitchFamily="34" charset="0"/>
              </a:rPr>
              <a:t> is on the page (heading; list; code; etc.)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latin typeface="Arial" panose="020B0604020202020204" pitchFamily="34" charset="0"/>
              </a:rPr>
              <a:t> CSS is for </a:t>
            </a:r>
            <a:r>
              <a:rPr lang="en-US" b="1" dirty="0">
                <a:latin typeface="Arial" panose="020B0604020202020204" pitchFamily="34" charset="0"/>
              </a:rPr>
              <a:t>presentation</a:t>
            </a:r>
            <a:r>
              <a:rPr lang="en-US" dirty="0">
                <a:latin typeface="Arial" panose="020B0604020202020204" pitchFamily="34" charset="0"/>
              </a:rPr>
              <a:t>; how to display the page (bold; centered; 20px margin; etc.)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latin typeface="Arial" panose="020B0604020202020204" pitchFamily="34" charset="0"/>
              </a:rPr>
              <a:t> keeping content separate from presentation is a very important web design principle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latin typeface="Arial" panose="020B0604020202020204" pitchFamily="34" charset="0"/>
              </a:rPr>
              <a:t> If the HTML contains no styles, its entire appearance can be changed by swapping </a:t>
            </a:r>
            <a:r>
              <a:rPr lang="en-US" dirty="0">
                <a:latin typeface="Arial Unicode MS" panose="020B0604020202020204" pitchFamily="34" charset="-128"/>
              </a:rPr>
              <a:t>.</a:t>
            </a:r>
            <a:r>
              <a:rPr lang="en-US" dirty="0" err="1">
                <a:latin typeface="Arial Unicode MS" panose="020B0604020202020204" pitchFamily="34" charset="-128"/>
              </a:rPr>
              <a:t>css</a:t>
            </a:r>
            <a:r>
              <a:rPr lang="en-US" dirty="0"/>
              <a:t> files</a:t>
            </a:r>
            <a:r>
              <a:rPr lang="en-US" dirty="0"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latin typeface="Arial" panose="020B0604020202020204" pitchFamily="34" charset="0"/>
              </a:rPr>
              <a:t>  see also: </a:t>
            </a:r>
            <a:r>
              <a:rPr lang="en-US" dirty="0">
                <a:latin typeface="Arial" panose="020B0604020202020204" pitchFamily="34" charset="0"/>
                <a:hlinkClick r:id="rId2"/>
              </a:rPr>
              <a:t>CSS Zen Garden</a:t>
            </a:r>
            <a:r>
              <a:rPr lang="en-US" dirty="0">
                <a:latin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17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Cascading Style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latin typeface="Century Gothic"/>
                <a:cs typeface="Century Gothic"/>
              </a:rPr>
              <a:t>HTML is for </a:t>
            </a:r>
            <a:r>
              <a:rPr lang="en-US" b="1" dirty="0">
                <a:latin typeface="Century Gothic"/>
                <a:cs typeface="Century Gothic"/>
              </a:rPr>
              <a:t>content</a:t>
            </a:r>
            <a:r>
              <a:rPr lang="en-US" dirty="0">
                <a:latin typeface="Century Gothic"/>
                <a:cs typeface="Century Gothic"/>
              </a:rPr>
              <a:t>; </a:t>
            </a:r>
            <a:r>
              <a:rPr lang="en-US" i="1" dirty="0">
                <a:latin typeface="Century Gothic"/>
                <a:cs typeface="Century Gothic"/>
              </a:rPr>
              <a:t>what</a:t>
            </a:r>
            <a:r>
              <a:rPr lang="en-US" dirty="0">
                <a:latin typeface="Century Gothic"/>
                <a:cs typeface="Century Gothic"/>
              </a:rPr>
              <a:t> is on the page (heading; list; code; etc.)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latin typeface="Century Gothic"/>
                <a:cs typeface="Century Gothic"/>
              </a:rPr>
              <a:t> CSS is for </a:t>
            </a:r>
            <a:r>
              <a:rPr lang="en-US" b="1" dirty="0">
                <a:latin typeface="Century Gothic"/>
                <a:cs typeface="Century Gothic"/>
              </a:rPr>
              <a:t>presentation</a:t>
            </a:r>
            <a:r>
              <a:rPr lang="en-US" dirty="0">
                <a:latin typeface="Century Gothic"/>
                <a:cs typeface="Century Gothic"/>
              </a:rPr>
              <a:t>; how to display the page (bold; centered; 20px margin; etc.)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latin typeface="Century Gothic"/>
                <a:cs typeface="Century Gothic"/>
              </a:rPr>
              <a:t> keeping content separate from presentation is a very important web design principle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latin typeface="Century Gothic"/>
                <a:cs typeface="Century Gothic"/>
              </a:rPr>
              <a:t> If the HTML contains no styles, its entire appearance can be changed by swapping .</a:t>
            </a:r>
            <a:r>
              <a:rPr lang="en-US" dirty="0" err="1">
                <a:latin typeface="Century Gothic"/>
                <a:cs typeface="Century Gothic"/>
              </a:rPr>
              <a:t>css</a:t>
            </a:r>
            <a:r>
              <a:rPr lang="en-US" dirty="0">
                <a:latin typeface="Century Gothic"/>
                <a:cs typeface="Century Gothic"/>
              </a:rPr>
              <a:t> files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latin typeface="Century Gothic"/>
                <a:cs typeface="Century Gothic"/>
              </a:rPr>
              <a:t>  see also: </a:t>
            </a:r>
            <a:r>
              <a:rPr lang="en-US" dirty="0">
                <a:latin typeface="Century Gothic"/>
                <a:cs typeface="Century Gothic"/>
                <a:hlinkClick r:id="rId2"/>
              </a:rPr>
              <a:t>CSS Zen Garden</a:t>
            </a:r>
            <a:r>
              <a:rPr lang="en-US" dirty="0">
                <a:latin typeface="Century Gothic"/>
                <a:cs typeface="Century Gothic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58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Cascading Style Sheets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22961" y="1318260"/>
            <a:ext cx="75438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/>
                <a:cs typeface="Century Gothic"/>
              </a:rPr>
              <a:t>It's called Cascading Style Sheets because the properties of an element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/>
                <a:cs typeface="Century Gothic"/>
                <a:hlinkClick r:id="rId2"/>
              </a:rPr>
              <a:t>cascade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/>
                <a:cs typeface="Century Gothic"/>
              </a:rPr>
              <a:t> together in this order: </a:t>
            </a:r>
          </a:p>
          <a:p>
            <a:pPr marL="749808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/>
                <a:cs typeface="Century Gothic"/>
              </a:rPr>
              <a:t>Browser's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/>
                <a:cs typeface="Century Gothic"/>
                <a:hlinkClick r:id="rId3"/>
              </a:rPr>
              <a:t>default styles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/>
                <a:cs typeface="Century Gothic"/>
              </a:rPr>
              <a:t> (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/>
                <a:cs typeface="Century Gothic"/>
                <a:hlinkClick r:id="rId4"/>
              </a:rPr>
              <a:t>reference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/>
                <a:cs typeface="Century Gothic"/>
              </a:rPr>
              <a:t>) </a:t>
            </a:r>
          </a:p>
          <a:p>
            <a:pPr marL="749808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/>
                <a:cs typeface="Century Gothic"/>
              </a:rPr>
              <a:t>External style sheet files (in a &lt;link&gt; tag) </a:t>
            </a:r>
          </a:p>
          <a:p>
            <a:pPr marL="749808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/>
                <a:cs typeface="Century Gothic"/>
              </a:rPr>
              <a:t>Internal style sheets (in a &lt;style&gt; tag in the page header) </a:t>
            </a:r>
          </a:p>
          <a:p>
            <a:pPr marL="749808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/>
                <a:cs typeface="Century Gothic"/>
              </a:rPr>
              <a:t>Inline style (the style attribute of an HTML element)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762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Inheriting styles (explanation)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2980" y="1278036"/>
            <a:ext cx="7414884" cy="32316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BEEF4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background-color:yellow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font-family: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georgia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p{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background-color:aqua;color:red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a{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text-decoration:overline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udnerline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h2{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font-weight:bold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text-align:center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73918" y="3786016"/>
            <a:ext cx="87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CSS</a:t>
            </a:r>
          </a:p>
        </p:txBody>
      </p:sp>
      <p:pic>
        <p:nvPicPr>
          <p:cNvPr id="9" name="Picture 8" descr="Screen Shot 2018-01-29 at 2.18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80" y="4317592"/>
            <a:ext cx="7414884" cy="125070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55431" y="5051910"/>
            <a:ext cx="87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0838" y="5721258"/>
            <a:ext cx="7647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When multiple styles apply to an element, they are inherited.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 more tightly-matching rule can override a more general inherited rule.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Not all properties are inherited (notice link’s color above. </a:t>
            </a:r>
          </a:p>
        </p:txBody>
      </p:sp>
    </p:spTree>
    <p:extLst>
      <p:ext uri="{BB962C8B-B14F-4D97-AF65-F5344CB8AC3E}">
        <p14:creationId xmlns:p14="http://schemas.microsoft.com/office/powerpoint/2010/main" val="33804881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Gothic"/>
                <a:cs typeface="Century Gothic"/>
              </a:rPr>
              <a:t>A pseudo-class is used to define a special state of an element. </a:t>
            </a:r>
          </a:p>
          <a:p>
            <a:r>
              <a:rPr lang="en-US" dirty="0">
                <a:latin typeface="Century Gothic"/>
                <a:cs typeface="Century Gothic"/>
              </a:rPr>
              <a:t>It can be used:</a:t>
            </a:r>
          </a:p>
          <a:p>
            <a:pPr lvl="1"/>
            <a:r>
              <a:rPr lang="en-US" dirty="0">
                <a:latin typeface="Century Gothic"/>
                <a:cs typeface="Century Gothic"/>
              </a:rPr>
              <a:t>Style an element when a user mouse over it.</a:t>
            </a:r>
          </a:p>
          <a:p>
            <a:pPr lvl="1"/>
            <a:r>
              <a:rPr lang="en-US" dirty="0">
                <a:latin typeface="Century Gothic"/>
                <a:cs typeface="Century Gothic"/>
              </a:rPr>
              <a:t>Style visited and unvisited links differently</a:t>
            </a:r>
          </a:p>
          <a:p>
            <a:pPr lvl="1"/>
            <a:r>
              <a:rPr lang="en-US" dirty="0">
                <a:latin typeface="Century Gothic"/>
                <a:cs typeface="Century Gothic"/>
              </a:rPr>
              <a:t>Style en element when it gets focus</a:t>
            </a:r>
          </a:p>
          <a:p>
            <a:pPr marL="457200" lvl="1" indent="0">
              <a:buNone/>
            </a:pP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CSS pseudo-classes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80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CSS pseudo-classes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2980" y="1454564"/>
            <a:ext cx="7414884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DBEEF4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a:link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{color:#FF0000;}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a:visited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{color:#00FF00;}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a:hover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color:#FF00FF;}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1372" y="3273184"/>
            <a:ext cx="87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CSS</a:t>
            </a:r>
          </a:p>
        </p:txBody>
      </p:sp>
      <p:pic>
        <p:nvPicPr>
          <p:cNvPr id="7" name="Picture 6" descr="Screen Shot 2018-01-29 at 4.14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68" y="4042548"/>
            <a:ext cx="7275095" cy="9888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31372" y="4450136"/>
            <a:ext cx="87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411362"/>
            <a:ext cx="7176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Gohpic"/>
                <a:cs typeface="Gohpic"/>
              </a:rPr>
              <a:t>Pseudo-class can be combined with CSS class.</a:t>
            </a:r>
          </a:p>
          <a:p>
            <a:endParaRPr lang="en-US" sz="2200" dirty="0">
              <a:latin typeface="Gohpic"/>
              <a:cs typeface="Gohpic"/>
            </a:endParaRPr>
          </a:p>
          <a:p>
            <a:r>
              <a:rPr lang="en-US" sz="2200" dirty="0">
                <a:latin typeface="Gohpic"/>
                <a:cs typeface="Gohpic"/>
              </a:rPr>
              <a:t>Example: </a:t>
            </a:r>
            <a:r>
              <a:rPr lang="en-US" sz="2200" dirty="0" err="1">
                <a:latin typeface="Gohpic"/>
                <a:cs typeface="Gohpic"/>
              </a:rPr>
              <a:t>div:hover</a:t>
            </a:r>
            <a:r>
              <a:rPr lang="en-US" sz="2200" dirty="0">
                <a:latin typeface="Gohpic"/>
                <a:cs typeface="Gohpic"/>
              </a:rPr>
              <a:t>{ </a:t>
            </a:r>
            <a:r>
              <a:rPr lang="en-US" sz="2200" dirty="0" err="1">
                <a:latin typeface="Gohpic"/>
                <a:cs typeface="Gohpic"/>
              </a:rPr>
              <a:t>background-color:blue</a:t>
            </a:r>
            <a:r>
              <a:rPr lang="en-US" sz="2200" dirty="0">
                <a:latin typeface="Gohpic"/>
                <a:cs typeface="Gohpic"/>
              </a:rPr>
              <a:t>;} </a:t>
            </a:r>
          </a:p>
        </p:txBody>
      </p:sp>
    </p:spTree>
    <p:extLst>
      <p:ext uri="{BB962C8B-B14F-4D97-AF65-F5344CB8AC3E}">
        <p14:creationId xmlns:p14="http://schemas.microsoft.com/office/powerpoint/2010/main" val="3704963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CSS pseudo-classes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653285"/>
              </p:ext>
            </p:extLst>
          </p:nvPr>
        </p:nvGraphicFramePr>
        <p:xfrm>
          <a:off x="1047005" y="1943746"/>
          <a:ext cx="743742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8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activated or selected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element</a:t>
                      </a:r>
                      <a:r>
                        <a:rPr lang="en-US" baseline="0" dirty="0"/>
                        <a:t> that has the keyboard focus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:hover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element that has the mouse 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link that</a:t>
                      </a:r>
                      <a:r>
                        <a:rPr lang="en-US" baseline="0" dirty="0"/>
                        <a:t> has not been visited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link that has been already visited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:first-letter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first letter of text inside an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:first-line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first line of text inside an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047005" y="5601260"/>
            <a:ext cx="2881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>
                <a:latin typeface="Century Gothic"/>
                <a:cs typeface="Century Gothic"/>
                <a:hlinkClick r:id="rId2"/>
              </a:rPr>
              <a:t>More on pseudo-classes</a:t>
            </a:r>
            <a:endParaRPr lang="en-US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5959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id </a:t>
            </a:r>
            <a:r>
              <a:rPr lang="en-US" dirty="0">
                <a:solidFill>
                  <a:srgbClr val="000090"/>
                </a:solidFill>
                <a:latin typeface="Century Gothic"/>
                <a:cs typeface="Century Gothic"/>
              </a:rPr>
              <a:t>and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 class</a:t>
            </a:r>
            <a:endParaRPr lang="en-US" dirty="0">
              <a:latin typeface="Courier New"/>
              <a:cs typeface="Courier New"/>
            </a:endParaRPr>
          </a:p>
        </p:txBody>
      </p:sp>
      <p:pic>
        <p:nvPicPr>
          <p:cNvPr id="5" name="Picture 4" descr="Screen Shot 2018-01-30 at 2.14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539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91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id </a:t>
            </a:r>
            <a:r>
              <a:rPr lang="en-US" dirty="0">
                <a:solidFill>
                  <a:srgbClr val="000090"/>
                </a:solidFill>
                <a:latin typeface="Century Gothic"/>
                <a:cs typeface="Century Gothic"/>
              </a:rPr>
              <a:t>and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 class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8630" y="1731737"/>
            <a:ext cx="78258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Id’s are unique</a:t>
            </a:r>
          </a:p>
          <a:p>
            <a:endParaRPr lang="en-US" dirty="0">
              <a:latin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latin typeface="Calibri"/>
                <a:cs typeface="Calibri"/>
              </a:rPr>
              <a:t>Unique identifier for an element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latin typeface="Calibri"/>
                <a:cs typeface="Calibri"/>
              </a:rPr>
              <a:t>Each element can only have one id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Only allowed one id per element per page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30" y="3697976"/>
            <a:ext cx="78258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Classes are NOT unique</a:t>
            </a:r>
          </a:p>
          <a:p>
            <a:endParaRPr lang="en-US" dirty="0">
              <a:latin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latin typeface="Calibri"/>
                <a:cs typeface="Calibri"/>
              </a:rPr>
              <a:t>Non-unique grouping attribute to share with many elements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Many elements (even of different types) can share the same class.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Each element  can have many different classes.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957" y="6021085"/>
            <a:ext cx="5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More on difference between id and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47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id Example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2980" y="1454564"/>
            <a:ext cx="7695672" cy="2308324"/>
          </a:xfrm>
          <a:prstGeom prst="rect">
            <a:avLst/>
          </a:prstGeom>
          <a:noFill/>
          <a:ln>
            <a:solidFill>
              <a:srgbClr val="3366FF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&lt;div class="intro"&gt;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&lt;p id="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"&gt;My name is Donald.&lt;/p&gt;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&lt;p id="hometown"&gt;I live in the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whitehouse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.&lt;/p&gt;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832980" y="3895648"/>
            <a:ext cx="7695672" cy="1200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DBEEF4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background-color: yellow;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 descr="Screen Shot 2018-01-29 at 5.29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9" y="5169187"/>
            <a:ext cx="5532153" cy="16111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34006" y="4581608"/>
            <a:ext cx="87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86406" y="3207513"/>
            <a:ext cx="87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82862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7065C-7604-B646-8FE3-758E96C15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 tags are considered an inline element and an inline-block element.</a:t>
            </a:r>
          </a:p>
          <a:p>
            <a:pPr fontAlgn="base"/>
            <a:r>
              <a:rPr lang="en-US" dirty="0"/>
              <a:t>Recall a "block" element (e.g. &lt;body&gt;, &lt;p&gt;, &lt;div&gt;) can contain other elements</a:t>
            </a:r>
          </a:p>
          <a:p>
            <a:pPr fontAlgn="base"/>
            <a:r>
              <a:rPr lang="en-US" dirty="0"/>
              <a:t>An image tag is ok on it's own</a:t>
            </a:r>
          </a:p>
          <a:p>
            <a:pPr fontAlgn="base"/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img</a:t>
            </a:r>
            <a:r>
              <a:rPr lang="en-US" dirty="0"/>
              <a:t>/</a:t>
            </a:r>
            <a:r>
              <a:rPr lang="en-US" dirty="0" err="1"/>
              <a:t>koalafications.jpg</a:t>
            </a:r>
            <a:r>
              <a:rPr lang="en-US" dirty="0"/>
              <a:t>" alt="</a:t>
            </a:r>
            <a:r>
              <a:rPr lang="en-US" dirty="0" err="1"/>
              <a:t>Koalified</a:t>
            </a:r>
            <a:r>
              <a:rPr lang="en-US" dirty="0"/>
              <a:t> koala" /&gt;</a:t>
            </a:r>
          </a:p>
          <a:p>
            <a:pPr fontAlgn="base"/>
            <a:r>
              <a:rPr lang="en-US" dirty="0"/>
              <a:t>Or in a block element.</a:t>
            </a:r>
          </a:p>
          <a:p>
            <a:pPr marL="0" indent="0" fontAlgn="base">
              <a:buNone/>
            </a:pPr>
            <a:br>
              <a:rPr lang="en-US" dirty="0"/>
            </a:br>
            <a:endParaRPr lang="en-US" dirty="0"/>
          </a:p>
          <a:p>
            <a:pPr fontAlgn="base"/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710D47-10A8-2F44-9250-BD0747F3BDAD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90"/>
                </a:solidFill>
              </a:rPr>
              <a:t>Review: is &lt;</a:t>
            </a:r>
            <a:r>
              <a:rPr lang="en-US" dirty="0" err="1">
                <a:solidFill>
                  <a:srgbClr val="000090"/>
                </a:solidFill>
              </a:rPr>
              <a:t>img</a:t>
            </a:r>
            <a:r>
              <a:rPr lang="en-US" dirty="0">
                <a:solidFill>
                  <a:srgbClr val="000090"/>
                </a:solidFill>
              </a:rPr>
              <a:t>&gt; an inline or inline-block?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A34BB2-2BAB-D64B-9E13-F2CCB22B2D23}"/>
              </a:ext>
            </a:extLst>
          </p:cNvPr>
          <p:cNvSpPr/>
          <p:nvPr/>
        </p:nvSpPr>
        <p:spPr>
          <a:xfrm>
            <a:off x="843148" y="5192960"/>
            <a:ext cx="7125194" cy="12112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/>
              <a:t>&lt;p&gt;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img</a:t>
            </a:r>
            <a:r>
              <a:rPr lang="en-US" dirty="0"/>
              <a:t>/</a:t>
            </a:r>
            <a:r>
              <a:rPr lang="en-US" dirty="0" err="1"/>
              <a:t>koalafications.jpg</a:t>
            </a:r>
            <a:r>
              <a:rPr lang="en-US" dirty="0"/>
              <a:t>" alt="</a:t>
            </a:r>
            <a:r>
              <a:rPr lang="en-US" dirty="0" err="1"/>
              <a:t>Koalified</a:t>
            </a:r>
            <a:r>
              <a:rPr lang="en-US" dirty="0"/>
              <a:t> koala" /&gt; &lt;/p&gt;</a:t>
            </a:r>
          </a:p>
        </p:txBody>
      </p:sp>
    </p:spTree>
    <p:extLst>
      <p:ext uri="{BB962C8B-B14F-4D97-AF65-F5344CB8AC3E}">
        <p14:creationId xmlns:p14="http://schemas.microsoft.com/office/powerpoint/2010/main" val="40836924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  <a:latin typeface="Century Gothic"/>
                <a:cs typeface="Century Gothic"/>
              </a:rPr>
              <a:t>Why are these useful?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21173" y="1194991"/>
            <a:ext cx="769567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#my-id{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/*    properties*/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.my-class{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/*    other properties*/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4395788"/>
            <a:ext cx="8136710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/>
              <a:t>Gives you another way to talk about your content in CSS (and later in JavaScript) .</a:t>
            </a:r>
          </a:p>
          <a:p>
            <a:pPr marL="342900" indent="-342900">
              <a:buFont typeface="Arial"/>
              <a:buChar char="•"/>
            </a:pPr>
            <a:endParaRPr lang="en-US" sz="2200" dirty="0"/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A mnemonic:. Java programs compile into .class files so ….</a:t>
            </a:r>
          </a:p>
          <a:p>
            <a:r>
              <a:rPr lang="en-US" sz="2200" dirty="0"/>
              <a:t>try to remember dot(.) class and hash(#) id. 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7334006" y="3619532"/>
            <a:ext cx="87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240261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  <a:latin typeface="Century Gothic"/>
                <a:cs typeface="Century Gothic"/>
              </a:rPr>
              <a:t>Why are these useful?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34006" y="3619532"/>
            <a:ext cx="87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CSS</a:t>
            </a:r>
          </a:p>
        </p:txBody>
      </p:sp>
      <p:pic>
        <p:nvPicPr>
          <p:cNvPr id="6" name="Picture 5" descr="Screen Shot 2018-01-30 at 2.17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0" y="1425074"/>
            <a:ext cx="8578675" cy="50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46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id</a:t>
            </a:r>
            <a:r>
              <a:rPr lang="en-US" dirty="0">
                <a:solidFill>
                  <a:srgbClr val="000090"/>
                </a:solidFill>
                <a:latin typeface="Century Gothic"/>
                <a:cs typeface="Century Gothic"/>
              </a:rPr>
              <a:t> or </a:t>
            </a:r>
            <a:r>
              <a:rPr lang="en-US" dirty="0">
                <a:solidFill>
                  <a:srgbClr val="000090"/>
                </a:solidFill>
                <a:latin typeface="Courier New"/>
                <a:cs typeface="Courier New"/>
              </a:rPr>
              <a:t>class</a:t>
            </a:r>
            <a:r>
              <a:rPr lang="en-US" dirty="0">
                <a:solidFill>
                  <a:srgbClr val="000090"/>
                </a:solidFill>
                <a:latin typeface="Century Gothic"/>
                <a:cs typeface="Century Gothic"/>
              </a:rPr>
              <a:t>?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851964" cy="4875602"/>
          </a:xfrm>
        </p:spPr>
        <p:txBody>
          <a:bodyPr>
            <a:normAutofit/>
          </a:bodyPr>
          <a:lstStyle/>
          <a:p>
            <a:r>
              <a:rPr lang="en-US" dirty="0"/>
              <a:t>How do you decide whether to use an </a:t>
            </a:r>
            <a:r>
              <a:rPr lang="en-US" dirty="0">
                <a:latin typeface="Courier New"/>
                <a:cs typeface="Courier New"/>
              </a:rPr>
              <a:t>id</a:t>
            </a:r>
            <a:r>
              <a:rPr lang="en-US" dirty="0"/>
              <a:t> or </a:t>
            </a:r>
            <a:r>
              <a:rPr lang="en-US" dirty="0">
                <a:latin typeface="Courier New"/>
                <a:cs typeface="Courier New"/>
              </a:rPr>
              <a:t>class</a:t>
            </a:r>
            <a:r>
              <a:rPr lang="en-US" dirty="0"/>
              <a:t>? </a:t>
            </a:r>
          </a:p>
          <a:p>
            <a:r>
              <a:rPr lang="en-US" dirty="0"/>
              <a:t>Probably prefer class. You can use an id per page, so it is good to be a little stingy with them. </a:t>
            </a:r>
            <a:r>
              <a:rPr lang="en-US" dirty="0">
                <a:latin typeface="Courier New"/>
                <a:cs typeface="Courier New"/>
              </a:rPr>
              <a:t>Class</a:t>
            </a:r>
            <a:r>
              <a:rPr lang="en-US" dirty="0"/>
              <a:t>es are free. </a:t>
            </a:r>
          </a:p>
          <a:p>
            <a:r>
              <a:rPr lang="en-US" dirty="0"/>
              <a:t>On the other hand, if you know you are making a unique section or page element (form, submit button), id is the way to go.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33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  <a:latin typeface="Calibri"/>
                <a:cs typeface="Calibri"/>
              </a:rPr>
              <a:t>A caveat: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851964" cy="4875602"/>
          </a:xfrm>
        </p:spPr>
        <p:txBody>
          <a:bodyPr>
            <a:normAutofit/>
          </a:bodyPr>
          <a:lstStyle/>
          <a:p>
            <a:r>
              <a:rPr lang="en-US" dirty="0"/>
              <a:t>It’s easy to just make classes for everything, but don’t  forget the that HTML is made to describe your content. So, prefer a &lt;p&gt; tag over a</a:t>
            </a:r>
            <a:r>
              <a:rPr lang="en-US" dirty="0">
                <a:latin typeface="Courier New"/>
                <a:cs typeface="Courier New"/>
              </a:rPr>
              <a:t> class </a:t>
            </a:r>
            <a:r>
              <a:rPr lang="en-US" dirty="0"/>
              <a:t>named </a:t>
            </a:r>
            <a:r>
              <a:rPr lang="en-US" i="1" dirty="0"/>
              <a:t>paragraph.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43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Demo: id selector (#</a:t>
            </a:r>
            <a:r>
              <a:rPr lang="en-US" dirty="0" err="1">
                <a:solidFill>
                  <a:srgbClr val="000090"/>
                </a:solidFill>
              </a:rPr>
              <a:t>nameofid</a:t>
            </a:r>
            <a:r>
              <a:rPr lang="en-US" dirty="0">
                <a:solidFill>
                  <a:srgbClr val="000090"/>
                </a:solidFill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440276" y="1434571"/>
            <a:ext cx="5486401" cy="2167467"/>
          </a:xfrm>
          <a:prstGeom prst="rect">
            <a:avLst/>
          </a:prstGeom>
          <a:solidFill>
            <a:srgbClr val="C6D9F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0277" y="3894667"/>
            <a:ext cx="5486400" cy="24892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880543" y="405587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&lt;p id="para1"&gt;Hello World!&lt;/p&gt;</a:t>
            </a:r>
          </a:p>
          <a:p>
            <a:r>
              <a:rPr lang="en-US" dirty="0"/>
              <a:t>&lt;p&gt;This paragraph is not affected by the style.&lt;/p&gt;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880543" y="1586637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&lt;style&gt;</a:t>
            </a:r>
          </a:p>
          <a:p>
            <a:r>
              <a:rPr lang="en-US" dirty="0"/>
              <a:t>#para1 {</a:t>
            </a:r>
          </a:p>
          <a:p>
            <a:r>
              <a:rPr lang="en-US" dirty="0"/>
              <a:t>    text-align: center;</a:t>
            </a:r>
          </a:p>
          <a:p>
            <a:r>
              <a:rPr lang="en-US" dirty="0"/>
              <a:t>    color: red;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</p:txBody>
      </p:sp>
      <p:pic>
        <p:nvPicPr>
          <p:cNvPr id="5" name="Picture 4" descr="Screen Shot 2016-01-28 at 4.44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992" y="3432729"/>
            <a:ext cx="5395840" cy="12462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15570" y="2971632"/>
            <a:ext cx="87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40194660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90"/>
                </a:solidFill>
              </a:rPr>
              <a:t>Demo: class selector (.</a:t>
            </a:r>
            <a:r>
              <a:rPr lang="en-US" dirty="0" err="1">
                <a:solidFill>
                  <a:srgbClr val="000090"/>
                </a:solidFill>
              </a:rPr>
              <a:t>nameofclass</a:t>
            </a:r>
            <a:r>
              <a:rPr lang="en-US" dirty="0">
                <a:solidFill>
                  <a:srgbClr val="000090"/>
                </a:solidFill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472" y="1434572"/>
            <a:ext cx="5791200" cy="1317228"/>
          </a:xfrm>
          <a:prstGeom prst="rect">
            <a:avLst/>
          </a:prstGeom>
          <a:solidFill>
            <a:srgbClr val="C6D9F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p.blue_paragraphs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 err="1">
                <a:solidFill>
                  <a:schemeClr val="tx1"/>
                </a:solidFill>
              </a:rPr>
              <a:t>color:blue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	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3473" y="3253283"/>
            <a:ext cx="5791199" cy="182648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&lt;p&gt;A styled paragraph. &lt;a  </a:t>
            </a:r>
            <a:r>
              <a:rPr lang="en-US" dirty="0" err="1">
                <a:solidFill>
                  <a:schemeClr val="tx1"/>
                </a:solidFill>
              </a:rPr>
              <a:t>href</a:t>
            </a:r>
            <a:r>
              <a:rPr lang="en-US" dirty="0">
                <a:solidFill>
                  <a:schemeClr val="tx1"/>
                </a:solidFill>
              </a:rPr>
              <a:t>="</a:t>
            </a:r>
            <a:r>
              <a:rPr lang="en-US" dirty="0" err="1">
                <a:solidFill>
                  <a:schemeClr val="tx1"/>
                </a:solidFill>
              </a:rPr>
              <a:t>http:www.google.com</a:t>
            </a:r>
            <a:r>
              <a:rPr lang="en-US" dirty="0">
                <a:solidFill>
                  <a:schemeClr val="tx1"/>
                </a:solidFill>
              </a:rPr>
              <a:t>"&gt;Buy early, buy often!&lt;/a&gt;&lt;/p&gt;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</a:rPr>
              <a:t>&lt;p class="</a:t>
            </a:r>
            <a:r>
              <a:rPr lang="en-US" dirty="0" err="1">
                <a:solidFill>
                  <a:schemeClr val="tx1"/>
                </a:solidFill>
              </a:rPr>
              <a:t>blue_paragraphs</a:t>
            </a:r>
            <a:r>
              <a:rPr lang="en-US" dirty="0">
                <a:solidFill>
                  <a:schemeClr val="tx1"/>
                </a:solidFill>
              </a:rPr>
              <a:t>"&gt;This is a blue paragraph. &lt;    </a:t>
            </a:r>
          </a:p>
        </p:txBody>
      </p:sp>
      <p:pic>
        <p:nvPicPr>
          <p:cNvPr id="3" name="Picture 2" descr="Screen Shot 2018-01-29 at 9.01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72" y="5359154"/>
            <a:ext cx="57150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74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Demo: more than one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471" y="1434571"/>
            <a:ext cx="5977461" cy="2195663"/>
          </a:xfrm>
          <a:prstGeom prst="rect">
            <a:avLst/>
          </a:prstGeom>
          <a:solidFill>
            <a:srgbClr val="C6D9F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p.center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text-align: center;</a:t>
            </a:r>
          </a:p>
          <a:p>
            <a:r>
              <a:rPr lang="en-US" dirty="0">
                <a:solidFill>
                  <a:schemeClr val="tx1"/>
                </a:solidFill>
              </a:rPr>
              <a:t>    color: red;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chemeClr val="tx1"/>
                </a:solidFill>
              </a:rPr>
              <a:t>p.large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font-size: 300%;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8806" y="4072805"/>
            <a:ext cx="6095996" cy="248920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711204" y="4259072"/>
            <a:ext cx="4927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&lt;h1 class="center"&gt;This heading will not be affected&lt;/h1&gt;</a:t>
            </a:r>
          </a:p>
          <a:p>
            <a:r>
              <a:rPr lang="en-US" dirty="0"/>
              <a:t>&lt;p class="center"&gt;This paragraph will be red and center-aligned.&lt;/p&gt;</a:t>
            </a:r>
          </a:p>
          <a:p>
            <a:r>
              <a:rPr lang="en-US" dirty="0"/>
              <a:t>&lt;p class="center large"&gt;This paragraph will be red, center-aligned, and in a large font-size.&lt;/p&gt;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7812" y="2992897"/>
            <a:ext cx="87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7812" y="5936407"/>
            <a:ext cx="87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HTML</a:t>
            </a:r>
          </a:p>
        </p:txBody>
      </p:sp>
      <p:pic>
        <p:nvPicPr>
          <p:cNvPr id="5" name="Picture 4" descr="Screen Shot 2018-01-29 at 9.36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940" y="2571293"/>
            <a:ext cx="4977723" cy="168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096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CSS Selector Combinators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3094" y="1253851"/>
            <a:ext cx="768497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A combinator is something that explains the relationship between the selectors.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 CSS selector can contain more than one simple selector.  There are mainly two different combinators in CSS:</a:t>
            </a:r>
          </a:p>
          <a:p>
            <a:pPr marL="800100" lvl="1" indent="-342900">
              <a:buFont typeface="Arial"/>
              <a:buChar char="•"/>
            </a:pPr>
            <a:endParaRPr lang="en-US" sz="2400" dirty="0"/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descendant selector (space)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Child selector (&gt;)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764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90"/>
                </a:solidFill>
              </a:rPr>
              <a:t>CSS descendant selector Example (without &gt;)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417638"/>
            <a:ext cx="8229600" cy="2800766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&lt;p&gt;Shop at &lt;strong&gt;Hardwick's Hardware&lt;/strong&gt;...&lt;/p&gt;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&lt;li&gt;The &lt;strong&gt;best&lt;/strong&gt; prices in town!&lt;/li&gt;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&lt;li&gt;&lt;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&gt;&lt;strong&gt;Act&lt;/strong&gt;&lt;/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while supplies last!&lt;/li&gt;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4180420"/>
            <a:ext cx="82296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 strong { text-decoration: underline;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120086"/>
            <a:ext cx="227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Produces:</a:t>
            </a:r>
          </a:p>
        </p:txBody>
      </p:sp>
      <p:pic>
        <p:nvPicPr>
          <p:cNvPr id="10" name="Picture 9" descr="Screen Shot 2018-01-29 at 9.53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152" y="4857255"/>
            <a:ext cx="4614203" cy="24228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16627" y="3761511"/>
            <a:ext cx="87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97749" y="4241128"/>
            <a:ext cx="87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4938805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CSS child selector Example (with &gt;)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2043351"/>
            <a:ext cx="8229600" cy="2800766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&lt;p&gt;Shop at &lt;strong&gt;Hardwick's Hardware&lt;/strong&gt;...&lt;/p&gt;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&lt;li&gt;The &lt;strong&gt;best&lt;/strong&gt; prices in town!&lt;/li&gt;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&lt;li&gt;&lt;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&gt;&lt;strong&gt;Act&lt;/strong&gt;&lt;/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while supplies last!&lt;/li&gt;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4844117"/>
            <a:ext cx="82296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366FF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 &gt;strong { text-decoration: underline;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827387"/>
            <a:ext cx="227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Produces: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16627" y="3761511"/>
            <a:ext cx="87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97749" y="4241128"/>
            <a:ext cx="87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CSS</a:t>
            </a:r>
          </a:p>
        </p:txBody>
      </p:sp>
      <p:sp>
        <p:nvSpPr>
          <p:cNvPr id="3" name="Rectangle 2"/>
          <p:cNvSpPr/>
          <p:nvPr/>
        </p:nvSpPr>
        <p:spPr>
          <a:xfrm>
            <a:off x="689100" y="1206865"/>
            <a:ext cx="74086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/>
              <a:t>The child selector selects all elements that are the immediate children of a specified element.</a:t>
            </a:r>
          </a:p>
        </p:txBody>
      </p:sp>
      <p:pic>
        <p:nvPicPr>
          <p:cNvPr id="4" name="Picture 3" descr="Screen Shot 2018-01-29 at 9.59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951" y="5276599"/>
            <a:ext cx="38100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7065C-7604-B646-8FE3-758E96C15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710D47-10A8-2F44-9250-BD0747F3BDAD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90"/>
                </a:solidFill>
              </a:rPr>
              <a:t>Review: Cascading Style Sheets (CSS):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8C67D0-5025-DE4D-889B-0D8C6DC64E79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/>
              <a:t>&lt;link&gt;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b="1" dirty="0"/>
              <a:t>CSS</a:t>
            </a:r>
            <a:r>
              <a:rPr lang="en-US" dirty="0"/>
              <a:t> describes the appearance and layout of information on a web page (as opposed to HTML, which describes the content)</a:t>
            </a:r>
          </a:p>
          <a:p>
            <a:pPr fontAlgn="base"/>
            <a:r>
              <a:rPr lang="en-US" dirty="0"/>
              <a:t>Can be embedded in HTML or placed into separate .</a:t>
            </a:r>
            <a:r>
              <a:rPr lang="en-US" dirty="0" err="1"/>
              <a:t>css</a:t>
            </a:r>
            <a:r>
              <a:rPr lang="en-US" dirty="0"/>
              <a:t> file (preferred)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4CE9BC-7869-AE46-8B82-B4379411E83E}"/>
              </a:ext>
            </a:extLst>
          </p:cNvPr>
          <p:cNvSpPr/>
          <p:nvPr/>
        </p:nvSpPr>
        <p:spPr>
          <a:xfrm>
            <a:off x="609600" y="2327562"/>
            <a:ext cx="8114805" cy="60564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&lt;head&gt; ... &lt;link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="filename" </a:t>
            </a:r>
            <a:r>
              <a:rPr lang="en-US" dirty="0" err="1"/>
              <a:t>rel</a:t>
            </a:r>
            <a:r>
              <a:rPr lang="en-US" dirty="0"/>
              <a:t>="stylesheet" /&gt; ... &lt;/head&gt;</a:t>
            </a:r>
          </a:p>
        </p:txBody>
      </p:sp>
    </p:spTree>
    <p:extLst>
      <p:ext uri="{BB962C8B-B14F-4D97-AF65-F5344CB8AC3E}">
        <p14:creationId xmlns:p14="http://schemas.microsoft.com/office/powerpoint/2010/main" val="23346213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B5D7DE-1268-7B4E-AA10-D744A808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 Exercise 1: Fix the validation error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CF0BB7-0B7D-314D-B63A-42D2474CC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Download the </a:t>
            </a:r>
            <a:r>
              <a:rPr lang="en-US" dirty="0" err="1"/>
              <a:t>dogs.html</a:t>
            </a:r>
            <a:r>
              <a:rPr lang="en-US" dirty="0"/>
              <a:t> from blackboard.</a:t>
            </a:r>
          </a:p>
          <a:p>
            <a:endParaRPr lang="en-US" dirty="0"/>
          </a:p>
          <a:p>
            <a:r>
              <a:rPr lang="en-US" dirty="0"/>
              <a:t>Please fix all possible validation errors.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736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 Exercise 2: Resume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Download the </a:t>
            </a:r>
            <a:r>
              <a:rPr lang="en-US" dirty="0" err="1"/>
              <a:t>resume.html</a:t>
            </a:r>
            <a:r>
              <a:rPr lang="en-US" dirty="0"/>
              <a:t> from blackboard.</a:t>
            </a:r>
          </a:p>
          <a:p>
            <a:endParaRPr lang="en-US" dirty="0"/>
          </a:p>
          <a:p>
            <a:r>
              <a:rPr lang="en-US" dirty="0"/>
              <a:t>Please fix the typos and inconsistency in the .html</a:t>
            </a:r>
          </a:p>
          <a:p>
            <a:endParaRPr lang="en-US" dirty="0"/>
          </a:p>
          <a:p>
            <a:r>
              <a:rPr lang="en-US" dirty="0"/>
              <a:t>Can you create a </a:t>
            </a:r>
            <a:r>
              <a:rPr lang="en-US" dirty="0" err="1"/>
              <a:t>style.css</a:t>
            </a:r>
            <a:r>
              <a:rPr lang="en-US" dirty="0"/>
              <a:t> so that this page looks better?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the body text: use one of the Google font: </a:t>
            </a:r>
          </a:p>
          <a:p>
            <a:r>
              <a:rPr lang="en-US" dirty="0">
                <a:hlinkClick r:id="rId2"/>
              </a:rPr>
              <a:t>https://www.google.com/fonts/specimen/Open+Sans</a:t>
            </a:r>
            <a:endParaRPr lang="en-US" dirty="0"/>
          </a:p>
          <a:p>
            <a:r>
              <a:rPr lang="en-US" dirty="0"/>
              <a:t>For the headers, choose another font. </a:t>
            </a:r>
          </a:p>
          <a:p>
            <a:r>
              <a:rPr lang="en-US" dirty="0"/>
              <a:t>Make a nice background color for the page</a:t>
            </a:r>
          </a:p>
          <a:p>
            <a:r>
              <a:rPr lang="en-US" dirty="0"/>
              <a:t>Make the header have different font from the paragraph</a:t>
            </a:r>
          </a:p>
          <a:p>
            <a:r>
              <a:rPr lang="en-US" dirty="0"/>
              <a:t>Experiment with font size and font spacing. </a:t>
            </a:r>
          </a:p>
          <a:p>
            <a:r>
              <a:rPr lang="en-US" dirty="0"/>
              <a:t>Experiment with Class and Ids.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473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Next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CSS Box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https://www.w3schools.com/css/css_boxmodel.asp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Page layout</a:t>
            </a:r>
          </a:p>
          <a:p>
            <a:r>
              <a:rPr lang="en-US" dirty="0"/>
              <a:t>Quiz on Tuesday </a:t>
            </a:r>
          </a:p>
          <a:p>
            <a:r>
              <a:rPr lang="en-US" dirty="0"/>
              <a:t>Homework 2 out today, due in a week (Feb 6).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3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7065C-7604-B646-8FE3-758E96C15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710D47-10A8-2F44-9250-BD0747F3BDAD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90"/>
                </a:solidFill>
              </a:rPr>
              <a:t>Review: Basic CSS Rule Syntax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8C67D0-5025-DE4D-889B-0D8C6DC64E79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4CE9BC-7869-AE46-8B82-B4379411E83E}"/>
              </a:ext>
            </a:extLst>
          </p:cNvPr>
          <p:cNvSpPr/>
          <p:nvPr/>
        </p:nvSpPr>
        <p:spPr>
          <a:xfrm>
            <a:off x="609600" y="1778328"/>
            <a:ext cx="8077200" cy="16506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selector { </a:t>
            </a:r>
          </a:p>
          <a:p>
            <a:r>
              <a:rPr lang="en-US" dirty="0"/>
              <a:t>property: value; </a:t>
            </a:r>
          </a:p>
          <a:p>
            <a:r>
              <a:rPr lang="en-US" dirty="0"/>
              <a:t>property: value; ... </a:t>
            </a:r>
          </a:p>
          <a:p>
            <a:r>
              <a:rPr lang="en-US" dirty="0"/>
              <a:t>property: value; 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7B210C-2802-534E-B0D1-4713FE76A509}"/>
              </a:ext>
            </a:extLst>
          </p:cNvPr>
          <p:cNvSpPr/>
          <p:nvPr/>
        </p:nvSpPr>
        <p:spPr>
          <a:xfrm>
            <a:off x="592775" y="3528433"/>
            <a:ext cx="8077200" cy="165067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 { font-family: sans-serif; </a:t>
            </a:r>
          </a:p>
          <a:p>
            <a:r>
              <a:rPr lang="en-US" dirty="0"/>
              <a:t>color: red;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1D9E17-602D-D642-955A-A737FFEF7DCC}"/>
              </a:ext>
            </a:extLst>
          </p:cNvPr>
          <p:cNvSpPr/>
          <p:nvPr/>
        </p:nvSpPr>
        <p:spPr>
          <a:xfrm>
            <a:off x="777833" y="5357233"/>
            <a:ext cx="7641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/>
              <a:t>A CSS file consists of one or more rules .</a:t>
            </a:r>
          </a:p>
          <a:p>
            <a:pPr fontAlgn="base"/>
            <a:r>
              <a:rPr lang="en-US" b="1" dirty="0"/>
              <a:t>A rule selector specifies HTML element(s) and applies styles)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3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Stylize text and fonts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CEC0A9-1241-2848-AE71-C350FA44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5503"/>
            <a:ext cx="9144000" cy="338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5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Stylize text and fonts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CEC0A9-1241-2848-AE71-C350FA44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5503"/>
            <a:ext cx="9144000" cy="338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4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90"/>
                </a:solidFill>
              </a:rPr>
              <a:t>Specifying color</a:t>
            </a:r>
          </a:p>
        </p:txBody>
      </p:sp>
      <p:sp>
        <p:nvSpPr>
          <p:cNvPr id="9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79" y="1921877"/>
            <a:ext cx="6964763" cy="1107996"/>
          </a:xfrm>
          <a:prstGeom prst="rect">
            <a:avLst/>
          </a:prstGeom>
          <a:solidFill>
            <a:srgbClr val="EBF1DE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{ color: </a:t>
            </a:r>
            <a:r>
              <a:rPr kumimoji="0" 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 { color: </a:t>
            </a:r>
            <a:r>
              <a:rPr kumimoji="0" lang="en-US" sz="2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kumimoji="0" 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(128, 0, 196)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h4 { color: </a:t>
            </a:r>
            <a:r>
              <a:rPr kumimoji="0" 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#FF8800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303" y="3136940"/>
            <a:ext cx="7092373" cy="11079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This paragraph uses the first style above.</a:t>
            </a:r>
          </a:p>
          <a:p>
            <a:r>
              <a:rPr lang="en-US" sz="2200" b="1" dirty="0">
                <a:solidFill>
                  <a:srgbClr val="8000C4"/>
                </a:solidFill>
              </a:rPr>
              <a:t>This h2 uses the second style above.</a:t>
            </a:r>
          </a:p>
          <a:p>
            <a:r>
              <a:rPr lang="en-US" sz="2200" b="1" dirty="0">
                <a:solidFill>
                  <a:srgbClr val="FF8800"/>
                </a:solidFill>
              </a:rPr>
              <a:t>This h4 uses the third style above.</a:t>
            </a:r>
            <a:endParaRPr lang="en-US" sz="2200" b="1" dirty="0">
              <a:solidFill>
                <a:srgbClr val="FF8800"/>
              </a:solidFill>
              <a:effectLst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63933" y="4437592"/>
            <a:ext cx="8464153" cy="2246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>
                <a:solidFill>
                  <a:srgbClr val="0000FF"/>
                </a:solidFill>
                <a:latin typeface="Arial Unicode MS" panose="020B0604020202020204" pitchFamily="34" charset="-128"/>
              </a:rPr>
              <a:t>c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olor names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FFFF"/>
                </a:solidFill>
                <a:effectLst/>
                <a:latin typeface="Arial Unicode MS" panose="020B0604020202020204" pitchFamily="34" charset="-128"/>
              </a:rPr>
              <a:t>aqua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black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</a:rPr>
              <a:t>blue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Arial Unicode MS" panose="020B0604020202020204" pitchFamily="34" charset="-128"/>
              </a:rPr>
              <a:t>fuchsia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</a:rPr>
              <a:t>gray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</a:rPr>
              <a:t>green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Arial Unicode MS" panose="020B0604020202020204" pitchFamily="34" charset="-128"/>
              </a:rPr>
              <a:t>lime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 panose="020B0604020202020204" pitchFamily="34" charset="-128"/>
              </a:rPr>
              <a:t>maroon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</a:rPr>
              <a:t>navy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 Unicode MS" panose="020B0604020202020204" pitchFamily="34" charset="-128"/>
              </a:rPr>
              <a:t>olive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 panose="020B0604020202020204" pitchFamily="34" charset="-128"/>
              </a:rPr>
              <a:t>purple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red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Arial Unicode MS" panose="020B0604020202020204" pitchFamily="34" charset="-128"/>
              </a:rPr>
              <a:t>silver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</a:rPr>
              <a:t>teal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white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white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 panose="020B0604020202020204" pitchFamily="34" charset="-128"/>
              </a:rPr>
              <a:t>yellow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</a:rPr>
              <a:t> 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RGB codes: red, green, and blue values from 0 (none) to 255 (full)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Hex codes: RGB values in base-16 from 00 (0, none) to FF (255, full)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62304" y="2565938"/>
            <a:ext cx="654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</a:p>
        </p:txBody>
      </p:sp>
      <p:sp>
        <p:nvSpPr>
          <p:cNvPr id="7" name="Rectangle 6"/>
          <p:cNvSpPr/>
          <p:nvPr/>
        </p:nvSpPr>
        <p:spPr>
          <a:xfrm>
            <a:off x="7231874" y="3847364"/>
            <a:ext cx="1015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8200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15944</TotalTime>
  <Words>2673</Words>
  <Application>Microsoft Macintosh PowerPoint</Application>
  <PresentationFormat>On-screen Show (4:3)</PresentationFormat>
  <Paragraphs>476</Paragraphs>
  <Slides>52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 Unicode MS</vt:lpstr>
      <vt:lpstr>Arial</vt:lpstr>
      <vt:lpstr>Calibri</vt:lpstr>
      <vt:lpstr>Century Gothic</vt:lpstr>
      <vt:lpstr>Consolas</vt:lpstr>
      <vt:lpstr>Courier New</vt:lpstr>
      <vt:lpstr>Gohpic</vt:lpstr>
      <vt:lpstr>Source Sans Pro</vt:lpstr>
      <vt:lpstr>Times New Roman</vt:lpstr>
      <vt:lpstr>Office Theme</vt:lpstr>
      <vt:lpstr>CSC435: Web Programming Lecture 4: CSS</vt:lpstr>
      <vt:lpstr>Activity Outline</vt:lpstr>
      <vt:lpstr>Exercises &amp; Take-home reading (must read before next class) </vt:lpstr>
      <vt:lpstr>PowerPoint Presentation</vt:lpstr>
      <vt:lpstr>PowerPoint Presentation</vt:lpstr>
      <vt:lpstr>PowerPoint Presentation</vt:lpstr>
      <vt:lpstr>Stylize text and fonts</vt:lpstr>
      <vt:lpstr>Stylize text and fonts</vt:lpstr>
      <vt:lpstr>Specifying color</vt:lpstr>
      <vt:lpstr>Using Google fonts</vt:lpstr>
      <vt:lpstr>Using Google fonts</vt:lpstr>
      <vt:lpstr>Body Styles</vt:lpstr>
      <vt:lpstr>Grouping Styles</vt:lpstr>
      <vt:lpstr>What happens when styles are conflicting?</vt:lpstr>
      <vt:lpstr>Example: Inline-block</vt:lpstr>
      <vt:lpstr>Inline-block has width and height; flows left to right</vt:lpstr>
      <vt:lpstr>The display CSS property</vt:lpstr>
      <vt:lpstr>Review</vt:lpstr>
      <vt:lpstr>CSS properties for text: Example</vt:lpstr>
      <vt:lpstr>CSS properties for text: Example</vt:lpstr>
      <vt:lpstr>text-align mystery</vt:lpstr>
      <vt:lpstr>Text-decoration</vt:lpstr>
      <vt:lpstr>Text-shadow</vt:lpstr>
      <vt:lpstr>List type property</vt:lpstr>
      <vt:lpstr>List type property</vt:lpstr>
      <vt:lpstr>The bad way to produce styles</vt:lpstr>
      <vt:lpstr>Cascading Style Sheets (CSS): &lt;link&gt;</vt:lpstr>
      <vt:lpstr>Three ways to use style</vt:lpstr>
      <vt:lpstr>Three ways to use style</vt:lpstr>
      <vt:lpstr>Convent vs. Presentation </vt:lpstr>
      <vt:lpstr>Cascading Style Sheets</vt:lpstr>
      <vt:lpstr>Cascading Style Sheets</vt:lpstr>
      <vt:lpstr>Inheriting styles (explanation)</vt:lpstr>
      <vt:lpstr>CSS pseudo-classes</vt:lpstr>
      <vt:lpstr>CSS pseudo-classes</vt:lpstr>
      <vt:lpstr>CSS pseudo-classes</vt:lpstr>
      <vt:lpstr>id and class</vt:lpstr>
      <vt:lpstr>id and class</vt:lpstr>
      <vt:lpstr>id Example</vt:lpstr>
      <vt:lpstr>Why are these useful?</vt:lpstr>
      <vt:lpstr>Why are these useful?</vt:lpstr>
      <vt:lpstr>id or class?</vt:lpstr>
      <vt:lpstr>A caveat:</vt:lpstr>
      <vt:lpstr>Demo: id selector (#nameofid)</vt:lpstr>
      <vt:lpstr>Demo: class selector (.nameofclass)</vt:lpstr>
      <vt:lpstr>Demo: more than one class</vt:lpstr>
      <vt:lpstr>CSS Selector Combinators</vt:lpstr>
      <vt:lpstr>CSS descendant selector Example (without &gt;)</vt:lpstr>
      <vt:lpstr>CSS child selector Example (with &gt;)</vt:lpstr>
      <vt:lpstr> Exercise 1: Fix the validation error</vt:lpstr>
      <vt:lpstr> Exercise 2: Resume</vt:lpstr>
      <vt:lpstr>Next Class:</vt:lpstr>
    </vt:vector>
  </TitlesOfParts>
  <Company>The Smith-Kettlewell Eye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CSC435: Web Programming Lecture 1</dc:title>
  <dc:creator>Bei Xiao</dc:creator>
  <cp:lastModifiedBy>Bei Xiao</cp:lastModifiedBy>
  <cp:revision>1186</cp:revision>
  <cp:lastPrinted>2019-01-25T16:13:27Z</cp:lastPrinted>
  <dcterms:created xsi:type="dcterms:W3CDTF">2014-01-16T21:31:48Z</dcterms:created>
  <dcterms:modified xsi:type="dcterms:W3CDTF">2019-01-25T21:00:25Z</dcterms:modified>
</cp:coreProperties>
</file>