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8"/>
  </p:notesMasterIdLst>
  <p:sldIdLst>
    <p:sldId id="256" r:id="rId2"/>
    <p:sldId id="370" r:id="rId3"/>
    <p:sldId id="440" r:id="rId4"/>
    <p:sldId id="441" r:id="rId5"/>
    <p:sldId id="397" r:id="rId6"/>
    <p:sldId id="401" r:id="rId7"/>
    <p:sldId id="402" r:id="rId8"/>
    <p:sldId id="403" r:id="rId9"/>
    <p:sldId id="404" r:id="rId10"/>
    <p:sldId id="405" r:id="rId11"/>
    <p:sldId id="400" r:id="rId12"/>
    <p:sldId id="407" r:id="rId13"/>
    <p:sldId id="408" r:id="rId14"/>
    <p:sldId id="399" r:id="rId15"/>
    <p:sldId id="426" r:id="rId16"/>
    <p:sldId id="427" r:id="rId17"/>
    <p:sldId id="428" r:id="rId18"/>
    <p:sldId id="409" r:id="rId19"/>
    <p:sldId id="410" r:id="rId20"/>
    <p:sldId id="429" r:id="rId21"/>
    <p:sldId id="418" r:id="rId22"/>
    <p:sldId id="411" r:id="rId23"/>
    <p:sldId id="414" r:id="rId24"/>
    <p:sldId id="412" r:id="rId25"/>
    <p:sldId id="416" r:id="rId26"/>
    <p:sldId id="430" r:id="rId27"/>
    <p:sldId id="417" r:id="rId28"/>
    <p:sldId id="421" r:id="rId29"/>
    <p:sldId id="422" r:id="rId30"/>
    <p:sldId id="431" r:id="rId31"/>
    <p:sldId id="423" r:id="rId32"/>
    <p:sldId id="424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19" r:id="rId41"/>
    <p:sldId id="420" r:id="rId42"/>
    <p:sldId id="425" r:id="rId43"/>
    <p:sldId id="439" r:id="rId44"/>
    <p:sldId id="392" r:id="rId45"/>
    <p:sldId id="396" r:id="rId46"/>
    <p:sldId id="36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seodesign.com/css/css-specificity-inheritance-cascaa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kcd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order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top_color.asp" TargetMode="External"/><Relationship Id="rId3" Type="http://schemas.openxmlformats.org/officeDocument/2006/relationships/hyperlink" Target="https://www.w3schools.com/cssref/pr_border-color.asp" TargetMode="External"/><Relationship Id="rId7" Type="http://schemas.openxmlformats.org/officeDocument/2006/relationships/hyperlink" Target="border-lef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order-top.asp" TargetMode="External"/><Relationship Id="rId5" Type="http://schemas.openxmlformats.org/officeDocument/2006/relationships/hyperlink" Target="https://www.w3schools.com/cssref/pr_border-style.asp" TargetMode="External"/><Relationship Id="rId4" Type="http://schemas.openxmlformats.org/officeDocument/2006/relationships/hyperlink" Target="https://www.w3schools.com/css/css_border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margin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dim_min-height.asp" TargetMode="External"/><Relationship Id="rId3" Type="http://schemas.openxmlformats.org/officeDocument/2006/relationships/hyperlink" Target="http://www.w3schools.com/cssref/pr_dim_width.asp" TargetMode="External"/><Relationship Id="rId7" Type="http://schemas.openxmlformats.org/officeDocument/2006/relationships/hyperlink" Target="http://www.w3schools.com/cssref/pr_dim_min-width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dim_max-height.asp" TargetMode="External"/><Relationship Id="rId5" Type="http://schemas.openxmlformats.org/officeDocument/2006/relationships/hyperlink" Target="http://www.w3schools.com/cssref/pr_dim_max-width.asp" TargetMode="External"/><Relationship Id="rId4" Type="http://schemas.openxmlformats.org/officeDocument/2006/relationships/hyperlink" Target="http://www.w3schools.com/cssref/pr_dim_height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rem_ipsu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pr_padding-bottom.asp" TargetMode="External"/><Relationship Id="rId4" Type="http://schemas.openxmlformats.org/officeDocument/2006/relationships/hyperlink" Target="https://www.w3schools.com/cssref/pr_padding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text_text-align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pos_vertical-align.asp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Styling_boxes/Box_model_reca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/specimen/Open+San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2" Type="http://schemas.openxmlformats.org/officeDocument/2006/relationships/hyperlink" Target="http://www.w3schools.com/css/css_position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CSS_Box_Model/Introduction_to_the_CSS_box_model" TargetMode="External"/><Relationship Id="rId4" Type="http://schemas.openxmlformats.org/officeDocument/2006/relationships/hyperlink" Target="http://www.w3schools.com/css/css_boxmodel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XbCWmY0eq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2084488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CSC435: Web Programming</a:t>
            </a:r>
            <a:br>
              <a:rPr lang="en-US" dirty="0">
                <a:solidFill>
                  <a:srgbClr val="000090"/>
                </a:solidFill>
              </a:rPr>
            </a:br>
            <a:br>
              <a:rPr lang="en-US" dirty="0">
                <a:solidFill>
                  <a:srgbClr val="000090"/>
                </a:solidFill>
              </a:rPr>
            </a:br>
            <a:r>
              <a:rPr lang="en-US" sz="4400" dirty="0">
                <a:solidFill>
                  <a:srgbClr val="000090"/>
                </a:solidFill>
              </a:rPr>
              <a:t>Lecture 5: Page layout and CSS 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238" y="4495247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Bei Xiao</a:t>
            </a:r>
          </a:p>
          <a:p>
            <a:r>
              <a:rPr lang="en-US" dirty="0"/>
              <a:t>American University</a:t>
            </a:r>
          </a:p>
          <a:p>
            <a:r>
              <a:rPr lang="en-US" dirty="0"/>
              <a:t>Feb 2,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for following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52" y="1684139"/>
            <a:ext cx="7589520" cy="244797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.special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yellow;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font-weight: bold;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.shout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cursive;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52" y="4478948"/>
            <a:ext cx="6568065" cy="22159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 Spatula City!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We'll beat any advertised price!</a:t>
            </a:r>
          </a:p>
        </p:txBody>
      </p:sp>
    </p:spTree>
    <p:extLst>
      <p:ext uri="{BB962C8B-B14F-4D97-AF65-F5344CB8AC3E}">
        <p14:creationId xmlns:p14="http://schemas.microsoft.com/office/powerpoint/2010/main" val="141141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Browser default [lowest]</a:t>
            </a:r>
          </a:p>
          <a:p>
            <a:r>
              <a:rPr lang="en-US" dirty="0"/>
              <a:t>External style sheet</a:t>
            </a:r>
          </a:p>
          <a:p>
            <a:r>
              <a:rPr lang="en-US" dirty="0"/>
              <a:t>Internal style sheet</a:t>
            </a:r>
          </a:p>
          <a:p>
            <a:r>
              <a:rPr lang="en-US" dirty="0"/>
              <a:t>Inline style [Highest]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If a link to an external style sheet is placed after an internal style sheet, the external will take precedence!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two rules otherwise have equal precedence, the last one declared wins.  </a:t>
            </a:r>
          </a:p>
          <a:p>
            <a:r>
              <a:rPr lang="en-US" dirty="0"/>
              <a:t>The more specific rule has precedence.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“p#paragarph_1” has precedence over “p”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Sometimes this can be confusing: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Div.p.bio</a:t>
            </a:r>
            <a:r>
              <a:rPr lang="en-US" dirty="0"/>
              <a:t>{ font-size: 14px}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#</a:t>
            </a:r>
            <a:r>
              <a:rPr lang="en-US" dirty="0" err="1"/>
              <a:t>siebar</a:t>
            </a:r>
            <a:r>
              <a:rPr lang="en-US" dirty="0"/>
              <a:t> p {font-size:12px}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Generally: an id is more specific than a class is more specific than an element.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Details here: </a:t>
            </a: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http://www.vanseodesign.com/css/css-specificity-inheritance-cascaade/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6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 summary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/>
          </a:bodyPr>
          <a:lstStyle/>
          <a:p>
            <a:r>
              <a:rPr lang="en-US" dirty="0"/>
              <a:t>The more specific rule wins (according to a well-defined set of specificity rules). See the link in previous page. </a:t>
            </a:r>
          </a:p>
          <a:p>
            <a:r>
              <a:rPr lang="en-US" dirty="0"/>
              <a:t>If two rules have equal specificity, the one that comes later wins.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7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page layout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740167"/>
            <a:ext cx="7909606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Look at </a:t>
            </a:r>
            <a:r>
              <a:rPr lang="en-US" dirty="0">
                <a:hlinkClick r:id="rId3"/>
              </a:rPr>
              <a:t>www.xkcd.com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CSS can manage page layout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Generic HTML tags: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span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66377"/>
            <a:ext cx="8557895" cy="4672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tags are for when no other more specific tag applies (like the English words “things” and “stuff”).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Span</a:t>
            </a:r>
          </a:p>
          <a:p>
            <a:pPr marL="457200" lvl="1" indent="0">
              <a:buNone/>
            </a:pPr>
            <a:r>
              <a:rPr lang="en-US" dirty="0"/>
              <a:t>A generic inline tag (like &lt;</a:t>
            </a:r>
            <a:r>
              <a:rPr lang="en-US" dirty="0" err="1"/>
              <a:t>em</a:t>
            </a:r>
            <a:r>
              <a:rPr lang="en-US" dirty="0"/>
              <a:t>&gt; or &lt;strong&gt;)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Div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A generic block tag (like &lt;header&gt;,&lt;article&gt;, &lt;section&gt;,&lt;p&gt;)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CSS Attributes: width and height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66377"/>
            <a:ext cx="8557895" cy="4672507"/>
          </a:xfrm>
        </p:spPr>
        <p:txBody>
          <a:bodyPr>
            <a:normAutofit/>
          </a:bodyPr>
          <a:lstStyle/>
          <a:p>
            <a:r>
              <a:rPr lang="en-US" dirty="0"/>
              <a:t>Block and inline elements normally have the height of their content. </a:t>
            </a:r>
          </a:p>
          <a:p>
            <a:r>
              <a:rPr lang="en-US" dirty="0"/>
              <a:t>Inline elements have the width of their content</a:t>
            </a:r>
          </a:p>
          <a:p>
            <a:r>
              <a:rPr lang="en-US" dirty="0"/>
              <a:t>Block elements have a width that stretches across the whole page.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5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width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height</a:t>
            </a:r>
            <a:r>
              <a:rPr lang="en-US" dirty="0">
                <a:solidFill>
                  <a:srgbClr val="000090"/>
                </a:solidFill>
              </a:rPr>
              <a:t> Example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1" y="1684140"/>
            <a:ext cx="8225601" cy="1102212"/>
          </a:xfrm>
          <a:noFill/>
          <a:ln w="19050">
            <a:solidFill>
              <a:srgbClr val="4F81BD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class='block'&gt;my div&lt;/div&gt;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451" y="3155741"/>
            <a:ext cx="8225601" cy="164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4F81B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div.block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height:200px;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width:200px;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limegreen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6752" y="4170281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9" name="Picture 8" descr="Screen Shot 2018-02-02 at 2.0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" y="4927565"/>
            <a:ext cx="5731037" cy="17824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53470" y="6233674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859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1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99613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26152" y="1669987"/>
            <a:ext cx="7463391" cy="48185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5034" y="1962785"/>
            <a:ext cx="6763718" cy="4240027"/>
          </a:xfrm>
          <a:prstGeom prst="rect">
            <a:avLst/>
          </a:prstGeom>
          <a:solidFill>
            <a:srgbClr val="AAD63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126" y="2252378"/>
            <a:ext cx="5942810" cy="3775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9087" y="2701449"/>
            <a:ext cx="5164001" cy="2897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1531" y="2792669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1531" y="2332117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1531" y="1962785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0881" y="3515394"/>
            <a:ext cx="36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images and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2382" y="1633000"/>
            <a:ext cx="9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1367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740167"/>
            <a:ext cx="7909606" cy="4672507"/>
          </a:xfrm>
        </p:spPr>
        <p:txBody>
          <a:bodyPr>
            <a:normAutofit/>
          </a:bodyPr>
          <a:lstStyle/>
          <a:p>
            <a:r>
              <a:rPr lang="en-US" dirty="0"/>
              <a:t>More on Class and IDs</a:t>
            </a:r>
          </a:p>
          <a:p>
            <a:r>
              <a:rPr lang="en-US" dirty="0"/>
              <a:t>Precedence</a:t>
            </a:r>
          </a:p>
          <a:p>
            <a:r>
              <a:rPr lang="en-US" dirty="0"/>
              <a:t>CSS Box model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Exercise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71270"/>
            <a:ext cx="4302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Margin</a:t>
            </a:r>
          </a:p>
          <a:p>
            <a:pPr lvl="1"/>
            <a:r>
              <a:rPr lang="en-US" dirty="0"/>
              <a:t>(outside) space between different elements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Border</a:t>
            </a:r>
          </a:p>
          <a:p>
            <a:pPr lvl="1"/>
            <a:r>
              <a:rPr lang="en-US" dirty="0"/>
              <a:t>(optionally visible) line that separates elements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Padding</a:t>
            </a:r>
          </a:p>
          <a:p>
            <a:pPr lvl="1"/>
            <a:r>
              <a:rPr lang="en-US" dirty="0"/>
              <a:t>(inside) space between elements content and border</a:t>
            </a:r>
          </a:p>
        </p:txBody>
      </p:sp>
      <p:pic>
        <p:nvPicPr>
          <p:cNvPr id="4" name="Picture 3" descr="Screen Shot 2018-02-02 at 2.1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071270"/>
            <a:ext cx="3263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183" y="2551837"/>
            <a:ext cx="306909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width: 300px;</a:t>
            </a:r>
          </a:p>
          <a:p>
            <a:r>
              <a:rPr lang="en-US" dirty="0"/>
              <a:t>    padding: 25px;</a:t>
            </a:r>
          </a:p>
          <a:p>
            <a:r>
              <a:rPr lang="en-US" dirty="0"/>
              <a:t>    border: 25px solid navy;</a:t>
            </a:r>
          </a:p>
          <a:p>
            <a:r>
              <a:rPr lang="en-US" dirty="0"/>
              <a:t>    margin: 25px;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 descr="Screen Shot 2016-02-01 at 4.26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6" y="1930794"/>
            <a:ext cx="5193144" cy="4121998"/>
          </a:xfrm>
          <a:prstGeom prst="rect">
            <a:avLst/>
          </a:prstGeom>
          <a:ln>
            <a:solidFill>
              <a:srgbClr val="4F81BD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1872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Computing Box Dimensions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“width” and “height” of an element refers to the </a:t>
            </a:r>
            <a:r>
              <a:rPr lang="en-US" dirty="0">
                <a:solidFill>
                  <a:srgbClr val="3366FF"/>
                </a:solidFill>
              </a:rPr>
              <a:t>content</a:t>
            </a:r>
            <a:r>
              <a:rPr lang="en-US" dirty="0"/>
              <a:t>. If you have margins, padding, etc. Those also add to the dimensions of the box.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To compute the box dimension, make sure to account for the margins, etc. on both sides (e.g. both left and right margin)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This is important because it is the </a:t>
            </a:r>
            <a:r>
              <a:rPr lang="en-US" dirty="0">
                <a:solidFill>
                  <a:srgbClr val="3366FF"/>
                </a:solidFill>
              </a:rPr>
              <a:t>entire box</a:t>
            </a:r>
            <a:r>
              <a:rPr lang="en-US" dirty="0"/>
              <a:t>, and not merely the content, that takes space on the page.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Width and Height</a:t>
            </a:r>
          </a:p>
        </p:txBody>
      </p:sp>
      <p:pic>
        <p:nvPicPr>
          <p:cNvPr id="5" name="Picture 2" descr="box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99" y="1199685"/>
            <a:ext cx="4051889" cy="37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8948" y="5265558"/>
            <a:ext cx="7874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width = content width + L/R padding + L/R border + L/R margin</a:t>
            </a:r>
            <a:br>
              <a:rPr lang="en-US" dirty="0"/>
            </a:br>
            <a:r>
              <a:rPr lang="en-US" dirty="0"/>
              <a:t>   height = content height + T/B padding + T/B border + T/B margin</a:t>
            </a:r>
          </a:p>
        </p:txBody>
      </p:sp>
    </p:spTree>
    <p:extLst>
      <p:ext uri="{BB962C8B-B14F-4D97-AF65-F5344CB8AC3E}">
        <p14:creationId xmlns:p14="http://schemas.microsoft.com/office/powerpoint/2010/main" val="278653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Ways to specify size in CSS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Pixels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 err="1"/>
              <a:t>Pt</a:t>
            </a:r>
            <a:r>
              <a:rPr lang="en-US" dirty="0"/>
              <a:t> (1/72 inch) i.e. 12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r>
              <a:rPr lang="en-US" dirty="0"/>
              <a:t>mm, cm, in</a:t>
            </a:r>
          </a:p>
          <a:p>
            <a:r>
              <a:rPr lang="en-US" dirty="0" err="1"/>
              <a:t>Em</a:t>
            </a:r>
            <a:r>
              <a:rPr lang="en-US" dirty="0"/>
              <a:t>, ex (for font), 12 </a:t>
            </a:r>
            <a:r>
              <a:rPr lang="en-US" dirty="0" err="1"/>
              <a:t>pt</a:t>
            </a:r>
            <a:r>
              <a:rPr lang="en-US" dirty="0"/>
              <a:t> font 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: Relative to the font-size of the element (</a:t>
            </a:r>
            <a:r>
              <a:rPr lang="en-US" b="1" dirty="0"/>
              <a:t>2em</a:t>
            </a:r>
            <a:r>
              <a:rPr lang="en-US" dirty="0"/>
              <a:t> means 2 times the size of the current font)</a:t>
            </a:r>
          </a:p>
          <a:p>
            <a:pPr lvl="1"/>
            <a:r>
              <a:rPr lang="en-US" dirty="0"/>
              <a:t>Ex: Relative to the x-height of the current font (rarely used)</a:t>
            </a:r>
          </a:p>
          <a:p>
            <a:r>
              <a:rPr lang="en-US" dirty="0"/>
              <a:t>Percent % (usually of the browser window dimension) </a:t>
            </a:r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28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32101" cy="4005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border: 5px solid red; }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262566"/>
            <a:ext cx="7132101" cy="83099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heading.                                                                       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sz="2000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06598"/>
              </p:ext>
            </p:extLst>
          </p:nvPr>
        </p:nvGraphicFramePr>
        <p:xfrm>
          <a:off x="1097281" y="3340484"/>
          <a:ext cx="6700830" cy="650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8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3"/>
                        </a:rPr>
                        <a:t>border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thickness/style/color of border on all 4 sides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 descr="Screen Shot 2018-02-02 at 2.30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" y="4204497"/>
            <a:ext cx="7927236" cy="20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More Border Properties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properties of borders of all sides:</a:t>
            </a:r>
          </a:p>
          <a:p>
            <a:pPr marL="742950" lvl="2" indent="-342900"/>
            <a:r>
              <a:rPr lang="en-US" dirty="0">
                <a:hlinkClick r:id="rId3"/>
              </a:rPr>
              <a:t>border-color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border-width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border-style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Properties for specific side: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6"/>
              </a:rPr>
              <a:t>border-bottom</a:t>
            </a:r>
            <a:r>
              <a:rPr lang="en-US" dirty="0"/>
              <a:t>, </a:t>
            </a:r>
            <a:r>
              <a:rPr lang="en-US" dirty="0">
                <a:hlinkClick r:id="rId7" action="ppaction://hlinkfile"/>
              </a:rPr>
              <a:t>border-left</a:t>
            </a:r>
            <a:r>
              <a:rPr lang="en-US" dirty="0"/>
              <a:t>, </a:t>
            </a:r>
            <a:r>
              <a:rPr lang="en-US" dirty="0">
                <a:hlinkClick r:id="rId7" action="ppaction://hlinkfile"/>
              </a:rPr>
              <a:t>border-right</a:t>
            </a:r>
            <a:r>
              <a:rPr lang="en-US" dirty="0"/>
              <a:t>,    </a:t>
            </a:r>
            <a:r>
              <a:rPr lang="en-US" dirty="0">
                <a:hlinkClick r:id="rId7" action="ppaction://hlinkfile"/>
              </a:rPr>
              <a:t>border-top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Properties of border on a particular side. </a:t>
            </a:r>
          </a:p>
          <a:p>
            <a:pPr lvl="1"/>
            <a:r>
              <a:rPr lang="en-US" dirty="0">
                <a:hlinkClick r:id="rId8"/>
              </a:rPr>
              <a:t>border-top-color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3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border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46876" y="1845734"/>
            <a:ext cx="7589520" cy="1523631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border-left: thick dotted #CC0088;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border-bottom-color: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128, 128);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border-bottom-style: double;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9416" y="4843963"/>
            <a:ext cx="73804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side's border properties can be set individually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omit some properties, they receive default values (e.g. border-bottom-width above)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on default: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https://css-tricks.com/the-css-box-model/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Screen Shot 2018-02-02 at 2.48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6" y="3574231"/>
            <a:ext cx="3987800" cy="115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759782" y="4109653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Rounded corners with border-radius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37398" cy="146363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border: 3px solid blue;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border-radius: 12px;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0.5em;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164" y="3477045"/>
            <a:ext cx="7219514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279" y="5394424"/>
            <a:ext cx="7058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each side's border radius can be set individually, separated by spaces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7144" y="4342776"/>
            <a:ext cx="6096000" cy="827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77144" y="427382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another paragraph.</a:t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It spans multiple lines.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1177145" y="3486366"/>
            <a:ext cx="6096000" cy="7694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7019" y="3627783"/>
            <a:ext cx="2712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paragraph.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91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Margin example 1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544109"/>
            <a:ext cx="7760970" cy="121814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 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fuchsia;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655" y="3061252"/>
            <a:ext cx="763714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66740" y="3522916"/>
            <a:ext cx="6812361" cy="400110"/>
          </a:xfrm>
          <a:prstGeom prst="rect">
            <a:avLst/>
          </a:prstGeom>
          <a:solidFill>
            <a:srgbClr val="CC3399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first paragraph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6739" y="4276770"/>
            <a:ext cx="6812361" cy="400110"/>
          </a:xfrm>
          <a:prstGeom prst="rect">
            <a:avLst/>
          </a:prstGeom>
          <a:solidFill>
            <a:srgbClr val="CC33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the second paragraph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097280" y="5231075"/>
            <a:ext cx="77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notice that margins are always transparent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(they don't contain the element's background color, etc.)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309-727A-7A43-9932-82A8C986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Teaching Assistant: </a:t>
            </a:r>
            <a:r>
              <a:rPr lang="en-US" dirty="0" err="1"/>
              <a:t>Jiachen</a:t>
            </a:r>
            <a:r>
              <a:rPr lang="en-US" dirty="0"/>
              <a:t> Yao</a:t>
            </a:r>
          </a:p>
          <a:p>
            <a:endParaRPr lang="en-US" dirty="0"/>
          </a:p>
          <a:p>
            <a:r>
              <a:rPr lang="en-US" dirty="0"/>
              <a:t>Office hour: Monday 12:30-2:30pm</a:t>
            </a:r>
          </a:p>
          <a:p>
            <a:r>
              <a:rPr lang="en-US" dirty="0"/>
              <a:t>Location, TBA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A8940B-6EE7-314A-8058-D9C4466B8A6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90"/>
                </a:solidFill>
              </a:rPr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370706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Margins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65" y="1770934"/>
            <a:ext cx="71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Specified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%, ex, cm (don’t)  (see more on </a:t>
            </a:r>
            <a:r>
              <a:rPr lang="en-US" dirty="0">
                <a:hlinkClick r:id="rId3"/>
              </a:rPr>
              <a:t>CSS units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25349"/>
              </p:ext>
            </p:extLst>
          </p:nvPr>
        </p:nvGraphicFramePr>
        <p:xfrm>
          <a:off x="1174436" y="2439045"/>
          <a:ext cx="609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  <a:r>
                        <a:rPr lang="en-US" baseline="0" dirty="0"/>
                        <a:t> on all 4 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bottom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left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right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top side</a:t>
                      </a:r>
                      <a:r>
                        <a:rPr lang="en-US" baseline="0" dirty="0"/>
                        <a:t>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Complete</a:t>
                      </a:r>
                      <a:r>
                        <a:rPr lang="en-US" baseline="0" dirty="0">
                          <a:hlinkClick r:id="rId4"/>
                        </a:rPr>
                        <a:t> list of margin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0936" y="5519436"/>
            <a:ext cx="4572000" cy="923330"/>
          </a:xfrm>
          <a:prstGeom prst="rect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is-IS" dirty="0"/>
              <a:t>p {</a:t>
            </a:r>
          </a:p>
          <a:p>
            <a:r>
              <a:rPr lang="is-IS" dirty="0"/>
              <a:t>    margin: 25px 50px 75px 100px;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706" y="53798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top margin is 25px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right margin is 50px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bottom margin is 75px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left margin is 100px</a:t>
            </a:r>
          </a:p>
        </p:txBody>
      </p:sp>
    </p:spTree>
    <p:extLst>
      <p:ext uri="{BB962C8B-B14F-4D97-AF65-F5344CB8AC3E}">
        <p14:creationId xmlns:p14="http://schemas.microsoft.com/office/powerpoint/2010/main" val="64458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of margins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046720" cy="817953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 width: 350px; background-color: yellow;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width: 50%; background-color: aqua; 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7280" y="2772061"/>
            <a:ext cx="307715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paragraph uses the first style above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097281" y="3588321"/>
            <a:ext cx="532339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 h2 heading</a:t>
            </a:r>
            <a:endParaRPr lang="en-US" sz="28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25639"/>
              </p:ext>
            </p:extLst>
          </p:nvPr>
        </p:nvGraphicFramePr>
        <p:xfrm>
          <a:off x="1097280" y="4290400"/>
          <a:ext cx="7110095" cy="2499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3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28"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hlinkClick r:id="rId3"/>
                        </a:rPr>
                        <a:t>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4"/>
                        </a:rPr>
                        <a:t>height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how wide or tall to make this element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(block elements only)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hlinkClick r:id="rId5"/>
                        </a:rPr>
                        <a:t>max-width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6"/>
                        </a:rPr>
                        <a:t>max-height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>
                          <a:effectLst/>
                          <a:hlinkClick r:id="rId7"/>
                        </a:rPr>
                        <a:t>min-width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8"/>
                        </a:rPr>
                        <a:t>min-height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max/min size of this element in given dimension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7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Center a block: auto margins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7395845" cy="124989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margin-left: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margin-right: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width: 750px;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86154" y="4372136"/>
            <a:ext cx="7856221" cy="2336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You can set the margin property to auto to horizontally center the element </a:t>
            </a:r>
            <a:r>
              <a:rPr lang="en-US" sz="2400" dirty="0">
                <a:solidFill>
                  <a:srgbClr val="3366FF"/>
                </a:solidFill>
                <a:latin typeface="Calibri" panose="020F0502020204030204" pitchFamily="34" charset="0"/>
              </a:rPr>
              <a:t>within its container (e.g. &lt;p&gt;).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element will then take up the specified width, and the remaining space will be split equally between the left and right margins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4903" y="3369365"/>
            <a:ext cx="73482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Lorem</a:t>
            </a:r>
            <a:r>
              <a:rPr lang="en-US" dirty="0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dirty="0" err="1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ipsum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dolor sit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consectetur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adipisicing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eiusmod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tempor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incididunt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labore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dolore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magna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aliqua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1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865" y="1770934"/>
            <a:ext cx="711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specified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%, ex, cm (don’t)  (see more on </a:t>
            </a:r>
            <a:r>
              <a:rPr lang="en-US" dirty="0">
                <a:hlinkClick r:id="rId3"/>
              </a:rPr>
              <a:t>CSS units</a:t>
            </a:r>
            <a:r>
              <a:rPr lang="en-US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236"/>
              </p:ext>
            </p:extLst>
          </p:nvPr>
        </p:nvGraphicFramePr>
        <p:xfrm>
          <a:off x="1174436" y="2439045"/>
          <a:ext cx="609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 on all 4 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padding-bottom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bottom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left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right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on top side</a:t>
                      </a:r>
                      <a:r>
                        <a:rPr lang="en-US" baseline="0" dirty="0"/>
                        <a:t>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Complete</a:t>
                      </a:r>
                      <a:r>
                        <a:rPr lang="en-US" baseline="0" dirty="0">
                          <a:hlinkClick r:id="rId4"/>
                        </a:rPr>
                        <a:t> list of padding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8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Alignment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text-align</a:t>
            </a:r>
            <a:endParaRPr lang="en-US" dirty="0"/>
          </a:p>
          <a:p>
            <a:pPr lvl="1"/>
            <a:r>
              <a:rPr lang="en-US" sz="2000" dirty="0"/>
              <a:t> Align inline elements horizontally inside a parent container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>
                <a:hlinkClick r:id="rId4"/>
              </a:rPr>
              <a:t>Vertical-align</a:t>
            </a:r>
            <a:endParaRPr lang="en-US" sz="2400" dirty="0"/>
          </a:p>
          <a:p>
            <a:pPr lvl="1"/>
            <a:r>
              <a:rPr lang="en-US" sz="2000" dirty="0"/>
              <a:t>Align inline elements vertically relatively to the text </a:t>
            </a:r>
          </a:p>
        </p:txBody>
      </p:sp>
    </p:spTree>
    <p:extLst>
      <p:ext uri="{BB962C8B-B14F-4D97-AF65-F5344CB8AC3E}">
        <p14:creationId xmlns:p14="http://schemas.microsoft.com/office/powerpoint/2010/main" val="161301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Example: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7571" y="1417638"/>
            <a:ext cx="6895869" cy="2031325"/>
          </a:xfrm>
          <a:prstGeom prst="rect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text-align: right;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vertical-align: middle;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7571" y="3632245"/>
            <a:ext cx="689586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&lt;p&gt;</a:t>
            </a:r>
          </a:p>
          <a:p>
            <a:r>
              <a:rPr lang="en-US" dirty="0"/>
              <a:t>    This is some text!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="../../images/</a:t>
            </a:r>
            <a:r>
              <a:rPr lang="en-US" dirty="0" err="1"/>
              <a:t>home.png</a:t>
            </a:r>
            <a:r>
              <a:rPr lang="en-US" dirty="0"/>
              <a:t>"&gt;</a:t>
            </a:r>
          </a:p>
          <a:p>
            <a:r>
              <a:rPr lang="en-US" dirty="0"/>
              <a:t>  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8077" y="3059668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8077" y="4887217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1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Output</a:t>
            </a:r>
          </a:p>
        </p:txBody>
      </p:sp>
      <p:pic>
        <p:nvPicPr>
          <p:cNvPr id="3" name="Picture 2" descr="Screen Shot 2018-02-02 at 3.3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0"/>
            <a:ext cx="9144000" cy="12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9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How to Center Page Elements (output next slide)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2339" y="1913679"/>
            <a:ext cx="45720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  text-align: center; /** Doesn't work!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.block {</a:t>
            </a:r>
          </a:p>
          <a:p>
            <a:r>
              <a:rPr lang="en-US" dirty="0"/>
              <a:t>  width: 100px;</a:t>
            </a:r>
          </a:p>
          <a:p>
            <a:r>
              <a:rPr lang="en-US" dirty="0"/>
              <a:t>  height: 100px;</a:t>
            </a:r>
          </a:p>
          <a:p>
            <a:r>
              <a:rPr lang="en-US" dirty="0"/>
              <a:t>  background-color</a:t>
            </a:r>
            <a:r>
              <a:rPr lang="en-US"/>
              <a:t>: blue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/* Try this instead: */</a:t>
            </a:r>
          </a:p>
          <a:p>
            <a:r>
              <a:rPr lang="en-US" dirty="0"/>
              <a:t>  /* margin-right: auto; */</a:t>
            </a:r>
          </a:p>
          <a:p>
            <a:r>
              <a:rPr lang="en-US" dirty="0"/>
              <a:t>  /* </a:t>
            </a:r>
            <a:r>
              <a:rPr lang="en-US" dirty="0" err="1"/>
              <a:t>marign</a:t>
            </a:r>
            <a:r>
              <a:rPr lang="en-US" dirty="0"/>
              <a:t>-left: auto; */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35" y="1954197"/>
            <a:ext cx="388477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&lt;div class="block"&gt;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3881" y="5089111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4658" y="2508195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1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02 at 3.4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552700"/>
            <a:ext cx="4140200" cy="17526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2956" y="4715559"/>
            <a:ext cx="5634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center the blue box?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5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Confusing Stuff: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102" y="2262885"/>
            <a:ext cx="7196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text-align    apply to a parent container to align the inline content within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Vertical-align   apply to inline items (usually those with a height, like an image) to vertically align them relative to other inline elements. 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margin-left: auto; margin-right: auto --- use auto margins and a width to center a block element in its parent.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5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309-727A-7A43-9932-82A8C986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Box Model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https://developer.mozilla.org/en-US/docs/Learn/CSS/Styling_boxes/Box_model_recap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A8940B-6EE7-314A-8058-D9C4466B8A6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90"/>
                </a:solidFill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794207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1: box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Exercise1.html from blackboard.</a:t>
            </a:r>
          </a:p>
          <a:p>
            <a:r>
              <a:rPr lang="en-US" dirty="0"/>
              <a:t>Finish the declarations in the &lt;style&gt; tag  that create the effects so that the paragraph box has the same width as the heading box. 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378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1 : box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Exercise1.html from blackboard.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Finish the declarations in the &lt;style&gt; tag  that create the effects so that the paragraph box has the same width as the heading box. </a:t>
            </a:r>
          </a:p>
          <a:p>
            <a:endParaRPr lang="en-US" dirty="0"/>
          </a:p>
          <a:p>
            <a:r>
              <a:rPr lang="en-US" dirty="0"/>
              <a:t>Answer: 225(width)+ 5 (left margin)+5 (left Border)+25(left padding)+25 (right padding)+5 (left border)+10 (left margin)=300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559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Download </a:t>
            </a:r>
            <a:r>
              <a:rPr lang="en-US" dirty="0" err="1"/>
              <a:t>Widthheightstarter.html</a:t>
            </a:r>
            <a:r>
              <a:rPr lang="en-US" dirty="0"/>
              <a:t> and add a &lt;style&gt; section to make the webpage appear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2-01 at 5.0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7" y="2587624"/>
            <a:ext cx="3467068" cy="43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8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 Give </a:t>
            </a:r>
            <a:r>
              <a:rPr lang="en-US" sz="2200" dirty="0" err="1"/>
              <a:t>boxes.html</a:t>
            </a:r>
            <a:r>
              <a:rPr lang="en-US" sz="2200" dirty="0"/>
              <a:t> (download from blackboard), write </a:t>
            </a:r>
            <a:r>
              <a:rPr lang="en-US" sz="2200" dirty="0" err="1"/>
              <a:t>boxes.css</a:t>
            </a:r>
            <a:r>
              <a:rPr lang="en-US" sz="2200" dirty="0"/>
              <a:t> to make the appearance on the slide below. </a:t>
            </a:r>
          </a:p>
        </p:txBody>
      </p:sp>
      <p:pic>
        <p:nvPicPr>
          <p:cNvPr id="6" name="Picture 5" descr="Screen Shot 2018-02-02 at 3.5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2" y="2705072"/>
            <a:ext cx="4782278" cy="3188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1982" y="2705072"/>
            <a:ext cx="38345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outer border of the box is red, the inner border of the box is black, and the inner background color of the box is yellow.</a:t>
            </a:r>
          </a:p>
          <a:p>
            <a:endParaRPr lang="en-US" dirty="0"/>
          </a:p>
          <a:p>
            <a:r>
              <a:rPr lang="en-US" dirty="0"/>
              <a:t> Both the outer and inner borders have a width of 50 pixels. The yellow portion of the box has a width and height of 200 pixels. The overall box has a width and height of 400 pixels.</a:t>
            </a:r>
          </a:p>
        </p:txBody>
      </p:sp>
    </p:spTree>
    <p:extLst>
      <p:ext uri="{BB962C8B-B14F-4D97-AF65-F5344CB8AC3E}">
        <p14:creationId xmlns:p14="http://schemas.microsoft.com/office/powerpoint/2010/main" val="3689978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 Exercise: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resume.html</a:t>
            </a:r>
            <a:r>
              <a:rPr lang="en-US" dirty="0"/>
              <a:t> from blackboard.</a:t>
            </a:r>
          </a:p>
          <a:p>
            <a:endParaRPr lang="en-US" dirty="0"/>
          </a:p>
          <a:p>
            <a:r>
              <a:rPr lang="en-US" dirty="0"/>
              <a:t>Please fix the typos and inconsistency in the .html</a:t>
            </a:r>
          </a:p>
          <a:p>
            <a:endParaRPr lang="en-US" dirty="0"/>
          </a:p>
          <a:p>
            <a:r>
              <a:rPr lang="en-US" dirty="0"/>
              <a:t>Can you create a </a:t>
            </a:r>
            <a:r>
              <a:rPr lang="en-US" dirty="0" err="1"/>
              <a:t>style.css</a:t>
            </a:r>
            <a:r>
              <a:rPr lang="en-US" dirty="0"/>
              <a:t> so that this page looks better?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body text: use one of the Google font: </a:t>
            </a:r>
          </a:p>
          <a:p>
            <a:r>
              <a:rPr lang="en-US" dirty="0">
                <a:hlinkClick r:id="rId2"/>
              </a:rPr>
              <a:t>https://www.google.com/fonts/specimen/Open+Sans</a:t>
            </a:r>
            <a:endParaRPr lang="en-US" dirty="0"/>
          </a:p>
          <a:p>
            <a:r>
              <a:rPr lang="en-US" dirty="0"/>
              <a:t>For the headers, choose another font. </a:t>
            </a:r>
          </a:p>
          <a:p>
            <a:r>
              <a:rPr lang="en-US" dirty="0"/>
              <a:t>Make a nice background color for the page</a:t>
            </a:r>
          </a:p>
          <a:p>
            <a:r>
              <a:rPr lang="en-US" dirty="0"/>
              <a:t>Make the header have different font from the paragraph</a:t>
            </a:r>
          </a:p>
          <a:p>
            <a:r>
              <a:rPr lang="en-US" dirty="0"/>
              <a:t>Experiment with font size and font spacing. </a:t>
            </a:r>
          </a:p>
        </p:txBody>
      </p:sp>
    </p:spTree>
    <p:extLst>
      <p:ext uri="{BB962C8B-B14F-4D97-AF65-F5344CB8AC3E}">
        <p14:creationId xmlns:p14="http://schemas.microsoft.com/office/powerpoint/2010/main" val="1413347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Next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Layout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Review &amp; Exercise: Journal page lay out</a:t>
            </a:r>
          </a:p>
          <a:p>
            <a:r>
              <a:rPr lang="en-US" dirty="0"/>
              <a:t>Homework 2 out</a:t>
            </a:r>
          </a:p>
          <a:p>
            <a:r>
              <a:rPr lang="en-US" dirty="0"/>
              <a:t>JavaScript next Friday</a:t>
            </a:r>
          </a:p>
        </p:txBody>
      </p:sp>
    </p:spTree>
    <p:extLst>
      <p:ext uri="{BB962C8B-B14F-4D97-AF65-F5344CB8AC3E}">
        <p14:creationId xmlns:p14="http://schemas.microsoft.com/office/powerpoint/2010/main" val="609733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Exercises &amp; Take-home reading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Finish </a:t>
            </a:r>
            <a:r>
              <a:rPr lang="en-US" dirty="0" err="1"/>
              <a:t>resumu.html</a:t>
            </a:r>
            <a:r>
              <a:rPr lang="en-US" dirty="0"/>
              <a:t>, </a:t>
            </a:r>
            <a:r>
              <a:rPr lang="en-US" dirty="0" err="1"/>
              <a:t>resume.css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Take-home tutorials (this will be so helpful for homework)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positioning: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http://www.w3schools.com/css/css_positioning.asp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box model:</a:t>
            </a:r>
          </a:p>
          <a:p>
            <a:pPr marL="0" indent="0">
              <a:buNone/>
            </a:pPr>
            <a:r>
              <a:rPr lang="en-US" dirty="0"/>
              <a:t>This is a great read: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https://css-tricks.com/the-css-box-model/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tutorials to review: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http://www.w3schools.com/css/css_boxmodel.asp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5"/>
            </a:endParaRP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https://developer.mozilla.org/en-US/docs/Web/CSS/CSS_Box_Model/Introduction_to_the_CSS_box_model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HTML id attribute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4356" y="1845734"/>
            <a:ext cx="7589520" cy="134196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&lt;p&gt;Spatula City!  Spatula City!&lt;/p&gt;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id="mission"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&gt;Our mission is to provide the most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spectacular spatulas and splurge on our specials until our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customers &lt;q&gt;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esplode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&lt;/q&gt; with splendor!&lt;/p&gt;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356" y="3379305"/>
            <a:ext cx="7589520" cy="163121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Spatula City! Spatula City!</a:t>
            </a:r>
          </a:p>
          <a:p>
            <a:endParaRPr lang="en-US" sz="2000" dirty="0"/>
          </a:p>
          <a:p>
            <a:r>
              <a:rPr lang="en-US" sz="2000" dirty="0"/>
              <a:t>Our mission is to provide the most spectacular spatulas and splurge on our specials until our customers “</a:t>
            </a:r>
            <a:r>
              <a:rPr lang="en-US" sz="2000" dirty="0" err="1"/>
              <a:t>esplode</a:t>
            </a:r>
            <a:r>
              <a:rPr lang="en-US" sz="2000" dirty="0"/>
              <a:t>” with splendor!                                                                                        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814" y="5548267"/>
            <a:ext cx="758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allows you to give a unique ID to any element on a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each ID must be unique; can only be used once in the page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5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ID selectors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30957" y="1845734"/>
            <a:ext cx="7589520" cy="1344727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font-style: italic;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"Garamond", "Century Gothic", serif;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30957" y="3354726"/>
            <a:ext cx="7589520" cy="138499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 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Spatula City!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mission is to provide the most spectacular spatulas and splurge on our specials until our customers ”</a:t>
            </a:r>
            <a:r>
              <a:rPr kumimoji="0" lang="en-US" sz="2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esplode</a:t>
            </a:r>
            <a:r>
              <a:rPr kumimoji="0" lang="en-US" sz="2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” with splendor!                                                                                           </a:t>
            </a:r>
            <a:r>
              <a:rPr kumimoji="0" lang="en-US" sz="2100" b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Garamond" panose="02020404030301010803" pitchFamily="18" charset="0"/>
              </a:rPr>
              <a:t>output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30957" y="4952021"/>
            <a:ext cx="7589520" cy="1474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style only to the paragraph that has the ID of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can be specified explicitly: 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#mission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23705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The HTML class attribute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3470" y="1673254"/>
            <a:ext cx="6914008" cy="110208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&gt;Spatula City!  Spatula City!&lt;/p&gt;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&gt;See our spectacular spatula specials!&lt;/p&gt;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&gt;Today only: satisfaction guaranteed.&lt;/p&gt;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470" y="2922104"/>
            <a:ext cx="6914008" cy="14670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Spatula City! Spatula City!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See our spectacular spatula specials!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Today only: satisfaction guaranteed.                                                                        </a:t>
            </a:r>
            <a:endParaRPr lang="en-US" sz="2200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7107" y="4579487"/>
            <a:ext cx="8059693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classes are a way to group some elements and give a style to only that group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(“I don't want ALL paragraphs to be yellow, just these three...”)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unlike an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can be reused as much as you like on the page</a:t>
            </a:r>
          </a:p>
        </p:txBody>
      </p:sp>
    </p:spTree>
    <p:extLst>
      <p:ext uri="{BB962C8B-B14F-4D97-AF65-F5344CB8AC3E}">
        <p14:creationId xmlns:p14="http://schemas.microsoft.com/office/powerpoint/2010/main" val="29902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class selectors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500774"/>
            <a:ext cx="6976719" cy="256032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.special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any element with class="special" */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font-weight: bold;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p.shout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only p elements with class="shout"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cursive;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4368589"/>
            <a:ext cx="6976719" cy="150810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Spatula City! Spatula City!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See our spectacular spatula specials!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Today only: satisfaction guaranteed.                                     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1859" y="6060704"/>
            <a:ext cx="7589520" cy="797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rule to any element with class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or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with class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Multiple classes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9917" y="1841239"/>
            <a:ext cx="7838991" cy="1394423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&gt;Spatula City!  Spatula City!&lt;/h2&gt;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&gt;See our spectacular spatula specials!&lt;/p&gt;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 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&gt;Satisfaction guaranteed.&lt;/p&gt;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&gt;We'll beat any advertised price!&lt;/p&gt;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810" y="3447072"/>
            <a:ext cx="7859098" cy="22159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 Spatula City!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We'll beat any advertised price!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810" y="5869978"/>
            <a:ext cx="7859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 an element can be a member of multiple classes (separated by spaces)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17345</TotalTime>
  <Words>2207</Words>
  <Application>Microsoft Macintosh PowerPoint</Application>
  <PresentationFormat>On-screen Show (4:3)</PresentationFormat>
  <Paragraphs>450</Paragraphs>
  <Slides>46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Comic Sans MS</vt:lpstr>
      <vt:lpstr>Consolas</vt:lpstr>
      <vt:lpstr>Courier New</vt:lpstr>
      <vt:lpstr>Garamond</vt:lpstr>
      <vt:lpstr>Times New Roman</vt:lpstr>
      <vt:lpstr>Wingdings</vt:lpstr>
      <vt:lpstr>Office Theme</vt:lpstr>
      <vt:lpstr>CSC435: Web Programming  Lecture 5: Page layout and CSS box model</vt:lpstr>
      <vt:lpstr>Activity Outline</vt:lpstr>
      <vt:lpstr>PowerPoint Presentation</vt:lpstr>
      <vt:lpstr>PowerPoint Presentation</vt:lpstr>
      <vt:lpstr>HTML id attribute</vt:lpstr>
      <vt:lpstr>CSS ID selectors</vt:lpstr>
      <vt:lpstr>The HTML class attribute </vt:lpstr>
      <vt:lpstr>CSS class selectors</vt:lpstr>
      <vt:lpstr>Multiple classes</vt:lpstr>
      <vt:lpstr>CSS for following examples</vt:lpstr>
      <vt:lpstr>Precedence</vt:lpstr>
      <vt:lpstr>Precedence</vt:lpstr>
      <vt:lpstr>Precedence summary</vt:lpstr>
      <vt:lpstr>CSS page layout </vt:lpstr>
      <vt:lpstr>Generic HTML tags: span and div</vt:lpstr>
      <vt:lpstr>CSS Attributes: width and height</vt:lpstr>
      <vt:lpstr>width and height Example</vt:lpstr>
      <vt:lpstr>Box Model</vt:lpstr>
      <vt:lpstr>Box Model</vt:lpstr>
      <vt:lpstr>What?</vt:lpstr>
      <vt:lpstr>Box Model</vt:lpstr>
      <vt:lpstr>Computing Box Dimensions</vt:lpstr>
      <vt:lpstr>Width and Height</vt:lpstr>
      <vt:lpstr>Ways to specify size in CSS</vt:lpstr>
      <vt:lpstr>CSS properties for borders</vt:lpstr>
      <vt:lpstr>More Border Properties</vt:lpstr>
      <vt:lpstr>CSS border example</vt:lpstr>
      <vt:lpstr>Rounded corners with border-radius</vt:lpstr>
      <vt:lpstr>Margin example 1</vt:lpstr>
      <vt:lpstr>CSS properties for Margins</vt:lpstr>
      <vt:lpstr>CSS properties of margins</vt:lpstr>
      <vt:lpstr>Center a block: auto margins</vt:lpstr>
      <vt:lpstr>CSS Properties for padding</vt:lpstr>
      <vt:lpstr>Alignment</vt:lpstr>
      <vt:lpstr>Example: Alignment</vt:lpstr>
      <vt:lpstr>Output</vt:lpstr>
      <vt:lpstr>How to Center Page Elements (output next slide)</vt:lpstr>
      <vt:lpstr>PowerPoint Presentation</vt:lpstr>
      <vt:lpstr>Confusing Stuff:</vt:lpstr>
      <vt:lpstr>Exercise 1: box model</vt:lpstr>
      <vt:lpstr>Exercise 1 : box model</vt:lpstr>
      <vt:lpstr>Exercise 2</vt:lpstr>
      <vt:lpstr>Exercise 3</vt:lpstr>
      <vt:lpstr> Exercise: Resume</vt:lpstr>
      <vt:lpstr>Next Class:</vt:lpstr>
      <vt:lpstr>Exercises &amp; Take-home reading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1229</cp:revision>
  <cp:lastPrinted>2019-02-01T20:54:20Z</cp:lastPrinted>
  <dcterms:created xsi:type="dcterms:W3CDTF">2014-01-16T21:31:48Z</dcterms:created>
  <dcterms:modified xsi:type="dcterms:W3CDTF">2019-02-01T21:23:10Z</dcterms:modified>
</cp:coreProperties>
</file>